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0" r:id="rId3"/>
    <p:sldId id="26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3" r:id="rId14"/>
    <p:sldId id="292" r:id="rId15"/>
    <p:sldId id="289" r:id="rId16"/>
    <p:sldId id="288" r:id="rId17"/>
  </p:sldIdLst>
  <p:sldSz cx="18288000" cy="10287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3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19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0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67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97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50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53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33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17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01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44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41800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ct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ct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algn="ct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118950" y="1343175"/>
            <a:ext cx="8114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28700" y="954147"/>
            <a:ext cx="6160732" cy="6153031"/>
          </a:xfrm>
          <a:custGeom>
            <a:avLst/>
            <a:gdLst/>
            <a:ahLst/>
            <a:cxnLst/>
            <a:rect l="l" t="t" r="r" b="b"/>
            <a:pathLst>
              <a:path w="6160732" h="6153031" extrusionOk="0">
                <a:moveTo>
                  <a:pt x="0" y="0"/>
                </a:moveTo>
                <a:lnTo>
                  <a:pt x="6160732" y="0"/>
                </a:lnTo>
                <a:lnTo>
                  <a:pt x="6160732" y="6153031"/>
                </a:lnTo>
                <a:lnTo>
                  <a:pt x="0" y="6153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>
            <a:off x="8009074" y="4064127"/>
            <a:ext cx="10572576" cy="6673939"/>
          </a:xfrm>
          <a:custGeom>
            <a:avLst/>
            <a:gdLst/>
            <a:ahLst/>
            <a:cxnLst/>
            <a:rect l="l" t="t" r="r" b="b"/>
            <a:pathLst>
              <a:path w="10572576" h="6673939" extrusionOk="0">
                <a:moveTo>
                  <a:pt x="0" y="0"/>
                </a:moveTo>
                <a:lnTo>
                  <a:pt x="10572576" y="0"/>
                </a:lnTo>
                <a:lnTo>
                  <a:pt x="10572576" y="6673939"/>
                </a:lnTo>
                <a:lnTo>
                  <a:pt x="0" y="6673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10028063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2750" algn="ctr" rtl="0">
              <a:spcBef>
                <a:spcPts val="64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412750" algn="ctr" rtl="0">
              <a:spcBef>
                <a:spcPts val="560"/>
              </a:spcBef>
              <a:spcAft>
                <a:spcPts val="0"/>
              </a:spcAft>
              <a:buSzPts val="2900"/>
              <a:buChar char="–"/>
              <a:defRPr sz="2900"/>
            </a:lvl2pPr>
            <a:lvl3pPr marL="1371600" lvl="2" indent="-412750" algn="ctr" rtl="0">
              <a:spcBef>
                <a:spcPts val="480"/>
              </a:spcBef>
              <a:spcAft>
                <a:spcPts val="0"/>
              </a:spcAft>
              <a:buSzPts val="2900"/>
              <a:buChar char="•"/>
              <a:defRPr sz="2900"/>
            </a:lvl3pPr>
            <a:lvl4pPr marL="1828800" lvl="3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–"/>
              <a:defRPr sz="2900"/>
            </a:lvl4pPr>
            <a:lvl5pPr marL="2286000" lvl="4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»"/>
              <a:defRPr sz="2900"/>
            </a:lvl5pPr>
            <a:lvl6pPr marL="2743200" lvl="5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6pPr>
            <a:lvl7pPr marL="3200400" lvl="6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7pPr>
            <a:lvl8pPr marL="3657600" lvl="7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8pPr>
            <a:lvl9pPr marL="4114800" lvl="8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9935575" y="447700"/>
            <a:ext cx="8114700" cy="31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0015952" y="4028022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0015952" y="5880577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10015952" y="7733132"/>
            <a:ext cx="734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 l="15994" t="50553"/>
          <a:stretch/>
        </p:blipFill>
        <p:spPr>
          <a:xfrm>
            <a:off x="0" y="0"/>
            <a:ext cx="10383127" cy="61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172775" y="4237425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11172775" y="6081550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11172775" y="7905831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659586" y="1028700"/>
            <a:ext cx="16968827" cy="574846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89" r="-179"/>
            </a:stretch>
          </a:blipFill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2611023" y="2579664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070127" y="2028220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4603414" y="2545029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4062517" y="2031224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THREATS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696256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56457" y="2031224"/>
            <a:ext cx="355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WEAKNESSES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0781490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9972710" y="2031224"/>
            <a:ext cx="269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OPPORTUNITIES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144000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47963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13140037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504350" y="7676731"/>
            <a:ext cx="152793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950"/>
              <a:buNone/>
              <a:defRPr sz="89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2pPr>
            <a:lvl3pPr lvl="2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3pPr>
            <a:lvl4pPr lvl="3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4pPr>
            <a:lvl5pPr lvl="4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5pPr>
            <a:lvl6pPr lvl="5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6pPr>
            <a:lvl7pPr lvl="6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7pPr>
            <a:lvl8pPr lvl="7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8pPr>
            <a:lvl9pPr lvl="8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719275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5804650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3"/>
          </p:nvPr>
        </p:nvSpPr>
        <p:spPr>
          <a:xfrm>
            <a:off x="9713563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"/>
          </p:nvPr>
        </p:nvSpPr>
        <p:spPr>
          <a:xfrm>
            <a:off x="13622488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7794475" y="3226125"/>
            <a:ext cx="10493400" cy="70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Google Shape;126;p14"/>
          <p:cNvPicPr preferRelativeResize="0"/>
          <p:nvPr/>
        </p:nvPicPr>
        <p:blipFill rotWithShape="1">
          <a:blip r:embed="rId2">
            <a:alphaModFix/>
          </a:blip>
          <a:srcRect l="28143" t="15739" r="33917"/>
          <a:stretch/>
        </p:blipFill>
        <p:spPr>
          <a:xfrm>
            <a:off x="0" y="0"/>
            <a:ext cx="18288000" cy="5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971550" y="1306450"/>
            <a:ext cx="163449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282200" y="5690050"/>
            <a:ext cx="5226600" cy="39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362350" y="4393975"/>
            <a:ext cx="3066300" cy="1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800"/>
              <a:buNone/>
              <a:defRPr sz="2800"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1;p3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3988"/>
            </a:stretch>
          </a:blipFill>
          <a:ln>
            <a:noFill/>
          </a:ln>
        </p:spPr>
      </p:sp>
      <p:sp>
        <p:nvSpPr>
          <p:cNvPr id="12" name="Google Shape;12;p3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73988"/>
            </a:stretch>
          </a:blipFill>
          <a:ln>
            <a:noFill/>
          </a:ln>
        </p:spPr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33450" y="1002050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2"/>
          </p:nvPr>
        </p:nvSpPr>
        <p:spPr>
          <a:xfrm>
            <a:off x="10944200" y="8718263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857300" y="4133850"/>
            <a:ext cx="145734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0500"/>
              <a:buNone/>
              <a:defRPr sz="10500">
                <a:solidFill>
                  <a:srgbClr val="C1FF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7281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8" name="Google Shape;18;p4"/>
          <p:cNvSpPr/>
          <p:nvPr/>
        </p:nvSpPr>
        <p:spPr>
          <a:xfrm>
            <a:off x="0" y="599789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1723690" y="1235384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723690" y="4486345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23690" y="7708731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361225" y="1200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3361225" y="4429200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3361225" y="7651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10534650" y="3581400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0"/>
              <a:buNone/>
              <a:defRPr sz="1300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l="25138"/>
          <a:stretch/>
        </p:blipFill>
        <p:spPr>
          <a:xfrm>
            <a:off x="0" y="1281250"/>
            <a:ext cx="9144002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r="56368"/>
          <a:stretch/>
        </p:blipFill>
        <p:spPr>
          <a:xfrm>
            <a:off x="12958625" y="1281250"/>
            <a:ext cx="532937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323850" y="1962150"/>
            <a:ext cx="11792100" cy="8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6762750" y="3581400"/>
            <a:ext cx="10096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450"/>
              <a:buNone/>
              <a:defRPr sz="845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15364088" y="4344750"/>
            <a:ext cx="16002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9000"/>
              <a:buNone/>
              <a:defRPr sz="9000">
                <a:solidFill>
                  <a:srgbClr val="C1FF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7900550"/>
            <a:ext cx="1069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27536" b="27267"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32953" t="20166"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8050" y="1466375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28050" y="2923950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12811825" y="5608650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12811825" y="70662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 txBox="1"/>
          <p:nvPr/>
        </p:nvSpPr>
        <p:spPr>
          <a:xfrm>
            <a:off x="8537847" y="1383062"/>
            <a:ext cx="1212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16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860000" y="2999275"/>
            <a:ext cx="8568000" cy="428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7750"/>
              <a:buNone/>
              <a:defRPr sz="7750">
                <a:solidFill>
                  <a:srgbClr val="D4D4D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782100" y="7795877"/>
            <a:ext cx="4723800" cy="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68166" b="69515"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92550" y="1151425"/>
            <a:ext cx="4576800" cy="10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5500"/>
              <a:buFont typeface="Oswald"/>
              <a:buNone/>
              <a:defRPr sz="550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292550" y="24836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445775" y="3152304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3"/>
          </p:nvPr>
        </p:nvSpPr>
        <p:spPr>
          <a:xfrm>
            <a:off x="8445775" y="5533541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1400"/>
              <a:buNone/>
              <a:defRPr sz="11400" b="1">
                <a:solidFill>
                  <a:srgbClr val="C1F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4"/>
          </p:nvPr>
        </p:nvSpPr>
        <p:spPr>
          <a:xfrm>
            <a:off x="8445775" y="7914779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32925" y="7883050"/>
            <a:ext cx="6731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1163" y="781366"/>
            <a:ext cx="6475586" cy="6467492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8918507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58;p9"/>
          <p:cNvSpPr/>
          <p:nvPr/>
        </p:nvSpPr>
        <p:spPr>
          <a:xfrm>
            <a:off x="8918507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13436151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13436151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1550421" y="1214479"/>
            <a:ext cx="5381625" cy="5558142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9238343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38343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3755987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3755987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75724" y="2240927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CEO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975724" y="1854212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 Doe</a:t>
            </a:r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686738" y="1439050"/>
            <a:ext cx="5109000" cy="510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9" name="Google Shape;69;p9"/>
          <p:cNvSpPr>
            <a:spLocks noGrp="1"/>
          </p:cNvSpPr>
          <p:nvPr>
            <p:ph type="pic" idx="3"/>
          </p:nvPr>
        </p:nvSpPr>
        <p:spPr>
          <a:xfrm>
            <a:off x="9362838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0" name="Google Shape;70;p9"/>
          <p:cNvSpPr>
            <a:spLocks noGrp="1"/>
          </p:cNvSpPr>
          <p:nvPr>
            <p:ph type="pic" idx="4"/>
          </p:nvPr>
        </p:nvSpPr>
        <p:spPr>
          <a:xfrm>
            <a:off x="13880475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5"/>
          </p:nvPr>
        </p:nvSpPr>
        <p:spPr>
          <a:xfrm>
            <a:off x="9362838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6"/>
          </p:nvPr>
        </p:nvSpPr>
        <p:spPr>
          <a:xfrm>
            <a:off x="13880475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362850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7"/>
          </p:nvPr>
        </p:nvSpPr>
        <p:spPr>
          <a:xfrm>
            <a:off x="9362850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8"/>
          </p:nvPr>
        </p:nvSpPr>
        <p:spPr>
          <a:xfrm>
            <a:off x="13880475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9"/>
          </p:nvPr>
        </p:nvSpPr>
        <p:spPr>
          <a:xfrm>
            <a:off x="13880475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3"/>
          </p:nvPr>
        </p:nvSpPr>
        <p:spPr>
          <a:xfrm>
            <a:off x="9362850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4"/>
          </p:nvPr>
        </p:nvSpPr>
        <p:spPr>
          <a:xfrm>
            <a:off x="9362850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5"/>
          </p:nvPr>
        </p:nvSpPr>
        <p:spPr>
          <a:xfrm>
            <a:off x="13880475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6"/>
          </p:nvPr>
        </p:nvSpPr>
        <p:spPr>
          <a:xfrm>
            <a:off x="13880475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l="7052" t="19676" r="12626" b="1520"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1997225" y="75"/>
            <a:ext cx="62907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374125" y="671900"/>
            <a:ext cx="92490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14087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7056679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1544163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7386738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133500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5"/>
          </p:nvPr>
        </p:nvSpPr>
        <p:spPr>
          <a:xfrm>
            <a:off x="717765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0550" y="1303350"/>
            <a:ext cx="16344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0550" y="30099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»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73991"/>
            </a:stretch>
          </a:blipFill>
          <a:ln>
            <a:noFill/>
          </a:ln>
        </p:spPr>
      </p:sp>
      <p:sp>
        <p:nvSpPr>
          <p:cNvPr id="137" name="Google Shape;137;p15"/>
          <p:cNvSpPr txBox="1"/>
          <p:nvPr/>
        </p:nvSpPr>
        <p:spPr>
          <a:xfrm>
            <a:off x="3953966" y="3484246"/>
            <a:ext cx="10380000" cy="24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rgbClr val="92D050"/>
                </a:solidFill>
              </a:rPr>
              <a:t>Time Intelligence Dax function</a:t>
            </a:r>
            <a:endParaRPr sz="7200" dirty="0">
              <a:solidFill>
                <a:srgbClr val="92D050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0523400" y="8419918"/>
            <a:ext cx="67359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rgbClr val="92D050"/>
                </a:solidFill>
              </a:rPr>
              <a:t>Shruthi</a:t>
            </a:r>
            <a:endParaRPr sz="5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2807750" y="81281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Previous QTD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276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 QTD = ([Previous Qtr Total sales]+[Current QTD])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387191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A0C05-E96B-4BE6-AA9B-C802A37D4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4" y="3327417"/>
            <a:ext cx="3232298" cy="41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2807750" y="81281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Previous YTD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443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 YTD =</a:t>
            </a:r>
          </a:p>
          <a:p>
            <a:r>
              <a:rPr lang="en-US" sz="5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([Previous Year Total sales] + [Current YTD])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5972176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ACA33-54D7-44A4-8727-720564469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0" y="4299522"/>
            <a:ext cx="2889874" cy="41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1871330" y="812815"/>
            <a:ext cx="1419027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SPLY MTD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593805" y="2871787"/>
            <a:ext cx="14422732" cy="33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SPLY MTD = CALCULATE([Current MTD], SAMEPERIODLASTYEAR(Orders[Order_date ]))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19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1552353" y="812815"/>
            <a:ext cx="16097694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SPLY YTD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SPLY YTD = CALCULATE([Current YTD], SAMEPERIODLASTYEAR(Orders[Order_date ]))</a:t>
            </a:r>
          </a:p>
        </p:txBody>
      </p:sp>
    </p:spTree>
    <p:extLst>
      <p:ext uri="{BB962C8B-B14F-4D97-AF65-F5344CB8AC3E}">
        <p14:creationId xmlns:p14="http://schemas.microsoft.com/office/powerpoint/2010/main" val="158227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1871330" y="812815"/>
            <a:ext cx="1419027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SPLY QTD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551274" y="2871787"/>
            <a:ext cx="14465263" cy="33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SPLY QTD = CALCULATE([Current QTD], SAMEPERIODLASTYEAR(Orders[Order_date ]))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75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-808074" y="-935665"/>
            <a:ext cx="18824611" cy="10921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2178843" y="548384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 dirty="0">
                <a:solidFill>
                  <a:srgbClr val="92D050"/>
                </a:solidFill>
              </a:rPr>
              <a:t>Dashboard: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19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B7066-4E23-4B2A-90E3-EBAD5C54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94" y="1902601"/>
            <a:ext cx="13165652" cy="73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A2FFC1-5325-49B3-9B9B-8E6D854C4174}"/>
              </a:ext>
            </a:extLst>
          </p:cNvPr>
          <p:cNvSpPr txBox="1"/>
          <p:nvPr/>
        </p:nvSpPr>
        <p:spPr>
          <a:xfrm>
            <a:off x="1169581" y="4127837"/>
            <a:ext cx="15247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9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55B99-44E6-4F6B-8798-F45E2566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98" y="1956391"/>
            <a:ext cx="12404222" cy="6464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034143" y="111442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540848" y="588576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Current MTD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161902" y="2786016"/>
            <a:ext cx="10426011" cy="698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 MTD = CALCULATE(TOTALMTD([Total_sales],DATESMTD(Orders[Order_date ])))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Note:</a:t>
            </a:r>
          </a:p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Total_sales = sum(Orders[Sales])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2DBC2B30-C238-47E6-B00B-929298FE3037}"/>
              </a:ext>
            </a:extLst>
          </p:cNvPr>
          <p:cNvSpPr txBox="1"/>
          <p:nvPr/>
        </p:nvSpPr>
        <p:spPr>
          <a:xfrm>
            <a:off x="301408" y="2214563"/>
            <a:ext cx="5972176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15CF2-C4D2-438C-A269-EADEF90F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72" y="3840550"/>
            <a:ext cx="3521007" cy="5423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4562655" y="1114424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540848" y="588576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Current QTD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161902" y="2786016"/>
            <a:ext cx="10426011" cy="649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 QTD = CALCULATE(TOTALQTD([Total_sales],DATESQTD(Orders[Order_date ])))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Note:</a:t>
            </a:r>
          </a:p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Total_sales = sum(Orders[Sales])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9113A-8DEC-48B8-929B-6F6CA4B9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3" y="3497651"/>
            <a:ext cx="3805717" cy="5784760"/>
          </a:xfrm>
          <a:prstGeom prst="rect">
            <a:avLst/>
          </a:prstGeom>
        </p:spPr>
      </p:pic>
      <p:sp>
        <p:nvSpPr>
          <p:cNvPr id="8" name="Google Shape;190;p20">
            <a:extLst>
              <a:ext uri="{FF2B5EF4-FFF2-40B4-BE49-F238E27FC236}">
                <a16:creationId xmlns:a16="http://schemas.microsoft.com/office/drawing/2014/main" id="{8AB81362-9A42-48E0-A4D4-E45D41F067DA}"/>
              </a:ext>
            </a:extLst>
          </p:cNvPr>
          <p:cNvSpPr txBox="1"/>
          <p:nvPr/>
        </p:nvSpPr>
        <p:spPr>
          <a:xfrm>
            <a:off x="271463" y="2043113"/>
            <a:ext cx="5629275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4562655" y="1114424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Current YTD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161902" y="2786016"/>
            <a:ext cx="10426011" cy="649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 YTD = CALCULATE(TOTALYTD([Total_sales],DATESYTD(Orders[Order_date ])))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Note:</a:t>
            </a:r>
          </a:p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Total_sales = sum(Orders[Sales])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9219D-5675-4B0E-A61B-EBB7D3E22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3479667"/>
            <a:ext cx="3758124" cy="5818399"/>
          </a:xfrm>
          <a:prstGeom prst="rect">
            <a:avLst/>
          </a:prstGeom>
        </p:spPr>
      </p:pic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5972176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2807750" y="81281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Previous Mth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814888" y="2786016"/>
            <a:ext cx="13473112" cy="717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 Month Total sales = CALCULATE([Total_sales], PREVIOUSMONTH(DATESMTD(Orders[Order_date ])))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Note:</a:t>
            </a:r>
          </a:p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Total_sales = sum(Orders[Sales])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5972176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50863-40F7-4D9C-A313-58A0C4BE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9" y="3257550"/>
            <a:ext cx="3161968" cy="52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2807750" y="81281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Previous Qtr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717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 Qtr Total sales = CALCULATE([Total_sales], PREVIOUSQUARTER(DATESQTD(Orders[Order_date ])))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Note:</a:t>
            </a:r>
          </a:p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Total_sales = sum(Orders[Sales])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5972176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96BBE-F4DA-4F84-AFF9-E5B95B06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5" y="3839458"/>
            <a:ext cx="2383400" cy="44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2807750" y="81281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Previous Yr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649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 Year Total sales = CALCULATE([Total_sales], PREVIOUSYEAR(DATESYTD(Orders[Order_date ])))</a:t>
            </a:r>
          </a:p>
          <a:p>
            <a:pPr>
              <a:lnSpc>
                <a:spcPct val="124003"/>
              </a:lnSpc>
            </a:pP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4003"/>
              </a:lnSpc>
            </a:pP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Note:</a:t>
            </a:r>
          </a:p>
          <a:p>
            <a:pPr>
              <a:lnSpc>
                <a:spcPct val="124003"/>
              </a:lnSpc>
            </a:pP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Total_sales = sum(Orders[Sales])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5972176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3E3D0-F2DB-4CEB-9A5A-13AC6D8F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9" y="3780588"/>
            <a:ext cx="3158008" cy="46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5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2807750" y="812815"/>
            <a:ext cx="13253857" cy="91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212235" y="301609"/>
            <a:ext cx="890111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Previous MTD</a:t>
            </a:r>
            <a:endParaRPr sz="8000" b="1" dirty="0">
              <a:solidFill>
                <a:srgbClr val="92D05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143375" y="2871787"/>
            <a:ext cx="13873162" cy="276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 MTD = ([Previous Month Total sales]+[Current MTD])</a:t>
            </a:r>
          </a:p>
          <a:p>
            <a:pPr>
              <a:lnSpc>
                <a:spcPct val="124003"/>
              </a:lnSpc>
            </a:pPr>
            <a:endParaRPr lang="en-US" sz="4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0;p20">
            <a:extLst>
              <a:ext uri="{FF2B5EF4-FFF2-40B4-BE49-F238E27FC236}">
                <a16:creationId xmlns:a16="http://schemas.microsoft.com/office/drawing/2014/main" id="{F8B6C46E-4584-4643-AA24-42BF968B60A6}"/>
              </a:ext>
            </a:extLst>
          </p:cNvPr>
          <p:cNvSpPr txBox="1"/>
          <p:nvPr/>
        </p:nvSpPr>
        <p:spPr>
          <a:xfrm>
            <a:off x="271463" y="1814513"/>
            <a:ext cx="3871912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 how it works: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0517E-A536-4FC1-904E-9CDED793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3" y="3259440"/>
            <a:ext cx="2527454" cy="37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356</Words>
  <Application>Microsoft Office PowerPoint</Application>
  <PresentationFormat>Custom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Titillium Web</vt:lpstr>
      <vt:lpstr>Arial</vt:lpstr>
      <vt:lpstr>Oswald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Pradeep Kumar</cp:lastModifiedBy>
  <cp:revision>5</cp:revision>
  <dcterms:modified xsi:type="dcterms:W3CDTF">2024-05-21T18:04:15Z</dcterms:modified>
</cp:coreProperties>
</file>