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370E-702E-2BDD-FBDC-E713FD4DA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DB44-5487-A65C-2A7D-605EF14B41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A25AC-3DF2-99CC-6E25-C354C1063409}"/>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5" name="Footer Placeholder 4">
            <a:extLst>
              <a:ext uri="{FF2B5EF4-FFF2-40B4-BE49-F238E27FC236}">
                <a16:creationId xmlns:a16="http://schemas.microsoft.com/office/drawing/2014/main" id="{70595F5D-457D-E246-3148-9B645922E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56A8-4B60-4D15-6A44-813202D0A7EC}"/>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72104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664B-C2DC-809E-8924-28D2AFC99B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244CFF-1502-1647-0818-C5512BAD8A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5C8D4-144F-EDF6-70D5-6AF48842E555}"/>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5" name="Footer Placeholder 4">
            <a:extLst>
              <a:ext uri="{FF2B5EF4-FFF2-40B4-BE49-F238E27FC236}">
                <a16:creationId xmlns:a16="http://schemas.microsoft.com/office/drawing/2014/main" id="{74F6DBE1-1D15-6930-A8D0-4F9CE0AAB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C56F8-7BF1-67D8-8D42-0AEAF065CFBE}"/>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29653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CB91A-269D-6E90-5388-A5DB43A0F2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023BBA-9742-1BA9-D34A-77F9330AC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A4AE1-B0E7-770E-6309-5B49ECEC1462}"/>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5" name="Footer Placeholder 4">
            <a:extLst>
              <a:ext uri="{FF2B5EF4-FFF2-40B4-BE49-F238E27FC236}">
                <a16:creationId xmlns:a16="http://schemas.microsoft.com/office/drawing/2014/main" id="{48AE34FE-7999-64C0-3996-BDD3B9EC5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9FB68-C207-16B5-2C6A-775DAE4B7AD2}"/>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172343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820F-C041-6529-B56D-EFD98C068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51C23-6F33-40EB-3A48-2F23E6BE1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25CF0-0020-9AF6-300D-6000615E1BDF}"/>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5" name="Footer Placeholder 4">
            <a:extLst>
              <a:ext uri="{FF2B5EF4-FFF2-40B4-BE49-F238E27FC236}">
                <a16:creationId xmlns:a16="http://schemas.microsoft.com/office/drawing/2014/main" id="{ECA37B10-FEC9-5BD4-8F7B-245471316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A70AA-752D-37D1-38F8-0B89E4EB9F9C}"/>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237567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E3BD-793C-45AE-F6EB-6608236701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90AB04-C952-06EC-01DB-3D2171354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0F4DA-A18E-AEFB-5AAE-B3C23536C291}"/>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5" name="Footer Placeholder 4">
            <a:extLst>
              <a:ext uri="{FF2B5EF4-FFF2-40B4-BE49-F238E27FC236}">
                <a16:creationId xmlns:a16="http://schemas.microsoft.com/office/drawing/2014/main" id="{3D7299A7-D8E7-3669-051A-7DE178014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4FB08-548E-E344-D856-127CB436530A}"/>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84556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4421-2C1B-F16B-531B-8BB7808E0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1C876-AFC8-7D91-74CE-A1C9B3D37D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3E15AF-C704-D918-4E7E-AF5034B3E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398D87-169F-4D55-8139-CD757A839580}"/>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6" name="Footer Placeholder 5">
            <a:extLst>
              <a:ext uri="{FF2B5EF4-FFF2-40B4-BE49-F238E27FC236}">
                <a16:creationId xmlns:a16="http://schemas.microsoft.com/office/drawing/2014/main" id="{A31D5BC4-087D-8652-627E-242BFF4762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915DB-0867-8E8B-99F0-082A03F6E4EF}"/>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189460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5DE0-8756-FBBF-6CDE-3431929D66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B4F87-4591-0C2C-5C65-0CA036F97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6624E-2067-00B8-7A5D-EA8DC3A54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066835-57CB-69AB-5D38-9FEE1316A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27550-A75F-4BA8-D6EA-5B8C400CB6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620096-1016-F83D-DC1D-0FBD024284DA}"/>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8" name="Footer Placeholder 7">
            <a:extLst>
              <a:ext uri="{FF2B5EF4-FFF2-40B4-BE49-F238E27FC236}">
                <a16:creationId xmlns:a16="http://schemas.microsoft.com/office/drawing/2014/main" id="{9572FD96-7820-A6A3-6AD4-46D7B3B15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ABE21C-909C-D566-5FF8-73763B2C5B5B}"/>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365793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5084-C1EC-17CD-BE53-751196D26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9B8113-7727-3BEA-35F9-EB8B40B62D4B}"/>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4" name="Footer Placeholder 3">
            <a:extLst>
              <a:ext uri="{FF2B5EF4-FFF2-40B4-BE49-F238E27FC236}">
                <a16:creationId xmlns:a16="http://schemas.microsoft.com/office/drawing/2014/main" id="{9E273930-E87D-6AC0-6B92-66812D4349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E09C8E-ED68-9146-434D-EC976CCA2AF4}"/>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294622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60337-0119-64F2-7EB3-7193A1FFC955}"/>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3" name="Footer Placeholder 2">
            <a:extLst>
              <a:ext uri="{FF2B5EF4-FFF2-40B4-BE49-F238E27FC236}">
                <a16:creationId xmlns:a16="http://schemas.microsoft.com/office/drawing/2014/main" id="{FE40966D-2A58-7265-02C2-6260F448E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565A75-792B-CF49-261F-087E574FEF57}"/>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825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ADD-900E-33EC-3675-8BB30902D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9C3828-2180-C2D1-DE05-DFF2D5B27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45D0B-CBEB-C835-6500-BF81CA6A3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63950-6026-B52C-B56D-F326E9E0E737}"/>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6" name="Footer Placeholder 5">
            <a:extLst>
              <a:ext uri="{FF2B5EF4-FFF2-40B4-BE49-F238E27FC236}">
                <a16:creationId xmlns:a16="http://schemas.microsoft.com/office/drawing/2014/main" id="{E7CA97D2-5DA0-66D1-C8FE-43D8720B5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DBD22-C119-39C2-8F7B-0243739E8740}"/>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210323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0CA3-EE3B-B202-EFD5-D298F447C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29DE3-B419-6E98-AB38-D6ED42D3A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EDDB02-B45E-1156-2C91-9AFAC5760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AA067-54B9-ACEE-AB60-936A2D7B90AE}"/>
              </a:ext>
            </a:extLst>
          </p:cNvPr>
          <p:cNvSpPr>
            <a:spLocks noGrp="1"/>
          </p:cNvSpPr>
          <p:nvPr>
            <p:ph type="dt" sz="half" idx="10"/>
          </p:nvPr>
        </p:nvSpPr>
        <p:spPr/>
        <p:txBody>
          <a:bodyPr/>
          <a:lstStyle/>
          <a:p>
            <a:fld id="{B25F4C62-0614-4E3D-A279-AB484BBAE54A}" type="datetimeFigureOut">
              <a:rPr lang="en-US" smtClean="0"/>
              <a:t>12/8/2023</a:t>
            </a:fld>
            <a:endParaRPr lang="en-US"/>
          </a:p>
        </p:txBody>
      </p:sp>
      <p:sp>
        <p:nvSpPr>
          <p:cNvPr id="6" name="Footer Placeholder 5">
            <a:extLst>
              <a:ext uri="{FF2B5EF4-FFF2-40B4-BE49-F238E27FC236}">
                <a16:creationId xmlns:a16="http://schemas.microsoft.com/office/drawing/2014/main" id="{BFCBA188-26E3-2BF4-3239-53EE9763E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9AAFA-C659-5F3C-5E7F-C78AB3E5E229}"/>
              </a:ext>
            </a:extLst>
          </p:cNvPr>
          <p:cNvSpPr>
            <a:spLocks noGrp="1"/>
          </p:cNvSpPr>
          <p:nvPr>
            <p:ph type="sldNum" sz="quarter" idx="12"/>
          </p:nvPr>
        </p:nvSpPr>
        <p:spPr/>
        <p:txBody>
          <a:bodyPr/>
          <a:lstStyle/>
          <a:p>
            <a:fld id="{659FDA32-E191-41DE-8410-FEED59B9AF46}" type="slidenum">
              <a:rPr lang="en-US" smtClean="0"/>
              <a:t>‹#›</a:t>
            </a:fld>
            <a:endParaRPr lang="en-US"/>
          </a:p>
        </p:txBody>
      </p:sp>
    </p:spTree>
    <p:extLst>
      <p:ext uri="{BB962C8B-B14F-4D97-AF65-F5344CB8AC3E}">
        <p14:creationId xmlns:p14="http://schemas.microsoft.com/office/powerpoint/2010/main" val="269502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E71BD-68A1-C86B-DCDD-B3F207567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C3D18D-CF4E-FB0A-67AF-E3B0A185C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D3438-D895-B064-B555-F144B4F2E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F4C62-0614-4E3D-A279-AB484BBAE54A}" type="datetimeFigureOut">
              <a:rPr lang="en-US" smtClean="0"/>
              <a:t>12/8/2023</a:t>
            </a:fld>
            <a:endParaRPr lang="en-US"/>
          </a:p>
        </p:txBody>
      </p:sp>
      <p:sp>
        <p:nvSpPr>
          <p:cNvPr id="5" name="Footer Placeholder 4">
            <a:extLst>
              <a:ext uri="{FF2B5EF4-FFF2-40B4-BE49-F238E27FC236}">
                <a16:creationId xmlns:a16="http://schemas.microsoft.com/office/drawing/2014/main" id="{54A71A99-FC8D-646F-72D8-431696004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9AD4F5-6CF4-97CC-33C9-467061992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FDA32-E191-41DE-8410-FEED59B9AF46}" type="slidenum">
              <a:rPr lang="en-US" smtClean="0"/>
              <a:t>‹#›</a:t>
            </a:fld>
            <a:endParaRPr lang="en-US"/>
          </a:p>
        </p:txBody>
      </p:sp>
    </p:spTree>
    <p:extLst>
      <p:ext uri="{BB962C8B-B14F-4D97-AF65-F5344CB8AC3E}">
        <p14:creationId xmlns:p14="http://schemas.microsoft.com/office/powerpoint/2010/main" val="365118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rogrammer" TargetMode="External"/><Relationship Id="rId13" Type="http://schemas.openxmlformats.org/officeDocument/2006/relationships/hyperlink" Target="https://en.wikipedia.org/wiki/Computer_architecture" TargetMode="External"/><Relationship Id="rId18" Type="http://schemas.openxmlformats.org/officeDocument/2006/relationships/hyperlink" Target="https://en.wikipedia.org/wiki/Reflective_programming" TargetMode="External"/><Relationship Id="rId3" Type="http://schemas.openxmlformats.org/officeDocument/2006/relationships/hyperlink" Target="https://en.wikipedia.org/wiki/Class-based_programming" TargetMode="External"/><Relationship Id="rId7" Type="http://schemas.openxmlformats.org/officeDocument/2006/relationships/hyperlink" Target="https://en.wikipedia.org/wiki/General-purpose_language" TargetMode="External"/><Relationship Id="rId12" Type="http://schemas.openxmlformats.org/officeDocument/2006/relationships/hyperlink" Target="https://en.wikipedia.org/wiki/Java_virtual_machine" TargetMode="External"/><Relationship Id="rId17" Type="http://schemas.openxmlformats.org/officeDocument/2006/relationships/hyperlink" Target="https://en.wikipedia.org/wiki/Low-level_programming_language" TargetMode="External"/><Relationship Id="rId2" Type="http://schemas.openxmlformats.org/officeDocument/2006/relationships/hyperlink" Target="https://en.wikipedia.org/wiki/High-level_programming_language" TargetMode="External"/><Relationship Id="rId16" Type="http://schemas.openxmlformats.org/officeDocument/2006/relationships/hyperlink" Target="https://en.wikipedia.org/wiki/C%2B%2B" TargetMode="External"/><Relationship Id="rId1" Type="http://schemas.openxmlformats.org/officeDocument/2006/relationships/slideLayout" Target="../slideLayouts/slideLayout2.xml"/><Relationship Id="rId6" Type="http://schemas.openxmlformats.org/officeDocument/2006/relationships/hyperlink" Target="https://en.wikipedia.org/wiki/Dependency_(computer_science)" TargetMode="External"/><Relationship Id="rId11" Type="http://schemas.openxmlformats.org/officeDocument/2006/relationships/hyperlink" Target="https://en.wikipedia.org/wiki/Java_bytecode" TargetMode="External"/><Relationship Id="rId5" Type="http://schemas.openxmlformats.org/officeDocument/2006/relationships/hyperlink" Target="https://en.wikipedia.org/wiki/Programming_language" TargetMode="External"/><Relationship Id="rId15" Type="http://schemas.openxmlformats.org/officeDocument/2006/relationships/hyperlink" Target="https://en.wikipedia.org/wiki/C_(programming_language)" TargetMode="External"/><Relationship Id="rId10" Type="http://schemas.openxmlformats.org/officeDocument/2006/relationships/hyperlink" Target="https://en.wikipedia.org/wiki/Compiler" TargetMode="External"/><Relationship Id="rId4" Type="http://schemas.openxmlformats.org/officeDocument/2006/relationships/hyperlink" Target="https://en.wikipedia.org/wiki/Object-oriented_programming" TargetMode="External"/><Relationship Id="rId9" Type="http://schemas.openxmlformats.org/officeDocument/2006/relationships/hyperlink" Target="https://en.wikipedia.org/wiki/Write_once,_run_anywhere" TargetMode="External"/><Relationship Id="rId14" Type="http://schemas.openxmlformats.org/officeDocument/2006/relationships/hyperlink" Target="https://en.wikipedia.org/wiki/Syntax_(programming_languag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embedded-system-tutorial" TargetMode="External"/><Relationship Id="rId2" Type="http://schemas.openxmlformats.org/officeDocument/2006/relationships/hyperlink" Target="https://www.javatpoint.com/james-gosling-father-of-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sun-microsyste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javatpoint.com/features-of-java#Architecture-neutral" TargetMode="External"/><Relationship Id="rId13" Type="http://schemas.openxmlformats.org/officeDocument/2006/relationships/hyperlink" Target="https://www.javatpoint.com/features-of-java#Dynamic" TargetMode="External"/><Relationship Id="rId3" Type="http://schemas.openxmlformats.org/officeDocument/2006/relationships/hyperlink" Target="https://www.javatpoint.com/features-of-java#Object-Oriented" TargetMode="External"/><Relationship Id="rId7" Type="http://schemas.openxmlformats.org/officeDocument/2006/relationships/hyperlink" Target="https://www.javatpoint.com/features-of-java#Robust" TargetMode="External"/><Relationship Id="rId12" Type="http://schemas.openxmlformats.org/officeDocument/2006/relationships/hyperlink" Target="https://www.javatpoint.com/features-of-java#Distributed" TargetMode="External"/><Relationship Id="rId2" Type="http://schemas.openxmlformats.org/officeDocument/2006/relationships/hyperlink" Target="https://www.javatpoint.com/features-of-java#Simple" TargetMode="External"/><Relationship Id="rId1" Type="http://schemas.openxmlformats.org/officeDocument/2006/relationships/slideLayout" Target="../slideLayouts/slideLayout2.xml"/><Relationship Id="rId6" Type="http://schemas.openxmlformats.org/officeDocument/2006/relationships/hyperlink" Target="https://www.javatpoint.com/features-of-java#Secured" TargetMode="External"/><Relationship Id="rId11" Type="http://schemas.openxmlformats.org/officeDocument/2006/relationships/hyperlink" Target="https://www.javatpoint.com/features-of-java#Multithreaded" TargetMode="External"/><Relationship Id="rId5" Type="http://schemas.openxmlformats.org/officeDocument/2006/relationships/hyperlink" Target="https://www.javatpoint.com/features-of-java#Platform-independent" TargetMode="External"/><Relationship Id="rId10" Type="http://schemas.openxmlformats.org/officeDocument/2006/relationships/hyperlink" Target="https://www.javatpoint.com/features-of-java#High-Performance" TargetMode="External"/><Relationship Id="rId4" Type="http://schemas.openxmlformats.org/officeDocument/2006/relationships/hyperlink" Target="https://www.javatpoint.com/features-of-java#Portable" TargetMode="External"/><Relationship Id="rId9" Type="http://schemas.openxmlformats.org/officeDocument/2006/relationships/hyperlink" Target="https://www.javatpoint.com/features-of-java#Interpre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B2AA-01A7-B894-30B4-11C78A52C625}"/>
              </a:ext>
            </a:extLst>
          </p:cNvPr>
          <p:cNvSpPr>
            <a:spLocks noGrp="1"/>
          </p:cNvSpPr>
          <p:nvPr>
            <p:ph type="ctrTitle"/>
          </p:nvPr>
        </p:nvSpPr>
        <p:spPr>
          <a:xfrm>
            <a:off x="1524000" y="1122362"/>
            <a:ext cx="9144000" cy="3665947"/>
          </a:xfrm>
        </p:spPr>
        <p:txBody>
          <a:bodyPr>
            <a:normAutofit/>
          </a:bodyPr>
          <a:lstStyle/>
          <a:p>
            <a:r>
              <a:rPr lang="en-US" dirty="0">
                <a:latin typeface="Cooper Black" panose="0208090404030B020404" pitchFamily="18" charset="0"/>
              </a:rPr>
              <a:t>INTRODUCTION AND HISTORY OF JAVA</a:t>
            </a:r>
            <a:br>
              <a:rPr lang="en-US" dirty="0">
                <a:latin typeface="Bodoni MT Black" panose="02070A03080606020203" pitchFamily="18" charset="0"/>
              </a:rPr>
            </a:br>
            <a:endParaRPr lang="en-US" dirty="0">
              <a:latin typeface="Bodoni MT Black" panose="02070A03080606020203" pitchFamily="18" charset="0"/>
            </a:endParaRPr>
          </a:p>
        </p:txBody>
      </p:sp>
    </p:spTree>
    <p:extLst>
      <p:ext uri="{BB962C8B-B14F-4D97-AF65-F5344CB8AC3E}">
        <p14:creationId xmlns:p14="http://schemas.microsoft.com/office/powerpoint/2010/main" val="260584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987E-B17F-C54E-19BC-1531A7EA4C32}"/>
              </a:ext>
            </a:extLst>
          </p:cNvPr>
          <p:cNvSpPr>
            <a:spLocks noGrp="1"/>
          </p:cNvSpPr>
          <p:nvPr>
            <p:ph type="title"/>
          </p:nvPr>
        </p:nvSpPr>
        <p:spPr/>
        <p:txBody>
          <a:bodyPr/>
          <a:lstStyle/>
          <a:p>
            <a:r>
              <a:rPr lang="en-US" sz="3600" b="0" i="0" dirty="0">
                <a:solidFill>
                  <a:schemeClr val="tx1">
                    <a:lumMod val="65000"/>
                    <a:lumOff val="35000"/>
                  </a:schemeClr>
                </a:solidFill>
                <a:effectLst/>
                <a:latin typeface="Arial Black" panose="020B0A04020102020204" pitchFamily="34" charset="0"/>
              </a:rPr>
              <a:t>JVM (Java Virtual Machine)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871EB1AC-51AA-349E-99EA-EEC57F15A002}"/>
              </a:ext>
            </a:extLst>
          </p:cNvPr>
          <p:cNvSpPr>
            <a:spLocks noGrp="1"/>
          </p:cNvSpPr>
          <p:nvPr>
            <p:ph idx="1"/>
          </p:nvPr>
        </p:nvSpPr>
        <p:spPr>
          <a:xfrm>
            <a:off x="838200" y="1209368"/>
            <a:ext cx="10515600" cy="4967595"/>
          </a:xfrm>
        </p:spPr>
        <p:txBody>
          <a:bodyPr>
            <a:normAutofit/>
          </a:bodyPr>
          <a:lstStyle/>
          <a:p>
            <a:pPr algn="just"/>
            <a:r>
              <a:rPr lang="en-US" b="0" i="0" dirty="0">
                <a:solidFill>
                  <a:srgbClr val="610B38"/>
                </a:solidFill>
                <a:effectLst/>
                <a:latin typeface="erdana"/>
              </a:rPr>
              <a:t>What is JVM</a:t>
            </a:r>
          </a:p>
          <a:p>
            <a:pPr algn="just">
              <a:buFont typeface="+mj-lt"/>
              <a:buAutoNum type="arabicPeriod"/>
            </a:pPr>
            <a:r>
              <a:rPr lang="en-US" sz="2400" b="1" i="0" dirty="0">
                <a:solidFill>
                  <a:srgbClr val="000000"/>
                </a:solidFill>
                <a:effectLst/>
                <a:latin typeface="Arial" panose="020B0604020202020204" pitchFamily="34" charset="0"/>
                <a:cs typeface="Arial" panose="020B0604020202020204" pitchFamily="34" charset="0"/>
              </a:rPr>
              <a:t>A specification</a:t>
            </a:r>
            <a:r>
              <a:rPr lang="en-US" sz="2400" b="0" i="0" dirty="0">
                <a:solidFill>
                  <a:srgbClr val="000000"/>
                </a:solidFill>
                <a:effectLst/>
                <a:latin typeface="Arial" panose="020B0604020202020204" pitchFamily="34" charset="0"/>
                <a:cs typeface="Arial" panose="020B0604020202020204" pitchFamily="34" charset="0"/>
              </a:rPr>
              <a:t> where working of Java Virtual Machine is specified. But implementation provider is independent to choose the algorithm. </a:t>
            </a:r>
          </a:p>
          <a:p>
            <a:pPr algn="just">
              <a:buFont typeface="+mj-lt"/>
              <a:buAutoNum type="arabicPeriod"/>
            </a:pPr>
            <a:r>
              <a:rPr lang="en-US" sz="2400" b="0" i="0" dirty="0">
                <a:solidFill>
                  <a:srgbClr val="000000"/>
                </a:solidFill>
                <a:effectLst/>
                <a:latin typeface="Arial" panose="020B0604020202020204" pitchFamily="34" charset="0"/>
                <a:cs typeface="Arial" panose="020B0604020202020204" pitchFamily="34" charset="0"/>
              </a:rPr>
              <a:t>Its implementation has been provided by Oracle and other companies.</a:t>
            </a:r>
          </a:p>
          <a:p>
            <a:pPr algn="just">
              <a:buFont typeface="+mj-lt"/>
              <a:buAutoNum type="arabicPeriod"/>
            </a:pPr>
            <a:r>
              <a:rPr lang="en-US" sz="2400" b="1" i="0" dirty="0">
                <a:solidFill>
                  <a:srgbClr val="000000"/>
                </a:solidFill>
                <a:effectLst/>
                <a:latin typeface="Arial" panose="020B0604020202020204" pitchFamily="34" charset="0"/>
                <a:cs typeface="Arial" panose="020B0604020202020204" pitchFamily="34" charset="0"/>
              </a:rPr>
              <a:t>An implementation</a:t>
            </a:r>
            <a:r>
              <a:rPr lang="en-US" sz="2400" b="0" i="0" dirty="0">
                <a:solidFill>
                  <a:srgbClr val="000000"/>
                </a:solidFill>
                <a:effectLst/>
                <a:latin typeface="Arial" panose="020B0604020202020204" pitchFamily="34" charset="0"/>
                <a:cs typeface="Arial" panose="020B0604020202020204" pitchFamily="34" charset="0"/>
              </a:rPr>
              <a:t> Its implementation is known as JRE (Java Runtime Environment).</a:t>
            </a:r>
          </a:p>
          <a:p>
            <a:pPr algn="just">
              <a:buFont typeface="+mj-lt"/>
              <a:buAutoNum type="arabicPeriod"/>
            </a:pPr>
            <a:r>
              <a:rPr lang="en-US" sz="2400" b="1" i="0" dirty="0">
                <a:solidFill>
                  <a:srgbClr val="000000"/>
                </a:solidFill>
                <a:effectLst/>
                <a:latin typeface="Arial" panose="020B0604020202020204" pitchFamily="34" charset="0"/>
                <a:cs typeface="Arial" panose="020B0604020202020204" pitchFamily="34" charset="0"/>
              </a:rPr>
              <a:t>Runtime Instance</a:t>
            </a:r>
            <a:r>
              <a:rPr lang="en-US" sz="2400" b="0" i="0" dirty="0">
                <a:solidFill>
                  <a:srgbClr val="000000"/>
                </a:solidFill>
                <a:effectLst/>
                <a:latin typeface="Arial" panose="020B0604020202020204" pitchFamily="34" charset="0"/>
                <a:cs typeface="Arial" panose="020B0604020202020204" pitchFamily="34" charset="0"/>
              </a:rPr>
              <a:t> Whenever you write java command on the command prompt to run the java class, an instance of JVM is created</a:t>
            </a:r>
            <a:r>
              <a:rPr lang="en-US" b="0" i="0" dirty="0">
                <a:solidFill>
                  <a:srgbClr val="000000"/>
                </a:solidFill>
                <a:effectLst/>
                <a:latin typeface="inter-regular"/>
              </a:rPr>
              <a:t>.</a:t>
            </a:r>
          </a:p>
          <a:p>
            <a:pPr marL="0" indent="0">
              <a:buNone/>
            </a:pPr>
            <a:endParaRPr lang="en-US" dirty="0"/>
          </a:p>
        </p:txBody>
      </p:sp>
    </p:spTree>
    <p:extLst>
      <p:ext uri="{BB962C8B-B14F-4D97-AF65-F5344CB8AC3E}">
        <p14:creationId xmlns:p14="http://schemas.microsoft.com/office/powerpoint/2010/main" val="96940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6F48-30A3-9DAC-B74D-9DB5C43F1866}"/>
              </a:ext>
            </a:extLst>
          </p:cNvPr>
          <p:cNvSpPr>
            <a:spLocks noGrp="1"/>
          </p:cNvSpPr>
          <p:nvPr>
            <p:ph type="title"/>
          </p:nvPr>
        </p:nvSpPr>
        <p:spPr/>
        <p:txBody>
          <a:bodyPr/>
          <a:lstStyle/>
          <a:p>
            <a:r>
              <a:rPr lang="en-US" sz="3600" b="0" i="0" dirty="0">
                <a:solidFill>
                  <a:srgbClr val="610B38"/>
                </a:solidFill>
                <a:effectLst/>
                <a:latin typeface="Arial Black" panose="020B0A04020102020204" pitchFamily="34" charset="0"/>
              </a:rPr>
              <a:t>JVM Architecture</a:t>
            </a:r>
            <a:br>
              <a:rPr lang="en-US" b="0" i="0" dirty="0">
                <a:solidFill>
                  <a:srgbClr val="610B38"/>
                </a:solidFill>
                <a:effectLst/>
                <a:latin typeface="erdana"/>
              </a:rPr>
            </a:br>
            <a:endParaRPr lang="en-US" dirty="0"/>
          </a:p>
        </p:txBody>
      </p:sp>
      <p:pic>
        <p:nvPicPr>
          <p:cNvPr id="5" name="Content Placeholder 4">
            <a:extLst>
              <a:ext uri="{FF2B5EF4-FFF2-40B4-BE49-F238E27FC236}">
                <a16:creationId xmlns:a16="http://schemas.microsoft.com/office/drawing/2014/main" id="{56142E80-B5E3-79E6-9BEF-4D834BF9C8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214" y="1690687"/>
            <a:ext cx="7006683" cy="4690447"/>
          </a:xfrm>
        </p:spPr>
      </p:pic>
    </p:spTree>
    <p:extLst>
      <p:ext uri="{BB962C8B-B14F-4D97-AF65-F5344CB8AC3E}">
        <p14:creationId xmlns:p14="http://schemas.microsoft.com/office/powerpoint/2010/main" val="168720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38D3-D126-D2F8-E6DB-A7A767E14A1A}"/>
              </a:ext>
            </a:extLst>
          </p:cNvPr>
          <p:cNvSpPr>
            <a:spLocks noGrp="1"/>
          </p:cNvSpPr>
          <p:nvPr>
            <p:ph type="title"/>
          </p:nvPr>
        </p:nvSpPr>
        <p:spPr/>
        <p:txBody>
          <a:bodyPr>
            <a:normAutofit/>
          </a:bodyPr>
          <a:lstStyle/>
          <a:p>
            <a:r>
              <a:rPr lang="en-US" sz="2800" b="0" i="0" dirty="0">
                <a:solidFill>
                  <a:srgbClr val="374151"/>
                </a:solidFill>
                <a:effectLst/>
                <a:latin typeface="Söhne"/>
              </a:rPr>
              <a:t>Certainly! The "Hello, World!" program is a traditional first program for beginners learning a new programming language. In Java, it looks like this:</a:t>
            </a:r>
            <a:endParaRPr lang="en-US" sz="2800" dirty="0"/>
          </a:p>
        </p:txBody>
      </p:sp>
      <p:pic>
        <p:nvPicPr>
          <p:cNvPr id="5" name="Content Placeholder 4">
            <a:extLst>
              <a:ext uri="{FF2B5EF4-FFF2-40B4-BE49-F238E27FC236}">
                <a16:creationId xmlns:a16="http://schemas.microsoft.com/office/drawing/2014/main" id="{798510B3-15DC-41E1-3B4A-4FD3EAFBF5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504" y="2074606"/>
            <a:ext cx="7062970" cy="2780202"/>
          </a:xfrm>
        </p:spPr>
      </p:pic>
    </p:spTree>
    <p:extLst>
      <p:ext uri="{BB962C8B-B14F-4D97-AF65-F5344CB8AC3E}">
        <p14:creationId xmlns:p14="http://schemas.microsoft.com/office/powerpoint/2010/main" val="2798467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1FB1-A1F6-EABA-D669-93099A54F4D9}"/>
              </a:ext>
            </a:extLst>
          </p:cNvPr>
          <p:cNvSpPr>
            <a:spLocks noGrp="1"/>
          </p:cNvSpPr>
          <p:nvPr>
            <p:ph type="title"/>
          </p:nvPr>
        </p:nvSpPr>
        <p:spPr/>
        <p:txBody>
          <a:bodyPr/>
          <a:lstStyle/>
          <a:p>
            <a:r>
              <a:rPr lang="en-US" b="0" i="0" dirty="0">
                <a:solidFill>
                  <a:srgbClr val="374151"/>
                </a:solidFill>
                <a:effectLst/>
                <a:latin typeface="Söhne"/>
              </a:rPr>
              <a:t>Here's a breakdown of the code:</a:t>
            </a:r>
            <a:endParaRPr lang="en-US" dirty="0"/>
          </a:p>
        </p:txBody>
      </p:sp>
      <p:sp>
        <p:nvSpPr>
          <p:cNvPr id="13" name="Rectangle 6">
            <a:extLst>
              <a:ext uri="{FF2B5EF4-FFF2-40B4-BE49-F238E27FC236}">
                <a16:creationId xmlns:a16="http://schemas.microsoft.com/office/drawing/2014/main" id="{FF524F62-AE6A-CC0E-28CE-E0C33BF9F8BF}"/>
              </a:ext>
            </a:extLst>
          </p:cNvPr>
          <p:cNvSpPr>
            <a:spLocks noGrp="1" noChangeArrowheads="1"/>
          </p:cNvSpPr>
          <p:nvPr>
            <p:ph idx="1"/>
          </p:nvPr>
        </p:nvSpPr>
        <p:spPr bwMode="auto">
          <a:xfrm>
            <a:off x="838201" y="1123628"/>
            <a:ext cx="8145026" cy="526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public class HelloWorld</a:t>
            </a:r>
            <a:r>
              <a:rPr kumimoji="0" lang="en-US" altLang="en-US" b="0" i="0" u="none" strike="noStrike" cap="none" normalizeH="0" baseline="0" dirty="0">
                <a:ln>
                  <a:noFill/>
                </a:ln>
                <a:solidFill>
                  <a:srgbClr val="374151"/>
                </a:solidFill>
                <a:effectLst/>
                <a:latin typeface="Söhne"/>
              </a:rPr>
              <a:t>: This declares a class named </a:t>
            </a:r>
            <a:r>
              <a:rPr kumimoji="0" lang="en-US" altLang="en-US" b="1" i="0" u="none" strike="noStrike" cap="none" normalizeH="0" baseline="0" dirty="0">
                <a:ln>
                  <a:noFill/>
                </a:ln>
                <a:solidFill>
                  <a:srgbClr val="374151"/>
                </a:solidFill>
                <a:effectLst/>
                <a:latin typeface="Söhne Mono"/>
              </a:rPr>
              <a:t>HelloWorld</a:t>
            </a:r>
            <a:r>
              <a:rPr kumimoji="0" lang="en-US" altLang="en-US" b="0" i="0" u="none" strike="noStrike" cap="none" normalizeH="0" baseline="0" dirty="0">
                <a:ln>
                  <a:noFill/>
                </a:ln>
                <a:solidFill>
                  <a:srgbClr val="374151"/>
                </a:solidFill>
                <a:effectLst/>
                <a:latin typeface="Söhne"/>
              </a:rPr>
              <a:t>. In Java, every application begins with a class definition.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public static void main(String[] </a:t>
            </a:r>
            <a:r>
              <a:rPr kumimoji="0" lang="en-US" altLang="en-US" b="1" i="0" u="none" strike="noStrike" cap="none" normalizeH="0" baseline="0" dirty="0" err="1">
                <a:ln>
                  <a:noFill/>
                </a:ln>
                <a:solidFill>
                  <a:srgbClr val="374151"/>
                </a:solidFill>
                <a:effectLst/>
                <a:latin typeface="Söhne Mono"/>
              </a:rPr>
              <a:t>args</a:t>
            </a:r>
            <a:r>
              <a:rPr kumimoji="0" lang="en-US" altLang="en-US" b="1" i="0" u="none" strike="noStrike" cap="none" normalizeH="0" baseline="0" dirty="0">
                <a:ln>
                  <a:noFill/>
                </a:ln>
                <a:solidFill>
                  <a:srgbClr val="374151"/>
                </a:solidFill>
                <a:effectLst/>
                <a:latin typeface="Söhne Mono"/>
              </a:rPr>
              <a:t>)</a:t>
            </a:r>
            <a:r>
              <a:rPr kumimoji="0" lang="en-US" altLang="en-US" b="0" i="0" u="none" strike="noStrike" cap="none" normalizeH="0" baseline="0" dirty="0">
                <a:ln>
                  <a:noFill/>
                </a:ln>
                <a:solidFill>
                  <a:srgbClr val="374151"/>
                </a:solidFill>
                <a:effectLst/>
                <a:latin typeface="Söhne"/>
              </a:rPr>
              <a:t>: This is the main method. It is the entry point of any Java program. The program starts executing from the </a:t>
            </a:r>
            <a:r>
              <a:rPr kumimoji="0" lang="en-US" altLang="en-US" b="1" i="0" u="none" strike="noStrike" cap="none" normalizeH="0" baseline="0" dirty="0">
                <a:ln>
                  <a:noFill/>
                </a:ln>
                <a:solidFill>
                  <a:srgbClr val="374151"/>
                </a:solidFill>
                <a:effectLst/>
                <a:latin typeface="Söhne Mono"/>
              </a:rPr>
              <a:t>main</a:t>
            </a:r>
            <a:r>
              <a:rPr kumimoji="0" lang="en-US" altLang="en-US" b="0" i="0" u="none" strike="noStrike" cap="none" normalizeH="0" baseline="0" dirty="0">
                <a:ln>
                  <a:noFill/>
                </a:ln>
                <a:solidFill>
                  <a:srgbClr val="374151"/>
                </a:solidFill>
                <a:effectLst/>
                <a:latin typeface="Söhne"/>
              </a:rPr>
              <a:t>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374151"/>
                </a:solidFill>
                <a:effectLst/>
                <a:latin typeface="Söhne Mono"/>
              </a:rPr>
              <a:t>System.out.println</a:t>
            </a:r>
            <a:r>
              <a:rPr kumimoji="0" lang="en-US" altLang="en-US" b="1" i="0" u="none" strike="noStrike" cap="none" normalizeH="0" baseline="0" dirty="0">
                <a:ln>
                  <a:noFill/>
                </a:ln>
                <a:solidFill>
                  <a:srgbClr val="374151"/>
                </a:solidFill>
                <a:effectLst/>
                <a:latin typeface="Söhne Mono"/>
              </a:rPr>
              <a:t>("Hello, World!");</a:t>
            </a:r>
            <a:r>
              <a:rPr kumimoji="0" lang="en-US" altLang="en-US" b="0" i="0" u="none" strike="noStrike" cap="none" normalizeH="0" baseline="0" dirty="0">
                <a:ln>
                  <a:noFill/>
                </a:ln>
                <a:solidFill>
                  <a:srgbClr val="374151"/>
                </a:solidFill>
                <a:effectLst/>
                <a:latin typeface="Söhne"/>
              </a:rPr>
              <a:t>: This line prints the text "Hello, World!" to the console. The </a:t>
            </a:r>
            <a:r>
              <a:rPr kumimoji="0" lang="en-US" altLang="en-US" b="1" i="0" u="none" strike="noStrike" cap="none" normalizeH="0" baseline="0" dirty="0" err="1">
                <a:ln>
                  <a:noFill/>
                </a:ln>
                <a:solidFill>
                  <a:srgbClr val="374151"/>
                </a:solidFill>
                <a:effectLst/>
                <a:latin typeface="Söhne Mono"/>
              </a:rPr>
              <a:t>System.out.println</a:t>
            </a:r>
            <a:r>
              <a:rPr kumimoji="0" lang="en-US" altLang="en-US" b="0" i="0" u="none" strike="noStrike" cap="none" normalizeH="0" baseline="0" dirty="0">
                <a:ln>
                  <a:noFill/>
                </a:ln>
                <a:solidFill>
                  <a:srgbClr val="374151"/>
                </a:solidFill>
                <a:effectLst/>
                <a:latin typeface="Söhne"/>
              </a:rPr>
              <a:t> method is commonly used to output data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1EAF4-5C15-80FE-4932-37B29C3D88E8}"/>
              </a:ext>
            </a:extLst>
          </p:cNvPr>
          <p:cNvSpPr>
            <a:spLocks noGrp="1"/>
          </p:cNvSpPr>
          <p:nvPr>
            <p:ph idx="1"/>
          </p:nvPr>
        </p:nvSpPr>
        <p:spPr>
          <a:xfrm>
            <a:off x="2753032" y="2507226"/>
            <a:ext cx="6096000" cy="1769806"/>
          </a:xfrm>
        </p:spPr>
        <p:txBody>
          <a:bodyPr>
            <a:normAutofit/>
          </a:bodyPr>
          <a:lstStyle/>
          <a:p>
            <a:pPr marL="0" indent="0">
              <a:buNone/>
            </a:pPr>
            <a:r>
              <a:rPr lang="en-US" sz="6000" dirty="0">
                <a:latin typeface="Bodoni MT Black" panose="02070A03080606020203" pitchFamily="18" charset="0"/>
              </a:rPr>
              <a:t>THANK YOU</a:t>
            </a:r>
          </a:p>
        </p:txBody>
      </p:sp>
    </p:spTree>
    <p:extLst>
      <p:ext uri="{BB962C8B-B14F-4D97-AF65-F5344CB8AC3E}">
        <p14:creationId xmlns:p14="http://schemas.microsoft.com/office/powerpoint/2010/main" val="391296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DBB8-DA78-ABE3-25E5-978508B979A0}"/>
              </a:ext>
            </a:extLst>
          </p:cNvPr>
          <p:cNvSpPr>
            <a:spLocks noGrp="1"/>
          </p:cNvSpPr>
          <p:nvPr>
            <p:ph type="title"/>
          </p:nvPr>
        </p:nvSpPr>
        <p:spPr/>
        <p:txBody>
          <a:bodyPr/>
          <a:lstStyle/>
          <a:p>
            <a:r>
              <a:rPr lang="en-US" b="1" i="0" dirty="0">
                <a:solidFill>
                  <a:schemeClr val="tx1">
                    <a:lumMod val="65000"/>
                    <a:lumOff val="35000"/>
                  </a:schemeClr>
                </a:solidFill>
                <a:effectLst/>
                <a:latin typeface="Arial Black" panose="020B0A04020102020204" pitchFamily="34" charset="0"/>
              </a:rPr>
              <a:t>What is Java</a:t>
            </a:r>
            <a:br>
              <a:rPr lang="en-US" b="1" i="0" dirty="0">
                <a:solidFill>
                  <a:srgbClr val="111111"/>
                </a:solidFill>
                <a:effectLst/>
                <a:latin typeface="OracleSansVF"/>
              </a:rPr>
            </a:br>
            <a:endParaRPr lang="en-US" dirty="0"/>
          </a:p>
        </p:txBody>
      </p:sp>
      <p:sp>
        <p:nvSpPr>
          <p:cNvPr id="3" name="Content Placeholder 2">
            <a:extLst>
              <a:ext uri="{FF2B5EF4-FFF2-40B4-BE49-F238E27FC236}">
                <a16:creationId xmlns:a16="http://schemas.microsoft.com/office/drawing/2014/main" id="{9D1AB0C5-8E49-A854-F7A3-34B7340188C3}"/>
              </a:ext>
            </a:extLst>
          </p:cNvPr>
          <p:cNvSpPr>
            <a:spLocks noGrp="1"/>
          </p:cNvSpPr>
          <p:nvPr>
            <p:ph idx="1"/>
          </p:nvPr>
        </p:nvSpPr>
        <p:spPr>
          <a:xfrm>
            <a:off x="926691" y="1120877"/>
            <a:ext cx="10515600" cy="6489291"/>
          </a:xfrm>
        </p:spPr>
        <p:txBody>
          <a:bodyPr>
            <a:noAutofit/>
          </a:bodyPr>
          <a:lstStyle/>
          <a:p>
            <a:pPr marL="0" indent="0">
              <a:buNone/>
            </a:pPr>
            <a:r>
              <a:rPr lang="en-US" sz="2000" b="1" i="0" dirty="0">
                <a:solidFill>
                  <a:srgbClr val="202122"/>
                </a:solidFill>
                <a:effectLst/>
                <a:latin typeface="Arial" panose="020B0604020202020204" pitchFamily="34" charset="0"/>
                <a:cs typeface="Arial" panose="020B0604020202020204" pitchFamily="34" charset="0"/>
              </a:rPr>
              <a:t>Java</a:t>
            </a:r>
            <a:r>
              <a:rPr lang="en-US" sz="2000" b="0" i="0" dirty="0">
                <a:solidFill>
                  <a:srgbClr val="202122"/>
                </a:solidFill>
                <a:effectLst/>
                <a:latin typeface="Arial" panose="020B0604020202020204" pitchFamily="34" charset="0"/>
                <a:cs typeface="Arial" panose="020B0604020202020204" pitchFamily="34" charset="0"/>
              </a:rPr>
              <a:t> is a </a:t>
            </a:r>
            <a:r>
              <a:rPr lang="en-US" sz="2000" b="0" i="0" u="none" strike="noStrike" dirty="0">
                <a:solidFill>
                  <a:srgbClr val="3366CC"/>
                </a:solidFill>
                <a:effectLst/>
                <a:latin typeface="Arial" panose="020B0604020202020204" pitchFamily="34" charset="0"/>
                <a:cs typeface="Arial" panose="020B0604020202020204" pitchFamily="34" charset="0"/>
                <a:hlinkClick r:id="rId2" tooltip="High-level programming language"/>
              </a:rPr>
              <a:t>high-level</a:t>
            </a:r>
            <a:r>
              <a:rPr lang="en-US" sz="2000" b="0" i="0" dirty="0">
                <a:solidFill>
                  <a:srgbClr val="202122"/>
                </a:solidFill>
                <a:effectLst/>
                <a:latin typeface="Arial" panose="020B0604020202020204" pitchFamily="34" charset="0"/>
                <a:cs typeface="Arial" panose="020B0604020202020204" pitchFamily="34" charset="0"/>
              </a:rPr>
              <a:t>, </a:t>
            </a:r>
            <a:r>
              <a:rPr lang="en-US" sz="2000" b="0" i="0" u="none" strike="noStrike" dirty="0">
                <a:solidFill>
                  <a:srgbClr val="3366CC"/>
                </a:solidFill>
                <a:effectLst/>
                <a:latin typeface="Arial" panose="020B0604020202020204" pitchFamily="34" charset="0"/>
                <a:cs typeface="Arial" panose="020B0604020202020204" pitchFamily="34" charset="0"/>
                <a:hlinkClick r:id="rId3" tooltip="Class-based programming"/>
              </a:rPr>
              <a:t>class-based</a:t>
            </a:r>
            <a:r>
              <a:rPr lang="en-US" sz="2000" b="0" i="0" dirty="0">
                <a:solidFill>
                  <a:srgbClr val="202122"/>
                </a:solidFill>
                <a:effectLst/>
                <a:latin typeface="Arial" panose="020B0604020202020204" pitchFamily="34" charset="0"/>
                <a:cs typeface="Arial" panose="020B0604020202020204" pitchFamily="34" charset="0"/>
              </a:rPr>
              <a:t>, </a:t>
            </a:r>
            <a:r>
              <a:rPr lang="en-US" sz="2000" b="0" i="0" u="none" strike="noStrike" dirty="0">
                <a:solidFill>
                  <a:srgbClr val="3366CC"/>
                </a:solidFill>
                <a:effectLst/>
                <a:latin typeface="Arial" panose="020B0604020202020204" pitchFamily="34" charset="0"/>
                <a:cs typeface="Arial" panose="020B0604020202020204" pitchFamily="34" charset="0"/>
                <a:hlinkClick r:id="rId4" tooltip="Object-oriented programming"/>
              </a:rPr>
              <a:t>object-oriented</a:t>
            </a:r>
            <a:r>
              <a:rPr lang="en-US" sz="2000" b="0" i="0" dirty="0">
                <a:solidFill>
                  <a:srgbClr val="202122"/>
                </a:solidFill>
                <a:effectLst/>
                <a:latin typeface="Arial" panose="020B0604020202020204" pitchFamily="34" charset="0"/>
                <a:cs typeface="Arial" panose="020B0604020202020204" pitchFamily="34" charset="0"/>
              </a:rPr>
              <a:t> </a:t>
            </a:r>
            <a:r>
              <a:rPr lang="en-US" sz="2000" b="0" i="0" u="none" strike="noStrike" dirty="0">
                <a:solidFill>
                  <a:srgbClr val="3366CC"/>
                </a:solidFill>
                <a:effectLst/>
                <a:latin typeface="Arial" panose="020B0604020202020204" pitchFamily="34" charset="0"/>
                <a:cs typeface="Arial" panose="020B0604020202020204" pitchFamily="34" charset="0"/>
                <a:hlinkClick r:id="rId5" tooltip="Programming language"/>
              </a:rPr>
              <a:t>programming language</a:t>
            </a:r>
            <a:r>
              <a:rPr lang="en-US" sz="2000" b="0" i="0" dirty="0">
                <a:solidFill>
                  <a:srgbClr val="202122"/>
                </a:solidFill>
                <a:effectLst/>
                <a:latin typeface="Arial" panose="020B0604020202020204" pitchFamily="34" charset="0"/>
                <a:cs typeface="Arial" panose="020B0604020202020204" pitchFamily="34" charset="0"/>
              </a:rPr>
              <a:t> that is</a:t>
            </a:r>
          </a:p>
          <a:p>
            <a:pPr marL="0" indent="0">
              <a:buNone/>
            </a:pPr>
            <a:r>
              <a:rPr lang="en-US" sz="2000" b="0" i="0" dirty="0">
                <a:solidFill>
                  <a:srgbClr val="202122"/>
                </a:solidFill>
                <a:effectLst/>
                <a:latin typeface="Arial" panose="020B0604020202020204" pitchFamily="34" charset="0"/>
                <a:cs typeface="Arial" panose="020B0604020202020204" pitchFamily="34" charset="0"/>
              </a:rPr>
              <a:t> designed to have as few implementation </a:t>
            </a:r>
            <a:r>
              <a:rPr lang="en-US" sz="2000" b="0" i="0" u="none" strike="noStrike" dirty="0">
                <a:solidFill>
                  <a:srgbClr val="3366CC"/>
                </a:solidFill>
                <a:effectLst/>
                <a:latin typeface="Arial" panose="020B0604020202020204" pitchFamily="34" charset="0"/>
                <a:cs typeface="Arial" panose="020B0604020202020204" pitchFamily="34" charset="0"/>
                <a:hlinkClick r:id="rId6" tooltip="Dependency (computer science)"/>
              </a:rPr>
              <a:t>dependencies</a:t>
            </a:r>
            <a:r>
              <a:rPr lang="en-US" sz="2000" b="0" i="0" dirty="0">
                <a:solidFill>
                  <a:srgbClr val="202122"/>
                </a:solidFill>
                <a:effectLst/>
                <a:latin typeface="Arial" panose="020B0604020202020204" pitchFamily="34" charset="0"/>
                <a:cs typeface="Arial" panose="020B0604020202020204" pitchFamily="34" charset="0"/>
              </a:rPr>
              <a:t> as possible.</a:t>
            </a:r>
          </a:p>
          <a:p>
            <a:pPr marL="0" indent="0">
              <a:buNone/>
            </a:pPr>
            <a:r>
              <a:rPr lang="en-US" sz="2000" b="0" i="0" dirty="0">
                <a:solidFill>
                  <a:srgbClr val="202122"/>
                </a:solidFill>
                <a:effectLst/>
                <a:latin typeface="Arial" panose="020B0604020202020204" pitchFamily="34" charset="0"/>
                <a:cs typeface="Arial" panose="020B0604020202020204" pitchFamily="34" charset="0"/>
              </a:rPr>
              <a:t> It is a </a:t>
            </a:r>
            <a:r>
              <a:rPr lang="en-US" sz="2000" b="0" i="0" u="none" strike="noStrike" dirty="0">
                <a:solidFill>
                  <a:srgbClr val="3366CC"/>
                </a:solidFill>
                <a:effectLst/>
                <a:latin typeface="Arial" panose="020B0604020202020204" pitchFamily="34" charset="0"/>
                <a:cs typeface="Arial" panose="020B0604020202020204" pitchFamily="34" charset="0"/>
                <a:hlinkClick r:id="rId7" tooltip="General-purpose language"/>
              </a:rPr>
              <a:t>general-purpose</a:t>
            </a:r>
            <a:r>
              <a:rPr lang="en-US" sz="2000" b="0" i="0" dirty="0">
                <a:solidFill>
                  <a:srgbClr val="202122"/>
                </a:solidFill>
                <a:effectLst/>
                <a:latin typeface="Arial" panose="020B0604020202020204" pitchFamily="34" charset="0"/>
                <a:cs typeface="Arial" panose="020B0604020202020204" pitchFamily="34" charset="0"/>
              </a:rPr>
              <a:t> programming language intended to let </a:t>
            </a:r>
            <a:r>
              <a:rPr lang="en-US" sz="2000" b="0" i="0" u="none" strike="noStrike" dirty="0">
                <a:solidFill>
                  <a:srgbClr val="3366CC"/>
                </a:solidFill>
                <a:effectLst/>
                <a:latin typeface="Arial" panose="020B0604020202020204" pitchFamily="34" charset="0"/>
                <a:cs typeface="Arial" panose="020B0604020202020204" pitchFamily="34" charset="0"/>
                <a:hlinkClick r:id="rId8" tooltip="Programmer"/>
              </a:rPr>
              <a:t>programmers</a:t>
            </a:r>
            <a:r>
              <a:rPr lang="en-US" sz="2000" b="0" i="0" dirty="0">
                <a:solidFill>
                  <a:srgbClr val="202122"/>
                </a:solidFill>
                <a:effectLst/>
                <a:latin typeface="Arial" panose="020B0604020202020204" pitchFamily="34" charset="0"/>
                <a:cs typeface="Arial" panose="020B0604020202020204" pitchFamily="34" charset="0"/>
              </a:rPr>
              <a:t> </a:t>
            </a:r>
            <a:r>
              <a:rPr lang="en-US" sz="2000" b="0" i="1" dirty="0">
                <a:solidFill>
                  <a:srgbClr val="202122"/>
                </a:solidFill>
                <a:effectLst/>
                <a:latin typeface="Arial" panose="020B0604020202020204" pitchFamily="34" charset="0"/>
                <a:cs typeface="Arial" panose="020B0604020202020204" pitchFamily="34" charset="0"/>
              </a:rPr>
              <a:t>write once</a:t>
            </a:r>
          </a:p>
          <a:p>
            <a:pPr marL="0" indent="0">
              <a:buNone/>
            </a:pPr>
            <a:r>
              <a:rPr lang="en-US" sz="2000" b="0" i="1" dirty="0">
                <a:solidFill>
                  <a:srgbClr val="202122"/>
                </a:solidFill>
                <a:effectLst/>
                <a:latin typeface="Arial" panose="020B0604020202020204" pitchFamily="34" charset="0"/>
                <a:cs typeface="Arial" panose="020B0604020202020204" pitchFamily="34" charset="0"/>
              </a:rPr>
              <a:t>, run anywhere</a:t>
            </a:r>
            <a:r>
              <a:rPr lang="en-US" sz="2000" b="0" i="0" dirty="0">
                <a:solidFill>
                  <a:srgbClr val="202122"/>
                </a:solidFill>
                <a:effectLst/>
                <a:latin typeface="Arial" panose="020B0604020202020204" pitchFamily="34" charset="0"/>
                <a:cs typeface="Arial" panose="020B0604020202020204" pitchFamily="34" charset="0"/>
              </a:rPr>
              <a:t> (</a:t>
            </a:r>
            <a:r>
              <a:rPr lang="en-US" sz="2000" b="0" i="0" u="none" strike="noStrike" dirty="0">
                <a:solidFill>
                  <a:srgbClr val="3366CC"/>
                </a:solidFill>
                <a:effectLst/>
                <a:latin typeface="Arial" panose="020B0604020202020204" pitchFamily="34" charset="0"/>
                <a:cs typeface="Arial" panose="020B0604020202020204" pitchFamily="34" charset="0"/>
                <a:hlinkClick r:id="rId9" tooltip="Write once, run anywhere"/>
              </a:rPr>
              <a:t>WORA</a:t>
            </a:r>
            <a:r>
              <a:rPr lang="en-US" sz="2000" b="0" i="0" dirty="0">
                <a:solidFill>
                  <a:srgbClr val="202122"/>
                </a:solidFill>
                <a:effectLst/>
                <a:latin typeface="Arial" panose="020B0604020202020204" pitchFamily="34" charset="0"/>
                <a:cs typeface="Arial" panose="020B0604020202020204" pitchFamily="34" charset="0"/>
              </a:rPr>
              <a:t>),</a:t>
            </a:r>
            <a:r>
              <a:rPr lang="en-US" sz="2000" baseline="30000" dirty="0">
                <a:solidFill>
                  <a:srgbClr val="3366CC"/>
                </a:solidFill>
                <a:latin typeface="Arial" panose="020B0604020202020204" pitchFamily="34" charset="0"/>
                <a:cs typeface="Arial" panose="020B0604020202020204" pitchFamily="34" charset="0"/>
              </a:rPr>
              <a:t>]</a:t>
            </a:r>
            <a:r>
              <a:rPr lang="en-US" sz="2000" b="0" i="0" dirty="0">
                <a:solidFill>
                  <a:srgbClr val="202122"/>
                </a:solidFill>
                <a:effectLst/>
                <a:latin typeface="Arial" panose="020B0604020202020204" pitchFamily="34" charset="0"/>
                <a:cs typeface="Arial" panose="020B0604020202020204" pitchFamily="34" charset="0"/>
              </a:rPr>
              <a:t> meaning that </a:t>
            </a:r>
            <a:r>
              <a:rPr lang="en-US" sz="2000" b="0" i="0" u="none" strike="noStrike" dirty="0">
                <a:solidFill>
                  <a:srgbClr val="3366CC"/>
                </a:solidFill>
                <a:effectLst/>
                <a:latin typeface="Arial" panose="020B0604020202020204" pitchFamily="34" charset="0"/>
                <a:cs typeface="Arial" panose="020B0604020202020204" pitchFamily="34" charset="0"/>
                <a:hlinkClick r:id="rId10" tooltip="Compiler"/>
              </a:rPr>
              <a:t>compiled</a:t>
            </a:r>
            <a:r>
              <a:rPr lang="en-US" sz="2000" b="0" i="0" dirty="0">
                <a:solidFill>
                  <a:srgbClr val="202122"/>
                </a:solidFill>
                <a:effectLst/>
                <a:latin typeface="Arial" panose="020B0604020202020204" pitchFamily="34" charset="0"/>
                <a:cs typeface="Arial" panose="020B0604020202020204" pitchFamily="34" charset="0"/>
              </a:rPr>
              <a:t> Java code can run on all platforms</a:t>
            </a:r>
          </a:p>
          <a:p>
            <a:pPr marL="0" indent="0">
              <a:buNone/>
            </a:pPr>
            <a:r>
              <a:rPr lang="en-US" sz="2000" b="0" i="0" dirty="0">
                <a:solidFill>
                  <a:srgbClr val="202122"/>
                </a:solidFill>
                <a:effectLst/>
                <a:latin typeface="Arial" panose="020B0604020202020204" pitchFamily="34" charset="0"/>
                <a:cs typeface="Arial" panose="020B0604020202020204" pitchFamily="34" charset="0"/>
              </a:rPr>
              <a:t> that support Java without the need to recompile.</a:t>
            </a:r>
          </a:p>
          <a:p>
            <a:pPr marL="0" indent="0">
              <a:buNone/>
            </a:pPr>
            <a:r>
              <a:rPr lang="en-US" sz="2000" b="0" i="0" dirty="0">
                <a:solidFill>
                  <a:srgbClr val="202122"/>
                </a:solidFill>
                <a:effectLst/>
                <a:latin typeface="Arial" panose="020B0604020202020204" pitchFamily="34" charset="0"/>
                <a:cs typeface="Arial" panose="020B0604020202020204" pitchFamily="34" charset="0"/>
              </a:rPr>
              <a:t>Java applications are typically compiled to </a:t>
            </a:r>
            <a:r>
              <a:rPr lang="en-US" sz="2000" b="0" i="0" u="none" strike="noStrike" dirty="0">
                <a:solidFill>
                  <a:srgbClr val="3366CC"/>
                </a:solidFill>
                <a:effectLst/>
                <a:latin typeface="Arial" panose="020B0604020202020204" pitchFamily="34" charset="0"/>
                <a:cs typeface="Arial" panose="020B0604020202020204" pitchFamily="34" charset="0"/>
                <a:hlinkClick r:id="rId11" tooltip="Java bytecode"/>
              </a:rPr>
              <a:t>bytecode</a:t>
            </a:r>
            <a:r>
              <a:rPr lang="en-US" sz="2000" b="0" i="0" dirty="0">
                <a:solidFill>
                  <a:srgbClr val="202122"/>
                </a:solidFill>
                <a:effectLst/>
                <a:latin typeface="Arial" panose="020B0604020202020204" pitchFamily="34" charset="0"/>
                <a:cs typeface="Arial" panose="020B0604020202020204" pitchFamily="34" charset="0"/>
              </a:rPr>
              <a:t> that can run on any </a:t>
            </a:r>
            <a:r>
              <a:rPr lang="en-US" sz="2000" b="0" i="0" u="none" strike="noStrike" dirty="0">
                <a:solidFill>
                  <a:srgbClr val="3366CC"/>
                </a:solidFill>
                <a:effectLst/>
                <a:latin typeface="Arial" panose="020B0604020202020204" pitchFamily="34" charset="0"/>
                <a:cs typeface="Arial" panose="020B0604020202020204" pitchFamily="34" charset="0"/>
                <a:hlinkClick r:id="rId12" tooltip="Java virtual machine"/>
              </a:rPr>
              <a:t>Java virtual</a:t>
            </a:r>
          </a:p>
          <a:p>
            <a:pPr marL="0" indent="0">
              <a:buNone/>
            </a:pPr>
            <a:r>
              <a:rPr lang="en-US" sz="2000" b="0" i="0" u="none" strike="noStrike" dirty="0">
                <a:solidFill>
                  <a:srgbClr val="3366CC"/>
                </a:solidFill>
                <a:effectLst/>
                <a:latin typeface="Arial" panose="020B0604020202020204" pitchFamily="34" charset="0"/>
                <a:cs typeface="Arial" panose="020B0604020202020204" pitchFamily="34" charset="0"/>
                <a:hlinkClick r:id="rId12" tooltip="Java virtual machine"/>
              </a:rPr>
              <a:t> machine</a:t>
            </a:r>
            <a:r>
              <a:rPr lang="en-US" sz="2000" b="0" i="0" dirty="0">
                <a:solidFill>
                  <a:srgbClr val="202122"/>
                </a:solidFill>
                <a:effectLst/>
                <a:latin typeface="Arial" panose="020B0604020202020204" pitchFamily="34" charset="0"/>
                <a:cs typeface="Arial" panose="020B0604020202020204" pitchFamily="34" charset="0"/>
              </a:rPr>
              <a:t> (JVM) regardless of the underlying </a:t>
            </a:r>
            <a:r>
              <a:rPr lang="en-US" sz="2000" b="0" i="0" u="none" strike="noStrike" dirty="0">
                <a:solidFill>
                  <a:srgbClr val="3366CC"/>
                </a:solidFill>
                <a:effectLst/>
                <a:latin typeface="Arial" panose="020B0604020202020204" pitchFamily="34" charset="0"/>
                <a:cs typeface="Arial" panose="020B0604020202020204" pitchFamily="34" charset="0"/>
                <a:hlinkClick r:id="rId13" tooltip="Computer architecture"/>
              </a:rPr>
              <a:t>computer architecture</a:t>
            </a:r>
            <a:r>
              <a:rPr lang="en-US" sz="2000" b="0" i="0" dirty="0">
                <a:solidFill>
                  <a:srgbClr val="202122"/>
                </a:solidFill>
                <a:effectLst/>
                <a:latin typeface="Arial" panose="020B0604020202020204" pitchFamily="34" charset="0"/>
                <a:cs typeface="Arial" panose="020B0604020202020204" pitchFamily="34" charset="0"/>
              </a:rPr>
              <a:t>. </a:t>
            </a:r>
          </a:p>
          <a:p>
            <a:pPr marL="0" indent="0">
              <a:buNone/>
            </a:pPr>
            <a:r>
              <a:rPr lang="en-US" sz="2000" b="0" i="0" dirty="0">
                <a:solidFill>
                  <a:srgbClr val="202122"/>
                </a:solidFill>
                <a:effectLst/>
                <a:latin typeface="Arial" panose="020B0604020202020204" pitchFamily="34" charset="0"/>
                <a:cs typeface="Arial" panose="020B0604020202020204" pitchFamily="34" charset="0"/>
              </a:rPr>
              <a:t>The </a:t>
            </a:r>
            <a:r>
              <a:rPr lang="en-US" sz="2000" b="0" i="0" u="none" strike="noStrike" dirty="0">
                <a:solidFill>
                  <a:srgbClr val="3366CC"/>
                </a:solidFill>
                <a:effectLst/>
                <a:latin typeface="Arial" panose="020B0604020202020204" pitchFamily="34" charset="0"/>
                <a:cs typeface="Arial" panose="020B0604020202020204" pitchFamily="34" charset="0"/>
                <a:hlinkClick r:id="rId14" tooltip="Syntax (programming languages)"/>
              </a:rPr>
              <a:t>syntax</a:t>
            </a:r>
            <a:r>
              <a:rPr lang="en-US" sz="2000" b="0" i="0" dirty="0">
                <a:solidFill>
                  <a:srgbClr val="202122"/>
                </a:solidFill>
                <a:effectLst/>
                <a:latin typeface="Arial" panose="020B0604020202020204" pitchFamily="34" charset="0"/>
                <a:cs typeface="Arial" panose="020B0604020202020204" pitchFamily="34" charset="0"/>
              </a:rPr>
              <a:t> of Java is similar to </a:t>
            </a:r>
            <a:r>
              <a:rPr lang="en-US" sz="2000" b="0" i="0" u="none" strike="noStrike" dirty="0">
                <a:solidFill>
                  <a:srgbClr val="3366CC"/>
                </a:solidFill>
                <a:effectLst/>
                <a:latin typeface="Arial" panose="020B0604020202020204" pitchFamily="34" charset="0"/>
                <a:cs typeface="Arial" panose="020B0604020202020204" pitchFamily="34" charset="0"/>
                <a:hlinkClick r:id="rId15" tooltip="C (programming language)"/>
              </a:rPr>
              <a:t>C</a:t>
            </a:r>
            <a:r>
              <a:rPr lang="en-US" sz="2000" b="0" i="0" dirty="0">
                <a:solidFill>
                  <a:srgbClr val="202122"/>
                </a:solidFill>
                <a:effectLst/>
                <a:latin typeface="Arial" panose="020B0604020202020204" pitchFamily="34" charset="0"/>
                <a:cs typeface="Arial" panose="020B0604020202020204" pitchFamily="34" charset="0"/>
              </a:rPr>
              <a:t> and </a:t>
            </a:r>
            <a:r>
              <a:rPr lang="en-US" sz="2000" b="0" i="0" u="none" strike="noStrike" dirty="0">
                <a:solidFill>
                  <a:srgbClr val="3366CC"/>
                </a:solidFill>
                <a:effectLst/>
                <a:latin typeface="Arial" panose="020B0604020202020204" pitchFamily="34" charset="0"/>
                <a:cs typeface="Arial" panose="020B0604020202020204" pitchFamily="34" charset="0"/>
                <a:hlinkClick r:id="rId16" tooltip="C++"/>
              </a:rPr>
              <a:t>C++</a:t>
            </a:r>
            <a:r>
              <a:rPr lang="en-US" sz="2000" b="0" i="0" dirty="0">
                <a:solidFill>
                  <a:srgbClr val="202122"/>
                </a:solidFill>
                <a:effectLst/>
                <a:latin typeface="Arial" panose="020B0604020202020204" pitchFamily="34" charset="0"/>
                <a:cs typeface="Arial" panose="020B0604020202020204" pitchFamily="34" charset="0"/>
              </a:rPr>
              <a:t>, but has fewer </a:t>
            </a:r>
            <a:r>
              <a:rPr lang="en-US" sz="2000" b="0" i="0" u="none" strike="noStrike" dirty="0">
                <a:solidFill>
                  <a:srgbClr val="3366CC"/>
                </a:solidFill>
                <a:effectLst/>
                <a:latin typeface="Arial" panose="020B0604020202020204" pitchFamily="34" charset="0"/>
                <a:cs typeface="Arial" panose="020B0604020202020204" pitchFamily="34" charset="0"/>
                <a:hlinkClick r:id="rId17" tooltip="Low-level programming language"/>
              </a:rPr>
              <a:t>low-level</a:t>
            </a:r>
            <a:r>
              <a:rPr lang="en-US" sz="2000" b="0" i="0" dirty="0">
                <a:solidFill>
                  <a:srgbClr val="202122"/>
                </a:solidFill>
                <a:effectLst/>
                <a:latin typeface="Arial" panose="020B0604020202020204" pitchFamily="34" charset="0"/>
                <a:cs typeface="Arial" panose="020B0604020202020204" pitchFamily="34" charset="0"/>
              </a:rPr>
              <a:t> facilities than either</a:t>
            </a:r>
          </a:p>
          <a:p>
            <a:pPr marL="0" indent="0">
              <a:buNone/>
            </a:pPr>
            <a:r>
              <a:rPr lang="en-US" sz="2000" b="0" i="0" dirty="0">
                <a:solidFill>
                  <a:srgbClr val="202122"/>
                </a:solidFill>
                <a:effectLst/>
                <a:latin typeface="Arial" panose="020B0604020202020204" pitchFamily="34" charset="0"/>
                <a:cs typeface="Arial" panose="020B0604020202020204" pitchFamily="34" charset="0"/>
              </a:rPr>
              <a:t> of them. </a:t>
            </a:r>
          </a:p>
          <a:p>
            <a:pPr marL="0" indent="0">
              <a:buNone/>
            </a:pPr>
            <a:r>
              <a:rPr lang="en-US" sz="2000" b="0" i="0" dirty="0">
                <a:solidFill>
                  <a:srgbClr val="202122"/>
                </a:solidFill>
                <a:effectLst/>
                <a:latin typeface="Arial" panose="020B0604020202020204" pitchFamily="34" charset="0"/>
                <a:cs typeface="Arial" panose="020B0604020202020204" pitchFamily="34" charset="0"/>
              </a:rPr>
              <a:t>The Java runtime provides dynamic capabilities (such as </a:t>
            </a:r>
            <a:r>
              <a:rPr lang="en-US" sz="2000" b="0" i="0" u="none" strike="noStrike" dirty="0">
                <a:solidFill>
                  <a:srgbClr val="3366CC"/>
                </a:solidFill>
                <a:effectLst/>
                <a:latin typeface="Arial" panose="020B0604020202020204" pitchFamily="34" charset="0"/>
                <a:cs typeface="Arial" panose="020B0604020202020204" pitchFamily="34" charset="0"/>
                <a:hlinkClick r:id="rId18" tooltip="Reflective programming"/>
              </a:rPr>
              <a:t>reflection</a:t>
            </a:r>
            <a:r>
              <a:rPr lang="en-US" sz="2000" b="0" i="0" dirty="0">
                <a:solidFill>
                  <a:srgbClr val="202122"/>
                </a:solidFill>
                <a:effectLst/>
                <a:latin typeface="Arial" panose="020B0604020202020204" pitchFamily="34" charset="0"/>
                <a:cs typeface="Arial" panose="020B0604020202020204" pitchFamily="34" charset="0"/>
              </a:rPr>
              <a:t> and runtime code</a:t>
            </a:r>
          </a:p>
          <a:p>
            <a:pPr marL="0" indent="0">
              <a:buNone/>
            </a:pPr>
            <a:r>
              <a:rPr lang="en-US" sz="2000" b="0" i="0" dirty="0">
                <a:solidFill>
                  <a:srgbClr val="202122"/>
                </a:solidFill>
                <a:effectLst/>
                <a:latin typeface="Arial" panose="020B0604020202020204" pitchFamily="34" charset="0"/>
                <a:cs typeface="Arial" panose="020B0604020202020204" pitchFamily="34" charset="0"/>
              </a:rPr>
              <a:t> modification) that are typically not available in traditional compiled languages.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25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F742-9734-8ECC-4135-E227DBAD26E2}"/>
              </a:ext>
            </a:extLst>
          </p:cNvPr>
          <p:cNvSpPr>
            <a:spLocks noGrp="1"/>
          </p:cNvSpPr>
          <p:nvPr>
            <p:ph type="title"/>
          </p:nvPr>
        </p:nvSpPr>
        <p:spPr>
          <a:xfrm>
            <a:off x="838200" y="270588"/>
            <a:ext cx="10515600" cy="1175658"/>
          </a:xfrm>
        </p:spPr>
        <p:txBody>
          <a:bodyPr>
            <a:normAutofit fontScale="90000"/>
          </a:bodyPr>
          <a:lstStyle/>
          <a:p>
            <a:r>
              <a:rPr lang="en-US" sz="4000" b="0" i="0" dirty="0">
                <a:solidFill>
                  <a:schemeClr val="tx1">
                    <a:lumMod val="65000"/>
                    <a:lumOff val="35000"/>
                  </a:schemeClr>
                </a:solidFill>
                <a:effectLst/>
                <a:latin typeface="Arial Black" panose="020B0A04020102020204" pitchFamily="34" charset="0"/>
              </a:rPr>
              <a:t>History of Java</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8766C08A-E6AD-515F-485D-D7C264164CDF}"/>
              </a:ext>
            </a:extLst>
          </p:cNvPr>
          <p:cNvSpPr>
            <a:spLocks noGrp="1"/>
          </p:cNvSpPr>
          <p:nvPr>
            <p:ph idx="1"/>
          </p:nvPr>
        </p:nvSpPr>
        <p:spPr>
          <a:xfrm>
            <a:off x="838200" y="1334278"/>
            <a:ext cx="10515600" cy="5253134"/>
          </a:xfrm>
        </p:spPr>
        <p:txBody>
          <a:bodyPr>
            <a:normAutofit fontScale="92500"/>
          </a:bodyPr>
          <a:lstStyle/>
          <a:p>
            <a:pPr algn="just"/>
            <a:r>
              <a:rPr lang="en-US" sz="2200" b="0" i="0" dirty="0">
                <a:solidFill>
                  <a:srgbClr val="333333"/>
                </a:solidFill>
                <a:effectLst/>
                <a:latin typeface="Arial" panose="020B0604020202020204" pitchFamily="34" charset="0"/>
                <a:cs typeface="Arial" panose="020B0604020202020204" pitchFamily="34" charset="0"/>
              </a:rPr>
              <a:t>The history of Java is very interesting. </a:t>
            </a:r>
          </a:p>
          <a:p>
            <a:pPr algn="just"/>
            <a:r>
              <a:rPr lang="en-US" sz="2200" b="0" i="0" dirty="0">
                <a:solidFill>
                  <a:srgbClr val="333333"/>
                </a:solidFill>
                <a:effectLst/>
                <a:latin typeface="Arial" panose="020B0604020202020204" pitchFamily="34" charset="0"/>
                <a:cs typeface="Arial" panose="020B0604020202020204" pitchFamily="34" charset="0"/>
              </a:rPr>
              <a:t>Java was originally designed for interactive television, but it was too advanced</a:t>
            </a:r>
          </a:p>
          <a:p>
            <a:pPr marL="0" indent="0" algn="just">
              <a:buNone/>
            </a:pPr>
            <a:r>
              <a:rPr lang="en-US" sz="2200" b="0" i="0" dirty="0">
                <a:solidFill>
                  <a:srgbClr val="333333"/>
                </a:solidFill>
                <a:effectLst/>
                <a:latin typeface="Arial" panose="020B0604020202020204" pitchFamily="34" charset="0"/>
                <a:cs typeface="Arial" panose="020B0604020202020204" pitchFamily="34" charset="0"/>
              </a:rPr>
              <a:t> technology for the digital cable television industry at the time. </a:t>
            </a:r>
          </a:p>
          <a:p>
            <a:pPr algn="just"/>
            <a:r>
              <a:rPr lang="en-US" sz="2200" b="0" i="0" dirty="0">
                <a:solidFill>
                  <a:srgbClr val="333333"/>
                </a:solidFill>
                <a:effectLst/>
                <a:latin typeface="Arial" panose="020B0604020202020204" pitchFamily="34" charset="0"/>
                <a:cs typeface="Arial" panose="020B0604020202020204" pitchFamily="34" charset="0"/>
              </a:rPr>
              <a:t>The history of Java starts with the Green Team. Java team members (also known</a:t>
            </a:r>
          </a:p>
          <a:p>
            <a:pPr marL="0" indent="0" algn="just">
              <a:buNone/>
            </a:pPr>
            <a:r>
              <a:rPr lang="en-US" sz="2200" b="0" i="0" dirty="0">
                <a:solidFill>
                  <a:srgbClr val="333333"/>
                </a:solidFill>
                <a:effectLst/>
                <a:latin typeface="Arial" panose="020B0604020202020204" pitchFamily="34" charset="0"/>
                <a:cs typeface="Arial" panose="020B0604020202020204" pitchFamily="34" charset="0"/>
              </a:rPr>
              <a:t> as Green Team), initiated this project to develop a language for digital devices such</a:t>
            </a:r>
          </a:p>
          <a:p>
            <a:pPr marL="0" indent="0" algn="just">
              <a:buNone/>
            </a:pPr>
            <a:r>
              <a:rPr lang="en-US" sz="2200" b="0" i="0" dirty="0">
                <a:solidFill>
                  <a:srgbClr val="333333"/>
                </a:solidFill>
                <a:effectLst/>
                <a:latin typeface="Arial" panose="020B0604020202020204" pitchFamily="34" charset="0"/>
                <a:cs typeface="Arial" panose="020B0604020202020204" pitchFamily="34" charset="0"/>
              </a:rPr>
              <a:t> as set-top boxes, televisions, </a:t>
            </a:r>
            <a:r>
              <a:rPr lang="en-US" sz="2200" b="0" i="0" dirty="0" err="1">
                <a:solidFill>
                  <a:srgbClr val="333333"/>
                </a:solidFill>
                <a:effectLst/>
                <a:latin typeface="Arial" panose="020B0604020202020204" pitchFamily="34" charset="0"/>
                <a:cs typeface="Arial" panose="020B0604020202020204" pitchFamily="34" charset="0"/>
              </a:rPr>
              <a:t>etc</a:t>
            </a:r>
            <a:endParaRPr lang="en-US" sz="2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333333"/>
                </a:solidFill>
                <a:effectLst/>
                <a:latin typeface="Arial" panose="020B0604020202020204" pitchFamily="34" charset="0"/>
                <a:cs typeface="Arial" panose="020B0604020202020204" pitchFamily="34" charset="0"/>
              </a:rPr>
              <a:t> However, it was best suited for internet programming. Later, Java technology was</a:t>
            </a:r>
          </a:p>
          <a:p>
            <a:pPr marL="0" indent="0" algn="just">
              <a:buNone/>
            </a:pPr>
            <a:r>
              <a:rPr lang="en-US" sz="2200" b="0" i="0" dirty="0">
                <a:solidFill>
                  <a:srgbClr val="333333"/>
                </a:solidFill>
                <a:effectLst/>
                <a:latin typeface="Arial" panose="020B0604020202020204" pitchFamily="34" charset="0"/>
                <a:cs typeface="Arial" panose="020B0604020202020204" pitchFamily="34" charset="0"/>
              </a:rPr>
              <a:t> incorporated by Netscape.</a:t>
            </a:r>
          </a:p>
          <a:p>
            <a:pPr algn="just"/>
            <a:r>
              <a:rPr lang="en-US" sz="2200" b="0" i="0" dirty="0">
                <a:solidFill>
                  <a:srgbClr val="333333"/>
                </a:solidFill>
                <a:effectLst/>
                <a:latin typeface="Arial" panose="020B0604020202020204" pitchFamily="34" charset="0"/>
                <a:cs typeface="Arial" panose="020B0604020202020204" pitchFamily="34" charset="0"/>
              </a:rPr>
              <a:t>The principles for creating Java programming were "Simple, Robust, Portable</a:t>
            </a:r>
          </a:p>
          <a:p>
            <a:pPr marL="0" indent="0" algn="just">
              <a:buNone/>
            </a:pPr>
            <a:r>
              <a:rPr lang="en-US" sz="2200" b="0" i="0" dirty="0">
                <a:solidFill>
                  <a:srgbClr val="333333"/>
                </a:solidFill>
                <a:effectLst/>
                <a:latin typeface="Arial" panose="020B0604020202020204" pitchFamily="34" charset="0"/>
                <a:cs typeface="Arial" panose="020B0604020202020204" pitchFamily="34" charset="0"/>
              </a:rPr>
              <a:t> Platform-independent, Secured, High Performance, Multithreaded, Architecture</a:t>
            </a:r>
          </a:p>
          <a:p>
            <a:pPr algn="just"/>
            <a:r>
              <a:rPr lang="en-US" sz="2200" b="0" i="0" dirty="0">
                <a:solidFill>
                  <a:srgbClr val="333333"/>
                </a:solidFill>
                <a:effectLst/>
                <a:latin typeface="Arial" panose="020B0604020202020204" pitchFamily="34" charset="0"/>
                <a:cs typeface="Arial" panose="020B0604020202020204" pitchFamily="34" charset="0"/>
              </a:rPr>
              <a:t> Neutral, Object-Oriented, Interpreted, and Dynamic".</a:t>
            </a:r>
          </a:p>
          <a:p>
            <a:pPr algn="just"/>
            <a:r>
              <a:rPr lang="en-US" sz="2200" b="0" i="0" dirty="0">
                <a:solidFill>
                  <a:srgbClr val="333333"/>
                </a:solidFill>
                <a:effectLst/>
                <a:latin typeface="Arial" panose="020B0604020202020204" pitchFamily="34" charset="0"/>
                <a:cs typeface="Arial" panose="020B0604020202020204" pitchFamily="34" charset="0"/>
              </a:rPr>
              <a:t> </a:t>
            </a:r>
            <a:r>
              <a:rPr lang="en-US" sz="2200" b="0" i="0" u="none" strike="noStrike" dirty="0">
                <a:solidFill>
                  <a:srgbClr val="008000"/>
                </a:solidFill>
                <a:effectLst/>
                <a:latin typeface="Arial" panose="020B0604020202020204" pitchFamily="34" charset="0"/>
                <a:cs typeface="Arial" panose="020B0604020202020204" pitchFamily="34" charset="0"/>
                <a:hlinkClick r:id="rId2"/>
              </a:rPr>
              <a:t>Java</a:t>
            </a:r>
            <a:r>
              <a:rPr lang="en-US" sz="2200" b="0" i="0" dirty="0">
                <a:solidFill>
                  <a:srgbClr val="333333"/>
                </a:solidFill>
                <a:effectLst/>
                <a:latin typeface="Arial" panose="020B0604020202020204" pitchFamily="34" charset="0"/>
                <a:cs typeface="Arial" panose="020B0604020202020204" pitchFamily="34" charset="0"/>
              </a:rPr>
              <a:t> was developed by James Gosling, who is known as the father of Java, in</a:t>
            </a:r>
          </a:p>
          <a:p>
            <a:pPr algn="just"/>
            <a:r>
              <a:rPr lang="en-US" sz="2200" b="0" i="0" dirty="0">
                <a:solidFill>
                  <a:srgbClr val="333333"/>
                </a:solidFill>
                <a:effectLst/>
                <a:latin typeface="Arial" panose="020B0604020202020204" pitchFamily="34" charset="0"/>
                <a:cs typeface="Arial" panose="020B0604020202020204" pitchFamily="34" charset="0"/>
              </a:rPr>
              <a:t> 1995. James Gosling and his team members started the project in the early '90s.</a:t>
            </a:r>
          </a:p>
          <a:p>
            <a:pPr marL="0" indent="0">
              <a:buNone/>
            </a:pPr>
            <a:endParaRPr lang="en-US" dirty="0"/>
          </a:p>
        </p:txBody>
      </p:sp>
    </p:spTree>
    <p:extLst>
      <p:ext uri="{BB962C8B-B14F-4D97-AF65-F5344CB8AC3E}">
        <p14:creationId xmlns:p14="http://schemas.microsoft.com/office/powerpoint/2010/main" val="56413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CEF4-204C-9F60-9B58-9501EB6212D1}"/>
              </a:ext>
            </a:extLst>
          </p:cNvPr>
          <p:cNvSpPr>
            <a:spLocks noGrp="1"/>
          </p:cNvSpPr>
          <p:nvPr>
            <p:ph type="title"/>
          </p:nvPr>
        </p:nvSpPr>
        <p:spPr/>
        <p:txBody>
          <a:bodyPr>
            <a:normAutofit/>
          </a:bodyPr>
          <a:lstStyle/>
          <a:p>
            <a:r>
              <a:rPr lang="en-US" sz="2400" b="0" i="0" dirty="0">
                <a:solidFill>
                  <a:srgbClr val="333333"/>
                </a:solidFill>
                <a:effectLst/>
                <a:latin typeface="Arial" panose="020B0604020202020204" pitchFamily="34" charset="0"/>
                <a:cs typeface="Arial" panose="020B0604020202020204" pitchFamily="34" charset="0"/>
              </a:rPr>
              <a:t>Currently, Java is used in internet programming, mobile devices, games, e-business solutions, etc. Following are given significant points that describe the history of Java.</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2F51A11-2885-3A98-E672-F2C215BDF51C}"/>
              </a:ext>
            </a:extLst>
          </p:cNvPr>
          <p:cNvSpPr>
            <a:spLocks noGrp="1"/>
          </p:cNvSpPr>
          <p:nvPr>
            <p:ph idx="1"/>
          </p:nvPr>
        </p:nvSpPr>
        <p:spPr/>
        <p:txBody>
          <a:bodyPr/>
          <a:lstStyle/>
          <a:p>
            <a:pPr algn="just"/>
            <a:r>
              <a:rPr lang="en-US" sz="2400" b="0" i="0" dirty="0">
                <a:solidFill>
                  <a:srgbClr val="333333"/>
                </a:solidFill>
                <a:effectLst/>
                <a:latin typeface="Arial" panose="020B0604020202020204" pitchFamily="34" charset="0"/>
                <a:cs typeface="Arial" panose="020B0604020202020204" pitchFamily="34" charset="0"/>
              </a:rPr>
              <a:t>1) </a:t>
            </a:r>
            <a:r>
              <a:rPr lang="en-US" sz="2400" b="1" i="0" u="none" strike="noStrike" dirty="0">
                <a:solidFill>
                  <a:srgbClr val="008000"/>
                </a:solidFill>
                <a:effectLst/>
                <a:latin typeface="Arial" panose="020B0604020202020204" pitchFamily="34" charset="0"/>
                <a:cs typeface="Arial" panose="020B0604020202020204" pitchFamily="34" charset="0"/>
                <a:hlinkClick r:id="rId2"/>
              </a:rPr>
              <a:t>James Gosling</a:t>
            </a:r>
            <a:r>
              <a:rPr lang="en-US" sz="2400" b="1" i="0" dirty="0">
                <a:solidFill>
                  <a:srgbClr val="333333"/>
                </a:solidFill>
                <a:effectLst/>
                <a:latin typeface="Arial" panose="020B0604020202020204" pitchFamily="34" charset="0"/>
                <a:cs typeface="Arial" panose="020B0604020202020204" pitchFamily="34" charset="0"/>
              </a:rPr>
              <a:t>, Mike Sheridan</a:t>
            </a:r>
            <a:r>
              <a:rPr lang="en-US" sz="2400" b="0" i="0" dirty="0">
                <a:solidFill>
                  <a:srgbClr val="333333"/>
                </a:solidFill>
                <a:effectLst/>
                <a:latin typeface="Arial" panose="020B0604020202020204" pitchFamily="34" charset="0"/>
                <a:cs typeface="Arial" panose="020B0604020202020204" pitchFamily="34" charset="0"/>
              </a:rPr>
              <a:t>, and </a:t>
            </a:r>
            <a:r>
              <a:rPr lang="en-US" sz="2400" b="1" i="0" dirty="0">
                <a:solidFill>
                  <a:srgbClr val="333333"/>
                </a:solidFill>
                <a:effectLst/>
                <a:latin typeface="Arial" panose="020B0604020202020204" pitchFamily="34" charset="0"/>
                <a:cs typeface="Arial" panose="020B0604020202020204" pitchFamily="34" charset="0"/>
              </a:rPr>
              <a:t>Patrick Naughton</a:t>
            </a:r>
            <a:r>
              <a:rPr lang="en-US" sz="2400" b="0" i="0" dirty="0">
                <a:solidFill>
                  <a:srgbClr val="333333"/>
                </a:solidFill>
                <a:effectLst/>
                <a:latin typeface="Arial" panose="020B0604020202020204" pitchFamily="34" charset="0"/>
                <a:cs typeface="Arial" panose="020B0604020202020204" pitchFamily="34" charset="0"/>
              </a:rPr>
              <a:t> initiated the Java language project in June 1991. The small team of sun engineers called </a:t>
            </a:r>
            <a:r>
              <a:rPr lang="en-US" sz="2400" b="1" i="0" dirty="0">
                <a:solidFill>
                  <a:srgbClr val="333333"/>
                </a:solidFill>
                <a:effectLst/>
                <a:latin typeface="Arial" panose="020B0604020202020204" pitchFamily="34" charset="0"/>
                <a:cs typeface="Arial" panose="020B0604020202020204" pitchFamily="34" charset="0"/>
              </a:rPr>
              <a:t>Green Team</a:t>
            </a:r>
            <a:r>
              <a:rPr lang="en-US" sz="2400" b="0" i="0" dirty="0">
                <a:solidFill>
                  <a:srgbClr val="333333"/>
                </a:solidFill>
                <a:effectLst/>
                <a:latin typeface="Arial" panose="020B0604020202020204" pitchFamily="34" charset="0"/>
                <a:cs typeface="Arial" panose="020B0604020202020204" pitchFamily="34" charset="0"/>
              </a:rPr>
              <a:t>.</a:t>
            </a:r>
          </a:p>
          <a:p>
            <a:pPr algn="just"/>
            <a:r>
              <a:rPr lang="en-US" sz="2400" b="0" i="0" dirty="0">
                <a:solidFill>
                  <a:srgbClr val="333333"/>
                </a:solidFill>
                <a:effectLst/>
                <a:latin typeface="Arial" panose="020B0604020202020204" pitchFamily="34" charset="0"/>
                <a:cs typeface="Arial" panose="020B0604020202020204" pitchFamily="34" charset="0"/>
              </a:rPr>
              <a:t>2) Initially it was designed for small, </a:t>
            </a:r>
            <a:r>
              <a:rPr lang="en-US" sz="2400" b="0" i="0" u="none" strike="noStrike" dirty="0">
                <a:solidFill>
                  <a:srgbClr val="008000"/>
                </a:solidFill>
                <a:effectLst/>
                <a:latin typeface="Arial" panose="020B0604020202020204" pitchFamily="34" charset="0"/>
                <a:cs typeface="Arial" panose="020B0604020202020204" pitchFamily="34" charset="0"/>
                <a:hlinkClick r:id="rId3"/>
              </a:rPr>
              <a:t>embedded systems</a:t>
            </a:r>
            <a:r>
              <a:rPr lang="en-US" sz="2400" b="0" i="0" dirty="0">
                <a:solidFill>
                  <a:srgbClr val="333333"/>
                </a:solidFill>
                <a:effectLst/>
                <a:latin typeface="Arial" panose="020B0604020202020204" pitchFamily="34" charset="0"/>
                <a:cs typeface="Arial" panose="020B0604020202020204" pitchFamily="34" charset="0"/>
              </a:rPr>
              <a:t> in electronic appliances like set-top boxes.</a:t>
            </a:r>
          </a:p>
          <a:p>
            <a:pPr algn="just"/>
            <a:r>
              <a:rPr lang="en-US" sz="2400" b="0" i="0" dirty="0">
                <a:solidFill>
                  <a:srgbClr val="333333"/>
                </a:solidFill>
                <a:effectLst/>
                <a:latin typeface="Arial" panose="020B0604020202020204" pitchFamily="34" charset="0"/>
                <a:cs typeface="Arial" panose="020B0604020202020204" pitchFamily="34" charset="0"/>
              </a:rPr>
              <a:t>3) Firstly, it was called </a:t>
            </a:r>
            <a:r>
              <a:rPr lang="en-US" sz="2400" b="1" i="0" dirty="0">
                <a:solidFill>
                  <a:srgbClr val="333333"/>
                </a:solidFill>
                <a:effectLst/>
                <a:latin typeface="Arial" panose="020B0604020202020204" pitchFamily="34" charset="0"/>
                <a:cs typeface="Arial" panose="020B0604020202020204" pitchFamily="34" charset="0"/>
              </a:rPr>
              <a:t>"</a:t>
            </a:r>
            <a:r>
              <a:rPr lang="en-US" sz="2400" b="1" i="0" dirty="0" err="1">
                <a:solidFill>
                  <a:srgbClr val="333333"/>
                </a:solidFill>
                <a:effectLst/>
                <a:latin typeface="Arial" panose="020B0604020202020204" pitchFamily="34" charset="0"/>
                <a:cs typeface="Arial" panose="020B0604020202020204" pitchFamily="34" charset="0"/>
              </a:rPr>
              <a:t>Greentalk</a:t>
            </a:r>
            <a:r>
              <a:rPr lang="en-US" sz="2400" b="1" i="0" dirty="0">
                <a:solidFill>
                  <a:srgbClr val="333333"/>
                </a:solidFill>
                <a:effectLst/>
                <a:latin typeface="Arial" panose="020B0604020202020204" pitchFamily="34" charset="0"/>
                <a:cs typeface="Arial" panose="020B0604020202020204" pitchFamily="34" charset="0"/>
              </a:rPr>
              <a:t>"</a:t>
            </a:r>
            <a:r>
              <a:rPr lang="en-US" sz="2400" b="0" i="0" dirty="0">
                <a:solidFill>
                  <a:srgbClr val="333333"/>
                </a:solidFill>
                <a:effectLst/>
                <a:latin typeface="Arial" panose="020B0604020202020204" pitchFamily="34" charset="0"/>
                <a:cs typeface="Arial" panose="020B0604020202020204" pitchFamily="34" charset="0"/>
              </a:rPr>
              <a:t> by James Gosling, and the file extension was .</a:t>
            </a:r>
            <a:r>
              <a:rPr lang="en-US" sz="2400" b="0" i="0" dirty="0" err="1">
                <a:solidFill>
                  <a:srgbClr val="333333"/>
                </a:solidFill>
                <a:effectLst/>
                <a:latin typeface="Arial" panose="020B0604020202020204" pitchFamily="34" charset="0"/>
                <a:cs typeface="Arial" panose="020B0604020202020204" pitchFamily="34" charset="0"/>
              </a:rPr>
              <a:t>gt.</a:t>
            </a:r>
            <a:endParaRPr lang="en-US" sz="2400" b="0" i="0" dirty="0">
              <a:solidFill>
                <a:srgbClr val="333333"/>
              </a:solidFill>
              <a:effectLst/>
              <a:latin typeface="Arial" panose="020B0604020202020204" pitchFamily="34" charset="0"/>
              <a:cs typeface="Arial" panose="020B0604020202020204" pitchFamily="34" charset="0"/>
            </a:endParaRPr>
          </a:p>
          <a:p>
            <a:pPr algn="just"/>
            <a:r>
              <a:rPr lang="en-US" sz="2400" b="0" i="0" dirty="0">
                <a:solidFill>
                  <a:srgbClr val="333333"/>
                </a:solidFill>
                <a:effectLst/>
                <a:latin typeface="Arial" panose="020B0604020202020204" pitchFamily="34" charset="0"/>
                <a:cs typeface="Arial" panose="020B0604020202020204" pitchFamily="34" charset="0"/>
              </a:rPr>
              <a:t>4) After that, it was called </a:t>
            </a:r>
            <a:r>
              <a:rPr lang="en-US" sz="2400" b="1" i="0" dirty="0">
                <a:solidFill>
                  <a:srgbClr val="333333"/>
                </a:solidFill>
                <a:effectLst/>
                <a:latin typeface="Arial" panose="020B0604020202020204" pitchFamily="34" charset="0"/>
                <a:cs typeface="Arial" panose="020B0604020202020204" pitchFamily="34" charset="0"/>
              </a:rPr>
              <a:t>Oak</a:t>
            </a:r>
            <a:r>
              <a:rPr lang="en-US" sz="2400" b="0" i="0" dirty="0">
                <a:solidFill>
                  <a:srgbClr val="333333"/>
                </a:solidFill>
                <a:effectLst/>
                <a:latin typeface="Arial" panose="020B0604020202020204" pitchFamily="34" charset="0"/>
                <a:cs typeface="Arial" panose="020B0604020202020204" pitchFamily="34" charset="0"/>
              </a:rPr>
              <a:t> and was developed as a part of the Green project.</a:t>
            </a:r>
          </a:p>
          <a:p>
            <a:pPr marL="0" indent="0">
              <a:buNone/>
            </a:pPr>
            <a:endParaRPr lang="en-US" dirty="0"/>
          </a:p>
        </p:txBody>
      </p:sp>
      <p:sp>
        <p:nvSpPr>
          <p:cNvPr id="4" name="Rectangle 1">
            <a:extLst>
              <a:ext uri="{FF2B5EF4-FFF2-40B4-BE49-F238E27FC236}">
                <a16:creationId xmlns:a16="http://schemas.microsoft.com/office/drawing/2014/main" id="{80544280-07F9-CC28-89B1-CF3018213E57}"/>
              </a:ext>
            </a:extLst>
          </p:cNvPr>
          <p:cNvSpPr>
            <a:spLocks noChangeArrowheads="1"/>
          </p:cNvSpPr>
          <p:nvPr/>
        </p:nvSpPr>
        <p:spPr bwMode="auto">
          <a:xfrm>
            <a:off x="0" y="-253916"/>
            <a:ext cx="40427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FFFF"/>
                </a:solidFill>
                <a:effectLst/>
                <a:latin typeface="Roboto" panose="02000000000000000000" pitchFamily="2" charset="0"/>
              </a:rPr>
              <a:t>2:27</a:t>
            </a:r>
            <a:endParaRPr kumimoji="0" lang="en-US" altLang="en-US" sz="1000" b="0" i="0" u="none" strike="noStrike" cap="none" normalizeH="0" baseline="0" dirty="0">
              <a:ln>
                <a:noFill/>
              </a:ln>
              <a:solidFill>
                <a:srgbClr val="FFFFFF"/>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413D60C-87E5-F778-CA29-77BC856E1E7F}"/>
              </a:ext>
            </a:extLst>
          </p:cNvPr>
          <p:cNvSpPr>
            <a:spLocks noChangeArrowheads="1"/>
          </p:cNvSpPr>
          <p:nvPr/>
        </p:nvSpPr>
        <p:spPr bwMode="auto">
          <a:xfrm>
            <a:off x="4397375" y="0"/>
            <a:ext cx="339725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panose="02000000000000000000" pitchFamily="2" charset="0"/>
              </a:rPr>
              <a:t>Loaded: 56.78%</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panose="02000000000000000000" pitchFamily="2" charset="0"/>
              </a:rPr>
              <a:t>Â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027FDBF-C9FB-40FF-73F5-BBEDC48502BE}"/>
              </a:ext>
            </a:extLst>
          </p:cNvPr>
          <p:cNvSpPr>
            <a:spLocks noChangeArrowheads="1"/>
          </p:cNvSpPr>
          <p:nvPr/>
        </p:nvSpPr>
        <p:spPr bwMode="auto">
          <a:xfrm>
            <a:off x="152399" y="-207411"/>
            <a:ext cx="1024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Rectangle 4">
            <a:extLst>
              <a:ext uri="{FF2B5EF4-FFF2-40B4-BE49-F238E27FC236}">
                <a16:creationId xmlns:a16="http://schemas.microsoft.com/office/drawing/2014/main" id="{656CCD5D-AAD0-2D96-103D-9BE8A2576285}"/>
              </a:ext>
            </a:extLst>
          </p:cNvPr>
          <p:cNvSpPr>
            <a:spLocks noChangeArrowheads="1"/>
          </p:cNvSpPr>
          <p:nvPr/>
        </p:nvSpPr>
        <p:spPr bwMode="auto">
          <a:xfrm>
            <a:off x="4549775" y="152400"/>
            <a:ext cx="339725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panose="02000000000000000000" pitchFamily="2" charset="0"/>
              </a:rPr>
              <a:t>Loaded: 56.78%</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panose="02000000000000000000" pitchFamily="2" charset="0"/>
              </a:rPr>
              <a:t>Â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774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A929-A3BF-AC0E-8B5D-1F9FA42F3DED}"/>
              </a:ext>
            </a:extLst>
          </p:cNvPr>
          <p:cNvSpPr>
            <a:spLocks noGrp="1"/>
          </p:cNvSpPr>
          <p:nvPr>
            <p:ph type="title"/>
          </p:nvPr>
        </p:nvSpPr>
        <p:spPr>
          <a:xfrm>
            <a:off x="838200" y="365126"/>
            <a:ext cx="10515600" cy="1053128"/>
          </a:xfrm>
        </p:spPr>
        <p:txBody>
          <a:bodyPr>
            <a:normAutofit fontScale="90000"/>
          </a:bodyPr>
          <a:lstStyle/>
          <a:p>
            <a:r>
              <a:rPr lang="en-US" sz="4000" b="0" i="0" dirty="0">
                <a:solidFill>
                  <a:schemeClr val="tx1">
                    <a:lumMod val="65000"/>
                    <a:lumOff val="35000"/>
                  </a:schemeClr>
                </a:solidFill>
                <a:effectLst/>
                <a:latin typeface="Arial Black" panose="020B0A04020102020204" pitchFamily="34" charset="0"/>
              </a:rPr>
              <a:t>Why Java Programming named "Java"?</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784B4292-D67B-93A7-83AA-CC7E370EDDDE}"/>
              </a:ext>
            </a:extLst>
          </p:cNvPr>
          <p:cNvSpPr>
            <a:spLocks noGrp="1"/>
          </p:cNvSpPr>
          <p:nvPr>
            <p:ph idx="1"/>
          </p:nvPr>
        </p:nvSpPr>
        <p:spPr>
          <a:xfrm>
            <a:off x="838200" y="1527045"/>
            <a:ext cx="10515600" cy="4351338"/>
          </a:xfrm>
        </p:spPr>
        <p:txBody>
          <a:bodyPr>
            <a:normAutofit fontScale="25000" lnSpcReduction="20000"/>
          </a:bodyPr>
          <a:lstStyle/>
          <a:p>
            <a:pPr marL="0" indent="0">
              <a:buNone/>
            </a:pPr>
            <a:r>
              <a:rPr lang="en-US" sz="9600" b="0" i="0" dirty="0">
                <a:solidFill>
                  <a:srgbClr val="333333"/>
                </a:solidFill>
                <a:effectLst/>
                <a:latin typeface="Arial" panose="020B0604020202020204" pitchFamily="34" charset="0"/>
                <a:cs typeface="Arial" panose="020B0604020202020204" pitchFamily="34" charset="0"/>
              </a:rPr>
              <a:t>In 1995, Oak was renamed as </a:t>
            </a:r>
            <a:r>
              <a:rPr lang="en-US" sz="9600" b="1" i="0" dirty="0">
                <a:solidFill>
                  <a:srgbClr val="333333"/>
                </a:solidFill>
                <a:effectLst/>
                <a:latin typeface="Arial" panose="020B0604020202020204" pitchFamily="34" charset="0"/>
                <a:cs typeface="Arial" panose="020B0604020202020204" pitchFamily="34" charset="0"/>
              </a:rPr>
              <a:t>"Java"</a:t>
            </a:r>
            <a:r>
              <a:rPr lang="en-US" sz="9600" b="0" i="0" dirty="0">
                <a:solidFill>
                  <a:srgbClr val="333333"/>
                </a:solidFill>
                <a:effectLst/>
                <a:latin typeface="Arial" panose="020B0604020202020204" pitchFamily="34" charset="0"/>
                <a:cs typeface="Arial" panose="020B0604020202020204" pitchFamily="34" charset="0"/>
              </a:rPr>
              <a:t> because it was already a trademark by Oak Technologies.</a:t>
            </a:r>
          </a:p>
          <a:p>
            <a:pPr algn="just"/>
            <a:r>
              <a:rPr lang="en-US" sz="9600" b="0" i="0" dirty="0">
                <a:solidFill>
                  <a:srgbClr val="333333"/>
                </a:solidFill>
                <a:effectLst/>
                <a:latin typeface="Arial" panose="020B0604020202020204" pitchFamily="34" charset="0"/>
                <a:cs typeface="Arial" panose="020B0604020202020204" pitchFamily="34" charset="0"/>
              </a:rPr>
              <a:t>Why had they chose the name Java for Java language? The team gathered to choose a new name. The suggested words were "dynamic", "revolutionary", "Silk", "jolt", "DNA", etc. They wanted something that reflected the essence of the technology: revolutionary, dynamic, lively, cool, unique, and easy to spell, and fun to say.</a:t>
            </a:r>
          </a:p>
          <a:p>
            <a:pPr algn="just"/>
            <a:r>
              <a:rPr lang="en-US" sz="9600" b="0" i="0" dirty="0">
                <a:solidFill>
                  <a:srgbClr val="333333"/>
                </a:solidFill>
                <a:effectLst/>
                <a:latin typeface="Arial" panose="020B0604020202020204" pitchFamily="34" charset="0"/>
                <a:cs typeface="Arial" panose="020B0604020202020204" pitchFamily="34" charset="0"/>
              </a:rPr>
              <a:t>According to James Gosling, "Java was one of the top choices along with </a:t>
            </a:r>
            <a:r>
              <a:rPr lang="en-US" sz="9600" b="1" i="0" dirty="0">
                <a:solidFill>
                  <a:srgbClr val="333333"/>
                </a:solidFill>
                <a:effectLst/>
                <a:latin typeface="Arial" panose="020B0604020202020204" pitchFamily="34" charset="0"/>
                <a:cs typeface="Arial" panose="020B0604020202020204" pitchFamily="34" charset="0"/>
              </a:rPr>
              <a:t>Silk</a:t>
            </a:r>
            <a:r>
              <a:rPr lang="en-US" sz="9600" b="0" i="0" dirty="0">
                <a:solidFill>
                  <a:srgbClr val="333333"/>
                </a:solidFill>
                <a:effectLst/>
                <a:latin typeface="Arial" panose="020B0604020202020204" pitchFamily="34" charset="0"/>
                <a:cs typeface="Arial" panose="020B0604020202020204" pitchFamily="34" charset="0"/>
              </a:rPr>
              <a:t>". Since Java was so unique, most of the team members preferred Java than other names.</a:t>
            </a:r>
          </a:p>
          <a:p>
            <a:pPr algn="just"/>
            <a:r>
              <a:rPr lang="en-US" sz="9600" b="0" i="0" dirty="0">
                <a:solidFill>
                  <a:srgbClr val="333333"/>
                </a:solidFill>
                <a:effectLst/>
                <a:latin typeface="Arial" panose="020B0604020202020204" pitchFamily="34" charset="0"/>
                <a:cs typeface="Arial" panose="020B0604020202020204" pitchFamily="34" charset="0"/>
              </a:rPr>
              <a:t>8) Java is an island in Indonesia where the first coffee was produced (called Java coffee). It is a kind of espresso bean. Java name was chosen by James Gosling while having a cup of coffee nearby his office.</a:t>
            </a:r>
          </a:p>
          <a:p>
            <a:pPr marL="0" indent="0">
              <a:buNone/>
            </a:pPr>
            <a:endParaRPr lang="en-US" dirty="0"/>
          </a:p>
        </p:txBody>
      </p:sp>
    </p:spTree>
    <p:extLst>
      <p:ext uri="{BB962C8B-B14F-4D97-AF65-F5344CB8AC3E}">
        <p14:creationId xmlns:p14="http://schemas.microsoft.com/office/powerpoint/2010/main" val="388959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B84D-5835-B6D5-51C6-09274011D519}"/>
              </a:ext>
            </a:extLst>
          </p:cNvPr>
          <p:cNvSpPr>
            <a:spLocks noGrp="1"/>
          </p:cNvSpPr>
          <p:nvPr>
            <p:ph type="title"/>
          </p:nvPr>
        </p:nvSpPr>
        <p:spPr>
          <a:xfrm>
            <a:off x="7529804" y="365126"/>
            <a:ext cx="3823996" cy="679904"/>
          </a:xfrm>
        </p:spPr>
        <p:txBody>
          <a:bodyPr>
            <a:normAutofit fontScale="90000"/>
          </a:bodyPr>
          <a:lstStyle/>
          <a:p>
            <a:br>
              <a:rPr lang="en-US" dirty="0"/>
            </a:br>
            <a:endParaRPr lang="en-US" dirty="0"/>
          </a:p>
        </p:txBody>
      </p:sp>
      <p:sp>
        <p:nvSpPr>
          <p:cNvPr id="3" name="Content Placeholder 2">
            <a:extLst>
              <a:ext uri="{FF2B5EF4-FFF2-40B4-BE49-F238E27FC236}">
                <a16:creationId xmlns:a16="http://schemas.microsoft.com/office/drawing/2014/main" id="{139C2CB0-0545-1355-5F15-467192DA81AD}"/>
              </a:ext>
            </a:extLst>
          </p:cNvPr>
          <p:cNvSpPr>
            <a:spLocks noGrp="1"/>
          </p:cNvSpPr>
          <p:nvPr>
            <p:ph idx="1"/>
          </p:nvPr>
        </p:nvSpPr>
        <p:spPr>
          <a:xfrm>
            <a:off x="838200" y="365126"/>
            <a:ext cx="10515600" cy="5811837"/>
          </a:xfrm>
        </p:spPr>
        <p:txBody>
          <a:bodyPr/>
          <a:lstStyle/>
          <a:p>
            <a:pPr algn="just"/>
            <a:r>
              <a:rPr lang="en-US" sz="2400" b="0" i="0" dirty="0">
                <a:solidFill>
                  <a:srgbClr val="333333"/>
                </a:solidFill>
                <a:effectLst/>
                <a:latin typeface="Arial" panose="020B0604020202020204" pitchFamily="34" charset="0"/>
                <a:cs typeface="Arial" panose="020B0604020202020204" pitchFamily="34" charset="0"/>
              </a:rPr>
              <a:t>) Notice that Java is just a name, not an acronym.</a:t>
            </a:r>
          </a:p>
          <a:p>
            <a:pPr algn="just"/>
            <a:r>
              <a:rPr lang="en-US" sz="2400" b="0" i="0" dirty="0">
                <a:solidFill>
                  <a:srgbClr val="333333"/>
                </a:solidFill>
                <a:effectLst/>
                <a:latin typeface="Arial" panose="020B0604020202020204" pitchFamily="34" charset="0"/>
                <a:cs typeface="Arial" panose="020B0604020202020204" pitchFamily="34" charset="0"/>
              </a:rPr>
              <a:t>10) Initially developed by James Gosling at </a:t>
            </a:r>
            <a:r>
              <a:rPr lang="en-US" sz="2400" b="0" i="0" u="none" strike="noStrike" dirty="0">
                <a:solidFill>
                  <a:srgbClr val="008000"/>
                </a:solidFill>
                <a:effectLst/>
                <a:latin typeface="Arial" panose="020B0604020202020204" pitchFamily="34" charset="0"/>
                <a:cs typeface="Arial" panose="020B0604020202020204" pitchFamily="34" charset="0"/>
                <a:hlinkClick r:id="rId2"/>
              </a:rPr>
              <a:t>Sun Microsystems</a:t>
            </a:r>
            <a:r>
              <a:rPr lang="en-US" sz="2400" b="0" i="0" dirty="0">
                <a:solidFill>
                  <a:srgbClr val="333333"/>
                </a:solidFill>
                <a:effectLst/>
                <a:latin typeface="Arial" panose="020B0604020202020204" pitchFamily="34" charset="0"/>
                <a:cs typeface="Arial" panose="020B0604020202020204" pitchFamily="34" charset="0"/>
              </a:rPr>
              <a:t> (which is now a subsidiary of Oracle Corporation) and released in 1995.</a:t>
            </a:r>
          </a:p>
          <a:p>
            <a:pPr algn="just"/>
            <a:r>
              <a:rPr lang="en-US" sz="2400" b="0" i="0" dirty="0">
                <a:solidFill>
                  <a:srgbClr val="333333"/>
                </a:solidFill>
                <a:effectLst/>
                <a:latin typeface="Arial" panose="020B0604020202020204" pitchFamily="34" charset="0"/>
                <a:cs typeface="Arial" panose="020B0604020202020204" pitchFamily="34" charset="0"/>
              </a:rPr>
              <a:t>11) In 1995, Time magazine called </a:t>
            </a:r>
            <a:r>
              <a:rPr lang="en-US" sz="2400" b="1" i="0" dirty="0">
                <a:solidFill>
                  <a:srgbClr val="333333"/>
                </a:solidFill>
                <a:effectLst/>
                <a:latin typeface="Arial" panose="020B0604020202020204" pitchFamily="34" charset="0"/>
                <a:cs typeface="Arial" panose="020B0604020202020204" pitchFamily="34" charset="0"/>
              </a:rPr>
              <a:t>Java one of the Ten Best Products of 1995</a:t>
            </a:r>
            <a:r>
              <a:rPr lang="en-US" sz="2400" b="0" i="0" dirty="0">
                <a:solidFill>
                  <a:srgbClr val="333333"/>
                </a:solidFill>
                <a:effectLst/>
                <a:latin typeface="Arial" panose="020B0604020202020204" pitchFamily="34" charset="0"/>
                <a:cs typeface="Arial" panose="020B0604020202020204" pitchFamily="34" charset="0"/>
              </a:rPr>
              <a:t>.</a:t>
            </a:r>
          </a:p>
          <a:p>
            <a:pPr algn="just"/>
            <a:r>
              <a:rPr lang="en-US" sz="2400" b="0" i="0" dirty="0">
                <a:solidFill>
                  <a:srgbClr val="333333"/>
                </a:solidFill>
                <a:effectLst/>
                <a:latin typeface="Arial" panose="020B0604020202020204" pitchFamily="34" charset="0"/>
                <a:cs typeface="Arial" panose="020B0604020202020204" pitchFamily="34" charset="0"/>
              </a:rPr>
              <a:t>12) JDK 1.0 was released on January 23, 1996. After the first release of Java, there have been many additional features added to the language. Now Java is being used in Windows applications, Web applications, enterprise applications, mobile applications, cards, etc. Each new version adds new features in Java.</a:t>
            </a:r>
          </a:p>
          <a:p>
            <a:pPr marL="0" indent="0">
              <a:buNone/>
            </a:pPr>
            <a:endParaRPr lang="en-US" dirty="0"/>
          </a:p>
        </p:txBody>
      </p:sp>
    </p:spTree>
    <p:extLst>
      <p:ext uri="{BB962C8B-B14F-4D97-AF65-F5344CB8AC3E}">
        <p14:creationId xmlns:p14="http://schemas.microsoft.com/office/powerpoint/2010/main" val="379413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CCD2-19D0-F843-A57D-ABA4B120A16A}"/>
              </a:ext>
            </a:extLst>
          </p:cNvPr>
          <p:cNvSpPr>
            <a:spLocks noGrp="1"/>
          </p:cNvSpPr>
          <p:nvPr>
            <p:ph type="title"/>
          </p:nvPr>
        </p:nvSpPr>
        <p:spPr/>
        <p:txBody>
          <a:bodyPr/>
          <a:lstStyle/>
          <a:p>
            <a:r>
              <a:rPr lang="en-US" sz="3600" b="0" i="0" dirty="0">
                <a:solidFill>
                  <a:srgbClr val="610B38"/>
                </a:solidFill>
                <a:effectLst/>
                <a:latin typeface="Arial Black" panose="020B0A04020102020204" pitchFamily="34" charset="0"/>
              </a:rPr>
              <a:t>Java Version History</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2B29716E-7176-8B58-8219-9D28D1394969}"/>
              </a:ext>
            </a:extLst>
          </p:cNvPr>
          <p:cNvSpPr>
            <a:spLocks noGrp="1"/>
          </p:cNvSpPr>
          <p:nvPr>
            <p:ph idx="1"/>
          </p:nvPr>
        </p:nvSpPr>
        <p:spPr>
          <a:xfrm>
            <a:off x="838200" y="1306286"/>
            <a:ext cx="10515600" cy="4870677"/>
          </a:xfrm>
        </p:spPr>
        <p:txBody>
          <a:bodyPr>
            <a:normAutofit fontScale="62500" lnSpcReduction="20000"/>
          </a:bodyPr>
          <a:lstStyle/>
          <a:p>
            <a:pPr algn="just"/>
            <a:r>
              <a:rPr lang="en-US" sz="2900" b="0" i="0" dirty="0">
                <a:solidFill>
                  <a:srgbClr val="333333"/>
                </a:solidFill>
                <a:effectLst/>
                <a:latin typeface="Arial" panose="020B0604020202020204" pitchFamily="34" charset="0"/>
                <a:cs typeface="Arial" panose="020B0604020202020204" pitchFamily="34" charset="0"/>
              </a:rPr>
              <a:t>Many java versions have been released till now. The current stable release of Java is Java SE 10.</a:t>
            </a:r>
          </a:p>
          <a:p>
            <a:pPr marL="0" indent="0" algn="just">
              <a:buNone/>
            </a:pPr>
            <a:endParaRPr lang="en-US" sz="2900" b="0" i="0" dirty="0">
              <a:solidFill>
                <a:srgbClr val="333333"/>
              </a:solidFill>
              <a:effectLst/>
              <a:latin typeface="Arial" panose="020B0604020202020204" pitchFamily="34" charset="0"/>
              <a:cs typeface="Arial" panose="020B0604020202020204" pitchFamily="34" charset="0"/>
            </a:endParaRP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JDK Alpha and Beta (1995)</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JDK 1.0 (23rd Jan 1996)</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JDK 1.1 (19th Feb 1997)</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J2SE 1.2 (8th Dec 1998)</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J2SE 1.3 (8th May 2000)</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J2SE 1.4 (6th Feb 2002)</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J2SE 5.0 (30th Sep 2004)</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Java SE 6 (11th Dec 2006)</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Java SE 7 (28th July 2011)</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Java SE 8 (18th Mar 2014)</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Java SE 9 (21st Sep 2017)</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Java SE 10 (20th Mar 2018)</a:t>
            </a:r>
          </a:p>
          <a:p>
            <a:pPr algn="just">
              <a:buFont typeface="+mj-lt"/>
              <a:buAutoNum type="arabicPeriod"/>
            </a:pPr>
            <a:r>
              <a:rPr lang="en-US" sz="2900" b="0" i="0" dirty="0">
                <a:solidFill>
                  <a:srgbClr val="000000"/>
                </a:solidFill>
                <a:effectLst/>
                <a:latin typeface="Arial" panose="020B0604020202020204" pitchFamily="34" charset="0"/>
                <a:cs typeface="Arial" panose="020B0604020202020204" pitchFamily="34" charset="0"/>
              </a:rPr>
              <a:t>Java SE 11 (September 2018)</a:t>
            </a:r>
          </a:p>
          <a:p>
            <a:pPr marL="0" indent="0">
              <a:buNone/>
            </a:pPr>
            <a:endParaRPr lang="en-US" dirty="0"/>
          </a:p>
        </p:txBody>
      </p:sp>
    </p:spTree>
    <p:extLst>
      <p:ext uri="{BB962C8B-B14F-4D97-AF65-F5344CB8AC3E}">
        <p14:creationId xmlns:p14="http://schemas.microsoft.com/office/powerpoint/2010/main" val="286219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61D0-6949-A40C-1D69-79F9FA4C163A}"/>
              </a:ext>
            </a:extLst>
          </p:cNvPr>
          <p:cNvSpPr>
            <a:spLocks noGrp="1"/>
          </p:cNvSpPr>
          <p:nvPr>
            <p:ph type="title"/>
          </p:nvPr>
        </p:nvSpPr>
        <p:spPr/>
        <p:txBody>
          <a:bodyPr/>
          <a:lstStyle/>
          <a:p>
            <a:r>
              <a:rPr lang="en-US" sz="3600" b="0" i="0" dirty="0">
                <a:solidFill>
                  <a:schemeClr val="tx1">
                    <a:lumMod val="65000"/>
                    <a:lumOff val="35000"/>
                  </a:schemeClr>
                </a:solidFill>
                <a:effectLst/>
                <a:latin typeface="Arial Black" panose="020B0A04020102020204" pitchFamily="34" charset="0"/>
              </a:rPr>
              <a:t>Features of Java</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7D69949D-DE17-BDA4-9952-74E43693D0AD}"/>
              </a:ext>
            </a:extLst>
          </p:cNvPr>
          <p:cNvSpPr>
            <a:spLocks noGrp="1"/>
          </p:cNvSpPr>
          <p:nvPr>
            <p:ph idx="1"/>
          </p:nvPr>
        </p:nvSpPr>
        <p:spPr>
          <a:xfrm>
            <a:off x="631722" y="1550731"/>
            <a:ext cx="5655906" cy="4486275"/>
          </a:xfrm>
        </p:spPr>
        <p:txBody>
          <a:bodyPr>
            <a:normAutofit/>
          </a:bodyPr>
          <a:lstStyle/>
          <a:p>
            <a:pPr algn="just"/>
            <a:r>
              <a:rPr lang="en-US" sz="2400" b="0" i="0" dirty="0">
                <a:solidFill>
                  <a:srgbClr val="333333"/>
                </a:solidFill>
                <a:effectLst/>
                <a:latin typeface="Arial" panose="020B0604020202020204" pitchFamily="34" charset="0"/>
                <a:cs typeface="Arial" panose="020B0604020202020204" pitchFamily="34" charset="0"/>
              </a:rPr>
              <a:t>The primary objective of </a:t>
            </a:r>
            <a:r>
              <a:rPr lang="en-US" sz="2400" b="0" i="0" u="none" strike="noStrike" dirty="0">
                <a:solidFill>
                  <a:srgbClr val="008000"/>
                </a:solidFill>
                <a:effectLst/>
                <a:latin typeface="Arial" panose="020B0604020202020204" pitchFamily="34" charset="0"/>
                <a:cs typeface="Arial" panose="020B0604020202020204" pitchFamily="34" charset="0"/>
                <a:hlinkClick r:id="rId2"/>
              </a:rPr>
              <a:t>Java programming</a:t>
            </a:r>
            <a:r>
              <a:rPr lang="en-US" sz="2400" b="0" i="0" dirty="0">
                <a:solidFill>
                  <a:srgbClr val="333333"/>
                </a:solidFill>
                <a:effectLst/>
                <a:latin typeface="Arial" panose="020B0604020202020204" pitchFamily="34" charset="0"/>
                <a:cs typeface="Arial" panose="020B0604020202020204" pitchFamily="34" charset="0"/>
              </a:rPr>
              <a:t> language creation was to make it portable, simple and secure programming language. </a:t>
            </a:r>
          </a:p>
          <a:p>
            <a:pPr algn="just"/>
            <a:r>
              <a:rPr lang="en-US" sz="2400" b="0" i="0" dirty="0">
                <a:solidFill>
                  <a:srgbClr val="333333"/>
                </a:solidFill>
                <a:effectLst/>
                <a:latin typeface="Arial" panose="020B0604020202020204" pitchFamily="34" charset="0"/>
                <a:cs typeface="Arial" panose="020B0604020202020204" pitchFamily="34" charset="0"/>
              </a:rPr>
              <a:t>Apart from this, there are also some excellent features which play an important role in the popularity of this language. </a:t>
            </a:r>
          </a:p>
          <a:p>
            <a:pPr algn="just"/>
            <a:r>
              <a:rPr lang="en-US" sz="2400" b="0" i="0" dirty="0">
                <a:solidFill>
                  <a:srgbClr val="333333"/>
                </a:solidFill>
                <a:effectLst/>
                <a:latin typeface="Arial" panose="020B0604020202020204" pitchFamily="34" charset="0"/>
                <a:cs typeface="Arial" panose="020B0604020202020204" pitchFamily="34" charset="0"/>
              </a:rPr>
              <a:t>The features of Java are also known as Java buzzwords.</a:t>
            </a:r>
          </a:p>
          <a:p>
            <a:pPr marL="0" indent="0" algn="just">
              <a:buNone/>
            </a:pPr>
            <a:endParaRPr lang="en-US" b="0" i="0" dirty="0">
              <a:solidFill>
                <a:srgbClr val="333333"/>
              </a:solidFill>
              <a:effectLst/>
              <a:latin typeface="inter-regular"/>
            </a:endParaRPr>
          </a:p>
          <a:p>
            <a:pPr marL="0" indent="0">
              <a:buNone/>
            </a:pPr>
            <a:endParaRPr lang="en-US" dirty="0"/>
          </a:p>
        </p:txBody>
      </p:sp>
      <p:pic>
        <p:nvPicPr>
          <p:cNvPr id="5" name="Picture 4">
            <a:extLst>
              <a:ext uri="{FF2B5EF4-FFF2-40B4-BE49-F238E27FC236}">
                <a16:creationId xmlns:a16="http://schemas.microsoft.com/office/drawing/2014/main" id="{DB34E988-4A36-987B-6C00-D10EF4A6C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245" y="1317523"/>
            <a:ext cx="4758813" cy="4719483"/>
          </a:xfrm>
          <a:prstGeom prst="rect">
            <a:avLst/>
          </a:prstGeom>
        </p:spPr>
      </p:pic>
    </p:spTree>
    <p:extLst>
      <p:ext uri="{BB962C8B-B14F-4D97-AF65-F5344CB8AC3E}">
        <p14:creationId xmlns:p14="http://schemas.microsoft.com/office/powerpoint/2010/main" val="415222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07B06-3734-1ADF-A5D3-28A70F12138A}"/>
              </a:ext>
            </a:extLst>
          </p:cNvPr>
          <p:cNvSpPr>
            <a:spLocks noGrp="1"/>
          </p:cNvSpPr>
          <p:nvPr>
            <p:ph idx="1"/>
          </p:nvPr>
        </p:nvSpPr>
        <p:spPr/>
        <p:txBody>
          <a:bodyPr>
            <a:normAutofit fontScale="25000" lnSpcReduction="20000"/>
          </a:bodyPr>
          <a:lstStyle/>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2"/>
              </a:rPr>
              <a:t>Simple</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3"/>
              </a:rPr>
              <a:t>Object-Oriented</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4"/>
              </a:rPr>
              <a:t>Portable</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5"/>
              </a:rPr>
              <a:t>Platform independent</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6"/>
              </a:rPr>
              <a:t>Secured</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7"/>
              </a:rPr>
              <a:t>Robust</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8"/>
              </a:rPr>
              <a:t>Architecture neutral</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9"/>
              </a:rPr>
              <a:t>Interpreted</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10"/>
              </a:rPr>
              <a:t>High Performance</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11"/>
              </a:rPr>
              <a:t>Multithreaded</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12"/>
              </a:rPr>
              <a:t>Distributed</a:t>
            </a:r>
            <a:endParaRPr lang="en-US" sz="7400" b="0" i="0" dirty="0">
              <a:solidFill>
                <a:srgbClr val="000000"/>
              </a:solidFill>
              <a:effectLst/>
              <a:latin typeface="Arial" panose="020B0604020202020204" pitchFamily="34" charset="0"/>
              <a:cs typeface="Arial" panose="020B0604020202020204" pitchFamily="34" charset="0"/>
            </a:endParaRPr>
          </a:p>
          <a:p>
            <a:pPr algn="just">
              <a:buFont typeface="+mj-lt"/>
              <a:buAutoNum type="arabicPeriod"/>
            </a:pPr>
            <a:r>
              <a:rPr lang="en-US" sz="7400" b="0" i="0" u="none" strike="noStrike" dirty="0">
                <a:solidFill>
                  <a:srgbClr val="008000"/>
                </a:solidFill>
                <a:effectLst/>
                <a:latin typeface="Arial" panose="020B0604020202020204" pitchFamily="34" charset="0"/>
                <a:cs typeface="Arial" panose="020B0604020202020204" pitchFamily="34" charset="0"/>
                <a:hlinkClick r:id="rId13"/>
              </a:rPr>
              <a:t>Dynamic</a:t>
            </a:r>
            <a:endParaRPr lang="en-US" sz="7400" b="0" i="0" dirty="0">
              <a:solidFill>
                <a:srgbClr val="000000"/>
              </a:solidFill>
              <a:effectLst/>
              <a:latin typeface="Arial" panose="020B0604020202020204" pitchFamily="34" charset="0"/>
              <a:cs typeface="Arial" panose="020B0604020202020204" pitchFamily="34" charset="0"/>
            </a:endParaRPr>
          </a:p>
          <a:p>
            <a:pPr marL="0" indent="0">
              <a:buNone/>
            </a:pPr>
            <a:br>
              <a:rPr lang="en-US" dirty="0"/>
            </a:br>
            <a:endParaRPr lang="en-US" dirty="0"/>
          </a:p>
        </p:txBody>
      </p:sp>
      <p:sp>
        <p:nvSpPr>
          <p:cNvPr id="5" name="Title 4">
            <a:extLst>
              <a:ext uri="{FF2B5EF4-FFF2-40B4-BE49-F238E27FC236}">
                <a16:creationId xmlns:a16="http://schemas.microsoft.com/office/drawing/2014/main" id="{8BE4907B-C92D-C223-3391-40FCF886FB1C}"/>
              </a:ext>
            </a:extLst>
          </p:cNvPr>
          <p:cNvSpPr>
            <a:spLocks noGrp="1"/>
          </p:cNvSpPr>
          <p:nvPr>
            <p:ph type="title"/>
          </p:nvPr>
        </p:nvSpPr>
        <p:spPr/>
        <p:txBody>
          <a:bodyPr/>
          <a:lstStyle/>
          <a:p>
            <a:r>
              <a:rPr lang="en-US" b="0" i="0" dirty="0">
                <a:solidFill>
                  <a:srgbClr val="333333"/>
                </a:solidFill>
                <a:effectLst/>
                <a:latin typeface="inter-regular"/>
              </a:rPr>
              <a:t>A list of the most important features of the Java language is given below.</a:t>
            </a:r>
            <a:endParaRPr lang="en-US" dirty="0"/>
          </a:p>
        </p:txBody>
      </p:sp>
    </p:spTree>
    <p:extLst>
      <p:ext uri="{BB962C8B-B14F-4D97-AF65-F5344CB8AC3E}">
        <p14:creationId xmlns:p14="http://schemas.microsoft.com/office/powerpoint/2010/main" val="1608206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1167</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Arial Black</vt:lpstr>
      <vt:lpstr>Bodoni MT Black</vt:lpstr>
      <vt:lpstr>Calibri</vt:lpstr>
      <vt:lpstr>Calibri Light</vt:lpstr>
      <vt:lpstr>Cooper Black</vt:lpstr>
      <vt:lpstr>erdana</vt:lpstr>
      <vt:lpstr>inter-regular</vt:lpstr>
      <vt:lpstr>OracleSansVF</vt:lpstr>
      <vt:lpstr>Roboto</vt:lpstr>
      <vt:lpstr>Söhne</vt:lpstr>
      <vt:lpstr>Söhne Mono</vt:lpstr>
      <vt:lpstr>Office Theme</vt:lpstr>
      <vt:lpstr>INTRODUCTION AND HISTORY OF JAVA </vt:lpstr>
      <vt:lpstr>What is Java </vt:lpstr>
      <vt:lpstr>History of Java </vt:lpstr>
      <vt:lpstr>Currently, Java is used in internet programming, mobile devices, games, e-business solutions, etc. Following are given significant points that describe the history of Java.</vt:lpstr>
      <vt:lpstr>Why Java Programming named "Java"? </vt:lpstr>
      <vt:lpstr> </vt:lpstr>
      <vt:lpstr>Java Version History </vt:lpstr>
      <vt:lpstr>Features of Java </vt:lpstr>
      <vt:lpstr>A list of the most important features of the Java language is given below.</vt:lpstr>
      <vt:lpstr>JVM (Java Virtual Machine) </vt:lpstr>
      <vt:lpstr>JVM Architecture </vt:lpstr>
      <vt:lpstr>Certainly! The "Hello, World!" program is a traditional first program for beginners learning a new programming language. In Java, it looks like this:</vt:lpstr>
      <vt:lpstr>Here's a breakdown of the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HISTORY OF JAVA </dc:title>
  <dc:creator>shrushti pawar</dc:creator>
  <cp:lastModifiedBy>shrushti pawar</cp:lastModifiedBy>
  <cp:revision>3</cp:revision>
  <dcterms:created xsi:type="dcterms:W3CDTF">2023-12-07T17:20:39Z</dcterms:created>
  <dcterms:modified xsi:type="dcterms:W3CDTF">2023-12-07T19:21:35Z</dcterms:modified>
</cp:coreProperties>
</file>