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5"/>
  </p:notesMasterIdLst>
  <p:sldIdLst>
    <p:sldId id="256" r:id="rId5"/>
    <p:sldId id="301" r:id="rId6"/>
    <p:sldId id="302" r:id="rId7"/>
    <p:sldId id="304" r:id="rId8"/>
    <p:sldId id="309" r:id="rId9"/>
    <p:sldId id="305" r:id="rId10"/>
    <p:sldId id="311" r:id="rId11"/>
    <p:sldId id="306" r:id="rId12"/>
    <p:sldId id="307"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varScale="1">
        <p:scale>
          <a:sx n="82" d="100"/>
          <a:sy n="82" d="100"/>
        </p:scale>
        <p:origin x="720" y="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www.geeksforgeeks.org/polymorphism-in-java/" TargetMode="External"/><Relationship Id="rId3" Type="http://schemas.openxmlformats.org/officeDocument/2006/relationships/hyperlink" Target="https://www.geeksforgeeks.org/methods-in-java/" TargetMode="External"/><Relationship Id="rId7" Type="http://schemas.openxmlformats.org/officeDocument/2006/relationships/hyperlink" Target="https://www.geeksforgeeks.org/inheritance-in-java/" TargetMode="External"/><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6.xml"/><Relationship Id="rId6" Type="http://schemas.openxmlformats.org/officeDocument/2006/relationships/hyperlink" Target="https://www.geeksforgeeks.org/encapsulation-in-java/" TargetMode="External"/><Relationship Id="rId5" Type="http://schemas.openxmlformats.org/officeDocument/2006/relationships/hyperlink" Target="https://www.geeksforgeeks.org/abstraction-in-java-2/" TargetMode="External"/><Relationship Id="rId4" Type="http://schemas.openxmlformats.org/officeDocument/2006/relationships/hyperlink" Target="https://www.geeksforgeeks.org/message-passing-in-java/" TargetMode="Externa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methods-in-java/"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rmAutofit/>
          </a:bodyPr>
          <a:lstStyle/>
          <a:p>
            <a:r>
              <a:rPr lang="en-US" dirty="0"/>
              <a:t>OPPs IN JAVA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B20C6-E295-23B3-5859-B6CB0BA9696F}"/>
              </a:ext>
            </a:extLst>
          </p:cNvPr>
          <p:cNvSpPr>
            <a:spLocks noGrp="1"/>
          </p:cNvSpPr>
          <p:nvPr>
            <p:ph idx="1"/>
          </p:nvPr>
        </p:nvSpPr>
        <p:spPr>
          <a:xfrm>
            <a:off x="2463282" y="1839595"/>
            <a:ext cx="7585787" cy="2695083"/>
          </a:xfrm>
        </p:spPr>
        <p:txBody>
          <a:bodyPr>
            <a:normAutofit/>
          </a:bodyPr>
          <a:lstStyle/>
          <a:p>
            <a:pPr marL="0" indent="0">
              <a:buNone/>
            </a:pPr>
            <a:r>
              <a:rPr lang="en-US" sz="6000" dirty="0">
                <a:latin typeface="Arial Black" panose="020B0A04020102020204" pitchFamily="34" charset="0"/>
              </a:rPr>
              <a:t>THANK-YOU</a:t>
            </a:r>
          </a:p>
        </p:txBody>
      </p:sp>
      <p:sp>
        <p:nvSpPr>
          <p:cNvPr id="5" name="Slide Number Placeholder 4">
            <a:extLst>
              <a:ext uri="{FF2B5EF4-FFF2-40B4-BE49-F238E27FC236}">
                <a16:creationId xmlns:a16="http://schemas.microsoft.com/office/drawing/2014/main" id="{5FABB5FE-47E8-45AC-58CE-C5C0DF6BB646}"/>
              </a:ext>
            </a:extLst>
          </p:cNvPr>
          <p:cNvSpPr>
            <a:spLocks noGrp="1"/>
          </p:cNvSpPr>
          <p:nvPr>
            <p:ph type="sldNum" sz="quarter" idx="12"/>
          </p:nvPr>
        </p:nvSpPr>
        <p:spPr/>
        <p:txBody>
          <a:bodyPr/>
          <a:lstStyle/>
          <a:p>
            <a:fld id="{FF2BD96E-3838-45D2-9031-D3AF67C920A5}" type="slidenum">
              <a:rPr lang="en-US" smtClean="0"/>
              <a:t>10</a:t>
            </a:fld>
            <a:endParaRPr lang="en-US" dirty="0"/>
          </a:p>
        </p:txBody>
      </p:sp>
    </p:spTree>
    <p:extLst>
      <p:ext uri="{BB962C8B-B14F-4D97-AF65-F5344CB8AC3E}">
        <p14:creationId xmlns:p14="http://schemas.microsoft.com/office/powerpoint/2010/main" val="261757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7977-2601-3581-81BB-0760B0FE9EC6}"/>
              </a:ext>
            </a:extLst>
          </p:cNvPr>
          <p:cNvSpPr>
            <a:spLocks noGrp="1"/>
          </p:cNvSpPr>
          <p:nvPr>
            <p:ph idx="1"/>
          </p:nvPr>
        </p:nvSpPr>
        <p:spPr/>
        <p:txBody>
          <a:bodyPr>
            <a:normAutofit fontScale="92500"/>
          </a:bodyPr>
          <a:lstStyle/>
          <a:p>
            <a:r>
              <a:rPr lang="en-US" sz="2400" b="0" i="0" u="sng" dirty="0">
                <a:effectLst/>
                <a:latin typeface="Nunito" panose="020F0502020204030204" pitchFamily="2" charset="0"/>
                <a:hlinkClick r:id="rId2"/>
              </a:rPr>
              <a:t>Object-Oriented Programming</a:t>
            </a:r>
            <a:r>
              <a:rPr lang="en-US" sz="2400" b="0" i="0" dirty="0">
                <a:solidFill>
                  <a:srgbClr val="273239"/>
                </a:solidFill>
                <a:effectLst/>
                <a:latin typeface="Nunito" panose="020F0502020204030204" pitchFamily="2" charset="0"/>
              </a:rPr>
              <a:t> or OOPs refers to languages that use objects in programming, they use objects as a primary source to implement what is to happen in the code. Objects are seen by the viewer or user, performing tasks assigned by you. Object-oriented programming aims to implement real-world entities like inheritance, hiding, polymorphism etc. in programming. The main aim of OOP is to bind together the data and the functions that operate on them so that no other part of the code can access this data except that function. </a:t>
            </a:r>
          </a:p>
          <a:p>
            <a:endParaRPr lang="en-US" dirty="0"/>
          </a:p>
        </p:txBody>
      </p:sp>
      <p:sp>
        <p:nvSpPr>
          <p:cNvPr id="5" name="Slide Number Placeholder 4">
            <a:extLst>
              <a:ext uri="{FF2B5EF4-FFF2-40B4-BE49-F238E27FC236}">
                <a16:creationId xmlns:a16="http://schemas.microsoft.com/office/drawing/2014/main" id="{1E85AA8C-401B-2008-069D-FE3F3834440C}"/>
              </a:ext>
            </a:extLst>
          </p:cNvPr>
          <p:cNvSpPr>
            <a:spLocks noGrp="1"/>
          </p:cNvSpPr>
          <p:nvPr>
            <p:ph type="sldNum" sz="quarter" idx="12"/>
          </p:nvPr>
        </p:nvSpPr>
        <p:spPr/>
        <p:txBody>
          <a:bodyPr/>
          <a:lstStyle/>
          <a:p>
            <a:fld id="{FF2BD96E-3838-45D2-9031-D3AF67C920A5}" type="slidenum">
              <a:rPr lang="en-US" smtClean="0"/>
              <a:t>2</a:t>
            </a:fld>
            <a:endParaRPr lang="en-US" dirty="0"/>
          </a:p>
        </p:txBody>
      </p:sp>
      <p:sp>
        <p:nvSpPr>
          <p:cNvPr id="6" name="Rectangle 1">
            <a:extLst>
              <a:ext uri="{FF2B5EF4-FFF2-40B4-BE49-F238E27FC236}">
                <a16:creationId xmlns:a16="http://schemas.microsoft.com/office/drawing/2014/main" id="{A2579D39-37D5-0183-D3C9-3D109C80C061}"/>
              </a:ext>
            </a:extLst>
          </p:cNvPr>
          <p:cNvSpPr>
            <a:spLocks noGrp="1" noChangeArrowheads="1"/>
          </p:cNvSpPr>
          <p:nvPr>
            <p:ph type="title"/>
          </p:nvPr>
        </p:nvSpPr>
        <p:spPr bwMode="auto">
          <a:xfrm flipH="1">
            <a:off x="989464" y="781326"/>
            <a:ext cx="7743988"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Black" panose="020B0A04020102020204" pitchFamily="34" charset="0"/>
              </a:rPr>
              <a:t>Object –Oriented Programming</a:t>
            </a:r>
          </a:p>
        </p:txBody>
      </p:sp>
    </p:spTree>
    <p:extLst>
      <p:ext uri="{BB962C8B-B14F-4D97-AF65-F5344CB8AC3E}">
        <p14:creationId xmlns:p14="http://schemas.microsoft.com/office/powerpoint/2010/main" val="117059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5E9D-87DF-52C8-72BA-BC928E5B6FDB}"/>
              </a:ext>
            </a:extLst>
          </p:cNvPr>
          <p:cNvSpPr>
            <a:spLocks noGrp="1"/>
          </p:cNvSpPr>
          <p:nvPr>
            <p:ph type="title"/>
          </p:nvPr>
        </p:nvSpPr>
        <p:spPr>
          <a:xfrm>
            <a:off x="989400" y="395289"/>
            <a:ext cx="10213200" cy="749319"/>
          </a:xfrm>
        </p:spPr>
        <p:txBody>
          <a:bodyPr/>
          <a:lstStyle/>
          <a:p>
            <a:r>
              <a:rPr lang="en-US" dirty="0">
                <a:latin typeface="Arial Black" panose="020B0A04020102020204" pitchFamily="34" charset="0"/>
              </a:rPr>
              <a:t>Concept </a:t>
            </a:r>
          </a:p>
        </p:txBody>
      </p:sp>
      <p:sp>
        <p:nvSpPr>
          <p:cNvPr id="3" name="Content Placeholder 2">
            <a:extLst>
              <a:ext uri="{FF2B5EF4-FFF2-40B4-BE49-F238E27FC236}">
                <a16:creationId xmlns:a16="http://schemas.microsoft.com/office/drawing/2014/main" id="{6EEBF0A7-6FA3-E28E-648A-1DE59C9D808A}"/>
              </a:ext>
            </a:extLst>
          </p:cNvPr>
          <p:cNvSpPr>
            <a:spLocks noGrp="1"/>
          </p:cNvSpPr>
          <p:nvPr>
            <p:ph idx="1"/>
          </p:nvPr>
        </p:nvSpPr>
        <p:spPr>
          <a:xfrm>
            <a:off x="838200" y="1508125"/>
            <a:ext cx="10515600" cy="4485958"/>
          </a:xfrm>
        </p:spPr>
        <p:txBody>
          <a:bodyPr>
            <a:noAutofit/>
          </a:bodyPr>
          <a:lstStyle/>
          <a:p>
            <a:pPr algn="l" fontAlgn="base">
              <a:buFont typeface="+mj-lt"/>
              <a:buAutoNum type="arabicPeriod"/>
            </a:pPr>
            <a:r>
              <a:rPr lang="en-US" sz="2400" b="0" i="0" u="sng" dirty="0">
                <a:solidFill>
                  <a:srgbClr val="273239"/>
                </a:solidFill>
                <a:effectLst/>
                <a:latin typeface="Nunito" pitchFamily="2" charset="0"/>
                <a:hlinkClick r:id="rId2"/>
              </a:rPr>
              <a:t>Class</a:t>
            </a:r>
            <a:endParaRPr lang="en-US" sz="2400" b="0" i="0" dirty="0">
              <a:solidFill>
                <a:srgbClr val="273239"/>
              </a:solidFill>
              <a:effectLst/>
              <a:latin typeface="Nunito" pitchFamily="2" charset="0"/>
            </a:endParaRPr>
          </a:p>
          <a:p>
            <a:pPr algn="l" fontAlgn="base">
              <a:buFont typeface="+mj-lt"/>
              <a:buAutoNum type="arabicPeriod" startAt="2"/>
            </a:pPr>
            <a:r>
              <a:rPr lang="en-US" sz="2400" b="0" i="0" u="sng" dirty="0">
                <a:solidFill>
                  <a:srgbClr val="273239"/>
                </a:solidFill>
                <a:effectLst/>
                <a:latin typeface="Nunito" pitchFamily="2" charset="0"/>
                <a:hlinkClick r:id="rId2"/>
              </a:rPr>
              <a:t>Object </a:t>
            </a:r>
            <a:endParaRPr lang="en-US" sz="2400" b="0" i="0" dirty="0">
              <a:solidFill>
                <a:srgbClr val="273239"/>
              </a:solidFill>
              <a:effectLst/>
              <a:latin typeface="Nunito" pitchFamily="2" charset="0"/>
            </a:endParaRPr>
          </a:p>
          <a:p>
            <a:pPr algn="l" fontAlgn="base">
              <a:buFont typeface="+mj-lt"/>
              <a:buAutoNum type="arabicPeriod" startAt="3"/>
            </a:pPr>
            <a:r>
              <a:rPr lang="en-US" sz="2400" b="0" i="0" u="sng" dirty="0">
                <a:solidFill>
                  <a:srgbClr val="273239"/>
                </a:solidFill>
                <a:effectLst/>
                <a:latin typeface="Nunito" pitchFamily="2" charset="0"/>
                <a:hlinkClick r:id="rId3"/>
              </a:rPr>
              <a:t>Method </a:t>
            </a:r>
            <a:r>
              <a:rPr lang="en-US" sz="2400" b="0" i="0" dirty="0">
                <a:solidFill>
                  <a:srgbClr val="273239"/>
                </a:solidFill>
                <a:effectLst/>
                <a:latin typeface="Nunito" pitchFamily="2" charset="0"/>
              </a:rPr>
              <a:t>and </a:t>
            </a:r>
            <a:r>
              <a:rPr lang="en-US" sz="2400" b="0" i="0" u="sng" dirty="0">
                <a:solidFill>
                  <a:srgbClr val="273239"/>
                </a:solidFill>
                <a:effectLst/>
                <a:latin typeface="Nunito" pitchFamily="2" charset="0"/>
                <a:hlinkClick r:id="rId4"/>
              </a:rPr>
              <a:t>method passing</a:t>
            </a:r>
            <a:endParaRPr lang="en-US" sz="2400" b="0" i="0" dirty="0">
              <a:solidFill>
                <a:srgbClr val="273239"/>
              </a:solidFill>
              <a:effectLst/>
              <a:latin typeface="Nunito" pitchFamily="2" charset="0"/>
            </a:endParaRPr>
          </a:p>
          <a:p>
            <a:pPr algn="l" fontAlgn="base">
              <a:buFont typeface="+mj-lt"/>
              <a:buAutoNum type="arabicPeriod" startAt="4"/>
            </a:pPr>
            <a:r>
              <a:rPr lang="en-US" sz="2400" b="0" i="0" dirty="0">
                <a:solidFill>
                  <a:srgbClr val="273239"/>
                </a:solidFill>
                <a:effectLst/>
                <a:latin typeface="Nunito" pitchFamily="2" charset="0"/>
              </a:rPr>
              <a:t>Pillars of OOPs</a:t>
            </a:r>
          </a:p>
          <a:p>
            <a:pPr marL="742950" lvl="1" indent="-285750" algn="l" fontAlgn="base">
              <a:buFont typeface="+mj-lt"/>
              <a:buAutoNum type="arabicPeriod" startAt="4"/>
            </a:pPr>
            <a:r>
              <a:rPr lang="en-US" sz="2400" b="0" i="0" u="sng" dirty="0">
                <a:solidFill>
                  <a:srgbClr val="273239"/>
                </a:solidFill>
                <a:effectLst/>
                <a:latin typeface="Nunito" pitchFamily="2" charset="0"/>
                <a:hlinkClick r:id="rId5"/>
              </a:rPr>
              <a:t>Abstraction</a:t>
            </a:r>
            <a:endParaRPr lang="en-US" sz="2400" b="0" i="0" dirty="0">
              <a:solidFill>
                <a:srgbClr val="273239"/>
              </a:solidFill>
              <a:effectLst/>
              <a:latin typeface="Nunito" pitchFamily="2" charset="0"/>
            </a:endParaRPr>
          </a:p>
          <a:p>
            <a:pPr marL="742950" lvl="1" indent="-285750" algn="l" fontAlgn="base">
              <a:buFont typeface="+mj-lt"/>
              <a:buAutoNum type="arabicPeriod" startAt="4"/>
            </a:pPr>
            <a:r>
              <a:rPr lang="en-US" sz="2400" b="0" i="0" u="sng" dirty="0">
                <a:solidFill>
                  <a:srgbClr val="273239"/>
                </a:solidFill>
                <a:effectLst/>
                <a:latin typeface="Nunito" pitchFamily="2" charset="0"/>
                <a:hlinkClick r:id="rId6"/>
              </a:rPr>
              <a:t>Encapsulation</a:t>
            </a:r>
            <a:endParaRPr lang="en-US" sz="2400" b="0" i="0" dirty="0">
              <a:solidFill>
                <a:srgbClr val="273239"/>
              </a:solidFill>
              <a:effectLst/>
              <a:latin typeface="Nunito" pitchFamily="2" charset="0"/>
            </a:endParaRPr>
          </a:p>
          <a:p>
            <a:pPr marL="742950" lvl="1" indent="-285750" algn="l" fontAlgn="base">
              <a:buFont typeface="+mj-lt"/>
              <a:buAutoNum type="arabicPeriod" startAt="4"/>
            </a:pPr>
            <a:r>
              <a:rPr lang="en-US" sz="2400" b="0" i="0" u="sng" dirty="0">
                <a:solidFill>
                  <a:srgbClr val="273239"/>
                </a:solidFill>
                <a:effectLst/>
                <a:latin typeface="Nunito" pitchFamily="2" charset="0"/>
                <a:hlinkClick r:id="rId7"/>
              </a:rPr>
              <a:t>Inheritance</a:t>
            </a:r>
            <a:endParaRPr lang="en-US" sz="2400" b="0" i="0" dirty="0">
              <a:solidFill>
                <a:srgbClr val="273239"/>
              </a:solidFill>
              <a:effectLst/>
              <a:latin typeface="Nunito" pitchFamily="2" charset="0"/>
            </a:endParaRPr>
          </a:p>
          <a:p>
            <a:pPr marL="742950" lvl="1" indent="-285750" algn="l" fontAlgn="base">
              <a:buFont typeface="+mj-lt"/>
              <a:buAutoNum type="arabicPeriod" startAt="4"/>
            </a:pPr>
            <a:r>
              <a:rPr lang="en-US" sz="2400" b="0" i="0" u="sng" dirty="0">
                <a:solidFill>
                  <a:srgbClr val="273239"/>
                </a:solidFill>
                <a:effectLst/>
                <a:latin typeface="Nunito" pitchFamily="2" charset="0"/>
                <a:hlinkClick r:id="rId8"/>
              </a:rPr>
              <a:t>Polymorphism</a:t>
            </a:r>
            <a:endParaRPr lang="en-US" sz="2400" b="0" i="0" dirty="0">
              <a:solidFill>
                <a:srgbClr val="273239"/>
              </a:solidFill>
              <a:effectLst/>
              <a:latin typeface="Nunito" pitchFamily="2" charset="0"/>
            </a:endParaRPr>
          </a:p>
          <a:p>
            <a:br>
              <a:rPr lang="en-US" sz="2400" dirty="0"/>
            </a:br>
            <a:endParaRPr lang="en-US" sz="2400" dirty="0"/>
          </a:p>
        </p:txBody>
      </p:sp>
      <p:sp>
        <p:nvSpPr>
          <p:cNvPr id="5" name="Slide Number Placeholder 4">
            <a:extLst>
              <a:ext uri="{FF2B5EF4-FFF2-40B4-BE49-F238E27FC236}">
                <a16:creationId xmlns:a16="http://schemas.microsoft.com/office/drawing/2014/main" id="{4DE63FFC-7EBE-5863-0F94-EACC751CB0DD}"/>
              </a:ext>
            </a:extLst>
          </p:cNvPr>
          <p:cNvSpPr>
            <a:spLocks noGrp="1"/>
          </p:cNvSpPr>
          <p:nvPr>
            <p:ph type="sldNum" sz="quarter" idx="12"/>
          </p:nvPr>
        </p:nvSpPr>
        <p:spPr/>
        <p:txBody>
          <a:bodyPr/>
          <a:lstStyle/>
          <a:p>
            <a:fld id="{FF2BD96E-3838-45D2-9031-D3AF67C920A5}" type="slidenum">
              <a:rPr lang="en-US" smtClean="0"/>
              <a:t>3</a:t>
            </a:fld>
            <a:endParaRPr lang="en-US" dirty="0"/>
          </a:p>
        </p:txBody>
      </p:sp>
      <p:pic>
        <p:nvPicPr>
          <p:cNvPr id="7" name="Picture 6">
            <a:extLst>
              <a:ext uri="{FF2B5EF4-FFF2-40B4-BE49-F238E27FC236}">
                <a16:creationId xmlns:a16="http://schemas.microsoft.com/office/drawing/2014/main" id="{8081BF6E-D821-EA65-CD4E-72CD35DB2B26}"/>
              </a:ext>
            </a:extLst>
          </p:cNvPr>
          <p:cNvPicPr>
            <a:picLocks noChangeAspect="1"/>
          </p:cNvPicPr>
          <p:nvPr/>
        </p:nvPicPr>
        <p:blipFill>
          <a:blip r:embed="rId9"/>
          <a:stretch>
            <a:fillRect/>
          </a:stretch>
        </p:blipFill>
        <p:spPr>
          <a:xfrm>
            <a:off x="6354146" y="1839595"/>
            <a:ext cx="5159829" cy="4057352"/>
          </a:xfrm>
          <a:prstGeom prst="rect">
            <a:avLst/>
          </a:prstGeom>
        </p:spPr>
      </p:pic>
    </p:spTree>
    <p:extLst>
      <p:ext uri="{BB962C8B-B14F-4D97-AF65-F5344CB8AC3E}">
        <p14:creationId xmlns:p14="http://schemas.microsoft.com/office/powerpoint/2010/main" val="216145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F9C4-2263-11C6-82AE-5A7B59FD43D7}"/>
              </a:ext>
            </a:extLst>
          </p:cNvPr>
          <p:cNvSpPr>
            <a:spLocks noGrp="1"/>
          </p:cNvSpPr>
          <p:nvPr>
            <p:ph type="title"/>
          </p:nvPr>
        </p:nvSpPr>
        <p:spPr>
          <a:xfrm>
            <a:off x="989400" y="111967"/>
            <a:ext cx="10213200" cy="559837"/>
          </a:xfrm>
        </p:spPr>
        <p:txBody>
          <a:bodyPr>
            <a:noAutofit/>
          </a:bodyPr>
          <a:lstStyle/>
          <a:p>
            <a:r>
              <a:rPr lang="en-US" sz="3600" dirty="0">
                <a:latin typeface="Arial Black" panose="020B0A04020102020204" pitchFamily="34" charset="0"/>
              </a:rPr>
              <a:t>CLASS</a:t>
            </a:r>
          </a:p>
        </p:txBody>
      </p:sp>
      <p:sp>
        <p:nvSpPr>
          <p:cNvPr id="3" name="Content Placeholder 2">
            <a:extLst>
              <a:ext uri="{FF2B5EF4-FFF2-40B4-BE49-F238E27FC236}">
                <a16:creationId xmlns:a16="http://schemas.microsoft.com/office/drawing/2014/main" id="{5E27B883-1360-762C-0916-33DDB7359F24}"/>
              </a:ext>
            </a:extLst>
          </p:cNvPr>
          <p:cNvSpPr>
            <a:spLocks noGrp="1"/>
          </p:cNvSpPr>
          <p:nvPr>
            <p:ph idx="1"/>
          </p:nvPr>
        </p:nvSpPr>
        <p:spPr>
          <a:xfrm>
            <a:off x="550506" y="534710"/>
            <a:ext cx="11353800" cy="6053290"/>
          </a:xfrm>
        </p:spPr>
        <p:txBody>
          <a:bodyPr>
            <a:normAutofit fontScale="25000" lnSpcReduction="20000"/>
          </a:bodyPr>
          <a:lstStyle/>
          <a:p>
            <a:pPr algn="l" fontAlgn="base">
              <a:buFont typeface="+mj-lt"/>
              <a:buAutoNum type="arabicPeriod"/>
            </a:pPr>
            <a:r>
              <a:rPr lang="en-US" sz="9600" b="0" i="0" dirty="0">
                <a:solidFill>
                  <a:srgbClr val="273239"/>
                </a:solidFill>
                <a:effectLst/>
                <a:latin typeface="Nunito" pitchFamily="2" charset="0"/>
              </a:rPr>
              <a:t>A </a:t>
            </a:r>
            <a:r>
              <a:rPr lang="en-US" sz="9600" b="0" i="0" u="sng" dirty="0">
                <a:effectLst/>
                <a:latin typeface="Nunito" pitchFamily="2" charset="0"/>
                <a:hlinkClick r:id="rId2"/>
              </a:rPr>
              <a:t>class </a:t>
            </a:r>
            <a:r>
              <a:rPr lang="en-US" sz="9600" b="0" i="0" dirty="0">
                <a:solidFill>
                  <a:srgbClr val="273239"/>
                </a:solidFill>
                <a:effectLst/>
                <a:latin typeface="Nunito" pitchFamily="2" charset="0"/>
              </a:rPr>
              <a:t>is a user-defined blueprint or prototype from which objects are created. It represents the set of properties or methods that are common to all objects of one type. </a:t>
            </a:r>
          </a:p>
          <a:p>
            <a:pPr algn="l" fontAlgn="base">
              <a:buFont typeface="+mj-lt"/>
              <a:buAutoNum type="arabicPeriod"/>
            </a:pPr>
            <a:r>
              <a:rPr lang="en-US" sz="9600" b="0" i="0" dirty="0">
                <a:solidFill>
                  <a:srgbClr val="273239"/>
                </a:solidFill>
                <a:effectLst/>
                <a:latin typeface="Nunito" pitchFamily="2" charset="0"/>
              </a:rPr>
              <a:t>Using classes, you can create multiple objects with the same behavior instead of writing their code multiple times. </a:t>
            </a:r>
          </a:p>
          <a:p>
            <a:pPr algn="l" fontAlgn="base">
              <a:buFont typeface="+mj-lt"/>
              <a:buAutoNum type="arabicPeriod"/>
            </a:pPr>
            <a:r>
              <a:rPr lang="en-US" sz="9600" b="0" i="0" dirty="0">
                <a:solidFill>
                  <a:srgbClr val="273239"/>
                </a:solidFill>
                <a:effectLst/>
                <a:latin typeface="Nunito" pitchFamily="2" charset="0"/>
              </a:rPr>
              <a:t>This includes classes for objects occurring more than once in your code. In general, class declarations can include these components in order: </a:t>
            </a:r>
            <a:r>
              <a:rPr lang="en-US" sz="9600" b="1" i="0" dirty="0">
                <a:solidFill>
                  <a:srgbClr val="273239"/>
                </a:solidFill>
                <a:effectLst/>
                <a:latin typeface="Nunito" pitchFamily="2" charset="0"/>
              </a:rPr>
              <a:t>Modifiers</a:t>
            </a:r>
            <a:r>
              <a:rPr lang="en-US" sz="9600" b="0" i="0" dirty="0">
                <a:solidFill>
                  <a:srgbClr val="273239"/>
                </a:solidFill>
                <a:effectLst/>
                <a:latin typeface="Nunito" pitchFamily="2" charset="0"/>
              </a:rPr>
              <a:t>: A class can be public or have default access </a:t>
            </a:r>
          </a:p>
          <a:p>
            <a:pPr fontAlgn="base"/>
            <a:r>
              <a:rPr lang="en-US" sz="9600" b="1" i="0" dirty="0">
                <a:solidFill>
                  <a:srgbClr val="273239"/>
                </a:solidFill>
                <a:effectLst/>
                <a:latin typeface="Nunito" pitchFamily="2" charset="0"/>
              </a:rPr>
              <a:t>Class name:</a:t>
            </a:r>
            <a:r>
              <a:rPr lang="en-US" sz="9600" b="0" i="0" dirty="0">
                <a:solidFill>
                  <a:srgbClr val="273239"/>
                </a:solidFill>
                <a:effectLst/>
                <a:latin typeface="Nunito" pitchFamily="2" charset="0"/>
              </a:rPr>
              <a:t> The class name should begin with the initial letter capitalized by convention.</a:t>
            </a:r>
          </a:p>
          <a:p>
            <a:pPr fontAlgn="base"/>
            <a:r>
              <a:rPr lang="en-US" sz="9600" b="1" i="0" dirty="0">
                <a:solidFill>
                  <a:srgbClr val="273239"/>
                </a:solidFill>
                <a:effectLst/>
                <a:latin typeface="Nunito" pitchFamily="2" charset="0"/>
              </a:rPr>
              <a:t>Superclass (if any):</a:t>
            </a:r>
            <a:r>
              <a:rPr lang="en-US" sz="9600" b="0" i="0" dirty="0">
                <a:solidFill>
                  <a:srgbClr val="273239"/>
                </a:solidFill>
                <a:effectLst/>
                <a:latin typeface="Nunito" pitchFamily="2" charset="0"/>
              </a:rPr>
              <a:t> The name of the class’s parent (superclass), if any, preceded by the keyword extends. A class can only extend (subclass) one</a:t>
            </a:r>
            <a:endParaRPr lang="en-US" dirty="0"/>
          </a:p>
        </p:txBody>
      </p:sp>
      <p:sp>
        <p:nvSpPr>
          <p:cNvPr id="4" name="Footer Placeholder 3">
            <a:extLst>
              <a:ext uri="{FF2B5EF4-FFF2-40B4-BE49-F238E27FC236}">
                <a16:creationId xmlns:a16="http://schemas.microsoft.com/office/drawing/2014/main" id="{411AA5B6-9E43-F294-0382-551BCD40C76C}"/>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EF69B7D9-52F2-212E-71DC-626D367641F5}"/>
              </a:ext>
            </a:extLst>
          </p:cNvPr>
          <p:cNvSpPr>
            <a:spLocks noGrp="1"/>
          </p:cNvSpPr>
          <p:nvPr>
            <p:ph type="sldNum" sz="quarter" idx="12"/>
          </p:nvPr>
        </p:nvSpPr>
        <p:spPr/>
        <p:txBody>
          <a:bodyPr/>
          <a:lstStyle/>
          <a:p>
            <a:fld id="{FF2BD96E-3838-45D2-9031-D3AF67C920A5}" type="slidenum">
              <a:rPr lang="en-US" smtClean="0"/>
              <a:t>4</a:t>
            </a:fld>
            <a:endParaRPr lang="en-US" dirty="0"/>
          </a:p>
        </p:txBody>
      </p:sp>
    </p:spTree>
    <p:extLst>
      <p:ext uri="{BB962C8B-B14F-4D97-AF65-F5344CB8AC3E}">
        <p14:creationId xmlns:p14="http://schemas.microsoft.com/office/powerpoint/2010/main" val="282132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4099D-7F3B-1D77-614F-924B572818A0}"/>
              </a:ext>
            </a:extLst>
          </p:cNvPr>
          <p:cNvSpPr>
            <a:spLocks noGrp="1"/>
          </p:cNvSpPr>
          <p:nvPr>
            <p:ph idx="1"/>
          </p:nvPr>
        </p:nvSpPr>
        <p:spPr>
          <a:xfrm>
            <a:off x="597159" y="550506"/>
            <a:ext cx="10756641" cy="5443577"/>
          </a:xfrm>
        </p:spPr>
        <p:txBody>
          <a:bodyPr/>
          <a:lstStyle/>
          <a:p>
            <a:pPr fontAlgn="base"/>
            <a:r>
              <a:rPr lang="en-US" sz="2400" b="1" i="0" dirty="0">
                <a:solidFill>
                  <a:srgbClr val="273239"/>
                </a:solidFill>
                <a:effectLst/>
                <a:latin typeface="Nunito" pitchFamily="2" charset="0"/>
              </a:rPr>
              <a:t>Interfaces (if any):</a:t>
            </a:r>
            <a:r>
              <a:rPr lang="en-US" sz="2400" b="0" i="0" dirty="0">
                <a:solidFill>
                  <a:srgbClr val="273239"/>
                </a:solidFill>
                <a:effectLst/>
                <a:latin typeface="Nunito" pitchFamily="2" charset="0"/>
              </a:rPr>
              <a:t> A comma-separated list of interfaces implemented by the class, if any, preceded by the keyword implements. A class can implement more than one interface.</a:t>
            </a:r>
          </a:p>
          <a:p>
            <a:pPr fontAlgn="base"/>
            <a:r>
              <a:rPr lang="en-US" sz="2400" b="1" i="0" dirty="0">
                <a:solidFill>
                  <a:srgbClr val="273239"/>
                </a:solidFill>
                <a:effectLst/>
                <a:latin typeface="Nunito" pitchFamily="2" charset="0"/>
              </a:rPr>
              <a:t>Body:</a:t>
            </a:r>
            <a:r>
              <a:rPr lang="en-US" sz="2400" b="0" i="0" dirty="0">
                <a:solidFill>
                  <a:srgbClr val="273239"/>
                </a:solidFill>
                <a:effectLst/>
                <a:latin typeface="Nunito" pitchFamily="2" charset="0"/>
              </a:rPr>
              <a:t> The class body is surrounded by braces, { }.</a:t>
            </a:r>
          </a:p>
          <a:p>
            <a:endParaRPr lang="en-US" dirty="0"/>
          </a:p>
        </p:txBody>
      </p:sp>
      <p:sp>
        <p:nvSpPr>
          <p:cNvPr id="5" name="Slide Number Placeholder 4">
            <a:extLst>
              <a:ext uri="{FF2B5EF4-FFF2-40B4-BE49-F238E27FC236}">
                <a16:creationId xmlns:a16="http://schemas.microsoft.com/office/drawing/2014/main" id="{EFA8B806-BA29-8965-4D59-9C74028DC301}"/>
              </a:ext>
            </a:extLst>
          </p:cNvPr>
          <p:cNvSpPr>
            <a:spLocks noGrp="1"/>
          </p:cNvSpPr>
          <p:nvPr>
            <p:ph type="sldNum" sz="quarter" idx="12"/>
          </p:nvPr>
        </p:nvSpPr>
        <p:spPr/>
        <p:txBody>
          <a:bodyPr/>
          <a:lstStyle/>
          <a:p>
            <a:fld id="{FF2BD96E-3838-45D2-9031-D3AF67C920A5}" type="slidenum">
              <a:rPr lang="en-US" smtClean="0"/>
              <a:t>5</a:t>
            </a:fld>
            <a:endParaRPr lang="en-US" dirty="0"/>
          </a:p>
        </p:txBody>
      </p:sp>
    </p:spTree>
    <p:extLst>
      <p:ext uri="{BB962C8B-B14F-4D97-AF65-F5344CB8AC3E}">
        <p14:creationId xmlns:p14="http://schemas.microsoft.com/office/powerpoint/2010/main" val="340951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FF6D-F7B8-2243-84C5-93765BD744BF}"/>
              </a:ext>
            </a:extLst>
          </p:cNvPr>
          <p:cNvSpPr>
            <a:spLocks noGrp="1"/>
          </p:cNvSpPr>
          <p:nvPr>
            <p:ph type="title"/>
          </p:nvPr>
        </p:nvSpPr>
        <p:spPr>
          <a:xfrm>
            <a:off x="989400" y="195943"/>
            <a:ext cx="10213200" cy="699796"/>
          </a:xfrm>
        </p:spPr>
        <p:txBody>
          <a:bodyPr/>
          <a:lstStyle/>
          <a:p>
            <a:r>
              <a:rPr lang="en-US" dirty="0">
                <a:latin typeface="Arial Black" panose="020B0A04020102020204" pitchFamily="34" charset="0"/>
              </a:rPr>
              <a:t>OBJECT</a:t>
            </a:r>
          </a:p>
        </p:txBody>
      </p:sp>
      <p:sp>
        <p:nvSpPr>
          <p:cNvPr id="3" name="Content Placeholder 2">
            <a:extLst>
              <a:ext uri="{FF2B5EF4-FFF2-40B4-BE49-F238E27FC236}">
                <a16:creationId xmlns:a16="http://schemas.microsoft.com/office/drawing/2014/main" id="{E07F0945-8F79-0C7C-3185-68ED933A69E1}"/>
              </a:ext>
            </a:extLst>
          </p:cNvPr>
          <p:cNvSpPr>
            <a:spLocks noGrp="1"/>
          </p:cNvSpPr>
          <p:nvPr>
            <p:ph idx="1"/>
          </p:nvPr>
        </p:nvSpPr>
        <p:spPr>
          <a:xfrm>
            <a:off x="838200" y="1240971"/>
            <a:ext cx="11235612" cy="9573209"/>
          </a:xfrm>
        </p:spPr>
        <p:txBody>
          <a:bodyPr>
            <a:normAutofit/>
          </a:bodyPr>
          <a:lstStyle/>
          <a:p>
            <a:pPr marL="0" indent="0" algn="just" rtl="0" fontAlgn="base">
              <a:buNone/>
            </a:pPr>
            <a:r>
              <a:rPr lang="en-US" b="1" i="0" dirty="0">
                <a:solidFill>
                  <a:srgbClr val="273239"/>
                </a:solidFill>
                <a:effectLst/>
                <a:latin typeface="Nunito" pitchFamily="2" charset="0"/>
              </a:rPr>
              <a:t>An object </a:t>
            </a:r>
            <a:r>
              <a:rPr lang="en-US" b="0" i="0" dirty="0">
                <a:solidFill>
                  <a:srgbClr val="273239"/>
                </a:solidFill>
                <a:effectLst/>
                <a:latin typeface="Nunito" pitchFamily="2" charset="0"/>
              </a:rPr>
              <a:t>is a basic unit of Object-Oriented Programming that represents real-life entities. A typical Java program creates many objects, which as you know, interact by invoking methods. The objects are what perform your code, they are the part of your code visible to the viewer/user. An object mainly consists of: </a:t>
            </a:r>
          </a:p>
          <a:p>
            <a:pPr algn="l" fontAlgn="base">
              <a:buFont typeface="+mj-lt"/>
              <a:buAutoNum type="arabicPeriod"/>
            </a:pPr>
            <a:r>
              <a:rPr lang="en-US" b="1" i="0" dirty="0">
                <a:solidFill>
                  <a:srgbClr val="273239"/>
                </a:solidFill>
                <a:effectLst/>
                <a:latin typeface="Nunito" pitchFamily="2" charset="0"/>
              </a:rPr>
              <a:t>State</a:t>
            </a:r>
            <a:r>
              <a:rPr lang="en-US" b="0" i="0" dirty="0">
                <a:solidFill>
                  <a:srgbClr val="273239"/>
                </a:solidFill>
                <a:effectLst/>
                <a:latin typeface="Nunito" pitchFamily="2" charset="0"/>
              </a:rPr>
              <a:t>: It is represented by the attributes of an object. It also reflects the properties of an object.</a:t>
            </a:r>
          </a:p>
          <a:p>
            <a:pPr algn="l" fontAlgn="base">
              <a:buFont typeface="+mj-lt"/>
              <a:buAutoNum type="arabicPeriod" startAt="2"/>
            </a:pPr>
            <a:r>
              <a:rPr lang="en-US" b="1" i="0" dirty="0">
                <a:solidFill>
                  <a:srgbClr val="273239"/>
                </a:solidFill>
                <a:effectLst/>
                <a:latin typeface="Nunito" pitchFamily="2" charset="0"/>
              </a:rPr>
              <a:t>Behavior</a:t>
            </a:r>
            <a:r>
              <a:rPr lang="en-US" b="0" i="0" dirty="0">
                <a:solidFill>
                  <a:srgbClr val="273239"/>
                </a:solidFill>
                <a:effectLst/>
                <a:latin typeface="Nunito" pitchFamily="2" charset="0"/>
              </a:rPr>
              <a:t>: It is represented by the methods of an object. It also reflects the response of an object to other objects.</a:t>
            </a:r>
          </a:p>
          <a:p>
            <a:pPr algn="l" fontAlgn="base">
              <a:buFont typeface="+mj-lt"/>
              <a:buAutoNum type="arabicPeriod" startAt="3"/>
            </a:pPr>
            <a:r>
              <a:rPr lang="en-US" b="1" i="0" dirty="0">
                <a:solidFill>
                  <a:srgbClr val="273239"/>
                </a:solidFill>
                <a:effectLst/>
                <a:latin typeface="Nunito" pitchFamily="2" charset="0"/>
              </a:rPr>
              <a:t>Identity</a:t>
            </a:r>
            <a:r>
              <a:rPr lang="en-US" b="0" i="0" dirty="0">
                <a:solidFill>
                  <a:srgbClr val="273239"/>
                </a:solidFill>
                <a:effectLst/>
                <a:latin typeface="Nunito" pitchFamily="2" charset="0"/>
              </a:rPr>
              <a:t>: It is a unique name given to an object that enables it to interact with other objects.</a:t>
            </a:r>
          </a:p>
          <a:p>
            <a:endParaRPr lang="en-US" dirty="0"/>
          </a:p>
        </p:txBody>
      </p:sp>
      <p:sp>
        <p:nvSpPr>
          <p:cNvPr id="5" name="Slide Number Placeholder 4">
            <a:extLst>
              <a:ext uri="{FF2B5EF4-FFF2-40B4-BE49-F238E27FC236}">
                <a16:creationId xmlns:a16="http://schemas.microsoft.com/office/drawing/2014/main" id="{021183F6-9598-E040-682F-D902884907A2}"/>
              </a:ext>
            </a:extLst>
          </p:cNvPr>
          <p:cNvSpPr>
            <a:spLocks noGrp="1"/>
          </p:cNvSpPr>
          <p:nvPr>
            <p:ph type="sldNum" sz="quarter" idx="12"/>
          </p:nvPr>
        </p:nvSpPr>
        <p:spPr/>
        <p:txBody>
          <a:bodyPr/>
          <a:lstStyle/>
          <a:p>
            <a:fld id="{FF2BD96E-3838-45D2-9031-D3AF67C920A5}" type="slidenum">
              <a:rPr lang="en-US" smtClean="0"/>
              <a:t>6</a:t>
            </a:fld>
            <a:endParaRPr lang="en-US" dirty="0"/>
          </a:p>
        </p:txBody>
      </p:sp>
    </p:spTree>
    <p:extLst>
      <p:ext uri="{BB962C8B-B14F-4D97-AF65-F5344CB8AC3E}">
        <p14:creationId xmlns:p14="http://schemas.microsoft.com/office/powerpoint/2010/main" val="129107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A8550-C78F-521E-31EE-B002050FD57F}"/>
              </a:ext>
            </a:extLst>
          </p:cNvPr>
          <p:cNvSpPr>
            <a:spLocks noGrp="1"/>
          </p:cNvSpPr>
          <p:nvPr>
            <p:ph idx="1"/>
          </p:nvPr>
        </p:nvSpPr>
        <p:spPr>
          <a:xfrm>
            <a:off x="838200" y="429208"/>
            <a:ext cx="10515600" cy="5564875"/>
          </a:xfrm>
        </p:spPr>
        <p:txBody>
          <a:bodyPr/>
          <a:lstStyle/>
          <a:p>
            <a:pPr marL="0" indent="0">
              <a:buNone/>
            </a:pPr>
            <a:r>
              <a:rPr lang="en-US" sz="2000" b="1" i="0" u="sng" dirty="0">
                <a:solidFill>
                  <a:srgbClr val="273239"/>
                </a:solidFill>
                <a:effectLst/>
                <a:latin typeface="Nunito" pitchFamily="2" charset="0"/>
                <a:hlinkClick r:id="rId2"/>
              </a:rPr>
              <a:t>Method</a:t>
            </a:r>
            <a:r>
              <a:rPr lang="en-US" sz="2000" b="1" i="0" dirty="0">
                <a:solidFill>
                  <a:srgbClr val="273239"/>
                </a:solidFill>
                <a:effectLst/>
                <a:latin typeface="Nunito" pitchFamily="2" charset="0"/>
              </a:rPr>
              <a:t>:</a:t>
            </a:r>
            <a:r>
              <a:rPr lang="en-US" sz="2000" b="0" i="0" dirty="0">
                <a:solidFill>
                  <a:srgbClr val="273239"/>
                </a:solidFill>
                <a:effectLst/>
                <a:latin typeface="Nunito" pitchFamily="2" charset="0"/>
              </a:rPr>
              <a:t> A method is a collection of statements that perform some specific task and return the result to the caller. A method can perform some specific task without returning anything. Methods allow us to </a:t>
            </a:r>
            <a:r>
              <a:rPr lang="en-US" sz="2000" b="1" i="0" dirty="0">
                <a:solidFill>
                  <a:srgbClr val="273239"/>
                </a:solidFill>
                <a:effectLst/>
                <a:latin typeface="Nunito" pitchFamily="2" charset="0"/>
              </a:rPr>
              <a:t>reuse</a:t>
            </a:r>
            <a:r>
              <a:rPr lang="en-US" sz="2000" b="0" i="0" dirty="0">
                <a:solidFill>
                  <a:srgbClr val="273239"/>
                </a:solidFill>
                <a:effectLst/>
                <a:latin typeface="Nunito" pitchFamily="2" charset="0"/>
              </a:rPr>
              <a:t> the code without retyping it, which is why they are considered </a:t>
            </a:r>
            <a:r>
              <a:rPr lang="en-US" sz="2000" b="1" i="0" dirty="0">
                <a:solidFill>
                  <a:srgbClr val="273239"/>
                </a:solidFill>
                <a:effectLst/>
                <a:latin typeface="Nunito" pitchFamily="2" charset="0"/>
              </a:rPr>
              <a:t>time savers</a:t>
            </a:r>
            <a:r>
              <a:rPr lang="en-US" sz="2000" b="0" i="0" dirty="0">
                <a:solidFill>
                  <a:srgbClr val="273239"/>
                </a:solidFill>
                <a:effectLst/>
                <a:latin typeface="Nunito" pitchFamily="2" charset="0"/>
              </a:rPr>
              <a:t>. In Java, every method must be part of some class, which is different from languages like C, C++, and Python. </a:t>
            </a:r>
          </a:p>
          <a:p>
            <a:endParaRPr lang="en-US" dirty="0"/>
          </a:p>
        </p:txBody>
      </p:sp>
      <p:sp>
        <p:nvSpPr>
          <p:cNvPr id="5" name="Slide Number Placeholder 4">
            <a:extLst>
              <a:ext uri="{FF2B5EF4-FFF2-40B4-BE49-F238E27FC236}">
                <a16:creationId xmlns:a16="http://schemas.microsoft.com/office/drawing/2014/main" id="{E2E0ACA1-DA73-D835-9A9B-652438500BFD}"/>
              </a:ext>
            </a:extLst>
          </p:cNvPr>
          <p:cNvSpPr>
            <a:spLocks noGrp="1"/>
          </p:cNvSpPr>
          <p:nvPr>
            <p:ph type="sldNum" sz="quarter" idx="12"/>
          </p:nvPr>
        </p:nvSpPr>
        <p:spPr/>
        <p:txBody>
          <a:bodyPr/>
          <a:lstStyle/>
          <a:p>
            <a:fld id="{FF2BD96E-3838-45D2-9031-D3AF67C920A5}" type="slidenum">
              <a:rPr lang="en-US" smtClean="0"/>
              <a:t>7</a:t>
            </a:fld>
            <a:endParaRPr lang="en-US" dirty="0"/>
          </a:p>
        </p:txBody>
      </p:sp>
    </p:spTree>
    <p:extLst>
      <p:ext uri="{BB962C8B-B14F-4D97-AF65-F5344CB8AC3E}">
        <p14:creationId xmlns:p14="http://schemas.microsoft.com/office/powerpoint/2010/main" val="201430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E325-282B-6395-5489-00AA09601760}"/>
              </a:ext>
            </a:extLst>
          </p:cNvPr>
          <p:cNvSpPr>
            <a:spLocks noGrp="1"/>
          </p:cNvSpPr>
          <p:nvPr>
            <p:ph type="title"/>
          </p:nvPr>
        </p:nvSpPr>
        <p:spPr>
          <a:xfrm>
            <a:off x="867747" y="39600"/>
            <a:ext cx="10334853" cy="1369322"/>
          </a:xfrm>
        </p:spPr>
        <p:txBody>
          <a:bodyPr>
            <a:normAutofit fontScale="90000"/>
          </a:bodyPr>
          <a:lstStyle/>
          <a:p>
            <a:br>
              <a:rPr lang="en-US" b="1" i="0" dirty="0">
                <a:solidFill>
                  <a:srgbClr val="273239"/>
                </a:solidFill>
                <a:effectLst/>
                <a:latin typeface="Nunito" pitchFamily="2" charset="0"/>
              </a:rPr>
            </a:br>
            <a:r>
              <a:rPr lang="en-US" b="1" i="0" dirty="0">
                <a:solidFill>
                  <a:srgbClr val="273239"/>
                </a:solidFill>
                <a:effectLst/>
                <a:latin typeface="Nunito" pitchFamily="2" charset="0"/>
              </a:rPr>
              <a:t>  </a:t>
            </a:r>
            <a:r>
              <a:rPr lang="en-US" sz="4000" b="1" i="0" dirty="0">
                <a:solidFill>
                  <a:srgbClr val="273239"/>
                </a:solidFill>
                <a:effectLst/>
                <a:latin typeface="Arial Black" panose="020B0A04020102020204" pitchFamily="34" charset="0"/>
              </a:rPr>
              <a:t>class and objects one simple java program :</a:t>
            </a:r>
            <a:endParaRPr lang="en-US" sz="4000" dirty="0">
              <a:latin typeface="Arial Black" panose="020B0A04020102020204" pitchFamily="34" charset="0"/>
            </a:endParaRPr>
          </a:p>
        </p:txBody>
      </p:sp>
      <p:pic>
        <p:nvPicPr>
          <p:cNvPr id="7" name="Content Placeholder 6">
            <a:extLst>
              <a:ext uri="{FF2B5EF4-FFF2-40B4-BE49-F238E27FC236}">
                <a16:creationId xmlns:a16="http://schemas.microsoft.com/office/drawing/2014/main" id="{2DFF723D-AA3F-D0BD-447D-62A25635A4A9}"/>
              </a:ext>
            </a:extLst>
          </p:cNvPr>
          <p:cNvPicPr>
            <a:picLocks noGrp="1" noChangeAspect="1"/>
          </p:cNvPicPr>
          <p:nvPr>
            <p:ph idx="1"/>
          </p:nvPr>
        </p:nvPicPr>
        <p:blipFill>
          <a:blip r:embed="rId2"/>
          <a:stretch>
            <a:fillRect/>
          </a:stretch>
        </p:blipFill>
        <p:spPr>
          <a:xfrm>
            <a:off x="1278294" y="1707501"/>
            <a:ext cx="7622109" cy="4450703"/>
          </a:xfrm>
        </p:spPr>
      </p:pic>
      <p:sp>
        <p:nvSpPr>
          <p:cNvPr id="5" name="Slide Number Placeholder 4">
            <a:extLst>
              <a:ext uri="{FF2B5EF4-FFF2-40B4-BE49-F238E27FC236}">
                <a16:creationId xmlns:a16="http://schemas.microsoft.com/office/drawing/2014/main" id="{C93050FD-AFBD-40DC-97D0-046957AA6178}"/>
              </a:ext>
            </a:extLst>
          </p:cNvPr>
          <p:cNvSpPr>
            <a:spLocks noGrp="1"/>
          </p:cNvSpPr>
          <p:nvPr>
            <p:ph type="sldNum" sz="quarter" idx="12"/>
          </p:nvPr>
        </p:nvSpPr>
        <p:spPr/>
        <p:txBody>
          <a:bodyPr/>
          <a:lstStyle/>
          <a:p>
            <a:fld id="{FF2BD96E-3838-45D2-9031-D3AF67C920A5}" type="slidenum">
              <a:rPr lang="en-US" smtClean="0"/>
              <a:t>8</a:t>
            </a:fld>
            <a:endParaRPr lang="en-US" dirty="0"/>
          </a:p>
        </p:txBody>
      </p:sp>
    </p:spTree>
    <p:extLst>
      <p:ext uri="{BB962C8B-B14F-4D97-AF65-F5344CB8AC3E}">
        <p14:creationId xmlns:p14="http://schemas.microsoft.com/office/powerpoint/2010/main" val="43352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3C1E-DAD1-5A35-39DF-8C809B487F35}"/>
              </a:ext>
            </a:extLst>
          </p:cNvPr>
          <p:cNvSpPr>
            <a:spLocks noGrp="1"/>
          </p:cNvSpPr>
          <p:nvPr>
            <p:ph type="title"/>
          </p:nvPr>
        </p:nvSpPr>
        <p:spPr/>
        <p:txBody>
          <a:bodyPr/>
          <a:lstStyle/>
          <a:p>
            <a:r>
              <a:rPr lang="en-US" b="1" i="0" dirty="0">
                <a:solidFill>
                  <a:srgbClr val="273239"/>
                </a:solidFill>
                <a:effectLst/>
                <a:latin typeface="Nunito" pitchFamily="2" charset="0"/>
              </a:rPr>
              <a:t>Output</a:t>
            </a:r>
            <a:endParaRPr lang="en-US" dirty="0"/>
          </a:p>
        </p:txBody>
      </p:sp>
      <p:sp>
        <p:nvSpPr>
          <p:cNvPr id="5" name="Slide Number Placeholder 4">
            <a:extLst>
              <a:ext uri="{FF2B5EF4-FFF2-40B4-BE49-F238E27FC236}">
                <a16:creationId xmlns:a16="http://schemas.microsoft.com/office/drawing/2014/main" id="{5677B9D1-DAE1-E1AA-42B7-2CBEEB4AAEFA}"/>
              </a:ext>
            </a:extLst>
          </p:cNvPr>
          <p:cNvSpPr>
            <a:spLocks noGrp="1"/>
          </p:cNvSpPr>
          <p:nvPr>
            <p:ph type="sldNum" sz="quarter" idx="12"/>
          </p:nvPr>
        </p:nvSpPr>
        <p:spPr/>
        <p:txBody>
          <a:bodyPr/>
          <a:lstStyle/>
          <a:p>
            <a:fld id="{FF2BD96E-3838-45D2-9031-D3AF67C920A5}" type="slidenum">
              <a:rPr lang="en-US" smtClean="0"/>
              <a:t>9</a:t>
            </a:fld>
            <a:endParaRPr lang="en-US" dirty="0"/>
          </a:p>
        </p:txBody>
      </p:sp>
      <p:sp>
        <p:nvSpPr>
          <p:cNvPr id="6" name="Rectangle 1">
            <a:extLst>
              <a:ext uri="{FF2B5EF4-FFF2-40B4-BE49-F238E27FC236}">
                <a16:creationId xmlns:a16="http://schemas.microsoft.com/office/drawing/2014/main" id="{8FFE1156-4572-262E-DE5C-F76926161194}"/>
              </a:ext>
            </a:extLst>
          </p:cNvPr>
          <p:cNvSpPr>
            <a:spLocks noGrp="1" noChangeArrowheads="1"/>
          </p:cNvSpPr>
          <p:nvPr>
            <p:ph idx="1"/>
          </p:nvPr>
        </p:nvSpPr>
        <p:spPr bwMode="auto">
          <a:xfrm>
            <a:off x="838200" y="3021867"/>
            <a:ext cx="10213201" cy="141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273239"/>
                </a:solidFill>
                <a:effectLst/>
                <a:latin typeface="Consolas" panose="020B0609020204030204" pitchFamily="49" charset="0"/>
              </a:rPr>
              <a:t>Employee name is: Rathod Avinash Employee CTC is: 10000.0</a:t>
            </a:r>
            <a:r>
              <a:rPr kumimoji="0" lang="en-US" altLang="en-US" sz="44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4180842"/>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3.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{4F945C31-9C24-48A3-B733-9607B2F06203}tf11158769_win32</Template>
  <TotalTime>74</TotalTime>
  <Words>540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Avenir Next LT Pro</vt:lpstr>
      <vt:lpstr>Calibri</vt:lpstr>
      <vt:lpstr>Consolas</vt:lpstr>
      <vt:lpstr>Goudy Old Style</vt:lpstr>
      <vt:lpstr>Nunito</vt:lpstr>
      <vt:lpstr>Wingdings</vt:lpstr>
      <vt:lpstr>FrostyVTI</vt:lpstr>
      <vt:lpstr>OPPs IN JAVA</vt:lpstr>
      <vt:lpstr>Object –Oriented Programming</vt:lpstr>
      <vt:lpstr>Concept </vt:lpstr>
      <vt:lpstr>CLASS</vt:lpstr>
      <vt:lpstr>PowerPoint Presentation</vt:lpstr>
      <vt:lpstr>OBJECT</vt:lpstr>
      <vt:lpstr>PowerPoint Presentation</vt:lpstr>
      <vt:lpstr>   class and objects one simple java program :</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OPPs IN JAVA</dc:title>
  <dc:creator>shrushti pawar</dc:creator>
  <cp:lastModifiedBy>shrushti pawar</cp:lastModifiedBy>
  <cp:revision>2</cp:revision>
  <dcterms:created xsi:type="dcterms:W3CDTF">2023-12-07T17:58:54Z</dcterms:created>
  <dcterms:modified xsi:type="dcterms:W3CDTF">2023-12-07T19:28:14Z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