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grammer" TargetMode="External"/><Relationship Id="rId13" Type="http://schemas.openxmlformats.org/officeDocument/2006/relationships/hyperlink" Target="https://en.wikipedia.org/wiki/Computer_architecture" TargetMode="External"/><Relationship Id="rId18" Type="http://schemas.openxmlformats.org/officeDocument/2006/relationships/hyperlink" Target="https://en.wikipedia.org/wiki/Reflective_programming" TargetMode="External"/><Relationship Id="rId3" Type="http://schemas.openxmlformats.org/officeDocument/2006/relationships/hyperlink" Target="https://en.wikipedia.org/wiki/Class-based_programming" TargetMode="External"/><Relationship Id="rId7" Type="http://schemas.openxmlformats.org/officeDocument/2006/relationships/hyperlink" Target="https://en.wikipedia.org/wiki/General-purpose_language" TargetMode="External"/><Relationship Id="rId12" Type="http://schemas.openxmlformats.org/officeDocument/2006/relationships/hyperlink" Target="https://en.wikipedia.org/wiki/Java_virtual_machine" TargetMode="External"/><Relationship Id="rId17" Type="http://schemas.openxmlformats.org/officeDocument/2006/relationships/hyperlink" Target="https://en.wikipedia.org/wiki/Low-level_programming_language" TargetMode="External"/><Relationship Id="rId2" Type="http://schemas.openxmlformats.org/officeDocument/2006/relationships/hyperlink" Target="https://en.wikipedia.org/wiki/High-level_programming_language" TargetMode="External"/><Relationship Id="rId16" Type="http://schemas.openxmlformats.org/officeDocument/2006/relationships/hyperlink" Target="https://en.wikipedia.org/wiki/C%2B%2B" TargetMode="External"/><Relationship Id="rId1" Type="http://schemas.openxmlformats.org/officeDocument/2006/relationships/slideLayout" Target="../slideLayouts/slideLayout2.xml"/><Relationship Id="rId6" Type="http://schemas.openxmlformats.org/officeDocument/2006/relationships/hyperlink" Target="https://en.wikipedia.org/wiki/Dependency_(computer_science)" TargetMode="External"/><Relationship Id="rId11" Type="http://schemas.openxmlformats.org/officeDocument/2006/relationships/hyperlink" Target="https://en.wikipedia.org/wiki/Java_bytecode" TargetMode="External"/><Relationship Id="rId5" Type="http://schemas.openxmlformats.org/officeDocument/2006/relationships/hyperlink" Target="https://en.wikipedia.org/wiki/Programming_language" TargetMode="External"/><Relationship Id="rId15" Type="http://schemas.openxmlformats.org/officeDocument/2006/relationships/hyperlink" Target="https://en.wikipedia.org/wiki/C_(programming_language)" TargetMode="External"/><Relationship Id="rId10" Type="http://schemas.openxmlformats.org/officeDocument/2006/relationships/hyperlink" Target="https://en.wikipedia.org/wiki/Compiler" TargetMode="External"/><Relationship Id="rId4" Type="http://schemas.openxmlformats.org/officeDocument/2006/relationships/hyperlink" Target="https://en.wikipedia.org/wiki/Object-oriented_programming" TargetMode="External"/><Relationship Id="rId9" Type="http://schemas.openxmlformats.org/officeDocument/2006/relationships/hyperlink" Target="https://en.wikipedia.org/wiki/Write_once,_run_anywhere" TargetMode="External"/><Relationship Id="rId14" Type="http://schemas.openxmlformats.org/officeDocument/2006/relationships/hyperlink" Target="https://en.wikipedia.org/wiki/Syntax_(programming_language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javatpoint.com/features-of-java#Simple" TargetMode="External"/><Relationship Id="rId7" Type="http://schemas.openxmlformats.org/officeDocument/2006/relationships/hyperlink" Target="https://www.javatpoint.com/features-of-java#Secured"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features-of-java#Platform-independent" TargetMode="External"/><Relationship Id="rId5" Type="http://schemas.openxmlformats.org/officeDocument/2006/relationships/hyperlink" Target="https://www.javatpoint.com/features-of-java#Portable" TargetMode="External"/><Relationship Id="rId4" Type="http://schemas.openxmlformats.org/officeDocument/2006/relationships/hyperlink" Target="https://www.javatpoint.com/features-of-java#Object-Oriente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C%2B%2B" TargetMode="External"/><Relationship Id="rId1" Type="http://schemas.openxmlformats.org/officeDocument/2006/relationships/slideLayout" Target="../slideLayouts/slideLayout2.xml"/><Relationship Id="rId4" Type="http://schemas.openxmlformats.org/officeDocument/2006/relationships/hyperlink" Target="https://en.wikipedia.org/wiki/Boolean_data_typ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lasses-objects-java/" TargetMode="External"/><Relationship Id="rId2" Type="http://schemas.openxmlformats.org/officeDocument/2006/relationships/hyperlink" Target="https://www.geeksforgeeks.org/strings-in-java/" TargetMode="External"/><Relationship Id="rId1" Type="http://schemas.openxmlformats.org/officeDocument/2006/relationships/slideLayout" Target="../slideLayouts/slideLayout2.xml"/><Relationship Id="rId4" Type="http://schemas.openxmlformats.org/officeDocument/2006/relationships/hyperlink" Target="https://www.geeksforgeeks.org/access-specifiers-for-classes-or-interfaces-in-jav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interfaces-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4" Type="http://schemas.openxmlformats.org/officeDocument/2006/relationships/hyperlink" Target="https://www.geeksforgeeks.org/arrays-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BC19-5497-995A-5898-4C7816EC8433}"/>
              </a:ext>
            </a:extLst>
          </p:cNvPr>
          <p:cNvSpPr>
            <a:spLocks noGrp="1"/>
          </p:cNvSpPr>
          <p:nvPr>
            <p:ph type="ctrTitle"/>
          </p:nvPr>
        </p:nvSpPr>
        <p:spPr/>
        <p:txBody>
          <a:bodyPr/>
          <a:lstStyle/>
          <a:p>
            <a:r>
              <a:rPr lang="en-US" dirty="0"/>
              <a:t>Java Language Features and Syntax</a:t>
            </a:r>
          </a:p>
        </p:txBody>
      </p:sp>
      <p:sp>
        <p:nvSpPr>
          <p:cNvPr id="3" name="Subtitle 2">
            <a:extLst>
              <a:ext uri="{FF2B5EF4-FFF2-40B4-BE49-F238E27FC236}">
                <a16:creationId xmlns:a16="http://schemas.microsoft.com/office/drawing/2014/main" id="{76150662-7449-7475-24D6-E7E780FC514D}"/>
              </a:ext>
            </a:extLst>
          </p:cNvPr>
          <p:cNvSpPr>
            <a:spLocks noGrp="1"/>
          </p:cNvSpPr>
          <p:nvPr>
            <p:ph type="subTitle" idx="1"/>
          </p:nvPr>
        </p:nvSpPr>
        <p:spPr/>
        <p:txBody>
          <a:bodyPr/>
          <a:lstStyle/>
          <a:p>
            <a:r>
              <a:rPr lang="en-US" dirty="0"/>
              <a:t>Name : Shrushti </a:t>
            </a:r>
            <a:r>
              <a:rPr lang="en-US" dirty="0" err="1"/>
              <a:t>Vishwambhar</a:t>
            </a:r>
            <a:r>
              <a:rPr lang="en-US" dirty="0"/>
              <a:t> Pawar</a:t>
            </a:r>
          </a:p>
        </p:txBody>
      </p:sp>
    </p:spTree>
    <p:extLst>
      <p:ext uri="{BB962C8B-B14F-4D97-AF65-F5344CB8AC3E}">
        <p14:creationId xmlns:p14="http://schemas.microsoft.com/office/powerpoint/2010/main" val="240711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C9F3-180C-CEC6-C9BF-D5F7B51F743D}"/>
              </a:ext>
            </a:extLst>
          </p:cNvPr>
          <p:cNvSpPr>
            <a:spLocks noGrp="1"/>
          </p:cNvSpPr>
          <p:nvPr>
            <p:ph type="title"/>
          </p:nvPr>
        </p:nvSpPr>
        <p:spPr>
          <a:xfrm>
            <a:off x="111967" y="83976"/>
            <a:ext cx="5253135" cy="727787"/>
          </a:xfrm>
        </p:spPr>
        <p:txBody>
          <a:bodyPr>
            <a:normAutofit fontScale="90000"/>
          </a:bodyPr>
          <a:lstStyle/>
          <a:p>
            <a:r>
              <a:rPr lang="en-US" b="0" i="0" dirty="0">
                <a:solidFill>
                  <a:srgbClr val="610B38"/>
                </a:solidFill>
                <a:effectLst/>
                <a:latin typeface="erdana"/>
              </a:rPr>
              <a:t>Control Flow in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262343C-050E-938E-BD57-D58D9624FE52}"/>
              </a:ext>
            </a:extLst>
          </p:cNvPr>
          <p:cNvSpPr>
            <a:spLocks noGrp="1"/>
          </p:cNvSpPr>
          <p:nvPr>
            <p:ph idx="1"/>
          </p:nvPr>
        </p:nvSpPr>
        <p:spPr>
          <a:xfrm>
            <a:off x="111967" y="1073020"/>
            <a:ext cx="10944809" cy="5701004"/>
          </a:xfrm>
        </p:spPr>
        <p:txBody>
          <a:bodyPr>
            <a:normAutofit fontScale="92500" lnSpcReduction="20000"/>
          </a:bodyPr>
          <a:lstStyle/>
          <a:p>
            <a:pPr algn="just"/>
            <a:r>
              <a:rPr lang="en-US" b="0" i="0" dirty="0">
                <a:solidFill>
                  <a:srgbClr val="333333"/>
                </a:solidFill>
                <a:effectLst/>
                <a:latin typeface="inter-regular"/>
              </a:rPr>
              <a:t>Java compiler executes the code from top to bottom. The statements in the code are executed according to the order in which they appear. However,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provides statements that can be used to control the flow of Java code. Such statements are called control flow statements. It is one of the fundamental features of Java, which provides a smooth flow of program.</a:t>
            </a: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Java provides three types of control flow statements.</a:t>
            </a:r>
          </a:p>
          <a:p>
            <a:pPr marL="0" indent="0" algn="just">
              <a:buNone/>
            </a:pP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Decision Making statements</a:t>
            </a:r>
          </a:p>
          <a:p>
            <a:pPr marL="742950" lvl="1" indent="-285750" algn="just">
              <a:buFont typeface="+mj-lt"/>
              <a:buAutoNum type="arabicPeriod"/>
            </a:pPr>
            <a:r>
              <a:rPr lang="en-US" b="0" i="0" dirty="0">
                <a:solidFill>
                  <a:srgbClr val="000000"/>
                </a:solidFill>
                <a:effectLst/>
                <a:latin typeface="inter-regular"/>
              </a:rPr>
              <a:t>if statements</a:t>
            </a:r>
          </a:p>
          <a:p>
            <a:pPr marL="742950" lvl="1" indent="-285750" algn="just">
              <a:buFont typeface="+mj-lt"/>
              <a:buAutoNum type="arabicPeriod"/>
            </a:pPr>
            <a:r>
              <a:rPr lang="en-US" b="0" i="0" dirty="0">
                <a:solidFill>
                  <a:srgbClr val="000000"/>
                </a:solidFill>
                <a:effectLst/>
                <a:latin typeface="inter-regular"/>
              </a:rPr>
              <a:t>switch statement</a:t>
            </a:r>
          </a:p>
          <a:p>
            <a:pPr algn="just">
              <a:buFont typeface="+mj-lt"/>
              <a:buAutoNum type="arabicPeriod"/>
            </a:pPr>
            <a:r>
              <a:rPr lang="en-US" b="0" i="0" dirty="0">
                <a:solidFill>
                  <a:srgbClr val="000000"/>
                </a:solidFill>
                <a:effectLst/>
                <a:latin typeface="inter-regular"/>
              </a:rPr>
              <a:t>Loop statements</a:t>
            </a:r>
          </a:p>
          <a:p>
            <a:pPr marL="742950" lvl="1" indent="-285750" algn="just">
              <a:buFont typeface="+mj-lt"/>
              <a:buAutoNum type="arabicPeriod"/>
            </a:pPr>
            <a:r>
              <a:rPr lang="en-US" b="0" i="0" dirty="0">
                <a:solidFill>
                  <a:srgbClr val="000000"/>
                </a:solidFill>
                <a:effectLst/>
                <a:latin typeface="inter-regular"/>
              </a:rPr>
              <a:t>do while loop</a:t>
            </a:r>
          </a:p>
          <a:p>
            <a:pPr marL="742950" lvl="1" indent="-285750" algn="just">
              <a:buFont typeface="+mj-lt"/>
              <a:buAutoNum type="arabicPeriod"/>
            </a:pPr>
            <a:r>
              <a:rPr lang="en-US" b="0" i="0" dirty="0">
                <a:solidFill>
                  <a:srgbClr val="000000"/>
                </a:solidFill>
                <a:effectLst/>
                <a:latin typeface="inter-regular"/>
              </a:rPr>
              <a:t>while loop</a:t>
            </a:r>
          </a:p>
          <a:p>
            <a:pPr marL="742950" lvl="1" indent="-285750" algn="just">
              <a:buFont typeface="+mj-lt"/>
              <a:buAutoNum type="arabicPeriod"/>
            </a:pPr>
            <a:r>
              <a:rPr lang="en-US" b="0" i="0" dirty="0">
                <a:solidFill>
                  <a:srgbClr val="000000"/>
                </a:solidFill>
                <a:effectLst/>
                <a:latin typeface="inter-regular"/>
              </a:rPr>
              <a:t>for loop</a:t>
            </a:r>
          </a:p>
          <a:p>
            <a:pPr marL="742950" lvl="1" indent="-285750" algn="just">
              <a:buFont typeface="+mj-lt"/>
              <a:buAutoNum type="arabicPeriod"/>
            </a:pPr>
            <a:r>
              <a:rPr lang="en-US" b="0" i="0" dirty="0">
                <a:solidFill>
                  <a:srgbClr val="000000"/>
                </a:solidFill>
                <a:effectLst/>
                <a:latin typeface="inter-regular"/>
              </a:rPr>
              <a:t>for-each loop</a:t>
            </a:r>
          </a:p>
          <a:p>
            <a:pPr algn="just">
              <a:buFont typeface="+mj-lt"/>
              <a:buAutoNum type="arabicPeriod"/>
            </a:pPr>
            <a:r>
              <a:rPr lang="en-US" b="0" i="0" dirty="0">
                <a:solidFill>
                  <a:srgbClr val="000000"/>
                </a:solidFill>
                <a:effectLst/>
                <a:latin typeface="inter-regular"/>
              </a:rPr>
              <a:t>Jump statements</a:t>
            </a:r>
          </a:p>
          <a:p>
            <a:pPr marL="742950" lvl="1" indent="-285750" algn="just">
              <a:buFont typeface="+mj-lt"/>
              <a:buAutoNum type="arabicPeriod"/>
            </a:pPr>
            <a:r>
              <a:rPr lang="en-US" b="0" i="0" dirty="0">
                <a:solidFill>
                  <a:srgbClr val="000000"/>
                </a:solidFill>
                <a:effectLst/>
                <a:latin typeface="inter-regular"/>
              </a:rPr>
              <a:t>break statement</a:t>
            </a:r>
          </a:p>
          <a:p>
            <a:pPr marL="742950" lvl="1" indent="-285750" algn="just">
              <a:buFont typeface="+mj-lt"/>
              <a:buAutoNum type="arabicPeriod"/>
            </a:pPr>
            <a:r>
              <a:rPr lang="en-US" b="0" i="0" dirty="0">
                <a:solidFill>
                  <a:srgbClr val="000000"/>
                </a:solidFill>
                <a:effectLst/>
                <a:latin typeface="inter-regular"/>
              </a:rPr>
              <a:t>continue statement</a:t>
            </a:r>
          </a:p>
          <a:p>
            <a:endParaRPr lang="en-US" dirty="0"/>
          </a:p>
        </p:txBody>
      </p:sp>
    </p:spTree>
    <p:extLst>
      <p:ext uri="{BB962C8B-B14F-4D97-AF65-F5344CB8AC3E}">
        <p14:creationId xmlns:p14="http://schemas.microsoft.com/office/powerpoint/2010/main" val="30391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989A-320D-9C48-0C2B-003A35F51621}"/>
              </a:ext>
            </a:extLst>
          </p:cNvPr>
          <p:cNvSpPr>
            <a:spLocks noGrp="1"/>
          </p:cNvSpPr>
          <p:nvPr>
            <p:ph type="title"/>
          </p:nvPr>
        </p:nvSpPr>
        <p:spPr>
          <a:xfrm>
            <a:off x="121298" y="149290"/>
            <a:ext cx="5253135" cy="811763"/>
          </a:xfrm>
        </p:spPr>
        <p:txBody>
          <a:bodyPr/>
          <a:lstStyle/>
          <a:p>
            <a:r>
              <a:rPr lang="en-US" dirty="0"/>
              <a:t>Exception handling </a:t>
            </a:r>
          </a:p>
        </p:txBody>
      </p:sp>
      <p:sp>
        <p:nvSpPr>
          <p:cNvPr id="3" name="Content Placeholder 2">
            <a:extLst>
              <a:ext uri="{FF2B5EF4-FFF2-40B4-BE49-F238E27FC236}">
                <a16:creationId xmlns:a16="http://schemas.microsoft.com/office/drawing/2014/main" id="{6CB24B94-304A-CB23-F32F-CDBC6E48B187}"/>
              </a:ext>
            </a:extLst>
          </p:cNvPr>
          <p:cNvSpPr>
            <a:spLocks noGrp="1"/>
          </p:cNvSpPr>
          <p:nvPr>
            <p:ph idx="1"/>
          </p:nvPr>
        </p:nvSpPr>
        <p:spPr>
          <a:xfrm>
            <a:off x="242596" y="1231642"/>
            <a:ext cx="11709918" cy="5626358"/>
          </a:xfrm>
        </p:spPr>
        <p:txBody>
          <a:bodyPr/>
          <a:lstStyle/>
          <a:p>
            <a:pPr algn="l"/>
            <a:r>
              <a:rPr lang="en-US" b="0" i="0" dirty="0">
                <a:solidFill>
                  <a:srgbClr val="000000"/>
                </a:solidFill>
                <a:effectLst/>
                <a:latin typeface="Verdana" panose="020B0604030504040204" pitchFamily="34" charset="0"/>
              </a:rPr>
              <a:t>When executing Java code, different errors can occur: coding errors made by the programmer, errors due to wrong input, or other unforeseeable things.</a:t>
            </a:r>
          </a:p>
          <a:p>
            <a:pPr algn="l"/>
            <a:r>
              <a:rPr lang="en-US" b="0" i="0" dirty="0">
                <a:solidFill>
                  <a:srgbClr val="000000"/>
                </a:solidFill>
                <a:effectLst/>
                <a:latin typeface="Verdana" panose="020B0604030504040204" pitchFamily="34" charset="0"/>
              </a:rPr>
              <a:t>When an error occurs, Java will normally stop and generate an error message. The technical term for this is: Java will throw an </a:t>
            </a:r>
            <a:r>
              <a:rPr lang="en-US" b="1" i="0" dirty="0">
                <a:solidFill>
                  <a:srgbClr val="000000"/>
                </a:solidFill>
                <a:effectLst/>
                <a:latin typeface="Verdana" panose="020B0604030504040204" pitchFamily="34" charset="0"/>
              </a:rPr>
              <a:t>exception</a:t>
            </a:r>
            <a:r>
              <a:rPr lang="en-US" b="0" i="0" dirty="0">
                <a:solidFill>
                  <a:srgbClr val="000000"/>
                </a:solidFill>
                <a:effectLst/>
                <a:latin typeface="Verdana" panose="020B0604030504040204" pitchFamily="34" charset="0"/>
              </a:rPr>
              <a:t> (throw an error).</a:t>
            </a:r>
          </a:p>
          <a:p>
            <a:pPr marL="0" indent="0" algn="l">
              <a:buNone/>
            </a:pPr>
            <a:br>
              <a:rPr lang="en-US" dirty="0"/>
            </a:br>
            <a:r>
              <a:rPr lang="en-US" b="0" i="0" dirty="0">
                <a:solidFill>
                  <a:srgbClr val="000000"/>
                </a:solidFill>
                <a:effectLst/>
                <a:latin typeface="Segoe UI" panose="020B0502040204020203" pitchFamily="34" charset="0"/>
              </a:rPr>
              <a:t>Java try and catch</a:t>
            </a:r>
          </a:p>
          <a:p>
            <a:r>
              <a:rPr lang="en-US" b="0" i="0" dirty="0">
                <a:solidFill>
                  <a:srgbClr val="000000"/>
                </a:solidFill>
                <a:effectLst/>
                <a:latin typeface="Segoe UI" panose="020B0502040204020203" pitchFamily="34" charset="0"/>
              </a:rPr>
              <a:t>Finally</a:t>
            </a:r>
          </a:p>
          <a:p>
            <a:r>
              <a:rPr lang="en-US" b="0" i="0" dirty="0">
                <a:solidFill>
                  <a:srgbClr val="000000"/>
                </a:solidFill>
                <a:effectLst/>
                <a:latin typeface="Segoe UI" panose="020B0502040204020203" pitchFamily="34" charset="0"/>
              </a:rPr>
              <a:t>The throw keyword</a:t>
            </a:r>
          </a:p>
          <a:p>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415965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8992-A23E-7FE1-4B19-08200BCE9174}"/>
              </a:ext>
            </a:extLst>
          </p:cNvPr>
          <p:cNvSpPr>
            <a:spLocks noGrp="1"/>
          </p:cNvSpPr>
          <p:nvPr>
            <p:ph type="title"/>
          </p:nvPr>
        </p:nvSpPr>
        <p:spPr>
          <a:xfrm>
            <a:off x="139960" y="74645"/>
            <a:ext cx="4413380" cy="923731"/>
          </a:xfrm>
        </p:spPr>
        <p:txBody>
          <a:bodyPr>
            <a:normAutofit fontScale="90000"/>
          </a:bodyPr>
          <a:lstStyle/>
          <a:p>
            <a:r>
              <a:rPr lang="en-US" b="0" i="0" dirty="0">
                <a:solidFill>
                  <a:srgbClr val="000000"/>
                </a:solidFill>
                <a:effectLst/>
                <a:latin typeface="Segoe UI" panose="020B0502040204020203" pitchFamily="34" charset="0"/>
              </a:rPr>
              <a:t>Java try and catch</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3229C77-1C4F-17E2-F842-D2B56AFB904B}"/>
              </a:ext>
            </a:extLst>
          </p:cNvPr>
          <p:cNvSpPr>
            <a:spLocks noGrp="1"/>
          </p:cNvSpPr>
          <p:nvPr>
            <p:ph idx="1"/>
          </p:nvPr>
        </p:nvSpPr>
        <p:spPr>
          <a:xfrm>
            <a:off x="466531" y="1222310"/>
            <a:ext cx="9494333" cy="5253135"/>
          </a:xfrm>
        </p:spPr>
        <p:txBody>
          <a:bodyPr/>
          <a:lstStyle/>
          <a:p>
            <a:r>
              <a:rPr lang="en-US" dirty="0"/>
              <a:t>The try statement allows you to define a block of code to be tested for errors while it is being executed.</a:t>
            </a:r>
          </a:p>
          <a:p>
            <a:r>
              <a:rPr lang="en-US" dirty="0"/>
              <a:t>The catch statement allows you to define a block of code to be executed, if an error occurs in the try block.</a:t>
            </a:r>
          </a:p>
          <a:p>
            <a:r>
              <a:rPr lang="en-US" dirty="0"/>
              <a:t>The try and catch keywords come in pairs:</a:t>
            </a:r>
          </a:p>
          <a:p>
            <a:endParaRPr lang="en-US" dirty="0"/>
          </a:p>
          <a:p>
            <a:r>
              <a:rPr lang="en-US" dirty="0"/>
              <a:t>Syntax</a:t>
            </a:r>
          </a:p>
          <a:p>
            <a:pPr marL="0" indent="0">
              <a:buNone/>
            </a:pPr>
            <a:r>
              <a:rPr lang="en-US" dirty="0"/>
              <a:t>try {</a:t>
            </a:r>
          </a:p>
          <a:p>
            <a:pPr marL="0" indent="0">
              <a:buNone/>
            </a:pPr>
            <a:r>
              <a:rPr lang="en-US" dirty="0"/>
              <a:t>  //  Block of code to try</a:t>
            </a:r>
          </a:p>
          <a:p>
            <a:pPr marL="0" indent="0">
              <a:buNone/>
            </a:pPr>
            <a:r>
              <a:rPr lang="en-US" dirty="0"/>
              <a:t>}</a:t>
            </a:r>
          </a:p>
          <a:p>
            <a:pPr marL="0" indent="0">
              <a:buNone/>
            </a:pPr>
            <a:r>
              <a:rPr lang="en-US" dirty="0"/>
              <a:t>catch(Exception e) {</a:t>
            </a:r>
          </a:p>
          <a:p>
            <a:pPr marL="0" indent="0">
              <a:buNone/>
            </a:pPr>
            <a:r>
              <a:rPr lang="en-US" dirty="0"/>
              <a:t>  //  Block of code to handle errors</a:t>
            </a:r>
          </a:p>
          <a:p>
            <a:pPr marL="0" indent="0">
              <a:buNone/>
            </a:pPr>
            <a:r>
              <a:rPr lang="en-US" dirty="0"/>
              <a:t>}</a:t>
            </a:r>
          </a:p>
        </p:txBody>
      </p:sp>
    </p:spTree>
    <p:extLst>
      <p:ext uri="{BB962C8B-B14F-4D97-AF65-F5344CB8AC3E}">
        <p14:creationId xmlns:p14="http://schemas.microsoft.com/office/powerpoint/2010/main" val="63336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66D1-3EB7-D56A-1C6F-71B573C454CA}"/>
              </a:ext>
            </a:extLst>
          </p:cNvPr>
          <p:cNvSpPr>
            <a:spLocks noGrp="1"/>
          </p:cNvSpPr>
          <p:nvPr>
            <p:ph type="title"/>
          </p:nvPr>
        </p:nvSpPr>
        <p:spPr>
          <a:xfrm>
            <a:off x="233265" y="298581"/>
            <a:ext cx="2995127" cy="653142"/>
          </a:xfrm>
        </p:spPr>
        <p:txBody>
          <a:bodyPr>
            <a:normAutofit fontScale="90000"/>
          </a:bodyPr>
          <a:lstStyle/>
          <a:p>
            <a:r>
              <a:rPr lang="en-US" b="0" i="0" dirty="0">
                <a:solidFill>
                  <a:srgbClr val="000000"/>
                </a:solidFill>
                <a:effectLst/>
                <a:latin typeface="Segoe UI" panose="020B0502040204020203" pitchFamily="34" charset="0"/>
              </a:rPr>
              <a:t>Finally</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2B731AA-8931-5CAB-9494-D5C94A651E13}"/>
              </a:ext>
            </a:extLst>
          </p:cNvPr>
          <p:cNvSpPr>
            <a:spLocks noGrp="1"/>
          </p:cNvSpPr>
          <p:nvPr>
            <p:ph idx="1"/>
          </p:nvPr>
        </p:nvSpPr>
        <p:spPr>
          <a:xfrm>
            <a:off x="681135" y="1324947"/>
            <a:ext cx="9279729" cy="5533053"/>
          </a:xfrm>
        </p:spPr>
        <p:txBody>
          <a:bodyPr>
            <a:noAutofit/>
          </a:bodyPr>
          <a:lstStyle/>
          <a:p>
            <a:r>
              <a:rPr lang="en-US" sz="1600" dirty="0"/>
              <a:t>The finally statement lets you execute code, after try...catch, regardless of the result:</a:t>
            </a:r>
          </a:p>
          <a:p>
            <a:pPr marL="0" indent="0">
              <a:buNone/>
            </a:pPr>
            <a:r>
              <a:rPr lang="en-US" sz="1400" dirty="0"/>
              <a:t>Example</a:t>
            </a:r>
          </a:p>
          <a:p>
            <a:r>
              <a:rPr lang="en-US" sz="1400" dirty="0"/>
              <a:t>public class Main {</a:t>
            </a:r>
          </a:p>
          <a:p>
            <a:r>
              <a:rPr lang="en-US" sz="1400" dirty="0"/>
              <a:t>  public static void main(String[] </a:t>
            </a:r>
            <a:r>
              <a:rPr lang="en-US" sz="1400" dirty="0" err="1"/>
              <a:t>args</a:t>
            </a:r>
            <a:r>
              <a:rPr lang="en-US" sz="1400" dirty="0"/>
              <a:t>) {</a:t>
            </a:r>
          </a:p>
          <a:p>
            <a:r>
              <a:rPr lang="en-US" sz="1400" dirty="0"/>
              <a:t>    try {</a:t>
            </a:r>
          </a:p>
          <a:p>
            <a:r>
              <a:rPr lang="en-US" sz="1400" dirty="0"/>
              <a:t>      int[] </a:t>
            </a:r>
            <a:r>
              <a:rPr lang="en-US" sz="1400" dirty="0" err="1"/>
              <a:t>myNumbers</a:t>
            </a:r>
            <a:r>
              <a:rPr lang="en-US" sz="1400" dirty="0"/>
              <a:t> = {1, 2, 3};</a:t>
            </a:r>
          </a:p>
          <a:p>
            <a:r>
              <a:rPr lang="en-US" sz="1400" dirty="0"/>
              <a:t>      </a:t>
            </a:r>
            <a:r>
              <a:rPr lang="en-US" sz="1400" dirty="0" err="1"/>
              <a:t>System.out.println</a:t>
            </a:r>
            <a:r>
              <a:rPr lang="en-US" sz="1400" dirty="0"/>
              <a:t>(</a:t>
            </a:r>
            <a:r>
              <a:rPr lang="en-US" sz="1400" dirty="0" err="1"/>
              <a:t>myNumbers</a:t>
            </a:r>
            <a:r>
              <a:rPr lang="en-US" sz="1400" dirty="0"/>
              <a:t>[10]);</a:t>
            </a:r>
          </a:p>
          <a:p>
            <a:r>
              <a:rPr lang="en-US" sz="1400" dirty="0"/>
              <a:t>    } catch (Exception e) {</a:t>
            </a:r>
          </a:p>
          <a:p>
            <a:r>
              <a:rPr lang="en-US" sz="1400" dirty="0"/>
              <a:t>      </a:t>
            </a:r>
            <a:r>
              <a:rPr lang="en-US" sz="1400" dirty="0" err="1"/>
              <a:t>System.out.println</a:t>
            </a:r>
            <a:r>
              <a:rPr lang="en-US" sz="1400" dirty="0"/>
              <a:t>("Something went wrong.");</a:t>
            </a:r>
          </a:p>
          <a:p>
            <a:r>
              <a:rPr lang="en-US" sz="1400" dirty="0"/>
              <a:t>    } finally {</a:t>
            </a:r>
          </a:p>
          <a:p>
            <a:r>
              <a:rPr lang="en-US" sz="1400" dirty="0"/>
              <a:t>      </a:t>
            </a:r>
            <a:r>
              <a:rPr lang="en-US" sz="1400" dirty="0" err="1"/>
              <a:t>System.out.println</a:t>
            </a:r>
            <a:r>
              <a:rPr lang="en-US" sz="1400" dirty="0"/>
              <a:t>("The 'try catch' is finished.");</a:t>
            </a:r>
          </a:p>
          <a:p>
            <a:r>
              <a:rPr lang="en-US" sz="1400" dirty="0"/>
              <a:t>    }</a:t>
            </a:r>
          </a:p>
          <a:p>
            <a:r>
              <a:rPr lang="en-US" sz="1400" dirty="0"/>
              <a:t>  }</a:t>
            </a:r>
          </a:p>
          <a:p>
            <a:r>
              <a:rPr lang="en-US" sz="1400" dirty="0"/>
              <a:t>The output will be:</a:t>
            </a:r>
          </a:p>
          <a:p>
            <a:pPr marL="0" indent="0">
              <a:buNone/>
            </a:pPr>
            <a:r>
              <a:rPr lang="en-US" sz="1400" dirty="0"/>
              <a:t>Something went wrong.</a:t>
            </a:r>
          </a:p>
          <a:p>
            <a:r>
              <a:rPr lang="en-US" sz="1400" dirty="0"/>
              <a:t>The 'try catch' is finished.</a:t>
            </a:r>
          </a:p>
        </p:txBody>
      </p:sp>
    </p:spTree>
    <p:extLst>
      <p:ext uri="{BB962C8B-B14F-4D97-AF65-F5344CB8AC3E}">
        <p14:creationId xmlns:p14="http://schemas.microsoft.com/office/powerpoint/2010/main" val="396722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58DF-6A3F-7115-23CB-C213E2F990D3}"/>
              </a:ext>
            </a:extLst>
          </p:cNvPr>
          <p:cNvSpPr>
            <a:spLocks noGrp="1"/>
          </p:cNvSpPr>
          <p:nvPr>
            <p:ph type="title"/>
          </p:nvPr>
        </p:nvSpPr>
        <p:spPr>
          <a:xfrm>
            <a:off x="93306" y="167952"/>
            <a:ext cx="4180114" cy="690464"/>
          </a:xfrm>
        </p:spPr>
        <p:txBody>
          <a:bodyPr>
            <a:normAutofit fontScale="90000"/>
          </a:bodyPr>
          <a:lstStyle/>
          <a:p>
            <a:r>
              <a:rPr lang="en-US" b="0" i="0" dirty="0">
                <a:solidFill>
                  <a:srgbClr val="000000"/>
                </a:solidFill>
                <a:effectLst/>
                <a:latin typeface="Segoe UI" panose="020B0502040204020203" pitchFamily="34" charset="0"/>
              </a:rPr>
              <a:t>The throw keyword</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47561F5-A2BA-CF96-C438-355F01EAF2CE}"/>
              </a:ext>
            </a:extLst>
          </p:cNvPr>
          <p:cNvSpPr>
            <a:spLocks noGrp="1"/>
          </p:cNvSpPr>
          <p:nvPr>
            <p:ph idx="1"/>
          </p:nvPr>
        </p:nvSpPr>
        <p:spPr>
          <a:xfrm>
            <a:off x="93305" y="1184988"/>
            <a:ext cx="11840547" cy="5673012"/>
          </a:xfrm>
        </p:spPr>
        <p:txBody>
          <a:bodyPr>
            <a:noAutofit/>
          </a:bodyPr>
          <a:lstStyle/>
          <a:p>
            <a:r>
              <a:rPr lang="en-US" dirty="0"/>
              <a:t>The throw statement is used together with an exception type. There are many exception types available in Java: </a:t>
            </a:r>
            <a:r>
              <a:rPr lang="en-US" dirty="0" err="1"/>
              <a:t>ArithmeticException</a:t>
            </a:r>
            <a:r>
              <a:rPr lang="en-US" dirty="0"/>
              <a:t>, </a:t>
            </a:r>
            <a:r>
              <a:rPr lang="en-US" dirty="0" err="1"/>
              <a:t>FileNotFoundException</a:t>
            </a:r>
            <a:r>
              <a:rPr lang="en-US" dirty="0"/>
              <a:t>, </a:t>
            </a:r>
            <a:r>
              <a:rPr lang="en-US" dirty="0" err="1"/>
              <a:t>ArrayIndexOutOfBoundsException</a:t>
            </a:r>
            <a:r>
              <a:rPr lang="en-US" dirty="0"/>
              <a:t>, </a:t>
            </a:r>
            <a:r>
              <a:rPr lang="en-US" dirty="0" err="1"/>
              <a:t>SecurityException</a:t>
            </a:r>
            <a:r>
              <a:rPr lang="en-US" dirty="0"/>
              <a:t>, </a:t>
            </a:r>
            <a:r>
              <a:rPr lang="en-US" dirty="0" err="1"/>
              <a:t>etc</a:t>
            </a:r>
            <a:r>
              <a:rPr lang="en-US" dirty="0"/>
              <a:t>:</a:t>
            </a:r>
          </a:p>
          <a:p>
            <a:endParaRPr lang="en-US" dirty="0"/>
          </a:p>
          <a:p>
            <a:r>
              <a:rPr lang="en-US" dirty="0"/>
              <a:t>Example</a:t>
            </a:r>
          </a:p>
          <a:p>
            <a:r>
              <a:rPr lang="en-US" dirty="0"/>
              <a:t>Throw an exception if age is below 18 (print "Access denied"). If age is 18 or older, print "Access granted":</a:t>
            </a:r>
          </a:p>
          <a:p>
            <a:endParaRPr lang="en-US" dirty="0"/>
          </a:p>
          <a:p>
            <a:pPr marL="0" indent="0">
              <a:buNone/>
            </a:pPr>
            <a:r>
              <a:rPr lang="en-US" dirty="0"/>
              <a:t>public class Main {</a:t>
            </a:r>
          </a:p>
          <a:p>
            <a:pPr marL="0" indent="0">
              <a:buNone/>
            </a:pPr>
            <a:r>
              <a:rPr lang="en-US" dirty="0"/>
              <a:t>  static void </a:t>
            </a:r>
            <a:r>
              <a:rPr lang="en-US" dirty="0" err="1"/>
              <a:t>checkAge</a:t>
            </a:r>
            <a:r>
              <a:rPr lang="en-US" dirty="0"/>
              <a:t>(int age) {</a:t>
            </a:r>
          </a:p>
          <a:p>
            <a:pPr marL="0" indent="0">
              <a:buNone/>
            </a:pPr>
            <a:r>
              <a:rPr lang="en-US" dirty="0"/>
              <a:t>    if (age &lt; 18) {</a:t>
            </a:r>
          </a:p>
          <a:p>
            <a:pPr marL="0" indent="0">
              <a:buNone/>
            </a:pPr>
            <a:r>
              <a:rPr lang="en-US" dirty="0"/>
              <a:t>      throw new </a:t>
            </a:r>
            <a:r>
              <a:rPr lang="en-US" dirty="0" err="1"/>
              <a:t>ArithmeticException</a:t>
            </a:r>
            <a:r>
              <a:rPr lang="en-US" dirty="0"/>
              <a:t>("Access denied - You must be at least 18 years old.");</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17567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40D97-A600-B3C2-1DA8-8782C7D1ED5A}"/>
              </a:ext>
            </a:extLst>
          </p:cNvPr>
          <p:cNvSpPr>
            <a:spLocks noGrp="1"/>
          </p:cNvSpPr>
          <p:nvPr>
            <p:ph idx="1"/>
          </p:nvPr>
        </p:nvSpPr>
        <p:spPr>
          <a:xfrm>
            <a:off x="2231136" y="559837"/>
            <a:ext cx="7729728" cy="6036905"/>
          </a:xfrm>
        </p:spPr>
        <p:txBody>
          <a:bodyPr/>
          <a:lstStyle/>
          <a:p>
            <a:pPr marL="0" indent="0">
              <a:buNone/>
            </a:pPr>
            <a:r>
              <a:rPr lang="en-US" dirty="0"/>
              <a:t>else {</a:t>
            </a:r>
          </a:p>
          <a:p>
            <a:pPr marL="0" indent="0">
              <a:buNone/>
            </a:pPr>
            <a:r>
              <a:rPr lang="en-US" dirty="0"/>
              <a:t>      </a:t>
            </a:r>
            <a:r>
              <a:rPr lang="en-US" dirty="0" err="1"/>
              <a:t>System.out.println</a:t>
            </a:r>
            <a:r>
              <a:rPr lang="en-US" dirty="0"/>
              <a:t>("Access granted - You are old enough!");</a:t>
            </a:r>
          </a:p>
          <a:p>
            <a:pPr marL="0" indent="0">
              <a:buNone/>
            </a:pPr>
            <a:r>
              <a:rPr lang="en-US" dirty="0"/>
              <a:t>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checkAge</a:t>
            </a:r>
            <a:r>
              <a:rPr lang="en-US" dirty="0"/>
              <a:t>(15); // Set age to 15 (which is below 18...)  }</a:t>
            </a:r>
          </a:p>
          <a:p>
            <a:endParaRPr lang="en-US" dirty="0"/>
          </a:p>
          <a:p>
            <a:r>
              <a:rPr lang="en-US" dirty="0"/>
              <a:t>The output will be:</a:t>
            </a:r>
          </a:p>
          <a:p>
            <a:endParaRPr lang="en-US" dirty="0"/>
          </a:p>
          <a:p>
            <a:r>
              <a:rPr lang="en-US" dirty="0"/>
              <a:t>Exception in thread "main" </a:t>
            </a:r>
            <a:r>
              <a:rPr lang="en-US" dirty="0" err="1"/>
              <a:t>java.lang.ArithmeticException</a:t>
            </a:r>
            <a:r>
              <a:rPr lang="en-US" dirty="0"/>
              <a:t>: Access denied - You must be at least 18 years old.</a:t>
            </a:r>
          </a:p>
          <a:p>
            <a:r>
              <a:rPr lang="en-US" dirty="0"/>
              <a:t>        at </a:t>
            </a:r>
            <a:r>
              <a:rPr lang="en-US" dirty="0" err="1"/>
              <a:t>Main.checkAge</a:t>
            </a:r>
            <a:r>
              <a:rPr lang="en-US" dirty="0"/>
              <a:t>(Main.java:4)</a:t>
            </a:r>
          </a:p>
          <a:p>
            <a:r>
              <a:rPr lang="en-US" dirty="0"/>
              <a:t>        at </a:t>
            </a:r>
            <a:r>
              <a:rPr lang="en-US" dirty="0" err="1"/>
              <a:t>Main.main</a:t>
            </a:r>
            <a:r>
              <a:rPr lang="en-US" dirty="0"/>
              <a:t>(Main.java:12)</a:t>
            </a:r>
          </a:p>
        </p:txBody>
      </p:sp>
    </p:spTree>
    <p:extLst>
      <p:ext uri="{BB962C8B-B14F-4D97-AF65-F5344CB8AC3E}">
        <p14:creationId xmlns:p14="http://schemas.microsoft.com/office/powerpoint/2010/main" val="427228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57C8-D5CA-C2CE-558B-3E5993285B2D}"/>
              </a:ext>
            </a:extLst>
          </p:cNvPr>
          <p:cNvSpPr>
            <a:spLocks noGrp="1"/>
          </p:cNvSpPr>
          <p:nvPr>
            <p:ph type="title"/>
          </p:nvPr>
        </p:nvSpPr>
        <p:spPr>
          <a:xfrm>
            <a:off x="476981" y="251927"/>
            <a:ext cx="4505566" cy="559836"/>
          </a:xfrm>
        </p:spPr>
        <p:txBody>
          <a:bodyPr>
            <a:normAutofit fontScale="90000"/>
          </a:bodyPr>
          <a:lstStyle/>
          <a:p>
            <a:r>
              <a:rPr lang="en-US" b="1" i="0" dirty="0">
                <a:solidFill>
                  <a:schemeClr val="tx1">
                    <a:lumMod val="65000"/>
                    <a:lumOff val="35000"/>
                  </a:schemeClr>
                </a:solidFill>
                <a:effectLst/>
                <a:latin typeface="Arial Black" panose="020B0A04020102020204" pitchFamily="34" charset="0"/>
              </a:rPr>
              <a:t>What is Java</a:t>
            </a:r>
            <a:endParaRPr lang="en-US" dirty="0"/>
          </a:p>
        </p:txBody>
      </p:sp>
      <p:sp>
        <p:nvSpPr>
          <p:cNvPr id="3" name="Content Placeholder 2">
            <a:extLst>
              <a:ext uri="{FF2B5EF4-FFF2-40B4-BE49-F238E27FC236}">
                <a16:creationId xmlns:a16="http://schemas.microsoft.com/office/drawing/2014/main" id="{807C5826-BBCE-50EB-E1C0-D8866ABCDEB2}"/>
              </a:ext>
            </a:extLst>
          </p:cNvPr>
          <p:cNvSpPr>
            <a:spLocks noGrp="1"/>
          </p:cNvSpPr>
          <p:nvPr>
            <p:ph idx="1"/>
          </p:nvPr>
        </p:nvSpPr>
        <p:spPr>
          <a:xfrm>
            <a:off x="102637" y="1073020"/>
            <a:ext cx="12089363" cy="5784980"/>
          </a:xfrm>
        </p:spPr>
        <p:txBody>
          <a:bodyPr>
            <a:normAutofit lnSpcReduction="10000"/>
          </a:bodyPr>
          <a:lstStyle/>
          <a:p>
            <a:pPr marL="0" indent="0">
              <a:buNone/>
            </a:pPr>
            <a:r>
              <a:rPr lang="en-US" sz="1800" b="1" i="0" dirty="0">
                <a:solidFill>
                  <a:srgbClr val="202122"/>
                </a:solidFill>
                <a:effectLst/>
                <a:latin typeface="Arial" panose="020B0604020202020204" pitchFamily="34" charset="0"/>
                <a:cs typeface="Arial" panose="020B0604020202020204" pitchFamily="34" charset="0"/>
              </a:rPr>
              <a:t>Java</a:t>
            </a:r>
            <a:r>
              <a:rPr lang="en-US" sz="1800" b="0" i="0" dirty="0">
                <a:solidFill>
                  <a:srgbClr val="202122"/>
                </a:solidFill>
                <a:effectLst/>
                <a:latin typeface="Arial" panose="020B0604020202020204" pitchFamily="34" charset="0"/>
                <a:cs typeface="Arial" panose="020B0604020202020204" pitchFamily="34" charset="0"/>
              </a:rPr>
              <a:t> is a </a:t>
            </a:r>
            <a:r>
              <a:rPr lang="en-US" sz="1800" b="0" i="0" u="none" strike="noStrike" dirty="0">
                <a:solidFill>
                  <a:srgbClr val="3366CC"/>
                </a:solidFill>
                <a:effectLst/>
                <a:latin typeface="Arial" panose="020B0604020202020204" pitchFamily="34" charset="0"/>
                <a:cs typeface="Arial" panose="020B0604020202020204" pitchFamily="34" charset="0"/>
                <a:hlinkClick r:id="rId2" tooltip="High-level programming language"/>
              </a:rPr>
              <a:t>high-level</a:t>
            </a:r>
            <a:r>
              <a:rPr lang="en-US" sz="1800" b="0" i="0" dirty="0">
                <a:solidFill>
                  <a:srgbClr val="202122"/>
                </a:solidFill>
                <a:effectLst/>
                <a:latin typeface="Arial" panose="020B0604020202020204" pitchFamily="34" charset="0"/>
                <a:cs typeface="Arial" panose="020B0604020202020204" pitchFamily="34" charset="0"/>
              </a:rPr>
              <a:t>, </a:t>
            </a:r>
            <a:r>
              <a:rPr lang="en-US" sz="1800" b="0" i="0" u="none" strike="noStrike" dirty="0">
                <a:solidFill>
                  <a:srgbClr val="3366CC"/>
                </a:solidFill>
                <a:effectLst/>
                <a:latin typeface="Arial" panose="020B0604020202020204" pitchFamily="34" charset="0"/>
                <a:cs typeface="Arial" panose="020B0604020202020204" pitchFamily="34" charset="0"/>
                <a:hlinkClick r:id="rId3" tooltip="Class-based programming"/>
              </a:rPr>
              <a:t>class-based</a:t>
            </a:r>
            <a:r>
              <a:rPr lang="en-US" sz="1800" b="0" i="0" dirty="0">
                <a:solidFill>
                  <a:srgbClr val="202122"/>
                </a:solidFill>
                <a:effectLst/>
                <a:latin typeface="Arial" panose="020B0604020202020204" pitchFamily="34" charset="0"/>
                <a:cs typeface="Arial" panose="020B0604020202020204" pitchFamily="34" charset="0"/>
              </a:rPr>
              <a:t>, </a:t>
            </a:r>
            <a:r>
              <a:rPr lang="en-US" sz="1800" b="0" i="0" u="none" strike="noStrike" dirty="0">
                <a:solidFill>
                  <a:srgbClr val="3366CC"/>
                </a:solidFill>
                <a:effectLst/>
                <a:latin typeface="Arial" panose="020B0604020202020204" pitchFamily="34" charset="0"/>
                <a:cs typeface="Arial" panose="020B0604020202020204" pitchFamily="34" charset="0"/>
                <a:hlinkClick r:id="rId4" tooltip="Object-oriented programming"/>
              </a:rPr>
              <a:t>object-oriented</a:t>
            </a:r>
            <a:r>
              <a:rPr lang="en-US" sz="1800" b="0" i="0" dirty="0">
                <a:solidFill>
                  <a:srgbClr val="202122"/>
                </a:solidFill>
                <a:effectLst/>
                <a:latin typeface="Arial" panose="020B0604020202020204" pitchFamily="34" charset="0"/>
                <a:cs typeface="Arial" panose="020B0604020202020204" pitchFamily="34" charset="0"/>
              </a:rPr>
              <a:t> </a:t>
            </a:r>
            <a:r>
              <a:rPr lang="en-US" sz="1800" b="0" i="0" u="none" strike="noStrike" dirty="0">
                <a:solidFill>
                  <a:srgbClr val="3366CC"/>
                </a:solidFill>
                <a:effectLst/>
                <a:latin typeface="Arial" panose="020B0604020202020204" pitchFamily="34" charset="0"/>
                <a:cs typeface="Arial" panose="020B0604020202020204" pitchFamily="34" charset="0"/>
                <a:hlinkClick r:id="rId5" tooltip="Programming language"/>
              </a:rPr>
              <a:t>programming language</a:t>
            </a:r>
            <a:r>
              <a:rPr lang="en-US" sz="1800" b="0" i="0" dirty="0">
                <a:solidFill>
                  <a:srgbClr val="202122"/>
                </a:solidFill>
                <a:effectLst/>
                <a:latin typeface="Arial" panose="020B0604020202020204" pitchFamily="34" charset="0"/>
                <a:cs typeface="Arial" panose="020B0604020202020204" pitchFamily="34" charset="0"/>
              </a:rPr>
              <a:t> that is</a:t>
            </a:r>
          </a:p>
          <a:p>
            <a:pPr marL="0" indent="0">
              <a:buNone/>
            </a:pPr>
            <a:r>
              <a:rPr lang="en-US" sz="1800" b="0" i="0" dirty="0">
                <a:solidFill>
                  <a:srgbClr val="202122"/>
                </a:solidFill>
                <a:effectLst/>
                <a:latin typeface="Arial" panose="020B0604020202020204" pitchFamily="34" charset="0"/>
                <a:cs typeface="Arial" panose="020B0604020202020204" pitchFamily="34" charset="0"/>
              </a:rPr>
              <a:t> designed to have as few implementation </a:t>
            </a:r>
            <a:r>
              <a:rPr lang="en-US" sz="1800" b="0" i="0" u="none" strike="noStrike" dirty="0">
                <a:solidFill>
                  <a:srgbClr val="3366CC"/>
                </a:solidFill>
                <a:effectLst/>
                <a:latin typeface="Arial" panose="020B0604020202020204" pitchFamily="34" charset="0"/>
                <a:cs typeface="Arial" panose="020B0604020202020204" pitchFamily="34" charset="0"/>
                <a:hlinkClick r:id="rId6" tooltip="Dependency (computer science)"/>
              </a:rPr>
              <a:t>dependencies</a:t>
            </a:r>
            <a:r>
              <a:rPr lang="en-US" sz="1800" b="0" i="0" dirty="0">
                <a:solidFill>
                  <a:srgbClr val="202122"/>
                </a:solidFill>
                <a:effectLst/>
                <a:latin typeface="Arial" panose="020B0604020202020204" pitchFamily="34" charset="0"/>
                <a:cs typeface="Arial" panose="020B0604020202020204" pitchFamily="34" charset="0"/>
              </a:rPr>
              <a:t> as possible.</a:t>
            </a:r>
          </a:p>
          <a:p>
            <a:pPr marL="0" indent="0">
              <a:buNone/>
            </a:pPr>
            <a:endParaRPr lang="en-US" sz="1800" b="0" i="0" dirty="0">
              <a:solidFill>
                <a:srgbClr val="202122"/>
              </a:solidFill>
              <a:effectLst/>
              <a:latin typeface="Arial" panose="020B0604020202020204" pitchFamily="34" charset="0"/>
              <a:cs typeface="Arial" panose="020B0604020202020204" pitchFamily="34" charset="0"/>
            </a:endParaRPr>
          </a:p>
          <a:p>
            <a:pPr marL="0" indent="0">
              <a:buNone/>
            </a:pPr>
            <a:r>
              <a:rPr lang="en-US" sz="1800" b="0" i="0" dirty="0">
                <a:solidFill>
                  <a:srgbClr val="202122"/>
                </a:solidFill>
                <a:effectLst/>
                <a:latin typeface="Arial" panose="020B0604020202020204" pitchFamily="34" charset="0"/>
                <a:cs typeface="Arial" panose="020B0604020202020204" pitchFamily="34" charset="0"/>
              </a:rPr>
              <a:t> It is a </a:t>
            </a:r>
            <a:r>
              <a:rPr lang="en-US" sz="1800" b="0" i="0" u="none" strike="noStrike" dirty="0">
                <a:solidFill>
                  <a:srgbClr val="3366CC"/>
                </a:solidFill>
                <a:effectLst/>
                <a:latin typeface="Arial" panose="020B0604020202020204" pitchFamily="34" charset="0"/>
                <a:cs typeface="Arial" panose="020B0604020202020204" pitchFamily="34" charset="0"/>
                <a:hlinkClick r:id="rId7" tooltip="General-purpose language"/>
              </a:rPr>
              <a:t>general-purpose</a:t>
            </a:r>
            <a:r>
              <a:rPr lang="en-US" sz="1800" b="0" i="0" dirty="0">
                <a:solidFill>
                  <a:srgbClr val="202122"/>
                </a:solidFill>
                <a:effectLst/>
                <a:latin typeface="Arial" panose="020B0604020202020204" pitchFamily="34" charset="0"/>
                <a:cs typeface="Arial" panose="020B0604020202020204" pitchFamily="34" charset="0"/>
              </a:rPr>
              <a:t> programming language intended to let </a:t>
            </a:r>
            <a:r>
              <a:rPr lang="en-US" sz="1800" b="0" i="0" u="none" strike="noStrike" dirty="0">
                <a:solidFill>
                  <a:srgbClr val="3366CC"/>
                </a:solidFill>
                <a:effectLst/>
                <a:latin typeface="Arial" panose="020B0604020202020204" pitchFamily="34" charset="0"/>
                <a:cs typeface="Arial" panose="020B0604020202020204" pitchFamily="34" charset="0"/>
                <a:hlinkClick r:id="rId8" tooltip="Programmer"/>
              </a:rPr>
              <a:t>programmers</a:t>
            </a:r>
            <a:r>
              <a:rPr lang="en-US" sz="1800" b="0" i="0" dirty="0">
                <a:solidFill>
                  <a:srgbClr val="202122"/>
                </a:solidFill>
                <a:effectLst/>
                <a:latin typeface="Arial" panose="020B0604020202020204" pitchFamily="34" charset="0"/>
                <a:cs typeface="Arial" panose="020B0604020202020204" pitchFamily="34" charset="0"/>
              </a:rPr>
              <a:t> </a:t>
            </a:r>
            <a:r>
              <a:rPr lang="en-US" sz="1800" b="0" i="1" dirty="0">
                <a:solidFill>
                  <a:srgbClr val="202122"/>
                </a:solidFill>
                <a:effectLst/>
                <a:latin typeface="Arial" panose="020B0604020202020204" pitchFamily="34" charset="0"/>
                <a:cs typeface="Arial" panose="020B0604020202020204" pitchFamily="34" charset="0"/>
              </a:rPr>
              <a:t>write once</a:t>
            </a:r>
          </a:p>
          <a:p>
            <a:pPr marL="0" indent="0">
              <a:buNone/>
            </a:pPr>
            <a:r>
              <a:rPr lang="en-US" sz="1800" b="0" i="1" dirty="0">
                <a:solidFill>
                  <a:srgbClr val="202122"/>
                </a:solidFill>
                <a:effectLst/>
                <a:latin typeface="Arial" panose="020B0604020202020204" pitchFamily="34" charset="0"/>
                <a:cs typeface="Arial" panose="020B0604020202020204" pitchFamily="34" charset="0"/>
              </a:rPr>
              <a:t>, run anywhere</a:t>
            </a:r>
            <a:r>
              <a:rPr lang="en-US" sz="1800" b="0" i="0" dirty="0">
                <a:solidFill>
                  <a:srgbClr val="202122"/>
                </a:solidFill>
                <a:effectLst/>
                <a:latin typeface="Arial" panose="020B0604020202020204" pitchFamily="34" charset="0"/>
                <a:cs typeface="Arial" panose="020B0604020202020204" pitchFamily="34" charset="0"/>
              </a:rPr>
              <a:t> (</a:t>
            </a:r>
            <a:r>
              <a:rPr lang="en-US" sz="1800" b="0" i="0" u="none" strike="noStrike" dirty="0">
                <a:solidFill>
                  <a:srgbClr val="3366CC"/>
                </a:solidFill>
                <a:effectLst/>
                <a:latin typeface="Arial" panose="020B0604020202020204" pitchFamily="34" charset="0"/>
                <a:cs typeface="Arial" panose="020B0604020202020204" pitchFamily="34" charset="0"/>
                <a:hlinkClick r:id="rId9" tooltip="Write once, run anywhere"/>
              </a:rPr>
              <a:t>WORA</a:t>
            </a:r>
            <a:r>
              <a:rPr lang="en-US" sz="1800" b="0" i="0" dirty="0">
                <a:solidFill>
                  <a:srgbClr val="202122"/>
                </a:solidFill>
                <a:effectLst/>
                <a:latin typeface="Arial" panose="020B0604020202020204" pitchFamily="34" charset="0"/>
                <a:cs typeface="Arial" panose="020B0604020202020204" pitchFamily="34" charset="0"/>
              </a:rPr>
              <a:t>),</a:t>
            </a:r>
            <a:r>
              <a:rPr lang="en-US" sz="1800" baseline="30000" dirty="0">
                <a:solidFill>
                  <a:srgbClr val="3366CC"/>
                </a:solidFill>
                <a:latin typeface="Arial" panose="020B0604020202020204" pitchFamily="34" charset="0"/>
                <a:cs typeface="Arial" panose="020B0604020202020204" pitchFamily="34" charset="0"/>
              </a:rPr>
              <a:t>]</a:t>
            </a:r>
            <a:r>
              <a:rPr lang="en-US" sz="1800" b="0" i="0" dirty="0">
                <a:solidFill>
                  <a:srgbClr val="202122"/>
                </a:solidFill>
                <a:effectLst/>
                <a:latin typeface="Arial" panose="020B0604020202020204" pitchFamily="34" charset="0"/>
                <a:cs typeface="Arial" panose="020B0604020202020204" pitchFamily="34" charset="0"/>
              </a:rPr>
              <a:t> meaning that </a:t>
            </a:r>
            <a:r>
              <a:rPr lang="en-US" sz="1800" b="0" i="0" u="none" strike="noStrike" dirty="0">
                <a:solidFill>
                  <a:srgbClr val="3366CC"/>
                </a:solidFill>
                <a:effectLst/>
                <a:latin typeface="Arial" panose="020B0604020202020204" pitchFamily="34" charset="0"/>
                <a:cs typeface="Arial" panose="020B0604020202020204" pitchFamily="34" charset="0"/>
                <a:hlinkClick r:id="rId10" tooltip="Compiler"/>
              </a:rPr>
              <a:t>compiled</a:t>
            </a:r>
            <a:r>
              <a:rPr lang="en-US" sz="1800" b="0" i="0" dirty="0">
                <a:solidFill>
                  <a:srgbClr val="202122"/>
                </a:solidFill>
                <a:effectLst/>
                <a:latin typeface="Arial" panose="020B0604020202020204" pitchFamily="34" charset="0"/>
                <a:cs typeface="Arial" panose="020B0604020202020204" pitchFamily="34" charset="0"/>
              </a:rPr>
              <a:t> Java code can run on all platforms</a:t>
            </a:r>
          </a:p>
          <a:p>
            <a:pPr marL="0" indent="0">
              <a:buNone/>
            </a:pPr>
            <a:r>
              <a:rPr lang="en-US" sz="1800" b="0" i="0" dirty="0">
                <a:solidFill>
                  <a:srgbClr val="202122"/>
                </a:solidFill>
                <a:effectLst/>
                <a:latin typeface="Arial" panose="020B0604020202020204" pitchFamily="34" charset="0"/>
                <a:cs typeface="Arial" panose="020B0604020202020204" pitchFamily="34" charset="0"/>
              </a:rPr>
              <a:t> that support Java without the need to recompile.</a:t>
            </a:r>
          </a:p>
          <a:p>
            <a:pPr marL="0" indent="0">
              <a:buNone/>
            </a:pPr>
            <a:endParaRPr lang="en-US" sz="1800" b="0" i="0" dirty="0">
              <a:solidFill>
                <a:srgbClr val="202122"/>
              </a:solidFill>
              <a:effectLst/>
              <a:latin typeface="Arial" panose="020B0604020202020204" pitchFamily="34" charset="0"/>
              <a:cs typeface="Arial" panose="020B0604020202020204" pitchFamily="34" charset="0"/>
            </a:endParaRPr>
          </a:p>
          <a:p>
            <a:pPr marL="0" indent="0">
              <a:buNone/>
            </a:pPr>
            <a:r>
              <a:rPr lang="en-US" sz="1800" b="0" i="0" dirty="0">
                <a:solidFill>
                  <a:srgbClr val="202122"/>
                </a:solidFill>
                <a:effectLst/>
                <a:latin typeface="Arial" panose="020B0604020202020204" pitchFamily="34" charset="0"/>
                <a:cs typeface="Arial" panose="020B0604020202020204" pitchFamily="34" charset="0"/>
              </a:rPr>
              <a:t>Java applications are typically compiled to </a:t>
            </a:r>
            <a:r>
              <a:rPr lang="en-US" sz="1800" b="0" i="0" u="none" strike="noStrike" dirty="0">
                <a:solidFill>
                  <a:srgbClr val="3366CC"/>
                </a:solidFill>
                <a:effectLst/>
                <a:latin typeface="Arial" panose="020B0604020202020204" pitchFamily="34" charset="0"/>
                <a:cs typeface="Arial" panose="020B0604020202020204" pitchFamily="34" charset="0"/>
                <a:hlinkClick r:id="rId11" tooltip="Java bytecode"/>
              </a:rPr>
              <a:t>bytecode</a:t>
            </a:r>
            <a:r>
              <a:rPr lang="en-US" sz="1800" b="0" i="0" dirty="0">
                <a:solidFill>
                  <a:srgbClr val="202122"/>
                </a:solidFill>
                <a:effectLst/>
                <a:latin typeface="Arial" panose="020B0604020202020204" pitchFamily="34" charset="0"/>
                <a:cs typeface="Arial" panose="020B0604020202020204" pitchFamily="34" charset="0"/>
              </a:rPr>
              <a:t> that can run on any </a:t>
            </a:r>
            <a:r>
              <a:rPr lang="en-US" sz="1800" b="0" i="0" u="none" strike="noStrike" dirty="0">
                <a:solidFill>
                  <a:srgbClr val="3366CC"/>
                </a:solidFill>
                <a:effectLst/>
                <a:latin typeface="Arial" panose="020B0604020202020204" pitchFamily="34" charset="0"/>
                <a:cs typeface="Arial" panose="020B0604020202020204" pitchFamily="34" charset="0"/>
                <a:hlinkClick r:id="rId12" tooltip="Java virtual machine"/>
              </a:rPr>
              <a:t>Java virtual</a:t>
            </a:r>
          </a:p>
          <a:p>
            <a:pPr marL="0" indent="0">
              <a:buNone/>
            </a:pPr>
            <a:r>
              <a:rPr lang="en-US" sz="1800" b="0" i="0" u="none" strike="noStrike" dirty="0">
                <a:solidFill>
                  <a:srgbClr val="3366CC"/>
                </a:solidFill>
                <a:effectLst/>
                <a:latin typeface="Arial" panose="020B0604020202020204" pitchFamily="34" charset="0"/>
                <a:cs typeface="Arial" panose="020B0604020202020204" pitchFamily="34" charset="0"/>
                <a:hlinkClick r:id="rId12" tooltip="Java virtual machine"/>
              </a:rPr>
              <a:t> machine</a:t>
            </a:r>
            <a:r>
              <a:rPr lang="en-US" sz="1800" b="0" i="0" dirty="0">
                <a:solidFill>
                  <a:srgbClr val="202122"/>
                </a:solidFill>
                <a:effectLst/>
                <a:latin typeface="Arial" panose="020B0604020202020204" pitchFamily="34" charset="0"/>
                <a:cs typeface="Arial" panose="020B0604020202020204" pitchFamily="34" charset="0"/>
              </a:rPr>
              <a:t> (JVM) regardless of the underlying </a:t>
            </a:r>
            <a:r>
              <a:rPr lang="en-US" sz="1800" b="0" i="0" u="none" strike="noStrike" dirty="0">
                <a:solidFill>
                  <a:srgbClr val="3366CC"/>
                </a:solidFill>
                <a:effectLst/>
                <a:latin typeface="Arial" panose="020B0604020202020204" pitchFamily="34" charset="0"/>
                <a:cs typeface="Arial" panose="020B0604020202020204" pitchFamily="34" charset="0"/>
                <a:hlinkClick r:id="rId13" tooltip="Computer architecture"/>
              </a:rPr>
              <a:t>computer architecture</a:t>
            </a:r>
            <a:r>
              <a:rPr lang="en-US" sz="1800" b="0" i="0" dirty="0">
                <a:solidFill>
                  <a:srgbClr val="202122"/>
                </a:solidFill>
                <a:effectLst/>
                <a:latin typeface="Arial" panose="020B0604020202020204" pitchFamily="34" charset="0"/>
                <a:cs typeface="Arial" panose="020B0604020202020204" pitchFamily="34" charset="0"/>
              </a:rPr>
              <a:t>. </a:t>
            </a:r>
          </a:p>
          <a:p>
            <a:pPr marL="0" indent="0">
              <a:buNone/>
            </a:pPr>
            <a:endParaRPr lang="en-US" sz="1800" b="0" i="0" dirty="0">
              <a:solidFill>
                <a:srgbClr val="202122"/>
              </a:solidFill>
              <a:effectLst/>
              <a:latin typeface="Arial" panose="020B0604020202020204" pitchFamily="34" charset="0"/>
              <a:cs typeface="Arial" panose="020B0604020202020204" pitchFamily="34" charset="0"/>
            </a:endParaRPr>
          </a:p>
          <a:p>
            <a:pPr marL="0" indent="0">
              <a:buNone/>
            </a:pPr>
            <a:r>
              <a:rPr lang="en-US" sz="1800" b="0" i="0" dirty="0">
                <a:solidFill>
                  <a:srgbClr val="202122"/>
                </a:solidFill>
                <a:effectLst/>
                <a:latin typeface="Arial" panose="020B0604020202020204" pitchFamily="34" charset="0"/>
                <a:cs typeface="Arial" panose="020B0604020202020204" pitchFamily="34" charset="0"/>
              </a:rPr>
              <a:t>The </a:t>
            </a:r>
            <a:r>
              <a:rPr lang="en-US" sz="1800" b="0" i="0" u="none" strike="noStrike" dirty="0">
                <a:solidFill>
                  <a:srgbClr val="3366CC"/>
                </a:solidFill>
                <a:effectLst/>
                <a:latin typeface="Arial" panose="020B0604020202020204" pitchFamily="34" charset="0"/>
                <a:cs typeface="Arial" panose="020B0604020202020204" pitchFamily="34" charset="0"/>
                <a:hlinkClick r:id="rId14" tooltip="Syntax (programming languages)"/>
              </a:rPr>
              <a:t>syntax</a:t>
            </a:r>
            <a:r>
              <a:rPr lang="en-US" sz="1800" b="0" i="0" dirty="0">
                <a:solidFill>
                  <a:srgbClr val="202122"/>
                </a:solidFill>
                <a:effectLst/>
                <a:latin typeface="Arial" panose="020B0604020202020204" pitchFamily="34" charset="0"/>
                <a:cs typeface="Arial" panose="020B0604020202020204" pitchFamily="34" charset="0"/>
              </a:rPr>
              <a:t> of Java is similar to </a:t>
            </a:r>
            <a:r>
              <a:rPr lang="en-US" sz="1800" b="0" i="0" u="none" strike="noStrike" dirty="0">
                <a:solidFill>
                  <a:srgbClr val="3366CC"/>
                </a:solidFill>
                <a:effectLst/>
                <a:latin typeface="Arial" panose="020B0604020202020204" pitchFamily="34" charset="0"/>
                <a:cs typeface="Arial" panose="020B0604020202020204" pitchFamily="34" charset="0"/>
                <a:hlinkClick r:id="rId15" tooltip="C (programming language)"/>
              </a:rPr>
              <a:t>C</a:t>
            </a:r>
            <a:r>
              <a:rPr lang="en-US" sz="1800" b="0" i="0" dirty="0">
                <a:solidFill>
                  <a:srgbClr val="202122"/>
                </a:solidFill>
                <a:effectLst/>
                <a:latin typeface="Arial" panose="020B0604020202020204" pitchFamily="34" charset="0"/>
                <a:cs typeface="Arial" panose="020B0604020202020204" pitchFamily="34" charset="0"/>
              </a:rPr>
              <a:t> and </a:t>
            </a:r>
            <a:r>
              <a:rPr lang="en-US" sz="1800" b="0" i="0" u="none" strike="noStrike" dirty="0">
                <a:solidFill>
                  <a:srgbClr val="3366CC"/>
                </a:solidFill>
                <a:effectLst/>
                <a:latin typeface="Arial" panose="020B0604020202020204" pitchFamily="34" charset="0"/>
                <a:cs typeface="Arial" panose="020B0604020202020204" pitchFamily="34" charset="0"/>
                <a:hlinkClick r:id="rId16" tooltip="C++"/>
              </a:rPr>
              <a:t>C++</a:t>
            </a:r>
            <a:r>
              <a:rPr lang="en-US" sz="1800" b="0" i="0" dirty="0">
                <a:solidFill>
                  <a:srgbClr val="202122"/>
                </a:solidFill>
                <a:effectLst/>
                <a:latin typeface="Arial" panose="020B0604020202020204" pitchFamily="34" charset="0"/>
                <a:cs typeface="Arial" panose="020B0604020202020204" pitchFamily="34" charset="0"/>
              </a:rPr>
              <a:t>, but has fewer </a:t>
            </a:r>
            <a:r>
              <a:rPr lang="en-US" sz="1800" b="0" i="0" u="none" strike="noStrike" dirty="0">
                <a:solidFill>
                  <a:srgbClr val="3366CC"/>
                </a:solidFill>
                <a:effectLst/>
                <a:latin typeface="Arial" panose="020B0604020202020204" pitchFamily="34" charset="0"/>
                <a:cs typeface="Arial" panose="020B0604020202020204" pitchFamily="34" charset="0"/>
                <a:hlinkClick r:id="rId17" tooltip="Low-level programming language"/>
              </a:rPr>
              <a:t>low-level</a:t>
            </a:r>
            <a:r>
              <a:rPr lang="en-US" sz="1800" b="0" i="0" dirty="0">
                <a:solidFill>
                  <a:srgbClr val="202122"/>
                </a:solidFill>
                <a:effectLst/>
                <a:latin typeface="Arial" panose="020B0604020202020204" pitchFamily="34" charset="0"/>
                <a:cs typeface="Arial" panose="020B0604020202020204" pitchFamily="34" charset="0"/>
              </a:rPr>
              <a:t> facilities than either</a:t>
            </a:r>
          </a:p>
          <a:p>
            <a:pPr marL="0" indent="0">
              <a:buNone/>
            </a:pPr>
            <a:r>
              <a:rPr lang="en-US" sz="1800" b="0" i="0" dirty="0">
                <a:solidFill>
                  <a:srgbClr val="202122"/>
                </a:solidFill>
                <a:effectLst/>
                <a:latin typeface="Arial" panose="020B0604020202020204" pitchFamily="34" charset="0"/>
                <a:cs typeface="Arial" panose="020B0604020202020204" pitchFamily="34" charset="0"/>
              </a:rPr>
              <a:t> of them. </a:t>
            </a:r>
          </a:p>
          <a:p>
            <a:pPr marL="0" indent="0">
              <a:buNone/>
            </a:pPr>
            <a:endParaRPr lang="en-US" sz="1800" b="0" i="0" dirty="0">
              <a:solidFill>
                <a:srgbClr val="202122"/>
              </a:solidFill>
              <a:effectLst/>
              <a:latin typeface="Arial" panose="020B0604020202020204" pitchFamily="34" charset="0"/>
              <a:cs typeface="Arial" panose="020B0604020202020204" pitchFamily="34" charset="0"/>
            </a:endParaRPr>
          </a:p>
          <a:p>
            <a:pPr marL="0" indent="0">
              <a:buNone/>
            </a:pPr>
            <a:r>
              <a:rPr lang="en-US" sz="1800" b="0" i="0" dirty="0">
                <a:solidFill>
                  <a:srgbClr val="202122"/>
                </a:solidFill>
                <a:effectLst/>
                <a:latin typeface="Arial" panose="020B0604020202020204" pitchFamily="34" charset="0"/>
                <a:cs typeface="Arial" panose="020B0604020202020204" pitchFamily="34" charset="0"/>
              </a:rPr>
              <a:t>The Java runtime provides dynamic capabilities (such as </a:t>
            </a:r>
            <a:r>
              <a:rPr lang="en-US" sz="1800" b="0" i="0" u="none" strike="noStrike" dirty="0">
                <a:solidFill>
                  <a:srgbClr val="3366CC"/>
                </a:solidFill>
                <a:effectLst/>
                <a:latin typeface="Arial" panose="020B0604020202020204" pitchFamily="34" charset="0"/>
                <a:cs typeface="Arial" panose="020B0604020202020204" pitchFamily="34" charset="0"/>
                <a:hlinkClick r:id="rId18" tooltip="Reflective programming"/>
              </a:rPr>
              <a:t>reflection</a:t>
            </a:r>
            <a:r>
              <a:rPr lang="en-US" sz="1800" b="0" i="0" dirty="0">
                <a:solidFill>
                  <a:srgbClr val="202122"/>
                </a:solidFill>
                <a:effectLst/>
                <a:latin typeface="Arial" panose="020B0604020202020204" pitchFamily="34" charset="0"/>
                <a:cs typeface="Arial" panose="020B0604020202020204" pitchFamily="34" charset="0"/>
              </a:rPr>
              <a:t> and runtime code</a:t>
            </a:r>
          </a:p>
          <a:p>
            <a:pPr marL="0" indent="0">
              <a:buNone/>
            </a:pPr>
            <a:r>
              <a:rPr lang="en-US" sz="1800" b="0" i="0" dirty="0">
                <a:solidFill>
                  <a:srgbClr val="202122"/>
                </a:solidFill>
                <a:effectLst/>
                <a:latin typeface="Arial" panose="020B0604020202020204" pitchFamily="34" charset="0"/>
                <a:cs typeface="Arial" panose="020B0604020202020204" pitchFamily="34" charset="0"/>
              </a:rPr>
              <a:t> modification) that are typically not available in traditional compiled languages.</a:t>
            </a: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824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BF19-526E-5315-ED21-0B8D845FDBE1}"/>
              </a:ext>
            </a:extLst>
          </p:cNvPr>
          <p:cNvSpPr>
            <a:spLocks noGrp="1"/>
          </p:cNvSpPr>
          <p:nvPr>
            <p:ph type="title"/>
          </p:nvPr>
        </p:nvSpPr>
        <p:spPr>
          <a:xfrm>
            <a:off x="289250" y="233266"/>
            <a:ext cx="5271796" cy="690465"/>
          </a:xfrm>
        </p:spPr>
        <p:txBody>
          <a:bodyPr>
            <a:normAutofit fontScale="90000"/>
          </a:bodyPr>
          <a:lstStyle/>
          <a:p>
            <a:r>
              <a:rPr lang="en-US" sz="2800" b="0" i="0" dirty="0">
                <a:solidFill>
                  <a:schemeClr val="tx1">
                    <a:lumMod val="65000"/>
                    <a:lumOff val="35000"/>
                  </a:schemeClr>
                </a:solidFill>
                <a:effectLst/>
                <a:latin typeface="Arial Black" panose="020B0A04020102020204" pitchFamily="34" charset="0"/>
              </a:rPr>
              <a:t>Features of Java</a:t>
            </a:r>
            <a:endParaRPr lang="en-US" dirty="0"/>
          </a:p>
        </p:txBody>
      </p:sp>
      <p:sp>
        <p:nvSpPr>
          <p:cNvPr id="3" name="Content Placeholder 2">
            <a:extLst>
              <a:ext uri="{FF2B5EF4-FFF2-40B4-BE49-F238E27FC236}">
                <a16:creationId xmlns:a16="http://schemas.microsoft.com/office/drawing/2014/main" id="{4FDCB573-3345-EF7A-9206-18832CA87DBD}"/>
              </a:ext>
            </a:extLst>
          </p:cNvPr>
          <p:cNvSpPr>
            <a:spLocks noGrp="1"/>
          </p:cNvSpPr>
          <p:nvPr>
            <p:ph idx="1"/>
          </p:nvPr>
        </p:nvSpPr>
        <p:spPr>
          <a:xfrm>
            <a:off x="-1" y="1119673"/>
            <a:ext cx="5999585" cy="5738327"/>
          </a:xfrm>
        </p:spPr>
        <p:txBody>
          <a:bodyPr>
            <a:normAutofit/>
          </a:bodyPr>
          <a:lstStyle/>
          <a:p>
            <a:pPr algn="just"/>
            <a:r>
              <a:rPr lang="en-US" sz="1800" b="0" i="0" dirty="0">
                <a:solidFill>
                  <a:srgbClr val="333333"/>
                </a:solidFill>
                <a:effectLst/>
                <a:latin typeface="Arial" panose="020B0604020202020204" pitchFamily="34" charset="0"/>
                <a:cs typeface="Arial" panose="020B0604020202020204" pitchFamily="34" charset="0"/>
              </a:rPr>
              <a:t>The primary objective of </a:t>
            </a:r>
            <a:r>
              <a:rPr lang="en-US" sz="1800" b="0" i="0" u="none" strike="noStrike" dirty="0">
                <a:solidFill>
                  <a:srgbClr val="008000"/>
                </a:solidFill>
                <a:effectLst/>
                <a:latin typeface="Arial" panose="020B0604020202020204" pitchFamily="34" charset="0"/>
                <a:cs typeface="Arial" panose="020B0604020202020204" pitchFamily="34" charset="0"/>
                <a:hlinkClick r:id="rId2"/>
              </a:rPr>
              <a:t>Java programming</a:t>
            </a:r>
            <a:r>
              <a:rPr lang="en-US" sz="1800" b="0" i="0" dirty="0">
                <a:solidFill>
                  <a:srgbClr val="333333"/>
                </a:solidFill>
                <a:effectLst/>
                <a:latin typeface="Arial" panose="020B0604020202020204" pitchFamily="34" charset="0"/>
                <a:cs typeface="Arial" panose="020B0604020202020204" pitchFamily="34" charset="0"/>
              </a:rPr>
              <a:t> language creation was to make it portable, simple and secure programming language. </a:t>
            </a:r>
          </a:p>
          <a:p>
            <a:pPr algn="just"/>
            <a:r>
              <a:rPr lang="en-US" sz="1800" b="0" i="0" dirty="0">
                <a:solidFill>
                  <a:srgbClr val="333333"/>
                </a:solidFill>
                <a:effectLst/>
                <a:latin typeface="Arial" panose="020B0604020202020204" pitchFamily="34" charset="0"/>
                <a:cs typeface="Arial" panose="020B0604020202020204" pitchFamily="34" charset="0"/>
              </a:rPr>
              <a:t>Apart from this, there are also some excellent features which play an important role in the popularity of this language. </a:t>
            </a:r>
          </a:p>
          <a:p>
            <a:pPr algn="just"/>
            <a:r>
              <a:rPr lang="en-US" sz="1800" b="0" i="0" dirty="0">
                <a:solidFill>
                  <a:srgbClr val="333333"/>
                </a:solidFill>
                <a:effectLst/>
                <a:latin typeface="Arial" panose="020B0604020202020204" pitchFamily="34" charset="0"/>
                <a:cs typeface="Arial" panose="020B0604020202020204" pitchFamily="34" charset="0"/>
              </a:rPr>
              <a:t>The features of Java are also known as Java buzzwords.</a:t>
            </a:r>
          </a:p>
          <a:p>
            <a:pPr algn="just"/>
            <a:endParaRPr lang="en-US" sz="1800" b="0" i="0" dirty="0">
              <a:solidFill>
                <a:srgbClr val="333333"/>
              </a:solidFill>
              <a:effectLst/>
              <a:latin typeface="Arial" panose="020B0604020202020204" pitchFamily="34" charset="0"/>
              <a:cs typeface="Arial" panose="020B0604020202020204" pitchFamily="34" charset="0"/>
            </a:endParaRPr>
          </a:p>
          <a:p>
            <a:pPr algn="just">
              <a:buFont typeface="+mj-lt"/>
              <a:buAutoNum type="arabicPeriod"/>
            </a:pPr>
            <a:r>
              <a:rPr lang="en-US" b="0" i="0" u="none" strike="noStrike" dirty="0">
                <a:solidFill>
                  <a:srgbClr val="008000"/>
                </a:solidFill>
                <a:effectLst/>
                <a:latin typeface="inter-regular"/>
                <a:hlinkClick r:id="rId3"/>
              </a:rPr>
              <a:t>Simple</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4"/>
              </a:rPr>
              <a:t>Object-Oriented</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5"/>
              </a:rPr>
              <a:t>Portable</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6"/>
              </a:rPr>
              <a:t>Platform independent</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7"/>
              </a:rPr>
              <a:t>Secured</a:t>
            </a: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endParaRPr lang="en-US" dirty="0"/>
          </a:p>
        </p:txBody>
      </p:sp>
      <p:pic>
        <p:nvPicPr>
          <p:cNvPr id="5" name="Picture 4">
            <a:extLst>
              <a:ext uri="{FF2B5EF4-FFF2-40B4-BE49-F238E27FC236}">
                <a16:creationId xmlns:a16="http://schemas.microsoft.com/office/drawing/2014/main" id="{CDFBDE24-A664-670A-D5D8-48DBD667925E}"/>
              </a:ext>
            </a:extLst>
          </p:cNvPr>
          <p:cNvPicPr>
            <a:picLocks noChangeAspect="1"/>
          </p:cNvPicPr>
          <p:nvPr/>
        </p:nvPicPr>
        <p:blipFill>
          <a:blip r:embed="rId8"/>
          <a:stretch>
            <a:fillRect/>
          </a:stretch>
        </p:blipFill>
        <p:spPr>
          <a:xfrm>
            <a:off x="6783355" y="989044"/>
            <a:ext cx="4879909" cy="4901429"/>
          </a:xfrm>
          <a:prstGeom prst="rect">
            <a:avLst/>
          </a:prstGeom>
        </p:spPr>
      </p:pic>
    </p:spTree>
    <p:extLst>
      <p:ext uri="{BB962C8B-B14F-4D97-AF65-F5344CB8AC3E}">
        <p14:creationId xmlns:p14="http://schemas.microsoft.com/office/powerpoint/2010/main" val="385229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1DB2-2B23-553E-20AE-2E49E9A282C8}"/>
              </a:ext>
            </a:extLst>
          </p:cNvPr>
          <p:cNvSpPr>
            <a:spLocks noGrp="1"/>
          </p:cNvSpPr>
          <p:nvPr>
            <p:ph type="title"/>
          </p:nvPr>
        </p:nvSpPr>
        <p:spPr>
          <a:xfrm>
            <a:off x="149290" y="307910"/>
            <a:ext cx="4114800" cy="810063"/>
          </a:xfrm>
        </p:spPr>
        <p:txBody>
          <a:bodyPr/>
          <a:lstStyle/>
          <a:p>
            <a:r>
              <a:rPr lang="en-US" dirty="0"/>
              <a:t>java Syntax</a:t>
            </a:r>
          </a:p>
        </p:txBody>
      </p:sp>
      <p:sp>
        <p:nvSpPr>
          <p:cNvPr id="3" name="Content Placeholder 2">
            <a:extLst>
              <a:ext uri="{FF2B5EF4-FFF2-40B4-BE49-F238E27FC236}">
                <a16:creationId xmlns:a16="http://schemas.microsoft.com/office/drawing/2014/main" id="{EDF6AAE9-4537-2F2F-A25F-5C0220D0837D}"/>
              </a:ext>
            </a:extLst>
          </p:cNvPr>
          <p:cNvSpPr>
            <a:spLocks noGrp="1"/>
          </p:cNvSpPr>
          <p:nvPr>
            <p:ph idx="1"/>
          </p:nvPr>
        </p:nvSpPr>
        <p:spPr>
          <a:xfrm>
            <a:off x="149290" y="1539552"/>
            <a:ext cx="9811574" cy="4200476"/>
          </a:xfrm>
        </p:spPr>
        <p:txBody>
          <a:bodyPr>
            <a:normAutofit fontScale="92500" lnSpcReduction="20000"/>
          </a:bodyPr>
          <a:lstStyle/>
          <a:p>
            <a:r>
              <a:rPr lang="en-US" b="0" i="0" dirty="0">
                <a:solidFill>
                  <a:srgbClr val="202122"/>
                </a:solidFill>
                <a:effectLst/>
                <a:latin typeface="Arial" panose="020B0604020202020204" pitchFamily="34" charset="0"/>
              </a:rPr>
              <a:t>The syntax of Java is largely influenced by </a:t>
            </a:r>
            <a:r>
              <a:rPr lang="en-US" b="0" i="0" u="none" strike="noStrike" dirty="0">
                <a:solidFill>
                  <a:srgbClr val="3366CC"/>
                </a:solidFill>
                <a:effectLst/>
                <a:latin typeface="Arial" panose="020B0604020202020204" pitchFamily="34" charset="0"/>
                <a:hlinkClick r:id="rId2" tooltip="C++"/>
              </a:rPr>
              <a:t>C++</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3" tooltip="C (programming language)"/>
              </a:rPr>
              <a:t>C</a:t>
            </a:r>
            <a:r>
              <a:rPr lang="en-US" b="0" i="0" dirty="0">
                <a:solidFill>
                  <a:srgbClr val="202122"/>
                </a:solidFill>
                <a:effectLst/>
                <a:latin typeface="Arial" panose="020B0604020202020204" pitchFamily="34" charset="0"/>
              </a:rPr>
              <a:t>. Unlike C++, which combines the syntax for structured, generic, and object-oriented programming, Java was built almost exclusively as an object-oriented language.</a:t>
            </a:r>
            <a:endParaRPr lang="en-US" b="0" i="0" baseline="30000" dirty="0">
              <a:solidFill>
                <a:srgbClr val="3366CC"/>
              </a:solidFill>
              <a:effectLst/>
              <a:latin typeface="Arial" panose="020B0604020202020204" pitchFamily="34" charset="0"/>
            </a:endParaRPr>
          </a:p>
          <a:p>
            <a:r>
              <a:rPr lang="en-US" b="0" i="0" dirty="0">
                <a:solidFill>
                  <a:srgbClr val="202122"/>
                </a:solidFill>
                <a:effectLst/>
                <a:latin typeface="Arial" panose="020B0604020202020204" pitchFamily="34" charset="0"/>
              </a:rPr>
              <a:t> All code is written inside classes, and every data item is an object, with the exception of the primitive data types, (i.e. integers, floating-point numbers, </a:t>
            </a:r>
            <a:r>
              <a:rPr lang="en-US" b="0" i="0" u="none" strike="noStrike" dirty="0" err="1">
                <a:solidFill>
                  <a:srgbClr val="3366CC"/>
                </a:solidFill>
                <a:effectLst/>
                <a:latin typeface="Arial" panose="020B0604020202020204" pitchFamily="34" charset="0"/>
                <a:hlinkClick r:id="rId4" tooltip="Boolean data type"/>
              </a:rPr>
              <a:t>boolean</a:t>
            </a:r>
            <a:r>
              <a:rPr lang="en-US" b="0" i="0" u="none" strike="noStrike" dirty="0">
                <a:solidFill>
                  <a:srgbClr val="3366CC"/>
                </a:solidFill>
                <a:effectLst/>
                <a:latin typeface="Arial" panose="020B0604020202020204" pitchFamily="34" charset="0"/>
                <a:hlinkClick r:id="rId4" tooltip="Boolean data type"/>
              </a:rPr>
              <a:t> values</a:t>
            </a:r>
            <a:r>
              <a:rPr lang="en-US" b="0" i="0" dirty="0">
                <a:solidFill>
                  <a:srgbClr val="202122"/>
                </a:solidFill>
                <a:effectLst/>
                <a:latin typeface="Arial" panose="020B0604020202020204" pitchFamily="34" charset="0"/>
              </a:rPr>
              <a:t>, and characters), which are not objects for performance reasons. Java reuses some popular aspects of C++</a:t>
            </a:r>
          </a:p>
          <a:p>
            <a:endParaRPr lang="en-US" b="0" i="0" dirty="0">
              <a:solidFill>
                <a:srgbClr val="202122"/>
              </a:solidFill>
              <a:effectLst/>
              <a:latin typeface="Arial" panose="020B0604020202020204" pitchFamily="34" charset="0"/>
            </a:endParaRPr>
          </a:p>
          <a:p>
            <a:r>
              <a:rPr lang="en-US" b="1" i="0" dirty="0">
                <a:solidFill>
                  <a:srgbClr val="000000"/>
                </a:solidFill>
                <a:effectLst/>
                <a:latin typeface="Arial" panose="020B0604020202020204" pitchFamily="34" charset="0"/>
              </a:rPr>
              <a:t>Hello world example</a:t>
            </a:r>
          </a:p>
          <a:p>
            <a:pPr marL="0" indent="0">
              <a:buNone/>
            </a:pPr>
            <a:endParaRPr lang="en-US" b="1" i="0" dirty="0">
              <a:solidFill>
                <a:srgbClr val="000000"/>
              </a:solidFill>
              <a:effectLst/>
              <a:latin typeface="Arial" panose="020B0604020202020204" pitchFamily="34" charset="0"/>
            </a:endParaRPr>
          </a:p>
          <a:p>
            <a:r>
              <a:rPr lang="en-US" dirty="0"/>
              <a:t>public class Main {</a:t>
            </a:r>
          </a:p>
          <a:p>
            <a:r>
              <a:rPr lang="en-US" dirty="0"/>
              <a:t>    public static void main(String[] </a:t>
            </a:r>
            <a:r>
              <a:rPr lang="en-US" dirty="0" err="1"/>
              <a:t>args</a:t>
            </a:r>
            <a:r>
              <a:rPr lang="en-US" dirty="0"/>
              <a:t>) {</a:t>
            </a:r>
          </a:p>
          <a:p>
            <a:r>
              <a:rPr lang="en-US" dirty="0"/>
              <a:t>        </a:t>
            </a:r>
            <a:r>
              <a:rPr lang="en-US" dirty="0" err="1"/>
              <a:t>System.out.println</a:t>
            </a:r>
            <a:r>
              <a:rPr lang="en-US" dirty="0"/>
              <a:t>("Hello World!"); // Prints the string to the console.</a:t>
            </a:r>
          </a:p>
          <a:p>
            <a:r>
              <a:rPr lang="en-US" dirty="0"/>
              <a:t>    }</a:t>
            </a:r>
          </a:p>
          <a:p>
            <a:r>
              <a:rPr lang="en-US" dirty="0"/>
              <a:t>}</a:t>
            </a:r>
          </a:p>
        </p:txBody>
      </p:sp>
      <p:sp>
        <p:nvSpPr>
          <p:cNvPr id="4" name="Rectangle 1">
            <a:extLst>
              <a:ext uri="{FF2B5EF4-FFF2-40B4-BE49-F238E27FC236}">
                <a16:creationId xmlns:a16="http://schemas.microsoft.com/office/drawing/2014/main" id="{B9E2C4CD-5A47-6D9D-088E-9DA2FC6A5ACC}"/>
              </a:ext>
            </a:extLst>
          </p:cNvPr>
          <p:cNvSpPr>
            <a:spLocks noChangeArrowheads="1"/>
          </p:cNvSpPr>
          <p:nvPr/>
        </p:nvSpPr>
        <p:spPr bwMode="auto">
          <a:xfrm>
            <a:off x="0" y="43934"/>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01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FE13-154E-79EB-5BB2-D0BA190FA0AA}"/>
              </a:ext>
            </a:extLst>
          </p:cNvPr>
          <p:cNvSpPr>
            <a:spLocks noGrp="1"/>
          </p:cNvSpPr>
          <p:nvPr>
            <p:ph type="title"/>
          </p:nvPr>
        </p:nvSpPr>
        <p:spPr>
          <a:xfrm>
            <a:off x="214604" y="569167"/>
            <a:ext cx="4945225" cy="1212979"/>
          </a:xfrm>
        </p:spPr>
        <p:txBody>
          <a:bodyPr>
            <a:normAutofit/>
          </a:bodyPr>
          <a:lstStyle/>
          <a:p>
            <a:r>
              <a:rPr lang="en-US" b="1" i="0" dirty="0">
                <a:solidFill>
                  <a:srgbClr val="273239"/>
                </a:solidFill>
                <a:effectLst/>
                <a:latin typeface="Nunito" pitchFamily="2" charset="0"/>
              </a:rPr>
              <a:t>Data Types in Java</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20ADC23-9A39-4489-2F9D-5397BC58F7F6}"/>
              </a:ext>
            </a:extLst>
          </p:cNvPr>
          <p:cNvSpPr>
            <a:spLocks noGrp="1"/>
          </p:cNvSpPr>
          <p:nvPr>
            <p:ph idx="1"/>
          </p:nvPr>
        </p:nvSpPr>
        <p:spPr>
          <a:xfrm>
            <a:off x="214604" y="2491273"/>
            <a:ext cx="5122506" cy="2978166"/>
          </a:xfrm>
        </p:spPr>
        <p:txBody>
          <a:bodyPr/>
          <a:lstStyle/>
          <a:p>
            <a:pPr algn="l" fontAlgn="base">
              <a:buFont typeface="+mj-lt"/>
              <a:buAutoNum type="arabicPeriod"/>
            </a:pPr>
            <a:r>
              <a:rPr lang="en-US" b="1" i="0" dirty="0">
                <a:solidFill>
                  <a:srgbClr val="273239"/>
                </a:solidFill>
                <a:effectLst/>
                <a:latin typeface="Nunito" pitchFamily="2" charset="0"/>
              </a:rPr>
              <a:t>Primitive Data Type</a:t>
            </a:r>
          </a:p>
          <a:p>
            <a:pPr algn="l" fontAlgn="base">
              <a:buFont typeface="+mj-lt"/>
              <a:buAutoNum type="arabicPeriod"/>
            </a:pPr>
            <a:r>
              <a:rPr lang="en-US" b="1" i="0" dirty="0">
                <a:solidFill>
                  <a:srgbClr val="273239"/>
                </a:solidFill>
                <a:effectLst/>
                <a:latin typeface="Nunito" pitchFamily="2" charset="0"/>
              </a:rPr>
              <a:t>Non-Primitive Data Type or Object Data type</a:t>
            </a:r>
          </a:p>
          <a:p>
            <a:pPr marL="0" indent="0" algn="l" fontAlgn="base">
              <a:buNone/>
            </a:pPr>
            <a:r>
              <a:rPr lang="en-US" b="0" i="0" dirty="0">
                <a:solidFill>
                  <a:srgbClr val="273239"/>
                </a:solidFill>
                <a:effectLst/>
                <a:latin typeface="Nunito" pitchFamily="2" charset="0"/>
              </a:rPr>
              <a:t> </a:t>
            </a:r>
          </a:p>
          <a:p>
            <a:endParaRPr lang="en-US" dirty="0"/>
          </a:p>
        </p:txBody>
      </p:sp>
      <p:pic>
        <p:nvPicPr>
          <p:cNvPr id="5" name="Picture 4">
            <a:extLst>
              <a:ext uri="{FF2B5EF4-FFF2-40B4-BE49-F238E27FC236}">
                <a16:creationId xmlns:a16="http://schemas.microsoft.com/office/drawing/2014/main" id="{F54A73D0-3293-B43E-DA31-907414ECCA4A}"/>
              </a:ext>
            </a:extLst>
          </p:cNvPr>
          <p:cNvPicPr>
            <a:picLocks noChangeAspect="1"/>
          </p:cNvPicPr>
          <p:nvPr/>
        </p:nvPicPr>
        <p:blipFill>
          <a:blip r:embed="rId2"/>
          <a:stretch>
            <a:fillRect/>
          </a:stretch>
        </p:blipFill>
        <p:spPr>
          <a:xfrm>
            <a:off x="5514393" y="2000102"/>
            <a:ext cx="6463003" cy="4363376"/>
          </a:xfrm>
          <a:prstGeom prst="rect">
            <a:avLst/>
          </a:prstGeom>
        </p:spPr>
      </p:pic>
    </p:spTree>
    <p:extLst>
      <p:ext uri="{BB962C8B-B14F-4D97-AF65-F5344CB8AC3E}">
        <p14:creationId xmlns:p14="http://schemas.microsoft.com/office/powerpoint/2010/main" val="72514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5750-BA9D-85F1-CF69-D54B93E24A08}"/>
              </a:ext>
            </a:extLst>
          </p:cNvPr>
          <p:cNvSpPr>
            <a:spLocks noGrp="1"/>
          </p:cNvSpPr>
          <p:nvPr>
            <p:ph type="title"/>
          </p:nvPr>
        </p:nvSpPr>
        <p:spPr>
          <a:xfrm>
            <a:off x="127083" y="0"/>
            <a:ext cx="4146337" cy="1117973"/>
          </a:xfrm>
        </p:spPr>
        <p:txBody>
          <a:bodyPr>
            <a:normAutofit fontScale="90000"/>
          </a:bodyPr>
          <a:lstStyle/>
          <a:p>
            <a:r>
              <a:rPr lang="en-US" b="1" i="0" dirty="0">
                <a:solidFill>
                  <a:srgbClr val="273239"/>
                </a:solidFill>
                <a:effectLst/>
                <a:latin typeface="Nunito" pitchFamily="2" charset="0"/>
              </a:rPr>
              <a:t>Primitive Data Type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BACDB36-59CE-8F23-9EDB-B30D9AA033A5}"/>
              </a:ext>
            </a:extLst>
          </p:cNvPr>
          <p:cNvSpPr>
            <a:spLocks noGrp="1"/>
          </p:cNvSpPr>
          <p:nvPr>
            <p:ph idx="1"/>
          </p:nvPr>
        </p:nvSpPr>
        <p:spPr>
          <a:xfrm>
            <a:off x="242596" y="1306286"/>
            <a:ext cx="10245012" cy="5551714"/>
          </a:xfrm>
        </p:spPr>
        <p:txBody>
          <a:bodyPr>
            <a:normAutofit fontScale="92500" lnSpcReduction="10000"/>
          </a:bodyPr>
          <a:lstStyle/>
          <a:p>
            <a:pPr marL="0" indent="0">
              <a:buNone/>
            </a:pPr>
            <a:r>
              <a:rPr lang="en-US" b="1" i="0" dirty="0">
                <a:solidFill>
                  <a:srgbClr val="273239"/>
                </a:solidFill>
                <a:effectLst/>
                <a:latin typeface="Nunito" pitchFamily="2" charset="0"/>
              </a:rPr>
              <a:t>1. Boolean Data Type</a:t>
            </a:r>
          </a:p>
          <a:p>
            <a:pPr marL="0" indent="0">
              <a:buNone/>
            </a:pPr>
            <a:r>
              <a:rPr lang="en-US" dirty="0"/>
              <a:t>Syntax: </a:t>
            </a:r>
          </a:p>
          <a:p>
            <a:pPr marL="0" indent="0">
              <a:buNone/>
            </a:pPr>
            <a:r>
              <a:rPr lang="en-US" dirty="0" err="1"/>
              <a:t>boolean</a:t>
            </a:r>
            <a:r>
              <a:rPr lang="en-US" dirty="0"/>
              <a:t> </a:t>
            </a:r>
            <a:r>
              <a:rPr lang="en-US" dirty="0" err="1"/>
              <a:t>booleanVar</a:t>
            </a:r>
            <a:r>
              <a:rPr lang="en-US" dirty="0"/>
              <a:t>;</a:t>
            </a:r>
          </a:p>
          <a:p>
            <a:pPr marL="0" indent="0">
              <a:buNone/>
            </a:pPr>
            <a:endParaRPr lang="en-US" dirty="0"/>
          </a:p>
          <a:p>
            <a:pPr marL="0" indent="0">
              <a:buNone/>
            </a:pPr>
            <a:r>
              <a:rPr lang="en-US" b="1" i="0" dirty="0">
                <a:solidFill>
                  <a:srgbClr val="273239"/>
                </a:solidFill>
                <a:effectLst/>
                <a:latin typeface="Nunito" pitchFamily="2" charset="0"/>
              </a:rPr>
              <a:t>2. Byte Data Type</a:t>
            </a:r>
          </a:p>
          <a:p>
            <a:pPr marL="0" indent="0">
              <a:buNone/>
            </a:pPr>
            <a:r>
              <a:rPr lang="en-US" dirty="0"/>
              <a:t>Syntax: </a:t>
            </a:r>
          </a:p>
          <a:p>
            <a:pPr marL="0" indent="0">
              <a:buNone/>
            </a:pPr>
            <a:r>
              <a:rPr lang="en-US" dirty="0"/>
              <a:t>byte </a:t>
            </a:r>
            <a:r>
              <a:rPr lang="en-US" dirty="0" err="1"/>
              <a:t>byteVar</a:t>
            </a:r>
            <a:r>
              <a:rPr lang="en-US" dirty="0"/>
              <a:t>;</a:t>
            </a:r>
          </a:p>
          <a:p>
            <a:pPr marL="0" indent="0">
              <a:buNone/>
            </a:pPr>
            <a:endParaRPr lang="en-US" dirty="0"/>
          </a:p>
          <a:p>
            <a:pPr marL="0" indent="0">
              <a:buNone/>
            </a:pPr>
            <a:r>
              <a:rPr lang="en-US" b="1" i="0" dirty="0">
                <a:solidFill>
                  <a:srgbClr val="273239"/>
                </a:solidFill>
                <a:effectLst/>
                <a:latin typeface="Nunito" pitchFamily="2" charset="0"/>
              </a:rPr>
              <a:t>3. Short Data Type</a:t>
            </a:r>
          </a:p>
          <a:p>
            <a:pPr marL="0" indent="0">
              <a:buNone/>
            </a:pPr>
            <a:r>
              <a:rPr lang="en-US" dirty="0"/>
              <a:t>Syntax: </a:t>
            </a:r>
          </a:p>
          <a:p>
            <a:pPr marL="0" indent="0">
              <a:buNone/>
            </a:pPr>
            <a:r>
              <a:rPr lang="en-US" dirty="0"/>
              <a:t>short </a:t>
            </a:r>
            <a:r>
              <a:rPr lang="en-US" dirty="0" err="1"/>
              <a:t>shortVar</a:t>
            </a:r>
            <a:r>
              <a:rPr lang="en-US" dirty="0"/>
              <a:t>;</a:t>
            </a:r>
          </a:p>
          <a:p>
            <a:pPr marL="0" indent="0">
              <a:buNone/>
            </a:pPr>
            <a:endParaRPr lang="en-US" dirty="0"/>
          </a:p>
          <a:p>
            <a:pPr marL="0" indent="0">
              <a:buNone/>
            </a:pPr>
            <a:r>
              <a:rPr lang="en-US" b="1" i="0" dirty="0">
                <a:solidFill>
                  <a:srgbClr val="273239"/>
                </a:solidFill>
                <a:effectLst/>
                <a:latin typeface="Nunito" pitchFamily="2" charset="0"/>
              </a:rPr>
              <a:t>4. Integer Data Type</a:t>
            </a:r>
          </a:p>
          <a:p>
            <a:pPr marL="0" indent="0">
              <a:buNone/>
            </a:pPr>
            <a:r>
              <a:rPr lang="en-US" dirty="0"/>
              <a:t>Syntax: </a:t>
            </a:r>
          </a:p>
          <a:p>
            <a:pPr marL="0" indent="0">
              <a:buNone/>
            </a:pPr>
            <a:r>
              <a:rPr lang="en-US" dirty="0"/>
              <a:t>int </a:t>
            </a:r>
            <a:r>
              <a:rPr lang="en-US" dirty="0" err="1"/>
              <a:t>intVar</a:t>
            </a:r>
            <a:r>
              <a:rPr lang="en-US" dirty="0"/>
              <a:t>;</a:t>
            </a:r>
          </a:p>
        </p:txBody>
      </p:sp>
    </p:spTree>
    <p:extLst>
      <p:ext uri="{BB962C8B-B14F-4D97-AF65-F5344CB8AC3E}">
        <p14:creationId xmlns:p14="http://schemas.microsoft.com/office/powerpoint/2010/main" val="161270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01BA9-E9A5-576A-3F8E-2794A7FD925C}"/>
              </a:ext>
            </a:extLst>
          </p:cNvPr>
          <p:cNvSpPr>
            <a:spLocks noGrp="1"/>
          </p:cNvSpPr>
          <p:nvPr>
            <p:ph idx="1"/>
          </p:nvPr>
        </p:nvSpPr>
        <p:spPr>
          <a:xfrm>
            <a:off x="475861" y="485192"/>
            <a:ext cx="9485003" cy="5254836"/>
          </a:xfrm>
        </p:spPr>
        <p:txBody>
          <a:bodyPr/>
          <a:lstStyle/>
          <a:p>
            <a:pPr marL="0" indent="0">
              <a:buNone/>
            </a:pPr>
            <a:r>
              <a:rPr lang="en-US" b="1" i="0" dirty="0">
                <a:solidFill>
                  <a:srgbClr val="273239"/>
                </a:solidFill>
                <a:effectLst/>
                <a:latin typeface="Nunito" pitchFamily="2" charset="0"/>
              </a:rPr>
              <a:t>5. Long Data Type</a:t>
            </a:r>
          </a:p>
          <a:p>
            <a:pPr marL="0" indent="0">
              <a:buNone/>
            </a:pPr>
            <a:r>
              <a:rPr lang="en-US" dirty="0"/>
              <a:t>Syntax: </a:t>
            </a:r>
          </a:p>
          <a:p>
            <a:pPr marL="0" indent="0">
              <a:buNone/>
            </a:pPr>
            <a:r>
              <a:rPr lang="en-US" dirty="0"/>
              <a:t>long </a:t>
            </a:r>
            <a:r>
              <a:rPr lang="en-US" dirty="0" err="1"/>
              <a:t>longVar</a:t>
            </a:r>
            <a:r>
              <a:rPr lang="en-US" dirty="0"/>
              <a:t>;</a:t>
            </a:r>
          </a:p>
          <a:p>
            <a:pPr marL="0" indent="0">
              <a:buNone/>
            </a:pPr>
            <a:endParaRPr lang="en-US" dirty="0"/>
          </a:p>
          <a:p>
            <a:pPr marL="0" indent="0">
              <a:buNone/>
            </a:pPr>
            <a:r>
              <a:rPr lang="en-US" b="1" i="0" dirty="0">
                <a:solidFill>
                  <a:srgbClr val="273239"/>
                </a:solidFill>
                <a:effectLst/>
                <a:latin typeface="Nunito" pitchFamily="2" charset="0"/>
              </a:rPr>
              <a:t>6. Float Data Type</a:t>
            </a:r>
          </a:p>
          <a:p>
            <a:pPr marL="0" indent="0">
              <a:buNone/>
            </a:pPr>
            <a:r>
              <a:rPr lang="en-US" dirty="0"/>
              <a:t>Syntax: </a:t>
            </a:r>
          </a:p>
          <a:p>
            <a:pPr marL="0" indent="0">
              <a:buNone/>
            </a:pPr>
            <a:r>
              <a:rPr lang="en-US" dirty="0"/>
              <a:t>float </a:t>
            </a:r>
            <a:r>
              <a:rPr lang="en-US" dirty="0" err="1"/>
              <a:t>floatVar</a:t>
            </a:r>
            <a:r>
              <a:rPr lang="en-US" dirty="0"/>
              <a:t>;</a:t>
            </a:r>
          </a:p>
          <a:p>
            <a:pPr marL="0" indent="0">
              <a:buNone/>
            </a:pPr>
            <a:endParaRPr lang="en-US" dirty="0"/>
          </a:p>
          <a:p>
            <a:pPr marL="0" indent="0">
              <a:buNone/>
            </a:pPr>
            <a:r>
              <a:rPr lang="en-US" b="1" dirty="0">
                <a:solidFill>
                  <a:srgbClr val="273239"/>
                </a:solidFill>
                <a:latin typeface="Nunito" pitchFamily="2" charset="0"/>
              </a:rPr>
              <a:t>7</a:t>
            </a:r>
            <a:r>
              <a:rPr lang="en-US" b="1" i="0" dirty="0">
                <a:solidFill>
                  <a:srgbClr val="273239"/>
                </a:solidFill>
                <a:effectLst/>
                <a:latin typeface="Nunito" pitchFamily="2" charset="0"/>
              </a:rPr>
              <a:t>. Char Data Type</a:t>
            </a:r>
          </a:p>
          <a:p>
            <a:pPr marL="0" indent="0">
              <a:buNone/>
            </a:pPr>
            <a:r>
              <a:rPr lang="en-US" dirty="0"/>
              <a:t>Syntax: </a:t>
            </a:r>
          </a:p>
          <a:p>
            <a:pPr marL="0" indent="0">
              <a:buNone/>
            </a:pPr>
            <a:r>
              <a:rPr lang="en-US" dirty="0"/>
              <a:t>char </a:t>
            </a:r>
            <a:r>
              <a:rPr lang="en-US" dirty="0" err="1"/>
              <a:t>charVar</a:t>
            </a:r>
            <a:r>
              <a:rPr lang="en-US" dirty="0"/>
              <a:t>;</a:t>
            </a:r>
          </a:p>
        </p:txBody>
      </p:sp>
    </p:spTree>
    <p:extLst>
      <p:ext uri="{BB962C8B-B14F-4D97-AF65-F5344CB8AC3E}">
        <p14:creationId xmlns:p14="http://schemas.microsoft.com/office/powerpoint/2010/main" val="289086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462B-8B74-54E0-68F9-B9EFF4E821AD}"/>
              </a:ext>
            </a:extLst>
          </p:cNvPr>
          <p:cNvSpPr>
            <a:spLocks noGrp="1"/>
          </p:cNvSpPr>
          <p:nvPr>
            <p:ph type="title"/>
          </p:nvPr>
        </p:nvSpPr>
        <p:spPr>
          <a:xfrm>
            <a:off x="167952" y="167952"/>
            <a:ext cx="9330612" cy="1101012"/>
          </a:xfrm>
        </p:spPr>
        <p:txBody>
          <a:bodyPr>
            <a:normAutofit fontScale="90000"/>
          </a:bodyPr>
          <a:lstStyle/>
          <a:p>
            <a:br>
              <a:rPr lang="en-US" dirty="0"/>
            </a:br>
            <a:r>
              <a:rPr lang="en-US" b="1" i="0" dirty="0">
                <a:solidFill>
                  <a:srgbClr val="273239"/>
                </a:solidFill>
                <a:effectLst/>
                <a:latin typeface="Nunito" pitchFamily="2" charset="0"/>
              </a:rPr>
              <a:t>Non-Primitive Data Type or Reference Data Types</a:t>
            </a:r>
            <a:endParaRPr lang="en-US" dirty="0"/>
          </a:p>
        </p:txBody>
      </p:sp>
      <p:sp>
        <p:nvSpPr>
          <p:cNvPr id="3" name="Content Placeholder 2">
            <a:extLst>
              <a:ext uri="{FF2B5EF4-FFF2-40B4-BE49-F238E27FC236}">
                <a16:creationId xmlns:a16="http://schemas.microsoft.com/office/drawing/2014/main" id="{ABDCB817-EF61-1C3A-B8CB-ADB5E02D6630}"/>
              </a:ext>
            </a:extLst>
          </p:cNvPr>
          <p:cNvSpPr>
            <a:spLocks noGrp="1"/>
          </p:cNvSpPr>
          <p:nvPr>
            <p:ph idx="1"/>
          </p:nvPr>
        </p:nvSpPr>
        <p:spPr>
          <a:xfrm>
            <a:off x="326571" y="1604866"/>
            <a:ext cx="9634293" cy="5085182"/>
          </a:xfrm>
        </p:spPr>
        <p:txBody>
          <a:bodyPr>
            <a:normAutofit fontScale="92500" lnSpcReduction="10000"/>
          </a:bodyPr>
          <a:lstStyle/>
          <a:p>
            <a:pPr algn="l" fontAlgn="base"/>
            <a:r>
              <a:rPr lang="en-US" b="1" i="0" dirty="0">
                <a:solidFill>
                  <a:srgbClr val="273239"/>
                </a:solidFill>
                <a:effectLst/>
                <a:latin typeface="Nunito" pitchFamily="2" charset="0"/>
              </a:rPr>
              <a:t>1. Strings </a:t>
            </a:r>
          </a:p>
          <a:p>
            <a:pPr algn="l" rtl="0" fontAlgn="base"/>
            <a:r>
              <a:rPr lang="en-US" b="0" i="0" u="sng" dirty="0">
                <a:solidFill>
                  <a:srgbClr val="273239"/>
                </a:solidFill>
                <a:effectLst/>
                <a:latin typeface="Nunito" pitchFamily="2" charset="0"/>
                <a:hlinkClick r:id="rId2"/>
              </a:rPr>
              <a:t>Strings</a:t>
            </a:r>
            <a:r>
              <a:rPr lang="en-US" b="0" i="0" dirty="0">
                <a:solidFill>
                  <a:srgbClr val="273239"/>
                </a:solidFill>
                <a:effectLst/>
                <a:latin typeface="Nunito" pitchFamily="2" charset="0"/>
              </a:rPr>
              <a:t> are defined as an array of characters. </a:t>
            </a:r>
          </a:p>
          <a:p>
            <a:pPr algn="l" rtl="0" fontAlgn="base"/>
            <a:r>
              <a:rPr lang="en-US" b="1" i="0" dirty="0">
                <a:solidFill>
                  <a:srgbClr val="273239"/>
                </a:solidFill>
                <a:effectLst/>
                <a:latin typeface="Nunito" pitchFamily="2" charset="0"/>
              </a:rPr>
              <a:t>Syntax:</a:t>
            </a:r>
            <a:r>
              <a:rPr lang="en-US" b="0" i="0" dirty="0">
                <a:solidFill>
                  <a:srgbClr val="273239"/>
                </a:solidFill>
                <a:effectLst/>
                <a:latin typeface="Nunito" pitchFamily="2" charset="0"/>
              </a:rPr>
              <a:t> Declaring a string</a:t>
            </a:r>
          </a:p>
          <a:p>
            <a:r>
              <a:rPr lang="en-US" dirty="0"/>
              <a:t>&lt;</a:t>
            </a:r>
            <a:r>
              <a:rPr lang="en-US" dirty="0" err="1"/>
              <a:t>String_Type</a:t>
            </a:r>
            <a:r>
              <a:rPr lang="en-US" dirty="0"/>
              <a:t>&gt; &lt;</a:t>
            </a:r>
            <a:r>
              <a:rPr lang="en-US" dirty="0" err="1"/>
              <a:t>string_variable</a:t>
            </a:r>
            <a:r>
              <a:rPr lang="en-US" dirty="0"/>
              <a:t>&gt; = “&lt;</a:t>
            </a:r>
            <a:r>
              <a:rPr lang="en-US" dirty="0" err="1"/>
              <a:t>sequence_of_string</a:t>
            </a:r>
            <a:r>
              <a:rPr lang="en-US" dirty="0"/>
              <a:t>&gt;”;</a:t>
            </a:r>
          </a:p>
          <a:p>
            <a:endParaRPr lang="en-US" dirty="0"/>
          </a:p>
          <a:p>
            <a:pPr algn="l" fontAlgn="base"/>
            <a:r>
              <a:rPr lang="en-US" b="1" i="0" dirty="0">
                <a:solidFill>
                  <a:srgbClr val="273239"/>
                </a:solidFill>
                <a:effectLst/>
                <a:latin typeface="Nunito" pitchFamily="2" charset="0"/>
              </a:rPr>
              <a:t>2. Class</a:t>
            </a:r>
          </a:p>
          <a:p>
            <a:pPr algn="l" rtl="0" fontAlgn="base"/>
            <a:r>
              <a:rPr lang="en-US" b="0" i="0" dirty="0">
                <a:solidFill>
                  <a:srgbClr val="273239"/>
                </a:solidFill>
                <a:effectLst/>
                <a:latin typeface="Nunito" pitchFamily="2" charset="0"/>
              </a:rPr>
              <a:t>A </a:t>
            </a:r>
            <a:r>
              <a:rPr lang="en-US" b="0" i="0" u="sng" dirty="0">
                <a:solidFill>
                  <a:srgbClr val="273239"/>
                </a:solidFill>
                <a:effectLst/>
                <a:latin typeface="Nunito" pitchFamily="2" charset="0"/>
                <a:hlinkClick r:id="rId3"/>
              </a:rPr>
              <a:t>class</a:t>
            </a:r>
            <a:r>
              <a:rPr lang="en-US" b="0" i="0" dirty="0">
                <a:solidFill>
                  <a:srgbClr val="273239"/>
                </a:solidFill>
                <a:effectLst/>
                <a:latin typeface="Nunito" pitchFamily="2" charset="0"/>
              </a:rPr>
              <a:t> is a user-defined blueprint or prototype from which objects are created. </a:t>
            </a:r>
            <a:r>
              <a:rPr lang="en-US" b="1" i="0" dirty="0">
                <a:solidFill>
                  <a:srgbClr val="273239"/>
                </a:solidFill>
                <a:effectLst/>
                <a:latin typeface="Nunito" pitchFamily="2" charset="0"/>
              </a:rPr>
              <a:t>Modifiers</a:t>
            </a:r>
            <a:r>
              <a:rPr lang="en-US" b="0" i="0" dirty="0">
                <a:solidFill>
                  <a:srgbClr val="273239"/>
                </a:solidFill>
                <a:effectLst/>
                <a:latin typeface="Nunito" pitchFamily="2" charset="0"/>
              </a:rPr>
              <a:t>: A class can be public or has default access. Refer to </a:t>
            </a:r>
            <a:r>
              <a:rPr lang="en-US" b="0" i="0" u="sng" dirty="0">
                <a:solidFill>
                  <a:srgbClr val="273239"/>
                </a:solidFill>
                <a:effectLst/>
                <a:latin typeface="Nunito" pitchFamily="2" charset="0"/>
                <a:hlinkClick r:id="rId4"/>
              </a:rPr>
              <a:t>access specifiers for classes or interfaces in Java</a:t>
            </a:r>
            <a:endParaRPr lang="en-US" b="0" i="0" dirty="0">
              <a:solidFill>
                <a:srgbClr val="273239"/>
              </a:solidFill>
              <a:effectLst/>
              <a:latin typeface="Nunito" pitchFamily="2" charset="0"/>
            </a:endParaRPr>
          </a:p>
          <a:p>
            <a:pPr algn="l" fontAlgn="base">
              <a:buFont typeface="+mj-lt"/>
              <a:buAutoNum type="arabicPeriod"/>
            </a:pPr>
            <a:r>
              <a:rPr lang="en-US" b="1" i="0" dirty="0">
                <a:solidFill>
                  <a:srgbClr val="273239"/>
                </a:solidFill>
                <a:effectLst/>
                <a:latin typeface="Nunito" pitchFamily="2" charset="0"/>
              </a:rPr>
              <a:t>Modifiers</a:t>
            </a:r>
            <a:r>
              <a:rPr lang="en-US" b="0" i="0" dirty="0">
                <a:solidFill>
                  <a:srgbClr val="273239"/>
                </a:solidFill>
                <a:effectLst/>
                <a:latin typeface="Nunito" pitchFamily="2" charset="0"/>
              </a:rPr>
              <a:t>: A class can be public or has default access. Refer to </a:t>
            </a:r>
            <a:r>
              <a:rPr lang="en-US" b="0" i="0" u="sng" dirty="0">
                <a:solidFill>
                  <a:srgbClr val="273239"/>
                </a:solidFill>
                <a:effectLst/>
                <a:latin typeface="Nunito" pitchFamily="2" charset="0"/>
                <a:hlinkClick r:id="rId4"/>
              </a:rPr>
              <a:t>access specifiers for classes or interfaces in Java</a:t>
            </a:r>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Class name:</a:t>
            </a:r>
            <a:r>
              <a:rPr lang="en-US" b="0" i="0" dirty="0">
                <a:solidFill>
                  <a:srgbClr val="273239"/>
                </a:solidFill>
                <a:effectLst/>
                <a:latin typeface="Nunito" pitchFamily="2" charset="0"/>
              </a:rPr>
              <a:t> The name should begin with an initial letter (capitalized by convention).</a:t>
            </a:r>
          </a:p>
          <a:p>
            <a:pPr marL="0" indent="0" algn="l" fontAlgn="base">
              <a:buNone/>
            </a:pPr>
            <a:r>
              <a:rPr lang="en-US" b="1" i="0" dirty="0">
                <a:solidFill>
                  <a:srgbClr val="273239"/>
                </a:solidFill>
                <a:effectLst/>
                <a:latin typeface="Nunito" pitchFamily="2" charset="0"/>
              </a:rPr>
              <a:t>Superclass(if any):</a:t>
            </a:r>
            <a:r>
              <a:rPr lang="en-US" b="0" i="0" dirty="0">
                <a:solidFill>
                  <a:srgbClr val="273239"/>
                </a:solidFill>
                <a:effectLst/>
                <a:latin typeface="Nunito" pitchFamily="2" charset="0"/>
              </a:rPr>
              <a:t> The name of the class’s parent (superclass), if any, preceded by the keyword extends. A class can only extend (subclass) one parent.</a:t>
            </a:r>
          </a:p>
          <a:p>
            <a:pPr marL="0" indent="0" algn="l" fontAlgn="base">
              <a:buNone/>
            </a:pPr>
            <a:r>
              <a:rPr lang="en-US" b="1" i="0" dirty="0">
                <a:solidFill>
                  <a:srgbClr val="273239"/>
                </a:solidFill>
                <a:effectLst/>
                <a:latin typeface="Nunito" pitchFamily="2" charset="0"/>
              </a:rPr>
              <a:t>Body:</a:t>
            </a:r>
            <a:r>
              <a:rPr lang="en-US" b="0" i="0" dirty="0">
                <a:solidFill>
                  <a:srgbClr val="273239"/>
                </a:solidFill>
                <a:effectLst/>
                <a:latin typeface="Nunito" pitchFamily="2" charset="0"/>
              </a:rPr>
              <a:t> The class body is surrounded by braces, { }</a:t>
            </a:r>
          </a:p>
          <a:p>
            <a:pPr marL="0" indent="0" algn="l" fontAlgn="base">
              <a:buNone/>
            </a:pPr>
            <a:endParaRPr lang="en-US" b="0" i="0" dirty="0">
              <a:solidFill>
                <a:srgbClr val="273239"/>
              </a:solidFill>
              <a:effectLst/>
              <a:latin typeface="Nunito" pitchFamily="2" charset="0"/>
            </a:endParaRPr>
          </a:p>
          <a:p>
            <a:pPr marL="0" indent="0" algn="l" fontAlgn="base">
              <a:buNone/>
            </a:pPr>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39120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A84C8-6AB8-4C04-1EAA-90B66172FB46}"/>
              </a:ext>
            </a:extLst>
          </p:cNvPr>
          <p:cNvSpPr>
            <a:spLocks noGrp="1"/>
          </p:cNvSpPr>
          <p:nvPr>
            <p:ph idx="1"/>
          </p:nvPr>
        </p:nvSpPr>
        <p:spPr>
          <a:xfrm>
            <a:off x="410547" y="307910"/>
            <a:ext cx="9550317" cy="6288833"/>
          </a:xfrm>
        </p:spPr>
        <p:txBody>
          <a:bodyPr>
            <a:normAutofit/>
          </a:bodyPr>
          <a:lstStyle/>
          <a:p>
            <a:pPr algn="l" fontAlgn="base"/>
            <a:r>
              <a:rPr lang="en-US" b="1" i="0" dirty="0">
                <a:solidFill>
                  <a:srgbClr val="273239"/>
                </a:solidFill>
                <a:effectLst/>
                <a:latin typeface="Nunito" pitchFamily="2" charset="0"/>
              </a:rPr>
              <a:t>3. Object</a:t>
            </a:r>
          </a:p>
          <a:p>
            <a:pPr algn="l" rtl="0"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Object</a:t>
            </a:r>
            <a:r>
              <a:rPr lang="en-US" b="0" i="0" dirty="0">
                <a:solidFill>
                  <a:srgbClr val="273239"/>
                </a:solidFill>
                <a:effectLst/>
                <a:latin typeface="Nunito" pitchFamily="2" charset="0"/>
              </a:rPr>
              <a:t> is a basic unit of Object-Oriented Programming and represents real-life entities.  A typical Java program creates many objects, which as you know, interact by invoking methods. An object consists of :</a:t>
            </a:r>
          </a:p>
          <a:p>
            <a:pPr algn="l" fontAlgn="base">
              <a:buFont typeface="+mj-lt"/>
              <a:buAutoNum type="arabicPeriod"/>
            </a:pPr>
            <a:r>
              <a:rPr lang="en-US" b="1" i="0" dirty="0">
                <a:solidFill>
                  <a:srgbClr val="273239"/>
                </a:solidFill>
                <a:effectLst/>
                <a:latin typeface="Nunito" pitchFamily="2" charset="0"/>
              </a:rPr>
              <a:t>State</a:t>
            </a:r>
            <a:r>
              <a:rPr lang="en-US" b="0" i="0" dirty="0">
                <a:solidFill>
                  <a:srgbClr val="273239"/>
                </a:solidFill>
                <a:effectLst/>
                <a:latin typeface="Nunito" pitchFamily="2" charset="0"/>
              </a:rPr>
              <a:t>: It is represented by the attributes of an object. It also reflects the properties of an object.</a:t>
            </a:r>
          </a:p>
          <a:p>
            <a:pPr algn="l" fontAlgn="base">
              <a:buFont typeface="+mj-lt"/>
              <a:buAutoNum type="arabicPeriod" startAt="2"/>
            </a:pPr>
            <a:r>
              <a:rPr lang="en-US" b="1" i="0" dirty="0">
                <a:solidFill>
                  <a:srgbClr val="273239"/>
                </a:solidFill>
                <a:effectLst/>
                <a:latin typeface="Nunito" pitchFamily="2" charset="0"/>
              </a:rPr>
              <a:t>Behavior</a:t>
            </a:r>
            <a:r>
              <a:rPr lang="en-US" b="0" i="0" dirty="0">
                <a:solidFill>
                  <a:srgbClr val="273239"/>
                </a:solidFill>
                <a:effectLst/>
                <a:latin typeface="Nunito" pitchFamily="2" charset="0"/>
              </a:rPr>
              <a:t>: It is represented by the methods of an object. It also reflects the response of an object to other objects.</a:t>
            </a:r>
          </a:p>
          <a:p>
            <a:pPr algn="l" fontAlgn="base">
              <a:buFont typeface="+mj-lt"/>
              <a:buAutoNum type="arabicPeriod" startAt="3"/>
            </a:pPr>
            <a:r>
              <a:rPr lang="en-US" b="1" i="0" dirty="0">
                <a:solidFill>
                  <a:srgbClr val="273239"/>
                </a:solidFill>
                <a:effectLst/>
                <a:latin typeface="Nunito" pitchFamily="2" charset="0"/>
              </a:rPr>
              <a:t>Identity</a:t>
            </a:r>
            <a:r>
              <a:rPr lang="en-US" b="0" i="0" dirty="0">
                <a:solidFill>
                  <a:srgbClr val="273239"/>
                </a:solidFill>
                <a:effectLst/>
                <a:latin typeface="Nunito" pitchFamily="2" charset="0"/>
              </a:rPr>
              <a:t>: It gives a unique name to an object and enables one object to interact with other objects.</a:t>
            </a:r>
          </a:p>
          <a:p>
            <a:pPr algn="l" fontAlgn="base"/>
            <a:r>
              <a:rPr lang="en-US" b="1" i="0" dirty="0">
                <a:solidFill>
                  <a:srgbClr val="273239"/>
                </a:solidFill>
                <a:effectLst/>
                <a:latin typeface="Nunito" pitchFamily="2" charset="0"/>
              </a:rPr>
              <a:t>4. Interface</a:t>
            </a:r>
          </a:p>
          <a:p>
            <a:pPr algn="l" rtl="0" fontAlgn="base"/>
            <a:r>
              <a:rPr lang="en-US" b="0" i="0" dirty="0">
                <a:solidFill>
                  <a:srgbClr val="273239"/>
                </a:solidFill>
                <a:effectLst/>
                <a:latin typeface="Nunito" pitchFamily="2" charset="0"/>
              </a:rPr>
              <a:t>Like a class, an </a:t>
            </a:r>
            <a:r>
              <a:rPr lang="en-US" b="0" i="0" u="sng" dirty="0">
                <a:solidFill>
                  <a:srgbClr val="273239"/>
                </a:solidFill>
                <a:effectLst/>
                <a:latin typeface="Nunito" pitchFamily="2" charset="0"/>
                <a:hlinkClick r:id="rId3"/>
              </a:rPr>
              <a:t>interface</a:t>
            </a:r>
            <a:r>
              <a:rPr lang="en-US" b="0" i="0" dirty="0">
                <a:solidFill>
                  <a:srgbClr val="273239"/>
                </a:solidFill>
                <a:effectLst/>
                <a:latin typeface="Nunito" pitchFamily="2" charset="0"/>
              </a:rPr>
              <a:t> can have methods and variables, but the methods declared in an interface are by default abstract (only method signature, no body).   </a:t>
            </a:r>
          </a:p>
          <a:p>
            <a:pPr algn="l" fontAlgn="base">
              <a:buFont typeface="Arial" panose="020B0604020202020204" pitchFamily="34" charset="0"/>
              <a:buChar char="•"/>
            </a:pPr>
            <a:r>
              <a:rPr lang="en-US" b="0" i="0" dirty="0">
                <a:solidFill>
                  <a:srgbClr val="273239"/>
                </a:solidFill>
                <a:effectLst/>
                <a:latin typeface="Nunito" pitchFamily="2" charset="0"/>
              </a:rPr>
              <a:t>Interfaces specify what a class must do and not how. It is the blueprint of the class.</a:t>
            </a:r>
          </a:p>
          <a:p>
            <a:pPr algn="l" fontAlgn="base"/>
            <a:r>
              <a:rPr lang="en-US" b="1" i="0" dirty="0">
                <a:solidFill>
                  <a:srgbClr val="273239"/>
                </a:solidFill>
                <a:effectLst/>
                <a:latin typeface="Nunito" pitchFamily="2" charset="0"/>
              </a:rPr>
              <a:t>5. Array</a:t>
            </a:r>
          </a:p>
          <a:p>
            <a:pPr algn="l" rtl="0"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4"/>
              </a:rPr>
              <a:t>Array</a:t>
            </a:r>
            <a:r>
              <a:rPr lang="en-US" b="0" i="0" dirty="0">
                <a:solidFill>
                  <a:srgbClr val="273239"/>
                </a:solidFill>
                <a:effectLst/>
                <a:latin typeface="Nunito" pitchFamily="2" charset="0"/>
              </a:rPr>
              <a:t> is a group of like-typed variables that are referred to by a common name. Arrays in Java work differently than they do in C/C++. The following are some important points about Java arrays. </a:t>
            </a:r>
          </a:p>
          <a:p>
            <a:endParaRPr lang="en-US" dirty="0"/>
          </a:p>
        </p:txBody>
      </p:sp>
    </p:spTree>
    <p:extLst>
      <p:ext uri="{BB962C8B-B14F-4D97-AF65-F5344CB8AC3E}">
        <p14:creationId xmlns:p14="http://schemas.microsoft.com/office/powerpoint/2010/main" val="9040034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68</TotalTime>
  <Words>1392</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erdana</vt:lpstr>
      <vt:lpstr>Gill Sans MT</vt:lpstr>
      <vt:lpstr>inter-regular</vt:lpstr>
      <vt:lpstr>Nunito</vt:lpstr>
      <vt:lpstr>Segoe UI</vt:lpstr>
      <vt:lpstr>Verdana</vt:lpstr>
      <vt:lpstr>Parcel</vt:lpstr>
      <vt:lpstr>Java Language Features and Syntax</vt:lpstr>
      <vt:lpstr>What is Java</vt:lpstr>
      <vt:lpstr>Features of Java</vt:lpstr>
      <vt:lpstr>java Syntax</vt:lpstr>
      <vt:lpstr>Data Types in Java </vt:lpstr>
      <vt:lpstr>Primitive Data Type </vt:lpstr>
      <vt:lpstr>PowerPoint Presentation</vt:lpstr>
      <vt:lpstr> Non-Primitive Data Type or Reference Data Types</vt:lpstr>
      <vt:lpstr>PowerPoint Presentation</vt:lpstr>
      <vt:lpstr>Control Flow in Java </vt:lpstr>
      <vt:lpstr>Exception handling </vt:lpstr>
      <vt:lpstr>Java try and catch </vt:lpstr>
      <vt:lpstr>Finally </vt:lpstr>
      <vt:lpstr>The throw keyword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Language Features and Syntax</dc:title>
  <dc:creator>shrushti pawar</dc:creator>
  <cp:lastModifiedBy>shrushti pawar</cp:lastModifiedBy>
  <cp:revision>1</cp:revision>
  <dcterms:created xsi:type="dcterms:W3CDTF">2023-12-13T12:41:09Z</dcterms:created>
  <dcterms:modified xsi:type="dcterms:W3CDTF">2023-12-13T13:49:18Z</dcterms:modified>
</cp:coreProperties>
</file>