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A8EFA3-3DF4-4C86-B47D-ACA86839461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B2F9031-E43E-4555-95E3-4B0A52C3113C}">
      <dgm:prSet/>
      <dgm:spPr/>
      <dgm:t>
        <a:bodyPr/>
        <a:lstStyle/>
        <a:p>
          <a:r>
            <a:rPr lang="en-US"/>
            <a:t>Overall Revenue by Years and Countries</a:t>
          </a:r>
        </a:p>
      </dgm:t>
    </dgm:pt>
    <dgm:pt modelId="{33135207-0872-4514-BF5E-836C54BDF5FE}" type="parTrans" cxnId="{998C4ABE-F475-4B12-84C9-E5B83A5E4DF5}">
      <dgm:prSet/>
      <dgm:spPr/>
      <dgm:t>
        <a:bodyPr/>
        <a:lstStyle/>
        <a:p>
          <a:endParaRPr lang="en-US"/>
        </a:p>
      </dgm:t>
    </dgm:pt>
    <dgm:pt modelId="{C02701F8-361D-4258-AF76-8F01B92AC2A8}" type="sibTrans" cxnId="{998C4ABE-F475-4B12-84C9-E5B83A5E4DF5}">
      <dgm:prSet/>
      <dgm:spPr/>
      <dgm:t>
        <a:bodyPr/>
        <a:lstStyle/>
        <a:p>
          <a:endParaRPr lang="en-US"/>
        </a:p>
      </dgm:t>
    </dgm:pt>
    <dgm:pt modelId="{9D33403D-642B-4D83-947D-A7F49FACFF5F}">
      <dgm:prSet/>
      <dgm:spPr/>
      <dgm:t>
        <a:bodyPr/>
        <a:lstStyle/>
        <a:p>
          <a:r>
            <a:rPr lang="en-US"/>
            <a:t>Monthly Revenues for all years</a:t>
          </a:r>
        </a:p>
      </dgm:t>
    </dgm:pt>
    <dgm:pt modelId="{EAC275B5-F5CE-44B4-94B8-FACB405D0089}" type="parTrans" cxnId="{9546FC6C-3442-44C2-AEE7-689824F960BE}">
      <dgm:prSet/>
      <dgm:spPr/>
      <dgm:t>
        <a:bodyPr/>
        <a:lstStyle/>
        <a:p>
          <a:endParaRPr lang="en-US"/>
        </a:p>
      </dgm:t>
    </dgm:pt>
    <dgm:pt modelId="{796B2437-1668-454B-9AB8-4839624BD4B3}" type="sibTrans" cxnId="{9546FC6C-3442-44C2-AEE7-689824F960BE}">
      <dgm:prSet/>
      <dgm:spPr/>
      <dgm:t>
        <a:bodyPr/>
        <a:lstStyle/>
        <a:p>
          <a:endParaRPr lang="en-US"/>
        </a:p>
      </dgm:t>
    </dgm:pt>
    <dgm:pt modelId="{16B67B6D-2203-4B56-AB67-1175AB6054D5}">
      <dgm:prSet/>
      <dgm:spPr/>
      <dgm:t>
        <a:bodyPr/>
        <a:lstStyle/>
        <a:p>
          <a:r>
            <a:rPr lang="en-US"/>
            <a:t>Proportion of Revenues by Countries</a:t>
          </a:r>
        </a:p>
      </dgm:t>
    </dgm:pt>
    <dgm:pt modelId="{B7DC24B2-7D1D-4C35-95E6-46E710C9625E}" type="parTrans" cxnId="{68DB41D6-4915-4234-85AB-3666BD541A3A}">
      <dgm:prSet/>
      <dgm:spPr/>
      <dgm:t>
        <a:bodyPr/>
        <a:lstStyle/>
        <a:p>
          <a:endParaRPr lang="en-US"/>
        </a:p>
      </dgm:t>
    </dgm:pt>
    <dgm:pt modelId="{FEEA23D4-4508-44BC-B967-6DAFCB83965D}" type="sibTrans" cxnId="{68DB41D6-4915-4234-85AB-3666BD541A3A}">
      <dgm:prSet/>
      <dgm:spPr/>
      <dgm:t>
        <a:bodyPr/>
        <a:lstStyle/>
        <a:p>
          <a:endParaRPr lang="en-US"/>
        </a:p>
      </dgm:t>
    </dgm:pt>
    <dgm:pt modelId="{8DFFB9AF-5832-40FF-ADD3-04D2C64C8536}">
      <dgm:prSet/>
      <dgm:spPr/>
      <dgm:t>
        <a:bodyPr/>
        <a:lstStyle/>
        <a:p>
          <a:r>
            <a:rPr lang="en-US"/>
            <a:t>The most Selling Products</a:t>
          </a:r>
        </a:p>
      </dgm:t>
    </dgm:pt>
    <dgm:pt modelId="{E8BBDAFF-C4D4-428E-9449-21A194A4E59B}" type="parTrans" cxnId="{922A6D2C-5CB6-47E4-95AD-5FEEB3202A59}">
      <dgm:prSet/>
      <dgm:spPr/>
      <dgm:t>
        <a:bodyPr/>
        <a:lstStyle/>
        <a:p>
          <a:endParaRPr lang="en-US"/>
        </a:p>
      </dgm:t>
    </dgm:pt>
    <dgm:pt modelId="{E0C21CFA-A6D4-478B-A0FA-C8CBFB8AA5B1}" type="sibTrans" cxnId="{922A6D2C-5CB6-47E4-95AD-5FEEB3202A59}">
      <dgm:prSet/>
      <dgm:spPr/>
      <dgm:t>
        <a:bodyPr/>
        <a:lstStyle/>
        <a:p>
          <a:endParaRPr lang="en-US"/>
        </a:p>
      </dgm:t>
    </dgm:pt>
    <dgm:pt modelId="{110DF5F6-2A1B-45B1-B12C-60C241E16041}">
      <dgm:prSet/>
      <dgm:spPr/>
      <dgm:t>
        <a:bodyPr/>
        <a:lstStyle/>
        <a:p>
          <a:r>
            <a:rPr lang="en-US"/>
            <a:t>Comparing prices and No. of Orders by subcategories</a:t>
          </a:r>
        </a:p>
      </dgm:t>
    </dgm:pt>
    <dgm:pt modelId="{64EFB16E-410D-46A8-8D46-2FEC388F7DEE}" type="parTrans" cxnId="{2C8A4819-1BDA-485C-A474-FE8B0DC3624E}">
      <dgm:prSet/>
      <dgm:spPr/>
      <dgm:t>
        <a:bodyPr/>
        <a:lstStyle/>
        <a:p>
          <a:endParaRPr lang="en-US"/>
        </a:p>
      </dgm:t>
    </dgm:pt>
    <dgm:pt modelId="{EC55E961-ED07-4876-801D-A3B6713836E6}" type="sibTrans" cxnId="{2C8A4819-1BDA-485C-A474-FE8B0DC3624E}">
      <dgm:prSet/>
      <dgm:spPr/>
      <dgm:t>
        <a:bodyPr/>
        <a:lstStyle/>
        <a:p>
          <a:endParaRPr lang="en-US"/>
        </a:p>
      </dgm:t>
    </dgm:pt>
    <dgm:pt modelId="{3E04C790-2154-4CBB-9D26-C8FB1F6CB5E4}">
      <dgm:prSet/>
      <dgm:spPr/>
      <dgm:t>
        <a:bodyPr/>
        <a:lstStyle/>
        <a:p>
          <a:r>
            <a:rPr lang="en-US"/>
            <a:t>We will See which Subcategory brings more profit and which Subcategory has more profit margins.</a:t>
          </a:r>
        </a:p>
      </dgm:t>
    </dgm:pt>
    <dgm:pt modelId="{0F396054-E167-4E3E-9128-4D257C8C0B99}" type="parTrans" cxnId="{17D250EE-965D-45B4-B12D-2F546CAF4FB8}">
      <dgm:prSet/>
      <dgm:spPr/>
      <dgm:t>
        <a:bodyPr/>
        <a:lstStyle/>
        <a:p>
          <a:endParaRPr lang="en-US"/>
        </a:p>
      </dgm:t>
    </dgm:pt>
    <dgm:pt modelId="{19363E6A-F1DC-408B-983D-831C6B2FAF27}" type="sibTrans" cxnId="{17D250EE-965D-45B4-B12D-2F546CAF4FB8}">
      <dgm:prSet/>
      <dgm:spPr/>
      <dgm:t>
        <a:bodyPr/>
        <a:lstStyle/>
        <a:p>
          <a:endParaRPr lang="en-US"/>
        </a:p>
      </dgm:t>
    </dgm:pt>
    <dgm:pt modelId="{2484797D-C42A-4671-9539-C7370832D7C9}">
      <dgm:prSet/>
      <dgm:spPr/>
      <dgm:t>
        <a:bodyPr/>
        <a:lstStyle/>
        <a:p>
          <a:r>
            <a:rPr lang="en-US"/>
            <a:t>Correlation between Order Quantity  with Unit Price, Unit Cost, Profits, Revenue, Profit Margin and Cost.</a:t>
          </a:r>
        </a:p>
      </dgm:t>
    </dgm:pt>
    <dgm:pt modelId="{BD448F0B-2932-4E3A-9983-D1F0FF0F10B8}" type="parTrans" cxnId="{D41202E4-223C-4642-BCB8-A2D221E882CA}">
      <dgm:prSet/>
      <dgm:spPr/>
      <dgm:t>
        <a:bodyPr/>
        <a:lstStyle/>
        <a:p>
          <a:endParaRPr lang="en-US"/>
        </a:p>
      </dgm:t>
    </dgm:pt>
    <dgm:pt modelId="{1ED8D7C2-CC48-4FC5-BB34-09F997FB0C4B}" type="sibTrans" cxnId="{D41202E4-223C-4642-BCB8-A2D221E882CA}">
      <dgm:prSet/>
      <dgm:spPr/>
      <dgm:t>
        <a:bodyPr/>
        <a:lstStyle/>
        <a:p>
          <a:endParaRPr lang="en-US"/>
        </a:p>
      </dgm:t>
    </dgm:pt>
    <dgm:pt modelId="{B993919A-0667-4D09-B02B-A012B2F180E2}" type="pres">
      <dgm:prSet presAssocID="{CBA8EFA3-3DF4-4C86-B47D-ACA868394614}" presName="linear" presStyleCnt="0">
        <dgm:presLayoutVars>
          <dgm:animLvl val="lvl"/>
          <dgm:resizeHandles val="exact"/>
        </dgm:presLayoutVars>
      </dgm:prSet>
      <dgm:spPr/>
    </dgm:pt>
    <dgm:pt modelId="{6A820F5C-0E62-4778-9D98-21C2F7D1F1DE}" type="pres">
      <dgm:prSet presAssocID="{5B2F9031-E43E-4555-95E3-4B0A52C3113C}" presName="parentText" presStyleLbl="node1" presStyleIdx="0" presStyleCnt="7">
        <dgm:presLayoutVars>
          <dgm:chMax val="0"/>
          <dgm:bulletEnabled val="1"/>
        </dgm:presLayoutVars>
      </dgm:prSet>
      <dgm:spPr/>
    </dgm:pt>
    <dgm:pt modelId="{EC778450-B098-46CD-873C-00EDC465B318}" type="pres">
      <dgm:prSet presAssocID="{C02701F8-361D-4258-AF76-8F01B92AC2A8}" presName="spacer" presStyleCnt="0"/>
      <dgm:spPr/>
    </dgm:pt>
    <dgm:pt modelId="{7D48CB0F-C493-4D8A-983B-2C8154FEB803}" type="pres">
      <dgm:prSet presAssocID="{9D33403D-642B-4D83-947D-A7F49FACFF5F}" presName="parentText" presStyleLbl="node1" presStyleIdx="1" presStyleCnt="7">
        <dgm:presLayoutVars>
          <dgm:chMax val="0"/>
          <dgm:bulletEnabled val="1"/>
        </dgm:presLayoutVars>
      </dgm:prSet>
      <dgm:spPr/>
    </dgm:pt>
    <dgm:pt modelId="{A5B2B753-9110-4E55-9D81-70121C1811F5}" type="pres">
      <dgm:prSet presAssocID="{796B2437-1668-454B-9AB8-4839624BD4B3}" presName="spacer" presStyleCnt="0"/>
      <dgm:spPr/>
    </dgm:pt>
    <dgm:pt modelId="{E874E951-6C4E-4C6A-99E1-A293911CE6FE}" type="pres">
      <dgm:prSet presAssocID="{16B67B6D-2203-4B56-AB67-1175AB6054D5}" presName="parentText" presStyleLbl="node1" presStyleIdx="2" presStyleCnt="7">
        <dgm:presLayoutVars>
          <dgm:chMax val="0"/>
          <dgm:bulletEnabled val="1"/>
        </dgm:presLayoutVars>
      </dgm:prSet>
      <dgm:spPr/>
    </dgm:pt>
    <dgm:pt modelId="{4BB69352-FFA9-4BC6-A14E-0D88527E8ABC}" type="pres">
      <dgm:prSet presAssocID="{FEEA23D4-4508-44BC-B967-6DAFCB83965D}" presName="spacer" presStyleCnt="0"/>
      <dgm:spPr/>
    </dgm:pt>
    <dgm:pt modelId="{4BF7C009-B297-4747-8F46-CC66EC3C885F}" type="pres">
      <dgm:prSet presAssocID="{8DFFB9AF-5832-40FF-ADD3-04D2C64C8536}" presName="parentText" presStyleLbl="node1" presStyleIdx="3" presStyleCnt="7">
        <dgm:presLayoutVars>
          <dgm:chMax val="0"/>
          <dgm:bulletEnabled val="1"/>
        </dgm:presLayoutVars>
      </dgm:prSet>
      <dgm:spPr/>
    </dgm:pt>
    <dgm:pt modelId="{74261E67-6D7A-46E0-B9A2-0C8A0216875E}" type="pres">
      <dgm:prSet presAssocID="{E0C21CFA-A6D4-478B-A0FA-C8CBFB8AA5B1}" presName="spacer" presStyleCnt="0"/>
      <dgm:spPr/>
    </dgm:pt>
    <dgm:pt modelId="{AB480D0C-9052-4B00-A9EB-03D2E1CA4D3B}" type="pres">
      <dgm:prSet presAssocID="{110DF5F6-2A1B-45B1-B12C-60C241E16041}" presName="parentText" presStyleLbl="node1" presStyleIdx="4" presStyleCnt="7">
        <dgm:presLayoutVars>
          <dgm:chMax val="0"/>
          <dgm:bulletEnabled val="1"/>
        </dgm:presLayoutVars>
      </dgm:prSet>
      <dgm:spPr/>
    </dgm:pt>
    <dgm:pt modelId="{D8B5EE4B-89DC-4AEF-81E0-BF0958D1B929}" type="pres">
      <dgm:prSet presAssocID="{EC55E961-ED07-4876-801D-A3B6713836E6}" presName="spacer" presStyleCnt="0"/>
      <dgm:spPr/>
    </dgm:pt>
    <dgm:pt modelId="{A9CCE820-9C14-4032-A42D-3CA19424EEB9}" type="pres">
      <dgm:prSet presAssocID="{3E04C790-2154-4CBB-9D26-C8FB1F6CB5E4}" presName="parentText" presStyleLbl="node1" presStyleIdx="5" presStyleCnt="7">
        <dgm:presLayoutVars>
          <dgm:chMax val="0"/>
          <dgm:bulletEnabled val="1"/>
        </dgm:presLayoutVars>
      </dgm:prSet>
      <dgm:spPr/>
    </dgm:pt>
    <dgm:pt modelId="{1D8D505D-B329-4F1B-816A-419025D21C54}" type="pres">
      <dgm:prSet presAssocID="{19363E6A-F1DC-408B-983D-831C6B2FAF27}" presName="spacer" presStyleCnt="0"/>
      <dgm:spPr/>
    </dgm:pt>
    <dgm:pt modelId="{26AE0FE9-1CD0-4B6F-B339-8799108E22DC}" type="pres">
      <dgm:prSet presAssocID="{2484797D-C42A-4671-9539-C7370832D7C9}" presName="parentText" presStyleLbl="node1" presStyleIdx="6" presStyleCnt="7">
        <dgm:presLayoutVars>
          <dgm:chMax val="0"/>
          <dgm:bulletEnabled val="1"/>
        </dgm:presLayoutVars>
      </dgm:prSet>
      <dgm:spPr/>
    </dgm:pt>
  </dgm:ptLst>
  <dgm:cxnLst>
    <dgm:cxn modelId="{2C8A4819-1BDA-485C-A474-FE8B0DC3624E}" srcId="{CBA8EFA3-3DF4-4C86-B47D-ACA868394614}" destId="{110DF5F6-2A1B-45B1-B12C-60C241E16041}" srcOrd="4" destOrd="0" parTransId="{64EFB16E-410D-46A8-8D46-2FEC388F7DEE}" sibTransId="{EC55E961-ED07-4876-801D-A3B6713836E6}"/>
    <dgm:cxn modelId="{C3BAA429-08C9-4D7F-9600-04FD0FACCC83}" type="presOf" srcId="{5B2F9031-E43E-4555-95E3-4B0A52C3113C}" destId="{6A820F5C-0E62-4778-9D98-21C2F7D1F1DE}" srcOrd="0" destOrd="0" presId="urn:microsoft.com/office/officeart/2005/8/layout/vList2"/>
    <dgm:cxn modelId="{922A6D2C-5CB6-47E4-95AD-5FEEB3202A59}" srcId="{CBA8EFA3-3DF4-4C86-B47D-ACA868394614}" destId="{8DFFB9AF-5832-40FF-ADD3-04D2C64C8536}" srcOrd="3" destOrd="0" parTransId="{E8BBDAFF-C4D4-428E-9449-21A194A4E59B}" sibTransId="{E0C21CFA-A6D4-478B-A0FA-C8CBFB8AA5B1}"/>
    <dgm:cxn modelId="{D9C84733-A47E-42DE-A559-B37240F75E0F}" type="presOf" srcId="{16B67B6D-2203-4B56-AB67-1175AB6054D5}" destId="{E874E951-6C4E-4C6A-99E1-A293911CE6FE}" srcOrd="0" destOrd="0" presId="urn:microsoft.com/office/officeart/2005/8/layout/vList2"/>
    <dgm:cxn modelId="{9546FC6C-3442-44C2-AEE7-689824F960BE}" srcId="{CBA8EFA3-3DF4-4C86-B47D-ACA868394614}" destId="{9D33403D-642B-4D83-947D-A7F49FACFF5F}" srcOrd="1" destOrd="0" parTransId="{EAC275B5-F5CE-44B4-94B8-FACB405D0089}" sibTransId="{796B2437-1668-454B-9AB8-4839624BD4B3}"/>
    <dgm:cxn modelId="{381A628C-C344-4F87-9028-678D29635A2C}" type="presOf" srcId="{3E04C790-2154-4CBB-9D26-C8FB1F6CB5E4}" destId="{A9CCE820-9C14-4032-A42D-3CA19424EEB9}" srcOrd="0" destOrd="0" presId="urn:microsoft.com/office/officeart/2005/8/layout/vList2"/>
    <dgm:cxn modelId="{9557629E-B10A-484C-BC9F-A38E7143A42A}" type="presOf" srcId="{2484797D-C42A-4671-9539-C7370832D7C9}" destId="{26AE0FE9-1CD0-4B6F-B339-8799108E22DC}" srcOrd="0" destOrd="0" presId="urn:microsoft.com/office/officeart/2005/8/layout/vList2"/>
    <dgm:cxn modelId="{34AC01B1-454A-4A04-90F2-1CBF733A85BE}" type="presOf" srcId="{110DF5F6-2A1B-45B1-B12C-60C241E16041}" destId="{AB480D0C-9052-4B00-A9EB-03D2E1CA4D3B}" srcOrd="0" destOrd="0" presId="urn:microsoft.com/office/officeart/2005/8/layout/vList2"/>
    <dgm:cxn modelId="{998C4ABE-F475-4B12-84C9-E5B83A5E4DF5}" srcId="{CBA8EFA3-3DF4-4C86-B47D-ACA868394614}" destId="{5B2F9031-E43E-4555-95E3-4B0A52C3113C}" srcOrd="0" destOrd="0" parTransId="{33135207-0872-4514-BF5E-836C54BDF5FE}" sibTransId="{C02701F8-361D-4258-AF76-8F01B92AC2A8}"/>
    <dgm:cxn modelId="{BB762CC7-4EA1-4244-B4DF-A7D3C8F148AF}" type="presOf" srcId="{CBA8EFA3-3DF4-4C86-B47D-ACA868394614}" destId="{B993919A-0667-4D09-B02B-A012B2F180E2}" srcOrd="0" destOrd="0" presId="urn:microsoft.com/office/officeart/2005/8/layout/vList2"/>
    <dgm:cxn modelId="{68DB41D6-4915-4234-85AB-3666BD541A3A}" srcId="{CBA8EFA3-3DF4-4C86-B47D-ACA868394614}" destId="{16B67B6D-2203-4B56-AB67-1175AB6054D5}" srcOrd="2" destOrd="0" parTransId="{B7DC24B2-7D1D-4C35-95E6-46E710C9625E}" sibTransId="{FEEA23D4-4508-44BC-B967-6DAFCB83965D}"/>
    <dgm:cxn modelId="{D41202E4-223C-4642-BCB8-A2D221E882CA}" srcId="{CBA8EFA3-3DF4-4C86-B47D-ACA868394614}" destId="{2484797D-C42A-4671-9539-C7370832D7C9}" srcOrd="6" destOrd="0" parTransId="{BD448F0B-2932-4E3A-9983-D1F0FF0F10B8}" sibTransId="{1ED8D7C2-CC48-4FC5-BB34-09F997FB0C4B}"/>
    <dgm:cxn modelId="{17D250EE-965D-45B4-B12D-2F546CAF4FB8}" srcId="{CBA8EFA3-3DF4-4C86-B47D-ACA868394614}" destId="{3E04C790-2154-4CBB-9D26-C8FB1F6CB5E4}" srcOrd="5" destOrd="0" parTransId="{0F396054-E167-4E3E-9128-4D257C8C0B99}" sibTransId="{19363E6A-F1DC-408B-983D-831C6B2FAF27}"/>
    <dgm:cxn modelId="{2B7AD9F4-CF58-4727-8F68-4EDAA712CAB7}" type="presOf" srcId="{8DFFB9AF-5832-40FF-ADD3-04D2C64C8536}" destId="{4BF7C009-B297-4747-8F46-CC66EC3C885F}" srcOrd="0" destOrd="0" presId="urn:microsoft.com/office/officeart/2005/8/layout/vList2"/>
    <dgm:cxn modelId="{BD99C5FF-B680-47EC-A658-9FFB98A28441}" type="presOf" srcId="{9D33403D-642B-4D83-947D-A7F49FACFF5F}" destId="{7D48CB0F-C493-4D8A-983B-2C8154FEB803}" srcOrd="0" destOrd="0" presId="urn:microsoft.com/office/officeart/2005/8/layout/vList2"/>
    <dgm:cxn modelId="{D2C66B51-E97E-4DAC-86F1-904AC4C94B7E}" type="presParOf" srcId="{B993919A-0667-4D09-B02B-A012B2F180E2}" destId="{6A820F5C-0E62-4778-9D98-21C2F7D1F1DE}" srcOrd="0" destOrd="0" presId="urn:microsoft.com/office/officeart/2005/8/layout/vList2"/>
    <dgm:cxn modelId="{936B8AB6-012B-48B0-B170-2E253EEDB34D}" type="presParOf" srcId="{B993919A-0667-4D09-B02B-A012B2F180E2}" destId="{EC778450-B098-46CD-873C-00EDC465B318}" srcOrd="1" destOrd="0" presId="urn:microsoft.com/office/officeart/2005/8/layout/vList2"/>
    <dgm:cxn modelId="{24F760B0-E070-485C-B8AC-34F8826AE5E6}" type="presParOf" srcId="{B993919A-0667-4D09-B02B-A012B2F180E2}" destId="{7D48CB0F-C493-4D8A-983B-2C8154FEB803}" srcOrd="2" destOrd="0" presId="urn:microsoft.com/office/officeart/2005/8/layout/vList2"/>
    <dgm:cxn modelId="{F18D19B8-2324-4183-84BB-2056929BA8E3}" type="presParOf" srcId="{B993919A-0667-4D09-B02B-A012B2F180E2}" destId="{A5B2B753-9110-4E55-9D81-70121C1811F5}" srcOrd="3" destOrd="0" presId="urn:microsoft.com/office/officeart/2005/8/layout/vList2"/>
    <dgm:cxn modelId="{093F0C1C-0F3F-439E-957B-EE851D1D36FE}" type="presParOf" srcId="{B993919A-0667-4D09-B02B-A012B2F180E2}" destId="{E874E951-6C4E-4C6A-99E1-A293911CE6FE}" srcOrd="4" destOrd="0" presId="urn:microsoft.com/office/officeart/2005/8/layout/vList2"/>
    <dgm:cxn modelId="{015716E4-4E7B-49B1-8FEC-EF7B3B6D1EF0}" type="presParOf" srcId="{B993919A-0667-4D09-B02B-A012B2F180E2}" destId="{4BB69352-FFA9-4BC6-A14E-0D88527E8ABC}" srcOrd="5" destOrd="0" presId="urn:microsoft.com/office/officeart/2005/8/layout/vList2"/>
    <dgm:cxn modelId="{28551DF1-30C6-49BE-AA72-FB2A0B3E7A7F}" type="presParOf" srcId="{B993919A-0667-4D09-B02B-A012B2F180E2}" destId="{4BF7C009-B297-4747-8F46-CC66EC3C885F}" srcOrd="6" destOrd="0" presId="urn:microsoft.com/office/officeart/2005/8/layout/vList2"/>
    <dgm:cxn modelId="{FA1087F0-65C9-4A02-817C-629AF255CF8D}" type="presParOf" srcId="{B993919A-0667-4D09-B02B-A012B2F180E2}" destId="{74261E67-6D7A-46E0-B9A2-0C8A0216875E}" srcOrd="7" destOrd="0" presId="urn:microsoft.com/office/officeart/2005/8/layout/vList2"/>
    <dgm:cxn modelId="{8B92D028-8F37-43CF-98C5-8540B2B3D94F}" type="presParOf" srcId="{B993919A-0667-4D09-B02B-A012B2F180E2}" destId="{AB480D0C-9052-4B00-A9EB-03D2E1CA4D3B}" srcOrd="8" destOrd="0" presId="urn:microsoft.com/office/officeart/2005/8/layout/vList2"/>
    <dgm:cxn modelId="{52BEC6D9-9387-4264-BA59-DC4104352BF2}" type="presParOf" srcId="{B993919A-0667-4D09-B02B-A012B2F180E2}" destId="{D8B5EE4B-89DC-4AEF-81E0-BF0958D1B929}" srcOrd="9" destOrd="0" presId="urn:microsoft.com/office/officeart/2005/8/layout/vList2"/>
    <dgm:cxn modelId="{EDDB84A0-C715-4781-98F3-BB92550BDC53}" type="presParOf" srcId="{B993919A-0667-4D09-B02B-A012B2F180E2}" destId="{A9CCE820-9C14-4032-A42D-3CA19424EEB9}" srcOrd="10" destOrd="0" presId="urn:microsoft.com/office/officeart/2005/8/layout/vList2"/>
    <dgm:cxn modelId="{7FD3626E-9C87-4D06-96B9-D75E7D81B511}" type="presParOf" srcId="{B993919A-0667-4D09-B02B-A012B2F180E2}" destId="{1D8D505D-B329-4F1B-816A-419025D21C54}" srcOrd="11" destOrd="0" presId="urn:microsoft.com/office/officeart/2005/8/layout/vList2"/>
    <dgm:cxn modelId="{E076F5FB-720D-4502-B85B-85071B975F6C}" type="presParOf" srcId="{B993919A-0667-4D09-B02B-A012B2F180E2}" destId="{26AE0FE9-1CD0-4B6F-B339-8799108E22D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820F5C-0E62-4778-9D98-21C2F7D1F1DE}">
      <dsp:nvSpPr>
        <dsp:cNvPr id="0" name=""/>
        <dsp:cNvSpPr/>
      </dsp:nvSpPr>
      <dsp:spPr>
        <a:xfrm>
          <a:off x="0" y="80422"/>
          <a:ext cx="6628804" cy="64642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Overall Revenue by Years and Countries</a:t>
          </a:r>
        </a:p>
      </dsp:txBody>
      <dsp:txXfrm>
        <a:off x="31556" y="111978"/>
        <a:ext cx="6565692" cy="583313"/>
      </dsp:txXfrm>
    </dsp:sp>
    <dsp:sp modelId="{7D48CB0F-C493-4D8A-983B-2C8154FEB803}">
      <dsp:nvSpPr>
        <dsp:cNvPr id="0" name=""/>
        <dsp:cNvSpPr/>
      </dsp:nvSpPr>
      <dsp:spPr>
        <a:xfrm>
          <a:off x="0" y="775807"/>
          <a:ext cx="6628804" cy="646425"/>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Monthly Revenues for all years</a:t>
          </a:r>
        </a:p>
      </dsp:txBody>
      <dsp:txXfrm>
        <a:off x="31556" y="807363"/>
        <a:ext cx="6565692" cy="583313"/>
      </dsp:txXfrm>
    </dsp:sp>
    <dsp:sp modelId="{E874E951-6C4E-4C6A-99E1-A293911CE6FE}">
      <dsp:nvSpPr>
        <dsp:cNvPr id="0" name=""/>
        <dsp:cNvSpPr/>
      </dsp:nvSpPr>
      <dsp:spPr>
        <a:xfrm>
          <a:off x="0" y="1471193"/>
          <a:ext cx="6628804" cy="646425"/>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Proportion of Revenues by Countries</a:t>
          </a:r>
        </a:p>
      </dsp:txBody>
      <dsp:txXfrm>
        <a:off x="31556" y="1502749"/>
        <a:ext cx="6565692" cy="583313"/>
      </dsp:txXfrm>
    </dsp:sp>
    <dsp:sp modelId="{4BF7C009-B297-4747-8F46-CC66EC3C885F}">
      <dsp:nvSpPr>
        <dsp:cNvPr id="0" name=""/>
        <dsp:cNvSpPr/>
      </dsp:nvSpPr>
      <dsp:spPr>
        <a:xfrm>
          <a:off x="0" y="2166578"/>
          <a:ext cx="6628804" cy="64642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most Selling Products</a:t>
          </a:r>
        </a:p>
      </dsp:txBody>
      <dsp:txXfrm>
        <a:off x="31556" y="2198134"/>
        <a:ext cx="6565692" cy="583313"/>
      </dsp:txXfrm>
    </dsp:sp>
    <dsp:sp modelId="{AB480D0C-9052-4B00-A9EB-03D2E1CA4D3B}">
      <dsp:nvSpPr>
        <dsp:cNvPr id="0" name=""/>
        <dsp:cNvSpPr/>
      </dsp:nvSpPr>
      <dsp:spPr>
        <a:xfrm>
          <a:off x="0" y="2861963"/>
          <a:ext cx="6628804" cy="646425"/>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Comparing prices and No. of Orders by subcategories</a:t>
          </a:r>
        </a:p>
      </dsp:txBody>
      <dsp:txXfrm>
        <a:off x="31556" y="2893519"/>
        <a:ext cx="6565692" cy="583313"/>
      </dsp:txXfrm>
    </dsp:sp>
    <dsp:sp modelId="{A9CCE820-9C14-4032-A42D-3CA19424EEB9}">
      <dsp:nvSpPr>
        <dsp:cNvPr id="0" name=""/>
        <dsp:cNvSpPr/>
      </dsp:nvSpPr>
      <dsp:spPr>
        <a:xfrm>
          <a:off x="0" y="3557348"/>
          <a:ext cx="6628804" cy="646425"/>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will See which Subcategory brings more profit and which Subcategory has more profit margins.</a:t>
          </a:r>
        </a:p>
      </dsp:txBody>
      <dsp:txXfrm>
        <a:off x="31556" y="3588904"/>
        <a:ext cx="6565692" cy="583313"/>
      </dsp:txXfrm>
    </dsp:sp>
    <dsp:sp modelId="{26AE0FE9-1CD0-4B6F-B339-8799108E22DC}">
      <dsp:nvSpPr>
        <dsp:cNvPr id="0" name=""/>
        <dsp:cNvSpPr/>
      </dsp:nvSpPr>
      <dsp:spPr>
        <a:xfrm>
          <a:off x="0" y="4252733"/>
          <a:ext cx="6628804" cy="64642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Correlation between Order Quantity  with Unit Price, Unit Cost, Profits, Revenue, Profit Margin and Cost.</a:t>
          </a:r>
        </a:p>
      </dsp:txBody>
      <dsp:txXfrm>
        <a:off x="31556" y="4284289"/>
        <a:ext cx="6565692" cy="58331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338012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3951744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964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1931895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451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2454462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1976600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3148306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65124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48F59-8503-4902-88EB-6F94D81D383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2106128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48F59-8503-4902-88EB-6F94D81D383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341671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48F59-8503-4902-88EB-6F94D81D3839}"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210142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48F59-8503-4902-88EB-6F94D81D3839}"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269356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48F59-8503-4902-88EB-6F94D81D3839}"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409438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48F59-8503-4902-88EB-6F94D81D383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216131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48F59-8503-4902-88EB-6F94D81D383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241D7-0CCE-4CC3-90B9-0BEE34ED8157}" type="slidenum">
              <a:rPr lang="en-US" smtClean="0"/>
              <a:t>‹#›</a:t>
            </a:fld>
            <a:endParaRPr lang="en-US"/>
          </a:p>
        </p:txBody>
      </p:sp>
    </p:spTree>
    <p:extLst>
      <p:ext uri="{BB962C8B-B14F-4D97-AF65-F5344CB8AC3E}">
        <p14:creationId xmlns:p14="http://schemas.microsoft.com/office/powerpoint/2010/main" val="414759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E48F59-8503-4902-88EB-6F94D81D3839}" type="datetimeFigureOut">
              <a:rPr lang="en-US" smtClean="0"/>
              <a:t>4/5/2021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C241D7-0CCE-4CC3-90B9-0BEE34ED8157}" type="slidenum">
              <a:rPr lang="en-US" smtClean="0"/>
              <a:t>‹#›</a:t>
            </a:fld>
            <a:endParaRPr lang="en-US"/>
          </a:p>
        </p:txBody>
      </p:sp>
    </p:spTree>
    <p:extLst>
      <p:ext uri="{BB962C8B-B14F-4D97-AF65-F5344CB8AC3E}">
        <p14:creationId xmlns:p14="http://schemas.microsoft.com/office/powerpoint/2010/main" val="3328142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030AC-7FA2-43D6-B7AA-1ECE0501214F}"/>
              </a:ext>
            </a:extLst>
          </p:cNvPr>
          <p:cNvSpPr>
            <a:spLocks noGrp="1"/>
          </p:cNvSpPr>
          <p:nvPr>
            <p:ph type="ctrTitle"/>
          </p:nvPr>
        </p:nvSpPr>
        <p:spPr/>
        <p:txBody>
          <a:bodyPr/>
          <a:lstStyle/>
          <a:p>
            <a:r>
              <a:rPr lang="en-US" dirty="0"/>
              <a:t>Analysis of Bike Data</a:t>
            </a:r>
          </a:p>
        </p:txBody>
      </p:sp>
      <p:sp>
        <p:nvSpPr>
          <p:cNvPr id="3" name="Subtitle 2">
            <a:extLst>
              <a:ext uri="{FF2B5EF4-FFF2-40B4-BE49-F238E27FC236}">
                <a16:creationId xmlns:a16="http://schemas.microsoft.com/office/drawing/2014/main" id="{10E1D213-728A-4E80-8B32-40E97F87CAEA}"/>
              </a:ext>
            </a:extLst>
          </p:cNvPr>
          <p:cNvSpPr>
            <a:spLocks noGrp="1"/>
          </p:cNvSpPr>
          <p:nvPr>
            <p:ph type="subTitle" idx="1"/>
          </p:nvPr>
        </p:nvSpPr>
        <p:spPr>
          <a:xfrm>
            <a:off x="1380458" y="3853886"/>
            <a:ext cx="7766936" cy="1096899"/>
          </a:xfrm>
        </p:spPr>
        <p:txBody>
          <a:bodyPr/>
          <a:lstStyle/>
          <a:p>
            <a:r>
              <a:rPr lang="en-US" dirty="0"/>
              <a:t>By Shrushti Patel</a:t>
            </a:r>
          </a:p>
        </p:txBody>
      </p:sp>
    </p:spTree>
    <p:extLst>
      <p:ext uri="{BB962C8B-B14F-4D97-AF65-F5344CB8AC3E}">
        <p14:creationId xmlns:p14="http://schemas.microsoft.com/office/powerpoint/2010/main" val="3953780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64ED04-3DCB-4222-B764-E6BC51818053}"/>
              </a:ext>
            </a:extLst>
          </p:cNvPr>
          <p:cNvSpPr>
            <a:spLocks noGrp="1"/>
          </p:cNvSpPr>
          <p:nvPr>
            <p:ph type="title"/>
          </p:nvPr>
        </p:nvSpPr>
        <p:spPr>
          <a:xfrm>
            <a:off x="677333" y="239151"/>
            <a:ext cx="8776155" cy="1691249"/>
          </a:xfrm>
        </p:spPr>
        <p:txBody>
          <a:bodyPr>
            <a:normAutofit/>
          </a:bodyPr>
          <a:lstStyle/>
          <a:p>
            <a:r>
              <a:rPr lang="en-US" sz="2400" dirty="0"/>
              <a:t>Let’s See Which Sub Category brings more profit and Which Sub Category has the highest profit margins.</a:t>
            </a:r>
          </a:p>
        </p:txBody>
      </p:sp>
      <p:sp>
        <p:nvSpPr>
          <p:cNvPr id="6" name="Text Placeholder 5">
            <a:extLst>
              <a:ext uri="{FF2B5EF4-FFF2-40B4-BE49-F238E27FC236}">
                <a16:creationId xmlns:a16="http://schemas.microsoft.com/office/drawing/2014/main" id="{C6E3B4C5-7426-44A1-B28E-617ABA9864F6}"/>
              </a:ext>
            </a:extLst>
          </p:cNvPr>
          <p:cNvSpPr>
            <a:spLocks noGrp="1"/>
          </p:cNvSpPr>
          <p:nvPr>
            <p:ph type="body" idx="1"/>
          </p:nvPr>
        </p:nvSpPr>
        <p:spPr>
          <a:xfrm>
            <a:off x="675745" y="1325489"/>
            <a:ext cx="4185622" cy="1209822"/>
          </a:xfrm>
        </p:spPr>
        <p:txBody>
          <a:bodyPr/>
          <a:lstStyle/>
          <a:p>
            <a:r>
              <a:rPr lang="en-US" sz="1600" dirty="0"/>
              <a:t>The Chart shows that Road Bikes brings the highest profit followed by Mountain Bikes and Caps brings the lowest profit.</a:t>
            </a:r>
          </a:p>
        </p:txBody>
      </p:sp>
      <p:sp>
        <p:nvSpPr>
          <p:cNvPr id="8" name="Text Placeholder 7">
            <a:extLst>
              <a:ext uri="{FF2B5EF4-FFF2-40B4-BE49-F238E27FC236}">
                <a16:creationId xmlns:a16="http://schemas.microsoft.com/office/drawing/2014/main" id="{D3F745F2-4AD1-499E-B16A-8155FF7660B1}"/>
              </a:ext>
            </a:extLst>
          </p:cNvPr>
          <p:cNvSpPr>
            <a:spLocks noGrp="1"/>
          </p:cNvSpPr>
          <p:nvPr>
            <p:ph type="body" sz="quarter" idx="3"/>
          </p:nvPr>
        </p:nvSpPr>
        <p:spPr>
          <a:xfrm>
            <a:off x="4861368" y="1097280"/>
            <a:ext cx="5126694" cy="1870549"/>
          </a:xfrm>
        </p:spPr>
        <p:txBody>
          <a:bodyPr/>
          <a:lstStyle/>
          <a:p>
            <a:r>
              <a:rPr lang="en-US" sz="1600" dirty="0"/>
              <a:t>The chart explains ordered quantity and profit margin for subcategory. From the below graph we can say that Tires and Tubes has the highest selling and good profit margin(54%). Bike racks, Bike Stands, Cleaners, Fenders, Gloves, Hydration Packs, Shorts, Socks, Vests has profit margins between 55% to 60% but selling of these products are very less.</a:t>
            </a:r>
          </a:p>
        </p:txBody>
      </p:sp>
      <p:pic>
        <p:nvPicPr>
          <p:cNvPr id="7172" name="Picture 4">
            <a:extLst>
              <a:ext uri="{FF2B5EF4-FFF2-40B4-BE49-F238E27FC236}">
                <a16:creationId xmlns:a16="http://schemas.microsoft.com/office/drawing/2014/main" id="{BDD30387-4DAF-4480-9E69-B6C7656393A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087764" y="2967828"/>
            <a:ext cx="4186237" cy="339802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74C82142-42F2-43EA-8A17-39826A0EF1C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8730" y="2736850"/>
            <a:ext cx="4412637" cy="3398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09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543DA-F765-4633-8E5D-CEC224ECC7FF}"/>
              </a:ext>
            </a:extLst>
          </p:cNvPr>
          <p:cNvSpPr>
            <a:spLocks noGrp="1"/>
          </p:cNvSpPr>
          <p:nvPr>
            <p:ph type="title"/>
          </p:nvPr>
        </p:nvSpPr>
        <p:spPr/>
        <p:txBody>
          <a:bodyPr>
            <a:normAutofit fontScale="90000"/>
          </a:bodyPr>
          <a:lstStyle/>
          <a:p>
            <a:br>
              <a:rPr lang="en-US" dirty="0"/>
            </a:br>
            <a:r>
              <a:rPr lang="en-US" dirty="0"/>
              <a:t>Conclusion</a:t>
            </a:r>
            <a:br>
              <a:rPr lang="en-US" dirty="0"/>
            </a:br>
            <a:endParaRPr lang="en-US" dirty="0"/>
          </a:p>
        </p:txBody>
      </p:sp>
      <p:sp>
        <p:nvSpPr>
          <p:cNvPr id="5" name="Content Placeholder 4">
            <a:extLst>
              <a:ext uri="{FF2B5EF4-FFF2-40B4-BE49-F238E27FC236}">
                <a16:creationId xmlns:a16="http://schemas.microsoft.com/office/drawing/2014/main" id="{37AC6FA9-F33D-4CD5-B3EB-ECE3420442E0}"/>
              </a:ext>
            </a:extLst>
          </p:cNvPr>
          <p:cNvSpPr>
            <a:spLocks noGrp="1"/>
          </p:cNvSpPr>
          <p:nvPr>
            <p:ph idx="1"/>
          </p:nvPr>
        </p:nvSpPr>
        <p:spPr>
          <a:xfrm>
            <a:off x="677334" y="2160589"/>
            <a:ext cx="8771466" cy="4372733"/>
          </a:xfrm>
        </p:spPr>
        <p:txBody>
          <a:bodyPr>
            <a:normAutofit fontScale="92500"/>
          </a:bodyPr>
          <a:lstStyle/>
          <a:p>
            <a:pPr>
              <a:buFont typeface="Wingdings" panose="05000000000000000000" pitchFamily="2" charset="2"/>
              <a:buChar char="Ø"/>
            </a:pPr>
            <a:r>
              <a:rPr lang="en-US" dirty="0"/>
              <a:t>From our analysis We can conclude that for countries United States Brings the highest revenues followed by Australia, but  United States and Australia have more fluctuations in revenues year by year. We need to focus for these two countries sales  on how we can make revenue chart up every year to get more profits.</a:t>
            </a:r>
          </a:p>
          <a:p>
            <a:pPr>
              <a:buFont typeface="Wingdings" panose="05000000000000000000" pitchFamily="2" charset="2"/>
              <a:buChar char="Ø"/>
            </a:pPr>
            <a:r>
              <a:rPr lang="en-US" dirty="0"/>
              <a:t>If we see revenues by months for all years, November, December and June months has got the highest revenues. As we know December is a Christmas month, so people like to buy gifts in these months and June is a summertime for most of the countries people like go out and like to order more.</a:t>
            </a:r>
          </a:p>
          <a:p>
            <a:pPr>
              <a:buFont typeface="Wingdings" panose="05000000000000000000" pitchFamily="2" charset="2"/>
              <a:buChar char="Ø"/>
            </a:pPr>
            <a:r>
              <a:rPr lang="en-US" dirty="0"/>
              <a:t>As we saw when the prices are high for the products people buy less and when the prices are low people orders more, we need to see which product gives us more profit and we need to focus on selling those products more.</a:t>
            </a:r>
          </a:p>
          <a:p>
            <a:pPr>
              <a:buFont typeface="Wingdings" panose="05000000000000000000" pitchFamily="2" charset="2"/>
              <a:buChar char="Ø"/>
            </a:pPr>
            <a:r>
              <a:rPr lang="en-US" dirty="0"/>
              <a:t>From our analysis we also saw that Bike Racks, Bike Stands, Cleaners, Fenders,   Gloves, Hydration Packs, Shorts, Socks, Vests have the highest profit margins but less selling. We need to focus on increasing sells for these products to get more profits.</a:t>
            </a:r>
          </a:p>
          <a:p>
            <a:endParaRPr lang="en-US" dirty="0"/>
          </a:p>
        </p:txBody>
      </p:sp>
    </p:spTree>
    <p:extLst>
      <p:ext uri="{BB962C8B-B14F-4D97-AF65-F5344CB8AC3E}">
        <p14:creationId xmlns:p14="http://schemas.microsoft.com/office/powerpoint/2010/main" val="175475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AC4D-8AFB-4244-9BCF-AADB51A27FDB}"/>
              </a:ext>
            </a:extLst>
          </p:cNvPr>
          <p:cNvSpPr>
            <a:spLocks noGrp="1"/>
          </p:cNvSpPr>
          <p:nvPr>
            <p:ph type="title"/>
          </p:nvPr>
        </p:nvSpPr>
        <p:spPr>
          <a:xfrm>
            <a:off x="677334" y="318052"/>
            <a:ext cx="8596668" cy="1612348"/>
          </a:xfrm>
        </p:spPr>
        <p:txBody>
          <a:bodyPr>
            <a:normAutofit fontScale="90000"/>
          </a:bodyPr>
          <a:lstStyle/>
          <a:p>
            <a:r>
              <a:rPr lang="en-US" dirty="0"/>
              <a:t>Objective:</a:t>
            </a:r>
            <a:br>
              <a:rPr lang="en-US" dirty="0"/>
            </a:br>
            <a:br>
              <a:rPr lang="en-US" sz="2200" dirty="0">
                <a:solidFill>
                  <a:schemeClr val="tx1"/>
                </a:solidFill>
              </a:rPr>
            </a:br>
            <a:r>
              <a:rPr lang="en-US" sz="2200" b="1" dirty="0">
                <a:solidFill>
                  <a:schemeClr val="tx1"/>
                </a:solidFill>
              </a:rPr>
              <a:t>How European Bicycle Company can grow profit by 10% within  2 years by adding more features to their products and making more customers?</a:t>
            </a:r>
            <a:br>
              <a:rPr lang="en-US" sz="2200" b="1" i="0" u="none" strike="noStrike" cap="none" dirty="0">
                <a:solidFill>
                  <a:schemeClr val="tx1"/>
                </a:solidFill>
                <a:latin typeface="Arial"/>
                <a:ea typeface="Arial"/>
                <a:cs typeface="Arial"/>
                <a:sym typeface="Arial"/>
              </a:rPr>
            </a:br>
            <a:endParaRPr lang="en-US" sz="2200" dirty="0">
              <a:solidFill>
                <a:schemeClr val="tx1"/>
              </a:solidFill>
            </a:endParaRPr>
          </a:p>
        </p:txBody>
      </p:sp>
      <p:sp>
        <p:nvSpPr>
          <p:cNvPr id="3" name="Content Placeholder 2">
            <a:extLst>
              <a:ext uri="{FF2B5EF4-FFF2-40B4-BE49-F238E27FC236}">
                <a16:creationId xmlns:a16="http://schemas.microsoft.com/office/drawing/2014/main" id="{36B0A1CD-18C6-40CC-AA89-871DB1D25D21}"/>
              </a:ext>
            </a:extLst>
          </p:cNvPr>
          <p:cNvSpPr>
            <a:spLocks noGrp="1"/>
          </p:cNvSpPr>
          <p:nvPr>
            <p:ph idx="1"/>
          </p:nvPr>
        </p:nvSpPr>
        <p:spPr/>
        <p:txBody>
          <a:bodyPr/>
          <a:lstStyle/>
          <a:p>
            <a:pPr marL="0" indent="0">
              <a:buNone/>
            </a:pPr>
            <a:r>
              <a:rPr lang="en-US" sz="3200" dirty="0">
                <a:solidFill>
                  <a:schemeClr val="accent1"/>
                </a:solidFill>
              </a:rPr>
              <a:t>Data Source:</a:t>
            </a:r>
          </a:p>
          <a:p>
            <a:pPr marL="0" indent="0">
              <a:buNone/>
            </a:pPr>
            <a:r>
              <a:rPr lang="en-US" sz="2000" dirty="0">
                <a:solidFill>
                  <a:schemeClr val="tx1"/>
                </a:solidFill>
              </a:rPr>
              <a:t>The Data was extracted from Kaggle for analysis and it contains bike data from Year 2011 to 2016.</a:t>
            </a:r>
          </a:p>
          <a:p>
            <a:pPr marL="0" indent="0">
              <a:buNone/>
            </a:pPr>
            <a:endParaRPr lang="en-US" sz="2000" dirty="0">
              <a:solidFill>
                <a:schemeClr val="tx1"/>
              </a:solidFill>
            </a:endParaRPr>
          </a:p>
          <a:p>
            <a:pPr marL="0" indent="0">
              <a:buNone/>
            </a:pPr>
            <a:endParaRPr lang="en-US" dirty="0"/>
          </a:p>
        </p:txBody>
      </p:sp>
    </p:spTree>
    <p:extLst>
      <p:ext uri="{BB962C8B-B14F-4D97-AF65-F5344CB8AC3E}">
        <p14:creationId xmlns:p14="http://schemas.microsoft.com/office/powerpoint/2010/main" val="4003481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1D5B-0015-4ECD-B0C1-48628DA6C2FB}"/>
              </a:ext>
            </a:extLst>
          </p:cNvPr>
          <p:cNvSpPr>
            <a:spLocks noGrp="1"/>
          </p:cNvSpPr>
          <p:nvPr>
            <p:ph type="title"/>
          </p:nvPr>
        </p:nvSpPr>
        <p:spPr/>
        <p:txBody>
          <a:bodyPr/>
          <a:lstStyle/>
          <a:p>
            <a:r>
              <a:rPr lang="en-US" dirty="0"/>
              <a:t>Understanding of Data Attributes:</a:t>
            </a:r>
          </a:p>
        </p:txBody>
      </p:sp>
      <p:graphicFrame>
        <p:nvGraphicFramePr>
          <p:cNvPr id="4" name="Content Placeholder 3">
            <a:extLst>
              <a:ext uri="{FF2B5EF4-FFF2-40B4-BE49-F238E27FC236}">
                <a16:creationId xmlns:a16="http://schemas.microsoft.com/office/drawing/2014/main" id="{8131B16E-DD9F-4BF4-AFE4-9B955C6CB557}"/>
              </a:ext>
            </a:extLst>
          </p:cNvPr>
          <p:cNvGraphicFramePr>
            <a:graphicFrameLocks noGrp="1"/>
          </p:cNvGraphicFramePr>
          <p:nvPr>
            <p:ph idx="1"/>
            <p:extLst>
              <p:ext uri="{D42A27DB-BD31-4B8C-83A1-F6EECF244321}">
                <p14:modId xmlns:p14="http://schemas.microsoft.com/office/powerpoint/2010/main" val="3607565792"/>
              </p:ext>
            </p:extLst>
          </p:nvPr>
        </p:nvGraphicFramePr>
        <p:xfrm>
          <a:off x="677334" y="1491175"/>
          <a:ext cx="8410395" cy="4304707"/>
        </p:xfrm>
        <a:graphic>
          <a:graphicData uri="http://schemas.openxmlformats.org/drawingml/2006/table">
            <a:tbl>
              <a:tblPr>
                <a:tableStyleId>{5C22544A-7EE6-4342-B048-85BDC9FD1C3A}</a:tableStyleId>
              </a:tblPr>
              <a:tblGrid>
                <a:gridCol w="2000310">
                  <a:extLst>
                    <a:ext uri="{9D8B030D-6E8A-4147-A177-3AD203B41FA5}">
                      <a16:colId xmlns:a16="http://schemas.microsoft.com/office/drawing/2014/main" val="4091213882"/>
                    </a:ext>
                  </a:extLst>
                </a:gridCol>
                <a:gridCol w="6410085">
                  <a:extLst>
                    <a:ext uri="{9D8B030D-6E8A-4147-A177-3AD203B41FA5}">
                      <a16:colId xmlns:a16="http://schemas.microsoft.com/office/drawing/2014/main" val="509325888"/>
                    </a:ext>
                  </a:extLst>
                </a:gridCol>
              </a:tblGrid>
              <a:tr h="227982">
                <a:tc>
                  <a:txBody>
                    <a:bodyPr/>
                    <a:lstStyle/>
                    <a:p>
                      <a:pPr algn="l" fontAlgn="b"/>
                      <a:r>
                        <a:rPr lang="en-US" sz="1100" u="none" strike="noStrike">
                          <a:effectLst/>
                        </a:rPr>
                        <a:t>LABEL</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DESCRIPTION</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7759584"/>
                  </a:ext>
                </a:extLst>
              </a:tr>
              <a:tr h="207256">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 of product Sold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4006768"/>
                  </a:ext>
                </a:extLst>
              </a:tr>
              <a:tr h="207256">
                <a:tc>
                  <a:txBody>
                    <a:bodyPr/>
                    <a:lstStyle/>
                    <a:p>
                      <a:pPr algn="l" fontAlgn="b"/>
                      <a:r>
                        <a:rPr lang="en-US" sz="1100" u="none" strike="noStrike">
                          <a:effectLst/>
                        </a:rPr>
                        <a:t>Day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Day when product sold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9250817"/>
                  </a:ext>
                </a:extLst>
              </a:tr>
              <a:tr h="207256">
                <a:tc>
                  <a:txBody>
                    <a:bodyPr/>
                    <a:lstStyle/>
                    <a:p>
                      <a:pPr algn="l" fontAlgn="b"/>
                      <a:r>
                        <a:rPr lang="en-US" sz="1100" u="none" strike="noStrike">
                          <a:effectLst/>
                        </a:rPr>
                        <a:t>Month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Month for selling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44013317"/>
                  </a:ext>
                </a:extLst>
              </a:tr>
              <a:tr h="207256">
                <a:tc>
                  <a:txBody>
                    <a:bodyPr/>
                    <a:lstStyle/>
                    <a:p>
                      <a:pPr algn="l" fontAlgn="b"/>
                      <a:r>
                        <a:rPr lang="en-US" sz="1100" u="none" strike="noStrike">
                          <a:effectLst/>
                        </a:rPr>
                        <a:t>Year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Selling Year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40364204"/>
                  </a:ext>
                </a:extLst>
              </a:tr>
              <a:tr h="207256">
                <a:tc>
                  <a:txBody>
                    <a:bodyPr/>
                    <a:lstStyle/>
                    <a:p>
                      <a:pPr algn="l" fontAlgn="b"/>
                      <a:r>
                        <a:rPr lang="en-US" sz="1100" u="none" strike="noStrike">
                          <a:effectLst/>
                        </a:rPr>
                        <a:t>Customer 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Age of the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4000883"/>
                  </a:ext>
                </a:extLst>
              </a:tr>
              <a:tr h="207256">
                <a:tc>
                  <a:txBody>
                    <a:bodyPr/>
                    <a:lstStyle/>
                    <a:p>
                      <a:pPr algn="l" fontAlgn="b"/>
                      <a:r>
                        <a:rPr lang="en-US" sz="1100" u="none" strike="noStrike">
                          <a:effectLst/>
                        </a:rPr>
                        <a:t>Age Group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Age group of the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5015688"/>
                  </a:ext>
                </a:extLst>
              </a:tr>
              <a:tr h="207256">
                <a:tc>
                  <a:txBody>
                    <a:bodyPr/>
                    <a:lstStyle/>
                    <a:p>
                      <a:pPr algn="l" fontAlgn="b"/>
                      <a:r>
                        <a:rPr lang="en-US" sz="1100" u="none" strike="noStrike">
                          <a:effectLst/>
                        </a:rPr>
                        <a:t>Customer 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 of Customer</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496649"/>
                  </a:ext>
                </a:extLst>
              </a:tr>
              <a:tr h="207256">
                <a:tc>
                  <a:txBody>
                    <a:bodyPr/>
                    <a:lstStyle/>
                    <a:p>
                      <a:pPr algn="l" fontAlgn="b"/>
                      <a:r>
                        <a:rPr lang="en-US" sz="1100" u="none" strike="noStrike">
                          <a:effectLst/>
                        </a:rPr>
                        <a:t>Country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Name of the country the customer ordered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1761142"/>
                  </a:ext>
                </a:extLst>
              </a:tr>
              <a:tr h="375133">
                <a:tc>
                  <a:txBody>
                    <a:bodyPr/>
                    <a:lstStyle/>
                    <a:p>
                      <a:pPr algn="l" fontAlgn="b"/>
                      <a:r>
                        <a:rPr lang="en-US" sz="1100" u="none" strike="noStrike">
                          <a:effectLst/>
                        </a:rPr>
                        <a:t>State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State of the customer from where they order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181754"/>
                  </a:ext>
                </a:extLst>
              </a:tr>
              <a:tr h="375133">
                <a:tc>
                  <a:txBody>
                    <a:bodyPr/>
                    <a:lstStyle/>
                    <a:p>
                      <a:pPr algn="l" fontAlgn="b"/>
                      <a:r>
                        <a:rPr lang="en-US" sz="1100" u="none" strike="noStrike">
                          <a:effectLst/>
                        </a:rPr>
                        <a:t>Product 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The name of the category on which the product belongs to</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96311578"/>
                  </a:ext>
                </a:extLst>
              </a:tr>
              <a:tr h="207256">
                <a:tc>
                  <a:txBody>
                    <a:bodyPr/>
                    <a:lstStyle/>
                    <a:p>
                      <a:pPr algn="l" fontAlgn="b"/>
                      <a:r>
                        <a:rPr lang="en-US" sz="1100" u="none" strike="noStrike">
                          <a:effectLst/>
                        </a:rPr>
                        <a:t>Sub Category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Sub Category of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6157158"/>
                  </a:ext>
                </a:extLst>
              </a:tr>
              <a:tr h="207256">
                <a:tc>
                  <a:txBody>
                    <a:bodyPr/>
                    <a:lstStyle/>
                    <a:p>
                      <a:pPr algn="l" fontAlgn="b"/>
                      <a:r>
                        <a:rPr lang="en-US" sz="1100" u="none" strike="noStrike">
                          <a:effectLst/>
                        </a:rPr>
                        <a:t>Product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Product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8713715"/>
                  </a:ext>
                </a:extLst>
              </a:tr>
              <a:tr h="207256">
                <a:tc>
                  <a:txBody>
                    <a:bodyPr/>
                    <a:lstStyle/>
                    <a:p>
                      <a:pPr algn="l" fontAlgn="b"/>
                      <a:r>
                        <a:rPr lang="en-US" sz="1100" u="none" strike="noStrike">
                          <a:effectLst/>
                        </a:rPr>
                        <a:t>Order Quantity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The number of product ordered by customers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8735288"/>
                  </a:ext>
                </a:extLst>
              </a:tr>
              <a:tr h="207256">
                <a:tc>
                  <a:txBody>
                    <a:bodyPr/>
                    <a:lstStyle/>
                    <a:p>
                      <a:pPr algn="l" fontAlgn="b"/>
                      <a:r>
                        <a:rPr lang="en-US" sz="1100" u="none" strike="noStrike">
                          <a:effectLst/>
                        </a:rPr>
                        <a:t>Unit Cost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The basic cost of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604175"/>
                  </a:ext>
                </a:extLst>
              </a:tr>
              <a:tr h="207256">
                <a:tc>
                  <a:txBody>
                    <a:bodyPr/>
                    <a:lstStyle/>
                    <a:p>
                      <a:pPr algn="l" fontAlgn="b"/>
                      <a:r>
                        <a:rPr lang="en-US" sz="1100" u="none" strike="noStrike">
                          <a:effectLst/>
                        </a:rPr>
                        <a:t>Unit Price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The price of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74334511"/>
                  </a:ext>
                </a:extLst>
              </a:tr>
              <a:tr h="207256">
                <a:tc>
                  <a:txBody>
                    <a:bodyPr/>
                    <a:lstStyle/>
                    <a:p>
                      <a:pPr algn="l" fontAlgn="b"/>
                      <a:r>
                        <a:rPr lang="en-US" sz="1100" u="none" strike="noStrike">
                          <a:effectLst/>
                        </a:rPr>
                        <a:t>Profit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Profit gained from that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810362"/>
                  </a:ext>
                </a:extLst>
              </a:tr>
              <a:tr h="207256">
                <a:tc>
                  <a:txBody>
                    <a:bodyPr/>
                    <a:lstStyle/>
                    <a:p>
                      <a:pPr algn="l" fontAlgn="b"/>
                      <a:r>
                        <a:rPr lang="en-US" sz="1100" u="none" strike="noStrike">
                          <a:effectLst/>
                        </a:rPr>
                        <a:t>Cost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Cost of the product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8803314"/>
                  </a:ext>
                </a:extLst>
              </a:tr>
              <a:tr h="217619">
                <a:tc>
                  <a:txBody>
                    <a:bodyPr/>
                    <a:lstStyle/>
                    <a:p>
                      <a:pPr algn="l" fontAlgn="b"/>
                      <a:r>
                        <a:rPr lang="en-US" sz="1100" u="none" strike="noStrike">
                          <a:effectLst/>
                        </a:rPr>
                        <a:t>Revenue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Income gained from the product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8855783"/>
                  </a:ext>
                </a:extLst>
              </a:tr>
            </a:tbl>
          </a:graphicData>
        </a:graphic>
      </p:graphicFrame>
    </p:spTree>
    <p:extLst>
      <p:ext uri="{BB962C8B-B14F-4D97-AF65-F5344CB8AC3E}">
        <p14:creationId xmlns:p14="http://schemas.microsoft.com/office/powerpoint/2010/main" val="352861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2717D-AB90-46C6-8B42-FA40FAF9C0AF}"/>
              </a:ext>
            </a:extLst>
          </p:cNvPr>
          <p:cNvSpPr>
            <a:spLocks noGrp="1"/>
          </p:cNvSpPr>
          <p:nvPr>
            <p:ph type="title"/>
          </p:nvPr>
        </p:nvSpPr>
        <p:spPr/>
        <p:txBody>
          <a:bodyPr>
            <a:normAutofit/>
          </a:bodyPr>
          <a:lstStyle/>
          <a:p>
            <a:r>
              <a:rPr lang="en-US" b="1" i="0" dirty="0">
                <a:effectLst/>
                <a:latin typeface="inherit"/>
              </a:rPr>
              <a:t>Analysis Pipeline-The OSEMN Approach:</a:t>
            </a:r>
            <a:br>
              <a:rPr lang="en-US" b="1" i="0" dirty="0">
                <a:solidFill>
                  <a:srgbClr val="000000"/>
                </a:solidFill>
                <a:effectLst/>
                <a:latin typeface="inherit"/>
              </a:rPr>
            </a:br>
            <a:endParaRPr lang="en-US" sz="2200" dirty="0"/>
          </a:p>
        </p:txBody>
      </p:sp>
      <p:sp>
        <p:nvSpPr>
          <p:cNvPr id="3" name="Content Placeholder 2">
            <a:extLst>
              <a:ext uri="{FF2B5EF4-FFF2-40B4-BE49-F238E27FC236}">
                <a16:creationId xmlns:a16="http://schemas.microsoft.com/office/drawing/2014/main" id="{804D6541-AA76-458A-83B2-DAC3131ED256}"/>
              </a:ext>
            </a:extLst>
          </p:cNvPr>
          <p:cNvSpPr>
            <a:spLocks noGrp="1"/>
          </p:cNvSpPr>
          <p:nvPr>
            <p:ph idx="1"/>
          </p:nvPr>
        </p:nvSpPr>
        <p:spPr/>
        <p:txBody>
          <a:bodyPr>
            <a:normAutofit/>
          </a:bodyPr>
          <a:lstStyle/>
          <a:p>
            <a:r>
              <a:rPr lang="en-US" sz="2000" b="0" i="0" dirty="0">
                <a:solidFill>
                  <a:srgbClr val="000000"/>
                </a:solidFill>
                <a:effectLst/>
                <a:latin typeface="Helvetica Neue"/>
              </a:rPr>
              <a:t>Obtain the Data: The dataset is extracted from Excel file</a:t>
            </a:r>
            <a:br>
              <a:rPr lang="en-US" sz="2000" b="0" i="0" dirty="0">
                <a:solidFill>
                  <a:srgbClr val="000000"/>
                </a:solidFill>
                <a:effectLst/>
                <a:latin typeface="Helvetica Neue"/>
              </a:rPr>
            </a:br>
            <a:endParaRPr lang="en-US" sz="2000" b="0" i="0" dirty="0">
              <a:solidFill>
                <a:srgbClr val="000000"/>
              </a:solidFill>
              <a:effectLst/>
              <a:latin typeface="Helvetica Neue"/>
            </a:endParaRPr>
          </a:p>
          <a:p>
            <a:r>
              <a:rPr lang="en-US" sz="2000" b="0" i="0" dirty="0">
                <a:solidFill>
                  <a:srgbClr val="000000"/>
                </a:solidFill>
                <a:effectLst/>
                <a:latin typeface="Helvetica Neue"/>
              </a:rPr>
              <a:t>Scrubbing/ Cleaning the Data: Initial data exploration and preparation for analysis</a:t>
            </a:r>
            <a:br>
              <a:rPr lang="en-US" sz="2000" b="0" i="0" dirty="0">
                <a:solidFill>
                  <a:srgbClr val="000000"/>
                </a:solidFill>
                <a:effectLst/>
                <a:latin typeface="Helvetica Neue"/>
              </a:rPr>
            </a:br>
            <a:endParaRPr lang="en-US" sz="2000" b="0" i="0" dirty="0">
              <a:solidFill>
                <a:srgbClr val="000000"/>
              </a:solidFill>
              <a:effectLst/>
              <a:latin typeface="Helvetica Neue"/>
            </a:endParaRPr>
          </a:p>
          <a:p>
            <a:r>
              <a:rPr lang="en-US" sz="2000" b="0" i="0" dirty="0">
                <a:solidFill>
                  <a:srgbClr val="000000"/>
                </a:solidFill>
                <a:effectLst/>
                <a:latin typeface="Helvetica Neue"/>
              </a:rPr>
              <a:t>Exploring/Visualizing Our Data: Basic EDA to understand the data</a:t>
            </a:r>
            <a:br>
              <a:rPr lang="en-US" sz="2000" b="0" i="0" dirty="0">
                <a:solidFill>
                  <a:srgbClr val="000000"/>
                </a:solidFill>
                <a:effectLst/>
                <a:latin typeface="Helvetica Neue"/>
              </a:rPr>
            </a:br>
            <a:r>
              <a:rPr lang="en-US" sz="2000" b="0" i="0" dirty="0">
                <a:solidFill>
                  <a:srgbClr val="000000"/>
                </a:solidFill>
                <a:effectLst/>
                <a:latin typeface="Helvetica Neue"/>
              </a:rPr>
              <a:t>Modeling the Data</a:t>
            </a:r>
            <a:br>
              <a:rPr lang="en-US" sz="2000" b="0" i="0" dirty="0">
                <a:solidFill>
                  <a:srgbClr val="000000"/>
                </a:solidFill>
                <a:effectLst/>
                <a:latin typeface="Helvetica Neue"/>
              </a:rPr>
            </a:br>
            <a:endParaRPr lang="en-US" sz="2000" b="0" i="0" dirty="0">
              <a:solidFill>
                <a:srgbClr val="000000"/>
              </a:solidFill>
              <a:effectLst/>
              <a:latin typeface="Helvetica Neue"/>
            </a:endParaRPr>
          </a:p>
          <a:p>
            <a:r>
              <a:rPr lang="en-US" sz="2000" b="0" i="0" dirty="0">
                <a:solidFill>
                  <a:srgbClr val="000000"/>
                </a:solidFill>
                <a:effectLst/>
                <a:latin typeface="Helvetica Neue"/>
              </a:rPr>
              <a:t>Interpreting the Results</a:t>
            </a:r>
            <a:br>
              <a:rPr lang="en-US" sz="2000" b="0" i="0" dirty="0">
                <a:solidFill>
                  <a:srgbClr val="000000"/>
                </a:solidFill>
                <a:effectLst/>
                <a:latin typeface="Helvetica Neue"/>
              </a:rPr>
            </a:br>
            <a:endParaRPr lang="en-US" sz="2000" dirty="0"/>
          </a:p>
        </p:txBody>
      </p:sp>
    </p:spTree>
    <p:extLst>
      <p:ext uri="{BB962C8B-B14F-4D97-AF65-F5344CB8AC3E}">
        <p14:creationId xmlns:p14="http://schemas.microsoft.com/office/powerpoint/2010/main" val="2436263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87C1B-E6C4-4922-986A-3DEC0F421739}"/>
              </a:ext>
            </a:extLst>
          </p:cNvPr>
          <p:cNvSpPr>
            <a:spLocks noGrp="1"/>
          </p:cNvSpPr>
          <p:nvPr>
            <p:ph type="title"/>
          </p:nvPr>
        </p:nvSpPr>
        <p:spPr>
          <a:xfrm>
            <a:off x="531560" y="304801"/>
            <a:ext cx="8596668" cy="861391"/>
          </a:xfrm>
        </p:spPr>
        <p:txBody>
          <a:bodyPr>
            <a:normAutofit/>
          </a:bodyPr>
          <a:lstStyle/>
          <a:p>
            <a:r>
              <a:rPr lang="en-US" sz="2400" dirty="0"/>
              <a:t>Cleaning And Shaping Data:</a:t>
            </a:r>
          </a:p>
        </p:txBody>
      </p:sp>
      <p:sp>
        <p:nvSpPr>
          <p:cNvPr id="6" name="Content Placeholder 5">
            <a:extLst>
              <a:ext uri="{FF2B5EF4-FFF2-40B4-BE49-F238E27FC236}">
                <a16:creationId xmlns:a16="http://schemas.microsoft.com/office/drawing/2014/main" id="{811FF76B-252F-4B0C-802F-2B47B81FA525}"/>
              </a:ext>
            </a:extLst>
          </p:cNvPr>
          <p:cNvSpPr>
            <a:spLocks noGrp="1"/>
          </p:cNvSpPr>
          <p:nvPr>
            <p:ph idx="1"/>
          </p:nvPr>
        </p:nvSpPr>
        <p:spPr>
          <a:xfrm>
            <a:off x="531560" y="735496"/>
            <a:ext cx="8596668" cy="5691808"/>
          </a:xfrm>
        </p:spPr>
        <p:txBody>
          <a:bodyPr>
            <a:normAutofit fontScale="70000" lnSpcReduction="20000"/>
          </a:bodyPr>
          <a:lstStyle/>
          <a:p>
            <a:endParaRPr lang="en-US" sz="2200" dirty="0"/>
          </a:p>
          <a:p>
            <a:r>
              <a:rPr lang="en-US" sz="2600" dirty="0"/>
              <a:t>No Null Values</a:t>
            </a:r>
          </a:p>
          <a:p>
            <a:r>
              <a:rPr lang="en-US" sz="2600" dirty="0"/>
              <a:t>Removed duplicated Values</a:t>
            </a:r>
          </a:p>
          <a:p>
            <a:pPr marL="0" indent="0">
              <a:buNone/>
            </a:pPr>
            <a:endParaRPr lang="en-US" sz="2600" dirty="0"/>
          </a:p>
          <a:p>
            <a:pPr marL="0" indent="0">
              <a:buNone/>
            </a:pPr>
            <a:r>
              <a:rPr lang="en-US" sz="3400" dirty="0">
                <a:solidFill>
                  <a:schemeClr val="accent1"/>
                </a:solidFill>
              </a:rPr>
              <a:t>Unique Values For Columns:</a:t>
            </a:r>
          </a:p>
          <a:p>
            <a:pPr marL="0" indent="0">
              <a:buNone/>
            </a:pPr>
            <a:endParaRPr lang="en-US" sz="2200" dirty="0">
              <a:solidFill>
                <a:schemeClr val="tx1"/>
              </a:solidFill>
            </a:endParaRPr>
          </a:p>
          <a:p>
            <a:pPr marL="0" indent="0">
              <a:buNone/>
            </a:pPr>
            <a:r>
              <a:rPr lang="en-US" sz="2600" dirty="0">
                <a:solidFill>
                  <a:schemeClr val="tx1"/>
                </a:solidFill>
              </a:rPr>
              <a:t>Years                         2011 2012 2013 2014 2015 2016</a:t>
            </a:r>
          </a:p>
          <a:p>
            <a:pPr marL="0" indent="0">
              <a:buNone/>
            </a:pPr>
            <a:r>
              <a:rPr lang="en-US" sz="2600" dirty="0">
                <a:solidFill>
                  <a:schemeClr val="tx1"/>
                </a:solidFill>
              </a:rPr>
              <a:t>Age Group                 Youth (&lt;25)        Youth Adults (25-34)</a:t>
            </a:r>
          </a:p>
          <a:p>
            <a:pPr marL="0" indent="0">
              <a:buNone/>
            </a:pPr>
            <a:r>
              <a:rPr lang="en-US" sz="2600" dirty="0">
                <a:solidFill>
                  <a:schemeClr val="tx1"/>
                </a:solidFill>
              </a:rPr>
              <a:t>				      Adults (35-64)     Seniors (64+)</a:t>
            </a:r>
          </a:p>
          <a:p>
            <a:pPr marL="0" indent="0">
              <a:buNone/>
            </a:pPr>
            <a:r>
              <a:rPr lang="en-US" sz="2600" dirty="0">
                <a:solidFill>
                  <a:schemeClr val="tx1"/>
                </a:solidFill>
              </a:rPr>
              <a:t>Customer Gender	       M     F</a:t>
            </a:r>
          </a:p>
          <a:p>
            <a:pPr marL="0" indent="0">
              <a:buNone/>
            </a:pPr>
            <a:r>
              <a:rPr lang="en-US" sz="2600" dirty="0">
                <a:solidFill>
                  <a:schemeClr val="tx1"/>
                </a:solidFill>
              </a:rPr>
              <a:t>Country Name           Canada  Australia  United States  Germany  </a:t>
            </a:r>
          </a:p>
          <a:p>
            <a:pPr marL="0" indent="0">
              <a:buNone/>
            </a:pPr>
            <a:r>
              <a:rPr lang="en-US" sz="2600" dirty="0">
                <a:solidFill>
                  <a:schemeClr val="tx1"/>
                </a:solidFill>
              </a:rPr>
              <a:t>                                France   United Kingdom</a:t>
            </a:r>
          </a:p>
          <a:p>
            <a:pPr marL="0" indent="0">
              <a:buNone/>
            </a:pPr>
            <a:r>
              <a:rPr lang="en-US" sz="2600" dirty="0">
                <a:solidFill>
                  <a:schemeClr val="tx1"/>
                </a:solidFill>
              </a:rPr>
              <a:t>No. of States             53</a:t>
            </a:r>
          </a:p>
          <a:p>
            <a:pPr marL="0" indent="0">
              <a:buNone/>
            </a:pPr>
            <a:r>
              <a:rPr lang="en-US" sz="2600" dirty="0">
                <a:solidFill>
                  <a:schemeClr val="tx1"/>
                </a:solidFill>
              </a:rPr>
              <a:t>Product Category       Accessories    Bike    Clothing</a:t>
            </a:r>
          </a:p>
          <a:p>
            <a:pPr marL="0" indent="0">
              <a:buNone/>
            </a:pPr>
            <a:r>
              <a:rPr lang="en-US" sz="2600" dirty="0">
                <a:solidFill>
                  <a:schemeClr val="tx1"/>
                </a:solidFill>
              </a:rPr>
              <a:t>No. of Subcategory   17</a:t>
            </a:r>
          </a:p>
          <a:p>
            <a:pPr marL="0" indent="0">
              <a:buNone/>
            </a:pPr>
            <a:r>
              <a:rPr lang="en-US" sz="2600" dirty="0">
                <a:solidFill>
                  <a:schemeClr val="tx1"/>
                </a:solidFill>
              </a:rPr>
              <a:t>No. of Products          130</a:t>
            </a:r>
          </a:p>
        </p:txBody>
      </p:sp>
    </p:spTree>
    <p:extLst>
      <p:ext uri="{BB962C8B-B14F-4D97-AF65-F5344CB8AC3E}">
        <p14:creationId xmlns:p14="http://schemas.microsoft.com/office/powerpoint/2010/main" val="36753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E031F1-C088-4EC4-8A48-C5CDE81B9678}"/>
              </a:ext>
            </a:extLst>
          </p:cNvPr>
          <p:cNvSpPr>
            <a:spLocks noGrp="1"/>
          </p:cNvSpPr>
          <p:nvPr>
            <p:ph type="title"/>
          </p:nvPr>
        </p:nvSpPr>
        <p:spPr>
          <a:xfrm>
            <a:off x="652481" y="1382486"/>
            <a:ext cx="3547581" cy="4093028"/>
          </a:xfrm>
        </p:spPr>
        <p:txBody>
          <a:bodyPr anchor="ctr">
            <a:normAutofit/>
          </a:bodyPr>
          <a:lstStyle/>
          <a:p>
            <a:r>
              <a:rPr lang="en-US" sz="4400"/>
              <a:t>Areas of Exploration:</a:t>
            </a:r>
            <a:br>
              <a:rPr lang="en-US" sz="4400"/>
            </a:br>
            <a:endParaRPr lang="en-US" sz="4400"/>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1477C960-5A44-4CBF-8A46-2B755F6D7530}"/>
              </a:ext>
            </a:extLst>
          </p:cNvPr>
          <p:cNvGraphicFramePr>
            <a:graphicFrameLocks noGrp="1"/>
          </p:cNvGraphicFramePr>
          <p:nvPr>
            <p:ph idx="1"/>
            <p:extLst>
              <p:ext uri="{D42A27DB-BD31-4B8C-83A1-F6EECF244321}">
                <p14:modId xmlns:p14="http://schemas.microsoft.com/office/powerpoint/2010/main" val="163253665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2841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326069-31FB-447A-B479-9E6CFD94A4AF}"/>
              </a:ext>
            </a:extLst>
          </p:cNvPr>
          <p:cNvSpPr>
            <a:spLocks noGrp="1"/>
          </p:cNvSpPr>
          <p:nvPr>
            <p:ph type="title"/>
          </p:nvPr>
        </p:nvSpPr>
        <p:spPr>
          <a:xfrm>
            <a:off x="269371" y="0"/>
            <a:ext cx="8596668" cy="1320800"/>
          </a:xfrm>
        </p:spPr>
        <p:txBody>
          <a:bodyPr>
            <a:normAutofit/>
          </a:bodyPr>
          <a:lstStyle/>
          <a:p>
            <a:r>
              <a:rPr lang="en-US" sz="2700" dirty="0"/>
              <a:t>Exploring And Visualizing Our Data:</a:t>
            </a:r>
            <a:br>
              <a:rPr lang="en-US" sz="2700" dirty="0"/>
            </a:br>
            <a:br>
              <a:rPr lang="en-US" sz="2700" dirty="0"/>
            </a:br>
            <a:r>
              <a:rPr lang="en-US" sz="2400" dirty="0"/>
              <a:t>Let’s see overall revenue by years for all countries</a:t>
            </a:r>
          </a:p>
        </p:txBody>
      </p:sp>
      <p:sp>
        <p:nvSpPr>
          <p:cNvPr id="5" name="Text Placeholder 4">
            <a:extLst>
              <a:ext uri="{FF2B5EF4-FFF2-40B4-BE49-F238E27FC236}">
                <a16:creationId xmlns:a16="http://schemas.microsoft.com/office/drawing/2014/main" id="{A314207E-105E-4BFC-BCA7-0E66E9D2D1E6}"/>
              </a:ext>
            </a:extLst>
          </p:cNvPr>
          <p:cNvSpPr>
            <a:spLocks noGrp="1"/>
          </p:cNvSpPr>
          <p:nvPr>
            <p:ph type="body" idx="1"/>
          </p:nvPr>
        </p:nvSpPr>
        <p:spPr>
          <a:xfrm>
            <a:off x="269371" y="1533378"/>
            <a:ext cx="4591997" cy="1203867"/>
          </a:xfrm>
        </p:spPr>
        <p:txBody>
          <a:bodyPr/>
          <a:lstStyle/>
          <a:p>
            <a:r>
              <a:rPr lang="en-US" sz="1800" dirty="0"/>
              <a:t>The below chart shows the fluctuations in revenues, we can see that there was a pick in 2013 and fall in 2014, again pick in 2015 and reducing in 2016</a:t>
            </a:r>
            <a:r>
              <a:rPr lang="en-US" sz="1400" dirty="0"/>
              <a:t>.</a:t>
            </a:r>
          </a:p>
        </p:txBody>
      </p:sp>
      <p:pic>
        <p:nvPicPr>
          <p:cNvPr id="4098" name="Picture 2">
            <a:extLst>
              <a:ext uri="{FF2B5EF4-FFF2-40B4-BE49-F238E27FC236}">
                <a16:creationId xmlns:a16="http://schemas.microsoft.com/office/drawing/2014/main" id="{DC56B20A-FEC5-4F5B-989B-02A564066FB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0" y="2737245"/>
            <a:ext cx="4861368" cy="37901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6E741E71-3359-44AC-903A-DE2C414A36B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5084776" y="2737245"/>
            <a:ext cx="4491716" cy="36354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13">
            <a:extLst>
              <a:ext uri="{FF2B5EF4-FFF2-40B4-BE49-F238E27FC236}">
                <a16:creationId xmlns:a16="http://schemas.microsoft.com/office/drawing/2014/main" id="{92DDE51C-DBF7-4418-B75C-A579EC4AB9E0}"/>
              </a:ext>
            </a:extLst>
          </p:cNvPr>
          <p:cNvSpPr>
            <a:spLocks noGrp="1"/>
          </p:cNvSpPr>
          <p:nvPr>
            <p:ph type="body" sz="quarter" idx="3"/>
          </p:nvPr>
        </p:nvSpPr>
        <p:spPr>
          <a:xfrm>
            <a:off x="5359560" y="900332"/>
            <a:ext cx="5012221" cy="1953846"/>
          </a:xfrm>
        </p:spPr>
        <p:txBody>
          <a:bodyPr/>
          <a:lstStyle/>
          <a:p>
            <a:r>
              <a:rPr lang="en-US" sz="1800" dirty="0"/>
              <a:t>If we see over all revenues for each country by years, we can see that the revenues has increase for countries Canada, United Kingdom, Germany and France. There is more fluctuations for United States and Australia.</a:t>
            </a:r>
          </a:p>
        </p:txBody>
      </p:sp>
    </p:spTree>
    <p:extLst>
      <p:ext uri="{BB962C8B-B14F-4D97-AF65-F5344CB8AC3E}">
        <p14:creationId xmlns:p14="http://schemas.microsoft.com/office/powerpoint/2010/main" val="1349399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016A-95A2-4EF9-BAA1-5CDFE4EFAF2A}"/>
              </a:ext>
            </a:extLst>
          </p:cNvPr>
          <p:cNvSpPr>
            <a:spLocks noGrp="1"/>
          </p:cNvSpPr>
          <p:nvPr>
            <p:ph type="title"/>
          </p:nvPr>
        </p:nvSpPr>
        <p:spPr/>
        <p:txBody>
          <a:bodyPr>
            <a:normAutofit/>
          </a:bodyPr>
          <a:lstStyle/>
          <a:p>
            <a:r>
              <a:rPr lang="en-US" sz="2400" dirty="0"/>
              <a:t>Let's See for Which months people like to buy more, and which countries brings more the highest revenue</a:t>
            </a:r>
          </a:p>
        </p:txBody>
      </p:sp>
      <p:sp>
        <p:nvSpPr>
          <p:cNvPr id="3" name="Text Placeholder 2">
            <a:extLst>
              <a:ext uri="{FF2B5EF4-FFF2-40B4-BE49-F238E27FC236}">
                <a16:creationId xmlns:a16="http://schemas.microsoft.com/office/drawing/2014/main" id="{0C03AA9C-F916-4094-B9AA-AD4C33E5529A}"/>
              </a:ext>
            </a:extLst>
          </p:cNvPr>
          <p:cNvSpPr>
            <a:spLocks noGrp="1"/>
          </p:cNvSpPr>
          <p:nvPr>
            <p:ph type="body" idx="1"/>
          </p:nvPr>
        </p:nvSpPr>
        <p:spPr>
          <a:xfrm>
            <a:off x="675745" y="872197"/>
            <a:ext cx="4185623" cy="1865048"/>
          </a:xfrm>
        </p:spPr>
        <p:txBody>
          <a:bodyPr/>
          <a:lstStyle/>
          <a:p>
            <a:r>
              <a:rPr lang="en-US" sz="2000" dirty="0"/>
              <a:t>The below chart shows that in the month of December, People has ordered the highest followed by June and November.</a:t>
            </a:r>
          </a:p>
        </p:txBody>
      </p:sp>
      <p:sp>
        <p:nvSpPr>
          <p:cNvPr id="5" name="Text Placeholder 4">
            <a:extLst>
              <a:ext uri="{FF2B5EF4-FFF2-40B4-BE49-F238E27FC236}">
                <a16:creationId xmlns:a16="http://schemas.microsoft.com/office/drawing/2014/main" id="{07F2A8B7-764F-4DC7-9D80-B6FB3CC1F897}"/>
              </a:ext>
            </a:extLst>
          </p:cNvPr>
          <p:cNvSpPr>
            <a:spLocks noGrp="1"/>
          </p:cNvSpPr>
          <p:nvPr>
            <p:ph type="body" sz="quarter" idx="3"/>
          </p:nvPr>
        </p:nvSpPr>
        <p:spPr>
          <a:xfrm>
            <a:off x="5088383" y="1167618"/>
            <a:ext cx="4185618" cy="1569627"/>
          </a:xfrm>
        </p:spPr>
        <p:txBody>
          <a:bodyPr/>
          <a:lstStyle/>
          <a:p>
            <a:r>
              <a:rPr lang="en-US" sz="2000" dirty="0"/>
              <a:t>United States brings the highest revenue (32.8%) followed by Australia (25.0%).</a:t>
            </a:r>
          </a:p>
        </p:txBody>
      </p:sp>
      <p:pic>
        <p:nvPicPr>
          <p:cNvPr id="5122" name="Picture 2">
            <a:extLst>
              <a:ext uri="{FF2B5EF4-FFF2-40B4-BE49-F238E27FC236}">
                <a16:creationId xmlns:a16="http://schemas.microsoft.com/office/drawing/2014/main" id="{BE54F195-084F-4974-97CD-83D1EC0F825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8730" y="2736850"/>
            <a:ext cx="4397716" cy="35115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1B26F827-5522-42B2-878D-C65853F7332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4918936" y="2736850"/>
            <a:ext cx="4185623" cy="3305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8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9653431-4F54-490A-9481-5A4743D15533}"/>
              </a:ext>
            </a:extLst>
          </p:cNvPr>
          <p:cNvSpPr>
            <a:spLocks noGrp="1"/>
          </p:cNvSpPr>
          <p:nvPr>
            <p:ph type="title"/>
          </p:nvPr>
        </p:nvSpPr>
        <p:spPr>
          <a:xfrm>
            <a:off x="1099365" y="440836"/>
            <a:ext cx="8596668" cy="2654105"/>
          </a:xfrm>
        </p:spPr>
        <p:txBody>
          <a:bodyPr anchor="t">
            <a:normAutofit fontScale="90000"/>
          </a:bodyPr>
          <a:lstStyle/>
          <a:p>
            <a:r>
              <a:rPr lang="en-US" dirty="0"/>
              <a:t>Let’s See The No. of orders by sub categories and mean prices </a:t>
            </a:r>
            <a:br>
              <a:rPr lang="en-US" dirty="0"/>
            </a:br>
            <a:br>
              <a:rPr lang="en-US" dirty="0"/>
            </a:br>
            <a:r>
              <a:rPr lang="en-US" sz="2000" dirty="0">
                <a:solidFill>
                  <a:schemeClr val="tx1"/>
                </a:solidFill>
              </a:rPr>
              <a:t>The below chart explains the no. of quantity ordered by subcategory comparing with the mean price for subcategory, we can see that Tires and Tubes has the highest selling and mean price for that product is less and Mountain Bike’s mean price is high, but no. of orders are less.</a:t>
            </a:r>
          </a:p>
        </p:txBody>
      </p:sp>
      <p:pic>
        <p:nvPicPr>
          <p:cNvPr id="6156" name="Picture 12">
            <a:extLst>
              <a:ext uri="{FF2B5EF4-FFF2-40B4-BE49-F238E27FC236}">
                <a16:creationId xmlns:a16="http://schemas.microsoft.com/office/drawing/2014/main" id="{69DFF784-B1EA-4475-90BC-2C7545D54E0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9377" y="3094941"/>
            <a:ext cx="6523786" cy="366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1480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174</TotalTime>
  <Words>937</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Helvetica Neue</vt:lpstr>
      <vt:lpstr>inherit</vt:lpstr>
      <vt:lpstr>Trebuchet MS</vt:lpstr>
      <vt:lpstr>Wingdings</vt:lpstr>
      <vt:lpstr>Wingdings 3</vt:lpstr>
      <vt:lpstr>Facet</vt:lpstr>
      <vt:lpstr>Analysis of Bike Data</vt:lpstr>
      <vt:lpstr>Objective:  How European Bicycle Company can grow profit by 10% within  2 years by adding more features to their products and making more customers? </vt:lpstr>
      <vt:lpstr>Understanding of Data Attributes:</vt:lpstr>
      <vt:lpstr>Analysis Pipeline-The OSEMN Approach: </vt:lpstr>
      <vt:lpstr>Cleaning And Shaping Data:</vt:lpstr>
      <vt:lpstr>Areas of Exploration: </vt:lpstr>
      <vt:lpstr>Exploring And Visualizing Our Data:  Let’s see overall revenue by years for all countries</vt:lpstr>
      <vt:lpstr>Let's See for Which months people like to buy more, and which countries brings more the highest revenue</vt:lpstr>
      <vt:lpstr>Let’s See The No. of orders by sub categories and mean prices   The below chart explains the no. of quantity ordered by subcategory comparing with the mean price for subcategory, we can see that Tires and Tubes has the highest selling and mean price for that product is less and Mountain Bike’s mean price is high, but no. of orders are less.</vt:lpstr>
      <vt:lpstr>Let’s See Which Sub Category brings more profit and Which Sub Category has the highest profit margins.</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Bike Data</dc:title>
  <dc:creator>Shrushti  Patel</dc:creator>
  <cp:lastModifiedBy>Shrushti  Patel</cp:lastModifiedBy>
  <cp:revision>16</cp:revision>
  <dcterms:created xsi:type="dcterms:W3CDTF">2021-04-05T16:53:47Z</dcterms:created>
  <dcterms:modified xsi:type="dcterms:W3CDTF">2021-04-05T19:48:46Z</dcterms:modified>
</cp:coreProperties>
</file>