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hewy" charset="1" panose="02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Glacial Indifference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6" t="-1764" r="-1878" b="-21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84350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3" y="0"/>
                </a:lnTo>
                <a:lnTo>
                  <a:pt x="3394223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65156" y="2307518"/>
            <a:ext cx="7253553" cy="314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9"/>
              </a:lnSpc>
            </a:pPr>
            <a:r>
              <a:rPr lang="en-US" sz="12499" spc="2999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AIRBNB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8619" y="5214770"/>
            <a:ext cx="10749829" cy="287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4"/>
              </a:lnSpc>
            </a:pPr>
            <a:r>
              <a:rPr lang="en-US" sz="7716" spc="1851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DATA ANALYSIS</a:t>
            </a:r>
          </a:p>
          <a:p>
            <a:pPr algn="ctr">
              <a:lnSpc>
                <a:spcPts val="11574"/>
              </a:lnSpc>
            </a:pPr>
            <a:r>
              <a:rPr lang="en-US" sz="7716" spc="1851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USING TABLEAU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8765" y="2409471"/>
            <a:ext cx="10190470" cy="5468057"/>
          </a:xfrm>
          <a:custGeom>
            <a:avLst/>
            <a:gdLst/>
            <a:ahLst/>
            <a:cxnLst/>
            <a:rect r="r" b="b" t="t" l="l"/>
            <a:pathLst>
              <a:path h="5468057" w="10190470">
                <a:moveTo>
                  <a:pt x="0" y="0"/>
                </a:moveTo>
                <a:lnTo>
                  <a:pt x="10190470" y="0"/>
                </a:lnTo>
                <a:lnTo>
                  <a:pt x="10190470" y="5468058"/>
                </a:lnTo>
                <a:lnTo>
                  <a:pt x="0" y="5468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38491" y="3058151"/>
            <a:ext cx="10211018" cy="4170698"/>
          </a:xfrm>
          <a:custGeom>
            <a:avLst/>
            <a:gdLst/>
            <a:ahLst/>
            <a:cxnLst/>
            <a:rect r="r" b="b" t="t" l="l"/>
            <a:pathLst>
              <a:path h="4170698" w="10211018">
                <a:moveTo>
                  <a:pt x="0" y="0"/>
                </a:moveTo>
                <a:lnTo>
                  <a:pt x="10211018" y="0"/>
                </a:lnTo>
                <a:lnTo>
                  <a:pt x="10211018" y="4170698"/>
                </a:lnTo>
                <a:lnTo>
                  <a:pt x="0" y="4170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5044" y="3335725"/>
            <a:ext cx="14657913" cy="3261386"/>
          </a:xfrm>
          <a:custGeom>
            <a:avLst/>
            <a:gdLst/>
            <a:ahLst/>
            <a:cxnLst/>
            <a:rect r="r" b="b" t="t" l="l"/>
            <a:pathLst>
              <a:path h="3261386" w="14657913">
                <a:moveTo>
                  <a:pt x="0" y="0"/>
                </a:moveTo>
                <a:lnTo>
                  <a:pt x="14657912" y="0"/>
                </a:lnTo>
                <a:lnTo>
                  <a:pt x="14657912" y="3261386"/>
                </a:lnTo>
                <a:lnTo>
                  <a:pt x="0" y="32613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6" t="-1764" r="-1878" b="-21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84350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3" y="0"/>
                </a:lnTo>
                <a:lnTo>
                  <a:pt x="3394223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20017" y="2459918"/>
            <a:ext cx="5743833" cy="2807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9"/>
              </a:lnSpc>
            </a:pPr>
            <a:r>
              <a:rPr lang="en-US" sz="12499" spc="2999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20017" y="4972050"/>
            <a:ext cx="5743833" cy="190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62"/>
              </a:lnSpc>
            </a:pPr>
            <a:r>
              <a:rPr lang="en-US" sz="10441" spc="2505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03294" y="3035133"/>
            <a:ext cx="14081412" cy="5849533"/>
            <a:chOff x="0" y="0"/>
            <a:chExt cx="3708685" cy="15406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684" cy="1540618"/>
            </a:xfrm>
            <a:custGeom>
              <a:avLst/>
              <a:gdLst/>
              <a:ahLst/>
              <a:cxnLst/>
              <a:rect r="r" b="b" t="t" l="l"/>
              <a:pathLst>
                <a:path h="1540618" w="3708684">
                  <a:moveTo>
                    <a:pt x="28040" y="0"/>
                  </a:moveTo>
                  <a:lnTo>
                    <a:pt x="3680645" y="0"/>
                  </a:lnTo>
                  <a:cubicBezTo>
                    <a:pt x="3696131" y="0"/>
                    <a:pt x="3708684" y="12554"/>
                    <a:pt x="3708684" y="28040"/>
                  </a:cubicBezTo>
                  <a:lnTo>
                    <a:pt x="3708684" y="1512578"/>
                  </a:lnTo>
                  <a:cubicBezTo>
                    <a:pt x="3708684" y="1520015"/>
                    <a:pt x="3705730" y="1527147"/>
                    <a:pt x="3700472" y="1532405"/>
                  </a:cubicBezTo>
                  <a:cubicBezTo>
                    <a:pt x="3695213" y="1537664"/>
                    <a:pt x="3688081" y="1540618"/>
                    <a:pt x="3680645" y="1540618"/>
                  </a:cubicBezTo>
                  <a:lnTo>
                    <a:pt x="28040" y="1540618"/>
                  </a:lnTo>
                  <a:cubicBezTo>
                    <a:pt x="12554" y="1540618"/>
                    <a:pt x="0" y="1528064"/>
                    <a:pt x="0" y="1512578"/>
                  </a:cubicBezTo>
                  <a:lnTo>
                    <a:pt x="0" y="28040"/>
                  </a:lnTo>
                  <a:cubicBezTo>
                    <a:pt x="0" y="12554"/>
                    <a:pt x="12554" y="0"/>
                    <a:pt x="28040" y="0"/>
                  </a:cubicBezTo>
                  <a:close/>
                </a:path>
              </a:pathLst>
            </a:custGeom>
            <a:solidFill>
              <a:srgbClr val="F0D3B0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708685" cy="1597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59"/>
                </a:lnSpc>
              </a:pPr>
              <a:r>
                <a:rPr lang="en-US" sz="2899" b="true">
                  <a:solidFill>
                    <a:srgbClr val="422929">
                      <a:alpha val="80000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The Airbnb Data Analysis project utilizes data sourced from Kaggle to explore and anaylze key trends and insights with Airbnb properties using Tableau. Using Tableau, this project provides a comprehensive analysis of: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422929">
                      <a:alpha val="80000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The types pf rooms available in different regions.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422929">
                      <a:alpha val="80000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Regional distribution of properties and the areas with higher concentration of listings. 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422929">
                      <a:alpha val="80000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Host activity, including the number of properties managed and their availability throughout the year.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  <a:r>
                <a:rPr lang="en-US" b="true" sz="2899">
                  <a:solidFill>
                    <a:srgbClr val="422929">
                      <a:alpha val="80000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Pricing patterns, enabling a clear comparison of property costs across different region and room types.</a:t>
              </a:r>
            </a:p>
            <a:p>
              <a:pPr algn="l" marL="626104" indent="-313052" lvl="1">
                <a:lnSpc>
                  <a:spcPts val="40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27589" y="819420"/>
            <a:ext cx="9580629" cy="174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50"/>
              </a:lnSpc>
            </a:pPr>
            <a:r>
              <a:rPr lang="en-US" sz="9500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ABOUT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10195" y="3980609"/>
            <a:ext cx="14215415" cy="245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6500"/>
              </a:lnSpc>
              <a:buFont typeface="Arial"/>
              <a:buChar char="•"/>
            </a:pPr>
            <a:r>
              <a:rPr lang="en-US" sz="5000">
                <a:solidFill>
                  <a:srgbClr val="42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Tableau</a:t>
            </a:r>
          </a:p>
          <a:p>
            <a:pPr algn="l" marL="1079501" indent="-539750" lvl="1">
              <a:lnSpc>
                <a:spcPts val="6500"/>
              </a:lnSpc>
              <a:buFont typeface="Arial"/>
              <a:buChar char="•"/>
            </a:pPr>
            <a:r>
              <a:rPr lang="en-US" sz="5000">
                <a:solidFill>
                  <a:srgbClr val="42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Tableau Public</a:t>
            </a:r>
          </a:p>
          <a:p>
            <a:pPr algn="l" marL="1079501" indent="-539750" lvl="1">
              <a:lnSpc>
                <a:spcPts val="6500"/>
              </a:lnSpc>
              <a:buFont typeface="Arial"/>
              <a:buChar char="•"/>
            </a:pPr>
            <a:r>
              <a:rPr lang="en-US" sz="5000">
                <a:solidFill>
                  <a:srgbClr val="42292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Microsoft Excel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27589" y="819420"/>
            <a:ext cx="9580629" cy="174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50"/>
              </a:lnSpc>
            </a:pPr>
            <a:r>
              <a:rPr lang="en-US" sz="9500">
                <a:solidFill>
                  <a:srgbClr val="422929"/>
                </a:solidFill>
                <a:latin typeface="Chewy"/>
                <a:ea typeface="Chewy"/>
                <a:cs typeface="Chewy"/>
                <a:sym typeface="Chewy"/>
              </a:rPr>
              <a:t>SKILLS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6499" y="2131522"/>
            <a:ext cx="11471828" cy="6032804"/>
          </a:xfrm>
          <a:custGeom>
            <a:avLst/>
            <a:gdLst/>
            <a:ahLst/>
            <a:cxnLst/>
            <a:rect r="r" b="b" t="t" l="l"/>
            <a:pathLst>
              <a:path h="6032804" w="11471828">
                <a:moveTo>
                  <a:pt x="0" y="0"/>
                </a:moveTo>
                <a:lnTo>
                  <a:pt x="11471827" y="0"/>
                </a:lnTo>
                <a:lnTo>
                  <a:pt x="11471827" y="6032804"/>
                </a:lnTo>
                <a:lnTo>
                  <a:pt x="0" y="6032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64131" y="2636767"/>
            <a:ext cx="10832049" cy="5270208"/>
          </a:xfrm>
          <a:custGeom>
            <a:avLst/>
            <a:gdLst/>
            <a:ahLst/>
            <a:cxnLst/>
            <a:rect r="r" b="b" t="t" l="l"/>
            <a:pathLst>
              <a:path h="5270208" w="10832049">
                <a:moveTo>
                  <a:pt x="0" y="0"/>
                </a:moveTo>
                <a:lnTo>
                  <a:pt x="10832048" y="0"/>
                </a:lnTo>
                <a:lnTo>
                  <a:pt x="10832048" y="5270208"/>
                </a:lnTo>
                <a:lnTo>
                  <a:pt x="0" y="52702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706" y="2310521"/>
            <a:ext cx="10194587" cy="5665957"/>
          </a:xfrm>
          <a:custGeom>
            <a:avLst/>
            <a:gdLst/>
            <a:ahLst/>
            <a:cxnLst/>
            <a:rect r="r" b="b" t="t" l="l"/>
            <a:pathLst>
              <a:path h="5665957" w="10194587">
                <a:moveTo>
                  <a:pt x="0" y="0"/>
                </a:moveTo>
                <a:lnTo>
                  <a:pt x="10194588" y="0"/>
                </a:lnTo>
                <a:lnTo>
                  <a:pt x="10194588" y="5665958"/>
                </a:lnTo>
                <a:lnTo>
                  <a:pt x="0" y="5665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05923" y="2409202"/>
            <a:ext cx="10276155" cy="5468597"/>
          </a:xfrm>
          <a:custGeom>
            <a:avLst/>
            <a:gdLst/>
            <a:ahLst/>
            <a:cxnLst/>
            <a:rect r="r" b="b" t="t" l="l"/>
            <a:pathLst>
              <a:path h="5468597" w="10276155">
                <a:moveTo>
                  <a:pt x="0" y="0"/>
                </a:moveTo>
                <a:lnTo>
                  <a:pt x="10276154" y="0"/>
                </a:lnTo>
                <a:lnTo>
                  <a:pt x="10276154" y="5468596"/>
                </a:lnTo>
                <a:lnTo>
                  <a:pt x="0" y="5468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6169" y="2966619"/>
            <a:ext cx="15336811" cy="4428504"/>
          </a:xfrm>
          <a:custGeom>
            <a:avLst/>
            <a:gdLst/>
            <a:ahLst/>
            <a:cxnLst/>
            <a:rect r="r" b="b" t="t" l="l"/>
            <a:pathLst>
              <a:path h="4428504" w="15336811">
                <a:moveTo>
                  <a:pt x="0" y="0"/>
                </a:moveTo>
                <a:lnTo>
                  <a:pt x="15336812" y="0"/>
                </a:lnTo>
                <a:lnTo>
                  <a:pt x="15336812" y="4428505"/>
                </a:lnTo>
                <a:lnTo>
                  <a:pt x="0" y="44285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9" t="-2601" r="-3474" b="-48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8412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0" y="0"/>
                </a:moveTo>
                <a:lnTo>
                  <a:pt x="3394224" y="0"/>
                </a:lnTo>
                <a:lnTo>
                  <a:pt x="3394224" y="2702650"/>
                </a:lnTo>
                <a:lnTo>
                  <a:pt x="0" y="270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619338" y="7906975"/>
            <a:ext cx="3394223" cy="2702650"/>
          </a:xfrm>
          <a:custGeom>
            <a:avLst/>
            <a:gdLst/>
            <a:ahLst/>
            <a:cxnLst/>
            <a:rect r="r" b="b" t="t" l="l"/>
            <a:pathLst>
              <a:path h="2702650" w="3394223">
                <a:moveTo>
                  <a:pt x="3394224" y="0"/>
                </a:moveTo>
                <a:lnTo>
                  <a:pt x="0" y="0"/>
                </a:lnTo>
                <a:lnTo>
                  <a:pt x="0" y="2702650"/>
                </a:lnTo>
                <a:lnTo>
                  <a:pt x="3394224" y="2702650"/>
                </a:lnTo>
                <a:lnTo>
                  <a:pt x="339422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1874" y="0"/>
            <a:ext cx="2701148" cy="2025861"/>
          </a:xfrm>
          <a:custGeom>
            <a:avLst/>
            <a:gdLst/>
            <a:ahLst/>
            <a:cxnLst/>
            <a:rect r="r" b="b" t="t" l="l"/>
            <a:pathLst>
              <a:path h="2025861" w="2701148">
                <a:moveTo>
                  <a:pt x="0" y="0"/>
                </a:moveTo>
                <a:lnTo>
                  <a:pt x="2701148" y="0"/>
                </a:lnTo>
                <a:lnTo>
                  <a:pt x="2701148" y="2025861"/>
                </a:lnTo>
                <a:lnTo>
                  <a:pt x="0" y="202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7856" y="3278792"/>
            <a:ext cx="14450950" cy="4768813"/>
          </a:xfrm>
          <a:custGeom>
            <a:avLst/>
            <a:gdLst/>
            <a:ahLst/>
            <a:cxnLst/>
            <a:rect r="r" b="b" t="t" l="l"/>
            <a:pathLst>
              <a:path h="4768813" w="14450950">
                <a:moveTo>
                  <a:pt x="0" y="0"/>
                </a:moveTo>
                <a:lnTo>
                  <a:pt x="14450950" y="0"/>
                </a:lnTo>
                <a:lnTo>
                  <a:pt x="14450950" y="4768814"/>
                </a:lnTo>
                <a:lnTo>
                  <a:pt x="0" y="4768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DAGT0ewBCtI</dc:identifier>
  <dcterms:modified xsi:type="dcterms:W3CDTF">2011-08-01T06:04:30Z</dcterms:modified>
  <cp:revision>1</cp:revision>
  <dc:title>AIRBNB</dc:title>
</cp:coreProperties>
</file>