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he Seasons Bold" charset="1" panose="00000000000000000000"/>
      <p:regular r:id="rId16"/>
    </p:embeddedFont>
    <p:embeddedFont>
      <p:font typeface="The Season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2671762" y="2901984"/>
            <a:ext cx="12944475" cy="4483032"/>
            <a:chOff x="0" y="0"/>
            <a:chExt cx="3409244" cy="1180716"/>
          </a:xfrm>
        </p:grpSpPr>
        <p:sp>
          <p:nvSpPr>
            <p:cNvPr name="Freeform 4" id="4"/>
            <p:cNvSpPr/>
            <p:nvPr/>
          </p:nvSpPr>
          <p:spPr>
            <a:xfrm flipH="false" flipV="false" rot="0">
              <a:off x="0" y="0"/>
              <a:ext cx="3409245" cy="1180716"/>
            </a:xfrm>
            <a:custGeom>
              <a:avLst/>
              <a:gdLst/>
              <a:ahLst/>
              <a:cxnLst/>
              <a:rect r="r" b="b" t="t" l="l"/>
              <a:pathLst>
                <a:path h="1180716" w="3409245">
                  <a:moveTo>
                    <a:pt x="0" y="0"/>
                  </a:moveTo>
                  <a:lnTo>
                    <a:pt x="3409245" y="0"/>
                  </a:lnTo>
                  <a:lnTo>
                    <a:pt x="3409245" y="1180716"/>
                  </a:lnTo>
                  <a:lnTo>
                    <a:pt x="0" y="1180716"/>
                  </a:lnTo>
                  <a:close/>
                </a:path>
              </a:pathLst>
            </a:custGeom>
            <a:solidFill>
              <a:srgbClr val="000000"/>
            </a:solidFill>
          </p:spPr>
        </p:sp>
        <p:sp>
          <p:nvSpPr>
            <p:cNvPr name="TextBox 5" id="5"/>
            <p:cNvSpPr txBox="true"/>
            <p:nvPr/>
          </p:nvSpPr>
          <p:spPr>
            <a:xfrm>
              <a:off x="0" y="-57150"/>
              <a:ext cx="3409244" cy="1237866"/>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716020" y="3594893"/>
            <a:ext cx="14855961" cy="3430539"/>
          </a:xfrm>
          <a:prstGeom prst="rect">
            <a:avLst/>
          </a:prstGeom>
        </p:spPr>
        <p:txBody>
          <a:bodyPr anchor="t" rtlCol="false" tIns="0" lIns="0" bIns="0" rIns="0">
            <a:spAutoFit/>
          </a:bodyPr>
          <a:lstStyle/>
          <a:p>
            <a:pPr algn="ctr" marL="0" indent="0" lvl="0">
              <a:lnSpc>
                <a:spcPts val="12191"/>
              </a:lnSpc>
            </a:pPr>
            <a:r>
              <a:rPr lang="en-US" b="true" sz="11835">
                <a:solidFill>
                  <a:srgbClr val="FFFFFF"/>
                </a:solidFill>
                <a:latin typeface="The Seasons Bold"/>
                <a:ea typeface="The Seasons Bold"/>
                <a:cs typeface="The Seasons Bold"/>
                <a:sym typeface="The Seasons Bold"/>
              </a:rPr>
              <a:t> HOTEL BOOKING ANALYSIS</a:t>
            </a:r>
          </a:p>
        </p:txBody>
      </p:sp>
      <p:sp>
        <p:nvSpPr>
          <p:cNvPr name="AutoShape 7" id="7"/>
          <p:cNvSpPr/>
          <p:nvPr/>
        </p:nvSpPr>
        <p:spPr>
          <a:xfrm flipV="true">
            <a:off x="3347594" y="1636439"/>
            <a:ext cx="2824451" cy="1988766"/>
          </a:xfrm>
          <a:prstGeom prst="line">
            <a:avLst/>
          </a:prstGeom>
          <a:ln cap="flat" w="38100">
            <a:solidFill>
              <a:srgbClr val="FFFFFF"/>
            </a:solidFill>
            <a:prstDash val="solid"/>
            <a:headEnd type="none" len="sm" w="sm"/>
            <a:tailEnd type="none" len="sm" w="sm"/>
          </a:ln>
        </p:spPr>
      </p:sp>
      <p:sp>
        <p:nvSpPr>
          <p:cNvPr name="AutoShape 8" id="8"/>
          <p:cNvSpPr/>
          <p:nvPr/>
        </p:nvSpPr>
        <p:spPr>
          <a:xfrm flipV="true">
            <a:off x="12164391" y="6512618"/>
            <a:ext cx="2824451" cy="1988766"/>
          </a:xfrm>
          <a:prstGeom prst="line">
            <a:avLst/>
          </a:prstGeom>
          <a:ln cap="flat" w="38100">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DACBCD"/>
        </a:solidFill>
      </p:bgPr>
    </p:bg>
    <p:spTree>
      <p:nvGrpSpPr>
        <p:cNvPr id="1" name=""/>
        <p:cNvGrpSpPr/>
        <p:nvPr/>
      </p:nvGrpSpPr>
      <p:grpSpPr>
        <a:xfrm>
          <a:off x="0" y="0"/>
          <a:ext cx="0" cy="0"/>
          <a:chOff x="0" y="0"/>
          <a:chExt cx="0" cy="0"/>
        </a:xfrm>
      </p:grpSpPr>
      <p:sp>
        <p:nvSpPr>
          <p:cNvPr name="TextBox 2" id="2"/>
          <p:cNvSpPr txBox="true"/>
          <p:nvPr/>
        </p:nvSpPr>
        <p:spPr>
          <a:xfrm rot="0">
            <a:off x="1816945" y="3612631"/>
            <a:ext cx="14654110" cy="1794432"/>
          </a:xfrm>
          <a:prstGeom prst="rect">
            <a:avLst/>
          </a:prstGeom>
        </p:spPr>
        <p:txBody>
          <a:bodyPr anchor="t" rtlCol="false" tIns="0" lIns="0" bIns="0" rIns="0">
            <a:spAutoFit/>
          </a:bodyPr>
          <a:lstStyle/>
          <a:p>
            <a:pPr algn="ctr">
              <a:lnSpc>
                <a:spcPts val="11992"/>
              </a:lnSpc>
              <a:spcBef>
                <a:spcPct val="0"/>
              </a:spcBef>
            </a:pPr>
            <a:r>
              <a:rPr lang="en-US" sz="11643">
                <a:solidFill>
                  <a:srgbClr val="000000"/>
                </a:solidFill>
                <a:latin typeface="The Seasons"/>
                <a:ea typeface="The Seasons"/>
                <a:cs typeface="The Seasons"/>
                <a:sym typeface="The Seasons"/>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ACBCD"/>
        </a:solidFill>
      </p:bgPr>
    </p:bg>
    <p:spTree>
      <p:nvGrpSpPr>
        <p:cNvPr id="1" name=""/>
        <p:cNvGrpSpPr/>
        <p:nvPr/>
      </p:nvGrpSpPr>
      <p:grpSpPr>
        <a:xfrm>
          <a:off x="0" y="0"/>
          <a:ext cx="0" cy="0"/>
          <a:chOff x="0" y="0"/>
          <a:chExt cx="0" cy="0"/>
        </a:xfrm>
      </p:grpSpPr>
      <p:sp>
        <p:nvSpPr>
          <p:cNvPr name="TextBox 2" id="2"/>
          <p:cNvSpPr txBox="true"/>
          <p:nvPr/>
        </p:nvSpPr>
        <p:spPr>
          <a:xfrm rot="0">
            <a:off x="4548147" y="405016"/>
            <a:ext cx="9771262" cy="1236000"/>
          </a:xfrm>
          <a:prstGeom prst="rect">
            <a:avLst/>
          </a:prstGeom>
        </p:spPr>
        <p:txBody>
          <a:bodyPr anchor="t" rtlCol="false" tIns="0" lIns="0" bIns="0" rIns="0">
            <a:spAutoFit/>
          </a:bodyPr>
          <a:lstStyle/>
          <a:p>
            <a:pPr algn="ctr">
              <a:lnSpc>
                <a:spcPts val="8072"/>
              </a:lnSpc>
              <a:spcBef>
                <a:spcPct val="0"/>
              </a:spcBef>
            </a:pPr>
            <a:r>
              <a:rPr lang="en-US" b="true" sz="7836" u="sng">
                <a:solidFill>
                  <a:srgbClr val="000000"/>
                </a:solidFill>
                <a:latin typeface="The Seasons Bold"/>
                <a:ea typeface="The Seasons Bold"/>
                <a:cs typeface="The Seasons Bold"/>
                <a:sym typeface="The Seasons Bold"/>
              </a:rPr>
              <a:t>ABOUT THE PROJECT</a:t>
            </a:r>
          </a:p>
        </p:txBody>
      </p:sp>
      <p:sp>
        <p:nvSpPr>
          <p:cNvPr name="TextBox 3" id="3"/>
          <p:cNvSpPr txBox="true"/>
          <p:nvPr/>
        </p:nvSpPr>
        <p:spPr>
          <a:xfrm rot="0">
            <a:off x="436756" y="2120047"/>
            <a:ext cx="17414487" cy="7622362"/>
          </a:xfrm>
          <a:prstGeom prst="rect">
            <a:avLst/>
          </a:prstGeom>
        </p:spPr>
        <p:txBody>
          <a:bodyPr anchor="t" rtlCol="false" tIns="0" lIns="0" bIns="0" rIns="0">
            <a:spAutoFit/>
          </a:bodyPr>
          <a:lstStyle/>
          <a:p>
            <a:pPr algn="just" marL="944366" indent="-472183" lvl="1">
              <a:lnSpc>
                <a:spcPts val="4505"/>
              </a:lnSpc>
              <a:buFont typeface="Arial"/>
              <a:buChar char="•"/>
            </a:pPr>
            <a:r>
              <a:rPr lang="en-US" b="true" sz="4374">
                <a:solidFill>
                  <a:srgbClr val="000000"/>
                </a:solidFill>
                <a:latin typeface="The Seasons Bold"/>
                <a:ea typeface="The Seasons Bold"/>
                <a:cs typeface="The Seasons Bold"/>
                <a:sym typeface="The Seasons Bold"/>
              </a:rPr>
              <a:t>THIS PROJECT IS A HOTEL BOOKING ANALYSIS BASED ON THE HOTEL DATA, THE DATA IS STUDIED AND INSIGHTS ARE DRAWN FROM THE DATA ABOUT THE BOOKING STATUS, PEAK TIMES OF HOTEL BOOKING, TYPES OF GUESTS THAT VISIT THE HOTEL AND WHAT ARE THE SITUATIONS WHEN THE CUSTOMERS ARE CANCELLING THE BOOKINGS.</a:t>
            </a:r>
          </a:p>
          <a:p>
            <a:pPr algn="just">
              <a:lnSpc>
                <a:spcPts val="4505"/>
              </a:lnSpc>
            </a:pPr>
          </a:p>
          <a:p>
            <a:pPr algn="just" marL="944366" indent="-472183" lvl="1">
              <a:lnSpc>
                <a:spcPts val="4505"/>
              </a:lnSpc>
              <a:buFont typeface="Arial"/>
              <a:buChar char="•"/>
            </a:pPr>
            <a:r>
              <a:rPr lang="en-US" b="true" sz="4374">
                <a:solidFill>
                  <a:srgbClr val="000000"/>
                </a:solidFill>
                <a:latin typeface="The Seasons Bold"/>
                <a:ea typeface="The Seasons Bold"/>
                <a:cs typeface="The Seasons Bold"/>
                <a:sym typeface="The Seasons Bold"/>
              </a:rPr>
              <a:t>THIS ANALYSIS OF DATA WILL HELP THE HOTEL MANAGEMENT TO WORK ON THEIR SHORTCOMINGS AND THIS WILL DRIVE THEIR FUTURE ACTIONS. </a:t>
            </a:r>
          </a:p>
          <a:p>
            <a:pPr algn="just">
              <a:lnSpc>
                <a:spcPts val="4505"/>
              </a:lnSpc>
            </a:pPr>
          </a:p>
          <a:p>
            <a:pPr algn="just" marL="944366" indent="-472183" lvl="1">
              <a:lnSpc>
                <a:spcPts val="4505"/>
              </a:lnSpc>
              <a:buFont typeface="Arial"/>
              <a:buChar char="•"/>
            </a:pPr>
            <a:r>
              <a:rPr lang="en-US" b="true" sz="4374">
                <a:solidFill>
                  <a:srgbClr val="000000"/>
                </a:solidFill>
                <a:latin typeface="The Seasons Bold"/>
                <a:ea typeface="The Seasons Bold"/>
                <a:cs typeface="The Seasons Bold"/>
                <a:sym typeface="The Seasons Bold"/>
              </a:rPr>
              <a:t>EVENTUALLY THIS WILL HELP THEM GROW THEIR BUSINESS AND CUSTOMER SATISFCATION.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ACBCD"/>
        </a:solidFill>
      </p:bgPr>
    </p:bg>
    <p:spTree>
      <p:nvGrpSpPr>
        <p:cNvPr id="1" name=""/>
        <p:cNvGrpSpPr/>
        <p:nvPr/>
      </p:nvGrpSpPr>
      <p:grpSpPr>
        <a:xfrm>
          <a:off x="0" y="0"/>
          <a:ext cx="0" cy="0"/>
          <a:chOff x="0" y="0"/>
          <a:chExt cx="0" cy="0"/>
        </a:xfrm>
      </p:grpSpPr>
      <p:sp>
        <p:nvSpPr>
          <p:cNvPr name="TextBox 2" id="2"/>
          <p:cNvSpPr txBox="true"/>
          <p:nvPr/>
        </p:nvSpPr>
        <p:spPr>
          <a:xfrm rot="0">
            <a:off x="6500276" y="752750"/>
            <a:ext cx="5867004" cy="1236000"/>
          </a:xfrm>
          <a:prstGeom prst="rect">
            <a:avLst/>
          </a:prstGeom>
        </p:spPr>
        <p:txBody>
          <a:bodyPr anchor="t" rtlCol="false" tIns="0" lIns="0" bIns="0" rIns="0">
            <a:spAutoFit/>
          </a:bodyPr>
          <a:lstStyle/>
          <a:p>
            <a:pPr algn="ctr">
              <a:lnSpc>
                <a:spcPts val="8072"/>
              </a:lnSpc>
              <a:spcBef>
                <a:spcPct val="0"/>
              </a:spcBef>
            </a:pPr>
            <a:r>
              <a:rPr lang="en-US" b="true" sz="7836" u="sng">
                <a:solidFill>
                  <a:srgbClr val="000000"/>
                </a:solidFill>
                <a:latin typeface="The Seasons Bold"/>
                <a:ea typeface="The Seasons Bold"/>
                <a:cs typeface="The Seasons Bold"/>
                <a:sym typeface="The Seasons Bold"/>
              </a:rPr>
              <a:t>SKILLS USED</a:t>
            </a:r>
          </a:p>
        </p:txBody>
      </p:sp>
      <p:sp>
        <p:nvSpPr>
          <p:cNvPr name="TextBox 3" id="3"/>
          <p:cNvSpPr txBox="true"/>
          <p:nvPr/>
        </p:nvSpPr>
        <p:spPr>
          <a:xfrm rot="0">
            <a:off x="1488488" y="2700451"/>
            <a:ext cx="10023575" cy="6026159"/>
          </a:xfrm>
          <a:prstGeom prst="rect">
            <a:avLst/>
          </a:prstGeom>
        </p:spPr>
        <p:txBody>
          <a:bodyPr anchor="t" rtlCol="false" tIns="0" lIns="0" bIns="0" rIns="0">
            <a:spAutoFit/>
          </a:bodyPr>
          <a:lstStyle/>
          <a:p>
            <a:pPr algn="l" marL="1381880" indent="-690940" lvl="1">
              <a:lnSpc>
                <a:spcPts val="6592"/>
              </a:lnSpc>
              <a:buFont typeface="Arial"/>
              <a:buChar char="•"/>
            </a:pPr>
            <a:r>
              <a:rPr lang="en-US" b="true" sz="6400">
                <a:solidFill>
                  <a:srgbClr val="000000"/>
                </a:solidFill>
                <a:latin typeface="The Seasons Bold"/>
                <a:ea typeface="The Seasons Bold"/>
                <a:cs typeface="The Seasons Bold"/>
                <a:sym typeface="The Seasons Bold"/>
              </a:rPr>
              <a:t>MICRSOFT EXCEL</a:t>
            </a:r>
          </a:p>
          <a:p>
            <a:pPr algn="l">
              <a:lnSpc>
                <a:spcPts val="6592"/>
              </a:lnSpc>
            </a:pPr>
          </a:p>
          <a:p>
            <a:pPr algn="l" marL="1381880" indent="-690940" lvl="1">
              <a:lnSpc>
                <a:spcPts val="6592"/>
              </a:lnSpc>
              <a:buFont typeface="Arial"/>
              <a:buChar char="•"/>
            </a:pPr>
            <a:r>
              <a:rPr lang="en-US" b="true" sz="6400">
                <a:solidFill>
                  <a:srgbClr val="000000"/>
                </a:solidFill>
                <a:latin typeface="The Seasons Bold"/>
                <a:ea typeface="The Seasons Bold"/>
                <a:cs typeface="The Seasons Bold"/>
                <a:sym typeface="The Seasons Bold"/>
              </a:rPr>
              <a:t>POWER QUERY</a:t>
            </a:r>
          </a:p>
          <a:p>
            <a:pPr algn="l">
              <a:lnSpc>
                <a:spcPts val="6592"/>
              </a:lnSpc>
            </a:pPr>
          </a:p>
          <a:p>
            <a:pPr algn="l" marL="1381880" indent="-690940" lvl="1">
              <a:lnSpc>
                <a:spcPts val="6592"/>
              </a:lnSpc>
              <a:buFont typeface="Arial"/>
              <a:buChar char="•"/>
            </a:pPr>
            <a:r>
              <a:rPr lang="en-US" b="true" sz="6400">
                <a:solidFill>
                  <a:srgbClr val="000000"/>
                </a:solidFill>
                <a:latin typeface="The Seasons Bold"/>
                <a:ea typeface="The Seasons Bold"/>
                <a:cs typeface="The Seasons Bold"/>
                <a:sym typeface="The Seasons Bold"/>
              </a:rPr>
              <a:t>PIVOT TABLES</a:t>
            </a:r>
          </a:p>
          <a:p>
            <a:pPr algn="l">
              <a:lnSpc>
                <a:spcPts val="6592"/>
              </a:lnSpc>
            </a:pPr>
          </a:p>
          <a:p>
            <a:pPr algn="l" marL="1381880" indent="-690940" lvl="1">
              <a:lnSpc>
                <a:spcPts val="6592"/>
              </a:lnSpc>
              <a:buFont typeface="Arial"/>
              <a:buChar char="•"/>
            </a:pPr>
            <a:r>
              <a:rPr lang="en-US" b="true" sz="6400">
                <a:solidFill>
                  <a:srgbClr val="000000"/>
                </a:solidFill>
                <a:latin typeface="The Seasons Bold"/>
                <a:ea typeface="The Seasons Bold"/>
                <a:cs typeface="The Seasons Bold"/>
                <a:sym typeface="The Seasons Bold"/>
              </a:rPr>
              <a:t>VISUALIZATION TOOLS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ACBCD"/>
        </a:solidFill>
      </p:bgPr>
    </p:bg>
    <p:spTree>
      <p:nvGrpSpPr>
        <p:cNvPr id="1" name=""/>
        <p:cNvGrpSpPr/>
        <p:nvPr/>
      </p:nvGrpSpPr>
      <p:grpSpPr>
        <a:xfrm>
          <a:off x="0" y="0"/>
          <a:ext cx="0" cy="0"/>
          <a:chOff x="0" y="0"/>
          <a:chExt cx="0" cy="0"/>
        </a:xfrm>
      </p:grpSpPr>
      <p:sp>
        <p:nvSpPr>
          <p:cNvPr name="TextBox 2" id="2"/>
          <p:cNvSpPr txBox="true"/>
          <p:nvPr/>
        </p:nvSpPr>
        <p:spPr>
          <a:xfrm rot="0">
            <a:off x="8030477" y="810705"/>
            <a:ext cx="2806601" cy="1236000"/>
          </a:xfrm>
          <a:prstGeom prst="rect">
            <a:avLst/>
          </a:prstGeom>
        </p:spPr>
        <p:txBody>
          <a:bodyPr anchor="t" rtlCol="false" tIns="0" lIns="0" bIns="0" rIns="0">
            <a:spAutoFit/>
          </a:bodyPr>
          <a:lstStyle/>
          <a:p>
            <a:pPr algn="ctr">
              <a:lnSpc>
                <a:spcPts val="8072"/>
              </a:lnSpc>
              <a:spcBef>
                <a:spcPct val="0"/>
              </a:spcBef>
            </a:pPr>
            <a:r>
              <a:rPr lang="en-US" b="true" sz="7836" u="sng">
                <a:solidFill>
                  <a:srgbClr val="000000"/>
                </a:solidFill>
                <a:latin typeface="The Seasons Bold"/>
                <a:ea typeface="The Seasons Bold"/>
                <a:cs typeface="The Seasons Bold"/>
                <a:sym typeface="The Seasons Bold"/>
              </a:rPr>
              <a:t>STEPS</a:t>
            </a:r>
          </a:p>
        </p:txBody>
      </p:sp>
      <p:sp>
        <p:nvSpPr>
          <p:cNvPr name="TextBox 3" id="3"/>
          <p:cNvSpPr txBox="true"/>
          <p:nvPr/>
        </p:nvSpPr>
        <p:spPr>
          <a:xfrm rot="0">
            <a:off x="1969706" y="2958152"/>
            <a:ext cx="12121542" cy="4351647"/>
          </a:xfrm>
          <a:prstGeom prst="rect">
            <a:avLst/>
          </a:prstGeom>
        </p:spPr>
        <p:txBody>
          <a:bodyPr anchor="t" rtlCol="false" tIns="0" lIns="0" bIns="0" rIns="0">
            <a:spAutoFit/>
          </a:bodyPr>
          <a:lstStyle/>
          <a:p>
            <a:pPr algn="l" marL="1381880" indent="-690940" lvl="1">
              <a:lnSpc>
                <a:spcPts val="6592"/>
              </a:lnSpc>
              <a:buFont typeface="Arial"/>
              <a:buChar char="•"/>
            </a:pPr>
            <a:r>
              <a:rPr lang="en-US" b="true" sz="6400">
                <a:solidFill>
                  <a:srgbClr val="000000"/>
                </a:solidFill>
                <a:latin typeface="The Seasons Bold"/>
                <a:ea typeface="The Seasons Bold"/>
                <a:cs typeface="The Seasons Bold"/>
                <a:sym typeface="The Seasons Bold"/>
              </a:rPr>
              <a:t>STEP 1: DATA CLEANING</a:t>
            </a:r>
          </a:p>
          <a:p>
            <a:pPr algn="l">
              <a:lnSpc>
                <a:spcPts val="6592"/>
              </a:lnSpc>
            </a:pPr>
          </a:p>
          <a:p>
            <a:pPr algn="l" marL="1381880" indent="-690940" lvl="1">
              <a:lnSpc>
                <a:spcPts val="6592"/>
              </a:lnSpc>
              <a:buFont typeface="Arial"/>
              <a:buChar char="•"/>
            </a:pPr>
            <a:r>
              <a:rPr lang="en-US" b="true" sz="6400">
                <a:solidFill>
                  <a:srgbClr val="000000"/>
                </a:solidFill>
                <a:latin typeface="The Seasons Bold"/>
                <a:ea typeface="The Seasons Bold"/>
                <a:cs typeface="The Seasons Bold"/>
                <a:sym typeface="The Seasons Bold"/>
              </a:rPr>
              <a:t>STEP 2: PIVOT TABLES</a:t>
            </a:r>
          </a:p>
          <a:p>
            <a:pPr algn="l">
              <a:lnSpc>
                <a:spcPts val="6592"/>
              </a:lnSpc>
            </a:pPr>
          </a:p>
          <a:p>
            <a:pPr algn="l" marL="1381880" indent="-690940" lvl="1">
              <a:lnSpc>
                <a:spcPts val="6592"/>
              </a:lnSpc>
              <a:buFont typeface="Arial"/>
              <a:buChar char="•"/>
            </a:pPr>
            <a:r>
              <a:rPr lang="en-US" b="true" sz="6400">
                <a:solidFill>
                  <a:srgbClr val="000000"/>
                </a:solidFill>
                <a:latin typeface="The Seasons Bold"/>
                <a:ea typeface="The Seasons Bold"/>
                <a:cs typeface="The Seasons Bold"/>
                <a:sym typeface="The Seasons Bold"/>
              </a:rPr>
              <a:t>STEP 3: DATA VISUALIZATION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CBCD"/>
        </a:solidFill>
      </p:bgPr>
    </p:bg>
    <p:spTree>
      <p:nvGrpSpPr>
        <p:cNvPr id="1" name=""/>
        <p:cNvGrpSpPr/>
        <p:nvPr/>
      </p:nvGrpSpPr>
      <p:grpSpPr>
        <a:xfrm>
          <a:off x="0" y="0"/>
          <a:ext cx="0" cy="0"/>
          <a:chOff x="0" y="0"/>
          <a:chExt cx="0" cy="0"/>
        </a:xfrm>
      </p:grpSpPr>
      <p:sp>
        <p:nvSpPr>
          <p:cNvPr name="Freeform 2" id="2"/>
          <p:cNvSpPr/>
          <p:nvPr/>
        </p:nvSpPr>
        <p:spPr>
          <a:xfrm flipH="false" flipV="false" rot="0">
            <a:off x="2534830" y="1780611"/>
            <a:ext cx="13218340" cy="7651556"/>
          </a:xfrm>
          <a:custGeom>
            <a:avLst/>
            <a:gdLst/>
            <a:ahLst/>
            <a:cxnLst/>
            <a:rect r="r" b="b" t="t" l="l"/>
            <a:pathLst>
              <a:path h="7651556" w="13218340">
                <a:moveTo>
                  <a:pt x="0" y="0"/>
                </a:moveTo>
                <a:lnTo>
                  <a:pt x="13218340" y="0"/>
                </a:lnTo>
                <a:lnTo>
                  <a:pt x="13218340" y="7651556"/>
                </a:lnTo>
                <a:lnTo>
                  <a:pt x="0" y="7651556"/>
                </a:lnTo>
                <a:lnTo>
                  <a:pt x="0" y="0"/>
                </a:lnTo>
                <a:close/>
              </a:path>
            </a:pathLst>
          </a:custGeom>
          <a:blipFill>
            <a:blip r:embed="rId2"/>
            <a:stretch>
              <a:fillRect l="0" t="0" r="0" b="0"/>
            </a:stretch>
          </a:blipFill>
        </p:spPr>
      </p:sp>
      <p:sp>
        <p:nvSpPr>
          <p:cNvPr name="TextBox 3" id="3"/>
          <p:cNvSpPr txBox="true"/>
          <p:nvPr/>
        </p:nvSpPr>
        <p:spPr>
          <a:xfrm rot="0">
            <a:off x="0" y="519869"/>
            <a:ext cx="18288000" cy="748170"/>
          </a:xfrm>
          <a:prstGeom prst="rect">
            <a:avLst/>
          </a:prstGeom>
        </p:spPr>
        <p:txBody>
          <a:bodyPr anchor="t" rtlCol="false" tIns="0" lIns="0" bIns="0" rIns="0">
            <a:spAutoFit/>
          </a:bodyPr>
          <a:lstStyle/>
          <a:p>
            <a:pPr algn="ctr">
              <a:lnSpc>
                <a:spcPts val="4944"/>
              </a:lnSpc>
              <a:spcBef>
                <a:spcPct val="0"/>
              </a:spcBef>
            </a:pPr>
            <a:r>
              <a:rPr lang="en-US" b="true" sz="4800">
                <a:solidFill>
                  <a:srgbClr val="000000"/>
                </a:solidFill>
                <a:latin typeface="The Seasons Bold"/>
                <a:ea typeface="The Seasons Bold"/>
                <a:cs typeface="The Seasons Bold"/>
                <a:sym typeface="The Seasons Bold"/>
              </a:rPr>
              <a:t>BOOKING BASED ON GUEST TYPE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CBCD"/>
        </a:solidFill>
      </p:bgPr>
    </p:bg>
    <p:spTree>
      <p:nvGrpSpPr>
        <p:cNvPr id="1" name=""/>
        <p:cNvGrpSpPr/>
        <p:nvPr/>
      </p:nvGrpSpPr>
      <p:grpSpPr>
        <a:xfrm>
          <a:off x="0" y="0"/>
          <a:ext cx="0" cy="0"/>
          <a:chOff x="0" y="0"/>
          <a:chExt cx="0" cy="0"/>
        </a:xfrm>
      </p:grpSpPr>
      <p:sp>
        <p:nvSpPr>
          <p:cNvPr name="Freeform 2" id="2"/>
          <p:cNvSpPr/>
          <p:nvPr/>
        </p:nvSpPr>
        <p:spPr>
          <a:xfrm flipH="false" flipV="false" rot="0">
            <a:off x="3163829" y="2120911"/>
            <a:ext cx="11960342" cy="7797223"/>
          </a:xfrm>
          <a:custGeom>
            <a:avLst/>
            <a:gdLst/>
            <a:ahLst/>
            <a:cxnLst/>
            <a:rect r="r" b="b" t="t" l="l"/>
            <a:pathLst>
              <a:path h="7797223" w="11960342">
                <a:moveTo>
                  <a:pt x="0" y="0"/>
                </a:moveTo>
                <a:lnTo>
                  <a:pt x="11960342" y="0"/>
                </a:lnTo>
                <a:lnTo>
                  <a:pt x="11960342" y="7797223"/>
                </a:lnTo>
                <a:lnTo>
                  <a:pt x="0" y="7797223"/>
                </a:lnTo>
                <a:lnTo>
                  <a:pt x="0" y="0"/>
                </a:lnTo>
                <a:close/>
              </a:path>
            </a:pathLst>
          </a:custGeom>
          <a:blipFill>
            <a:blip r:embed="rId2"/>
            <a:stretch>
              <a:fillRect l="0" t="0" r="0" b="0"/>
            </a:stretch>
          </a:blipFill>
        </p:spPr>
      </p:sp>
      <p:sp>
        <p:nvSpPr>
          <p:cNvPr name="TextBox 3" id="3"/>
          <p:cNvSpPr txBox="true"/>
          <p:nvPr/>
        </p:nvSpPr>
        <p:spPr>
          <a:xfrm rot="0">
            <a:off x="0" y="519869"/>
            <a:ext cx="18288000" cy="1373645"/>
          </a:xfrm>
          <a:prstGeom prst="rect">
            <a:avLst/>
          </a:prstGeom>
        </p:spPr>
        <p:txBody>
          <a:bodyPr anchor="t" rtlCol="false" tIns="0" lIns="0" bIns="0" rIns="0">
            <a:spAutoFit/>
          </a:bodyPr>
          <a:lstStyle/>
          <a:p>
            <a:pPr algn="ctr">
              <a:lnSpc>
                <a:spcPts val="4944"/>
              </a:lnSpc>
              <a:spcBef>
                <a:spcPct val="0"/>
              </a:spcBef>
            </a:pPr>
            <a:r>
              <a:rPr lang="en-US" b="true" sz="4800">
                <a:solidFill>
                  <a:srgbClr val="000000"/>
                </a:solidFill>
                <a:latin typeface="The Seasons Bold"/>
                <a:ea typeface="The Seasons Bold"/>
                <a:cs typeface="The Seasons Bold"/>
                <a:sym typeface="The Seasons Bold"/>
              </a:rPr>
              <a:t>BOOKING BASED ON CORRECT AND INCORRECT ROOM ALLOTMENT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CBCD"/>
        </a:solidFill>
      </p:bgPr>
    </p:bg>
    <p:spTree>
      <p:nvGrpSpPr>
        <p:cNvPr id="1" name=""/>
        <p:cNvGrpSpPr/>
        <p:nvPr/>
      </p:nvGrpSpPr>
      <p:grpSpPr>
        <a:xfrm>
          <a:off x="0" y="0"/>
          <a:ext cx="0" cy="0"/>
          <a:chOff x="0" y="0"/>
          <a:chExt cx="0" cy="0"/>
        </a:xfrm>
      </p:grpSpPr>
      <p:sp>
        <p:nvSpPr>
          <p:cNvPr name="Freeform 2" id="2"/>
          <p:cNvSpPr/>
          <p:nvPr/>
        </p:nvSpPr>
        <p:spPr>
          <a:xfrm flipH="false" flipV="false" rot="0">
            <a:off x="492365" y="2067339"/>
            <a:ext cx="17303270" cy="5660306"/>
          </a:xfrm>
          <a:custGeom>
            <a:avLst/>
            <a:gdLst/>
            <a:ahLst/>
            <a:cxnLst/>
            <a:rect r="r" b="b" t="t" l="l"/>
            <a:pathLst>
              <a:path h="5660306" w="17303270">
                <a:moveTo>
                  <a:pt x="0" y="0"/>
                </a:moveTo>
                <a:lnTo>
                  <a:pt x="17303270" y="0"/>
                </a:lnTo>
                <a:lnTo>
                  <a:pt x="17303270" y="5660307"/>
                </a:lnTo>
                <a:lnTo>
                  <a:pt x="0" y="5660307"/>
                </a:lnTo>
                <a:lnTo>
                  <a:pt x="0" y="0"/>
                </a:lnTo>
                <a:close/>
              </a:path>
            </a:pathLst>
          </a:custGeom>
          <a:blipFill>
            <a:blip r:embed="rId2"/>
            <a:stretch>
              <a:fillRect l="-1313" t="0" r="-1313" b="0"/>
            </a:stretch>
          </a:blipFill>
        </p:spPr>
      </p:sp>
      <p:sp>
        <p:nvSpPr>
          <p:cNvPr name="TextBox 3" id="3"/>
          <p:cNvSpPr txBox="true"/>
          <p:nvPr/>
        </p:nvSpPr>
        <p:spPr>
          <a:xfrm rot="0">
            <a:off x="0" y="519869"/>
            <a:ext cx="18288000" cy="748170"/>
          </a:xfrm>
          <a:prstGeom prst="rect">
            <a:avLst/>
          </a:prstGeom>
        </p:spPr>
        <p:txBody>
          <a:bodyPr anchor="t" rtlCol="false" tIns="0" lIns="0" bIns="0" rIns="0">
            <a:spAutoFit/>
          </a:bodyPr>
          <a:lstStyle/>
          <a:p>
            <a:pPr algn="ctr">
              <a:lnSpc>
                <a:spcPts val="4944"/>
              </a:lnSpc>
              <a:spcBef>
                <a:spcPct val="0"/>
              </a:spcBef>
            </a:pPr>
            <a:r>
              <a:rPr lang="en-US" b="true" sz="4800">
                <a:solidFill>
                  <a:srgbClr val="000000"/>
                </a:solidFill>
                <a:latin typeface="The Seasons Bold"/>
                <a:ea typeface="The Seasons Bold"/>
                <a:cs typeface="The Seasons Bold"/>
                <a:sym typeface="The Seasons Bold"/>
              </a:rPr>
              <a:t>BOOKING ACCORDING T0 THE MONTH OF THE YEAR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CBCD"/>
        </a:solidFill>
      </p:bgPr>
    </p:bg>
    <p:spTree>
      <p:nvGrpSpPr>
        <p:cNvPr id="1" name=""/>
        <p:cNvGrpSpPr/>
        <p:nvPr/>
      </p:nvGrpSpPr>
      <p:grpSpPr>
        <a:xfrm>
          <a:off x="0" y="0"/>
          <a:ext cx="0" cy="0"/>
          <a:chOff x="0" y="0"/>
          <a:chExt cx="0" cy="0"/>
        </a:xfrm>
      </p:grpSpPr>
      <p:sp>
        <p:nvSpPr>
          <p:cNvPr name="Freeform 2" id="2"/>
          <p:cNvSpPr/>
          <p:nvPr/>
        </p:nvSpPr>
        <p:spPr>
          <a:xfrm flipH="false" flipV="false" rot="0">
            <a:off x="5350287" y="2151761"/>
            <a:ext cx="8584371" cy="6642895"/>
          </a:xfrm>
          <a:custGeom>
            <a:avLst/>
            <a:gdLst/>
            <a:ahLst/>
            <a:cxnLst/>
            <a:rect r="r" b="b" t="t" l="l"/>
            <a:pathLst>
              <a:path h="6642895" w="8584371">
                <a:moveTo>
                  <a:pt x="0" y="0"/>
                </a:moveTo>
                <a:lnTo>
                  <a:pt x="8584371" y="0"/>
                </a:lnTo>
                <a:lnTo>
                  <a:pt x="8584371" y="6642894"/>
                </a:lnTo>
                <a:lnTo>
                  <a:pt x="0" y="6642894"/>
                </a:lnTo>
                <a:lnTo>
                  <a:pt x="0" y="0"/>
                </a:lnTo>
                <a:close/>
              </a:path>
            </a:pathLst>
          </a:custGeom>
          <a:blipFill>
            <a:blip r:embed="rId2"/>
            <a:stretch>
              <a:fillRect l="0" t="0" r="0" b="0"/>
            </a:stretch>
          </a:blipFill>
        </p:spPr>
      </p:sp>
      <p:sp>
        <p:nvSpPr>
          <p:cNvPr name="TextBox 3" id="3"/>
          <p:cNvSpPr txBox="true"/>
          <p:nvPr/>
        </p:nvSpPr>
        <p:spPr>
          <a:xfrm rot="0">
            <a:off x="0" y="519869"/>
            <a:ext cx="18288000" cy="748170"/>
          </a:xfrm>
          <a:prstGeom prst="rect">
            <a:avLst/>
          </a:prstGeom>
        </p:spPr>
        <p:txBody>
          <a:bodyPr anchor="t" rtlCol="false" tIns="0" lIns="0" bIns="0" rIns="0">
            <a:spAutoFit/>
          </a:bodyPr>
          <a:lstStyle/>
          <a:p>
            <a:pPr algn="ctr">
              <a:lnSpc>
                <a:spcPts val="4944"/>
              </a:lnSpc>
              <a:spcBef>
                <a:spcPct val="0"/>
              </a:spcBef>
            </a:pPr>
            <a:r>
              <a:rPr lang="en-US" b="true" sz="4800">
                <a:solidFill>
                  <a:srgbClr val="000000"/>
                </a:solidFill>
                <a:latin typeface="The Seasons Bold"/>
                <a:ea typeface="The Seasons Bold"/>
                <a:cs typeface="The Seasons Bold"/>
                <a:sym typeface="The Seasons Bold"/>
              </a:rPr>
              <a:t>BOOKING RATIO BASED ON THE HOTEL TYPE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CBCD"/>
        </a:solidFill>
      </p:bgPr>
    </p:bg>
    <p:spTree>
      <p:nvGrpSpPr>
        <p:cNvPr id="1" name=""/>
        <p:cNvGrpSpPr/>
        <p:nvPr/>
      </p:nvGrpSpPr>
      <p:grpSpPr>
        <a:xfrm>
          <a:off x="0" y="0"/>
          <a:ext cx="0" cy="0"/>
          <a:chOff x="0" y="0"/>
          <a:chExt cx="0" cy="0"/>
        </a:xfrm>
      </p:grpSpPr>
      <p:sp>
        <p:nvSpPr>
          <p:cNvPr name="Freeform 2" id="2"/>
          <p:cNvSpPr/>
          <p:nvPr/>
        </p:nvSpPr>
        <p:spPr>
          <a:xfrm flipH="false" flipV="false" rot="0">
            <a:off x="5286209" y="2235828"/>
            <a:ext cx="8398596" cy="6692921"/>
          </a:xfrm>
          <a:custGeom>
            <a:avLst/>
            <a:gdLst/>
            <a:ahLst/>
            <a:cxnLst/>
            <a:rect r="r" b="b" t="t" l="l"/>
            <a:pathLst>
              <a:path h="6692921" w="8398596">
                <a:moveTo>
                  <a:pt x="0" y="0"/>
                </a:moveTo>
                <a:lnTo>
                  <a:pt x="8398596" y="0"/>
                </a:lnTo>
                <a:lnTo>
                  <a:pt x="8398596" y="6692920"/>
                </a:lnTo>
                <a:lnTo>
                  <a:pt x="0" y="6692920"/>
                </a:lnTo>
                <a:lnTo>
                  <a:pt x="0" y="0"/>
                </a:lnTo>
                <a:close/>
              </a:path>
            </a:pathLst>
          </a:custGeom>
          <a:blipFill>
            <a:blip r:embed="rId2"/>
            <a:stretch>
              <a:fillRect l="0" t="0" r="0" b="0"/>
            </a:stretch>
          </a:blipFill>
        </p:spPr>
      </p:sp>
      <p:sp>
        <p:nvSpPr>
          <p:cNvPr name="TextBox 3" id="3"/>
          <p:cNvSpPr txBox="true"/>
          <p:nvPr/>
        </p:nvSpPr>
        <p:spPr>
          <a:xfrm rot="0">
            <a:off x="0" y="519869"/>
            <a:ext cx="18288000" cy="748170"/>
          </a:xfrm>
          <a:prstGeom prst="rect">
            <a:avLst/>
          </a:prstGeom>
        </p:spPr>
        <p:txBody>
          <a:bodyPr anchor="t" rtlCol="false" tIns="0" lIns="0" bIns="0" rIns="0">
            <a:spAutoFit/>
          </a:bodyPr>
          <a:lstStyle/>
          <a:p>
            <a:pPr algn="ctr">
              <a:lnSpc>
                <a:spcPts val="4944"/>
              </a:lnSpc>
              <a:spcBef>
                <a:spcPct val="0"/>
              </a:spcBef>
            </a:pPr>
            <a:r>
              <a:rPr lang="en-US" b="true" sz="4800">
                <a:solidFill>
                  <a:srgbClr val="000000"/>
                </a:solidFill>
                <a:latin typeface="The Seasons Bold"/>
                <a:ea typeface="The Seasons Bold"/>
                <a:cs typeface="The Seasons Bold"/>
                <a:sym typeface="The Seasons Bold"/>
              </a:rPr>
              <a:t>CANCELLATION RATIO BASED ON THE HOTEL TYPE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DAGTto2iej0</dc:identifier>
  <dcterms:modified xsi:type="dcterms:W3CDTF">2011-08-01T06:04:30Z</dcterms:modified>
  <cp:revision>1</cp:revision>
  <dc:title>hotel BOOKING ANALYSIS</dc:title>
</cp:coreProperties>
</file>