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13"/>
  </p:notesMasterIdLst>
  <p:sldIdLst>
    <p:sldId id="256" r:id="rId2"/>
    <p:sldId id="257" r:id="rId3"/>
    <p:sldId id="258" r:id="rId4"/>
    <p:sldId id="259" r:id="rId5"/>
    <p:sldId id="260" r:id="rId6"/>
    <p:sldId id="262" r:id="rId7"/>
    <p:sldId id="264" r:id="rId8"/>
    <p:sldId id="263" r:id="rId9"/>
    <p:sldId id="265" r:id="rId10"/>
    <p:sldId id="267"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C10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53" d="100"/>
          <a:sy n="53" d="100"/>
        </p:scale>
        <p:origin x="-994"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CC0769-1F8A-44D4-B96D-885BB479BEB0}" type="datetimeFigureOut">
              <a:rPr lang="en-US" smtClean="0"/>
              <a:pPr/>
              <a:t>4/5/2024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354D44-E20C-4523-BEA0-38AB2AC026D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5354D44-E20C-4523-BEA0-38AB2AC026D9}"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15AF8F1-5E57-4B5B-A6A8-303F38A6BDAE}" type="datetimeFigureOut">
              <a:rPr lang="en-US" smtClean="0"/>
              <a:pPr/>
              <a:t>4/5/2024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5973B3F-65A4-4B4B-9B80-B6F2DB3DE8D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newsfla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5AF8F1-5E57-4B5B-A6A8-303F38A6BDAE}"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73B3F-65A4-4B4B-9B80-B6F2DB3DE8DE}" type="slidenum">
              <a:rPr lang="en-US" smtClean="0"/>
              <a:pPr/>
              <a:t>‹#›</a:t>
            </a:fld>
            <a:endParaRPr lang="en-US"/>
          </a:p>
        </p:txBody>
      </p:sp>
    </p:spTree>
  </p:cSld>
  <p:clrMapOvr>
    <a:masterClrMapping/>
  </p:clrMapOvr>
  <p:transition>
    <p:newsfla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5AF8F1-5E57-4B5B-A6A8-303F38A6BDAE}"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73B3F-65A4-4B4B-9B80-B6F2DB3DE8DE}" type="slidenum">
              <a:rPr lang="en-US" smtClean="0"/>
              <a:pPr/>
              <a:t>‹#›</a:t>
            </a:fld>
            <a:endParaRPr lang="en-US"/>
          </a:p>
        </p:txBody>
      </p:sp>
    </p:spTree>
  </p:cSld>
  <p:clrMapOvr>
    <a:masterClrMapping/>
  </p:clrMapOvr>
  <p:transition>
    <p:newsfla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5AF8F1-5E57-4B5B-A6A8-303F38A6BDAE}"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73B3F-65A4-4B4B-9B80-B6F2DB3DE8DE}" type="slidenum">
              <a:rPr lang="en-US" smtClean="0"/>
              <a:pPr/>
              <a:t>‹#›</a:t>
            </a:fld>
            <a:endParaRPr lang="en-US"/>
          </a:p>
        </p:txBody>
      </p:sp>
    </p:spTree>
  </p:cSld>
  <p:clrMapOvr>
    <a:masterClrMapping/>
  </p:clrMapOvr>
  <p:transition>
    <p:newsfla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15AF8F1-5E57-4B5B-A6A8-303F38A6BDAE}"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73B3F-65A4-4B4B-9B80-B6F2DB3DE8D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newsfla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15AF8F1-5E57-4B5B-A6A8-303F38A6BDAE}"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973B3F-65A4-4B4B-9B80-B6F2DB3DE8DE}" type="slidenum">
              <a:rPr lang="en-US" smtClean="0"/>
              <a:pPr/>
              <a:t>‹#›</a:t>
            </a:fld>
            <a:endParaRPr lang="en-US"/>
          </a:p>
        </p:txBody>
      </p:sp>
    </p:spTree>
  </p:cSld>
  <p:clrMapOvr>
    <a:masterClrMapping/>
  </p:clrMapOvr>
  <p:transition>
    <p:newsfla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15AF8F1-5E57-4B5B-A6A8-303F38A6BDAE}"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973B3F-65A4-4B4B-9B80-B6F2DB3DE8DE}" type="slidenum">
              <a:rPr lang="en-US" smtClean="0"/>
              <a:pPr/>
              <a:t>‹#›</a:t>
            </a:fld>
            <a:endParaRPr lang="en-US"/>
          </a:p>
        </p:txBody>
      </p:sp>
    </p:spTree>
  </p:cSld>
  <p:clrMapOvr>
    <a:masterClrMapping/>
  </p:clrMapOvr>
  <p:transition>
    <p:newsfla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15AF8F1-5E57-4B5B-A6A8-303F38A6BDAE}"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973B3F-65A4-4B4B-9B80-B6F2DB3DE8DE}" type="slidenum">
              <a:rPr lang="en-US" smtClean="0"/>
              <a:pPr/>
              <a:t>‹#›</a:t>
            </a:fld>
            <a:endParaRPr lang="en-US"/>
          </a:p>
        </p:txBody>
      </p:sp>
    </p:spTree>
  </p:cSld>
  <p:clrMapOvr>
    <a:masterClrMapping/>
  </p:clrMapOvr>
  <p:transition>
    <p:newsfla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5AF8F1-5E57-4B5B-A6A8-303F38A6BDAE}"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973B3F-65A4-4B4B-9B80-B6F2DB3DE8DE}" type="slidenum">
              <a:rPr lang="en-US" smtClean="0"/>
              <a:pPr/>
              <a:t>‹#›</a:t>
            </a:fld>
            <a:endParaRPr lang="en-US"/>
          </a:p>
        </p:txBody>
      </p:sp>
    </p:spTree>
  </p:cSld>
  <p:clrMapOvr>
    <a:masterClrMapping/>
  </p:clrMapOvr>
  <p:transition>
    <p:newsfla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15AF8F1-5E57-4B5B-A6A8-303F38A6BDAE}"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973B3F-65A4-4B4B-9B80-B6F2DB3DE8DE}" type="slidenum">
              <a:rPr lang="en-US" smtClean="0"/>
              <a:pPr/>
              <a:t>‹#›</a:t>
            </a:fld>
            <a:endParaRPr lang="en-US"/>
          </a:p>
        </p:txBody>
      </p:sp>
    </p:spTree>
  </p:cSld>
  <p:clrMapOvr>
    <a:masterClrMapping/>
  </p:clrMapOvr>
  <p:transition>
    <p:newsfla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15AF8F1-5E57-4B5B-A6A8-303F38A6BDAE}"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5973B3F-65A4-4B4B-9B80-B6F2DB3DE8D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newsfla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15AF8F1-5E57-4B5B-A6A8-303F38A6BDAE}" type="datetimeFigureOut">
              <a:rPr lang="en-US" smtClean="0"/>
              <a:pPr/>
              <a:t>4/5/2024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5973B3F-65A4-4B4B-9B80-B6F2DB3DE8D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ransition>
    <p:newsflash/>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3400"/>
            <a:ext cx="7772400" cy="2819400"/>
          </a:xfrm>
        </p:spPr>
        <p:txBody>
          <a:bodyPr>
            <a:normAutofit/>
          </a:bodyPr>
          <a:lstStyle/>
          <a:p>
            <a:pPr algn="ctr"/>
            <a:r>
              <a:rPr lang="en-US" sz="3200" u="sng" dirty="0" smtClean="0">
                <a:solidFill>
                  <a:srgbClr val="FF0000"/>
                </a:solidFill>
                <a:latin typeface="Aharoni" pitchFamily="2" charset="-79"/>
                <a:cs typeface="Aharoni" pitchFamily="2" charset="-79"/>
              </a:rPr>
              <a:t>POWERING AI:EXPLORING THE BEST PROGRAMMING LANGUAGES FOR MACHINE LEARNING</a:t>
            </a:r>
            <a:endParaRPr lang="en-US" sz="3200" u="sng" dirty="0">
              <a:solidFill>
                <a:srgbClr val="FF0000"/>
              </a:solidFill>
              <a:latin typeface="Aharoni" pitchFamily="2" charset="-79"/>
              <a:cs typeface="Aharoni" pitchFamily="2" charset="-79"/>
            </a:endParaRPr>
          </a:p>
        </p:txBody>
      </p:sp>
      <p:sp>
        <p:nvSpPr>
          <p:cNvPr id="3" name="Subtitle 2"/>
          <p:cNvSpPr>
            <a:spLocks noGrp="1"/>
          </p:cNvSpPr>
          <p:nvPr>
            <p:ph type="subTitle" idx="1"/>
          </p:nvPr>
        </p:nvSpPr>
        <p:spPr>
          <a:xfrm>
            <a:off x="2057400" y="4495800"/>
            <a:ext cx="6858000" cy="1143000"/>
          </a:xfrm>
        </p:spPr>
        <p:txBody>
          <a:bodyPr>
            <a:normAutofit/>
          </a:bodyPr>
          <a:lstStyle/>
          <a:p>
            <a:pPr algn="ctr"/>
            <a:r>
              <a:rPr lang="en-US" sz="2400" dirty="0" smtClean="0">
                <a:solidFill>
                  <a:srgbClr val="FFFF00"/>
                </a:solidFill>
              </a:rPr>
              <a:t>NAME-SHRUSHTI DILIP PADALE</a:t>
            </a:r>
          </a:p>
          <a:p>
            <a:pPr algn="ctr"/>
            <a:r>
              <a:rPr lang="en-US" sz="2400" dirty="0" smtClean="0">
                <a:solidFill>
                  <a:srgbClr val="FFFF00"/>
                </a:solidFill>
              </a:rPr>
              <a:t>DEPARTMENT-BSC(COMPUTER SCIENCE ENTIRE</a:t>
            </a:r>
            <a:r>
              <a:rPr lang="en-US" sz="2400" dirty="0" smtClean="0">
                <a:solidFill>
                  <a:srgbClr val="00B050"/>
                </a:solidFill>
              </a:rPr>
              <a:t>)</a:t>
            </a:r>
            <a:endParaRPr lang="en-US" sz="2400" dirty="0">
              <a:solidFill>
                <a:srgbClr val="00B050"/>
              </a:solidFill>
            </a:endParaRPr>
          </a:p>
        </p:txBody>
      </p:sp>
    </p:spTree>
  </p:cSld>
  <p:clrMapOvr>
    <a:masterClrMapping/>
  </p:clrMapOvr>
  <p:transition>
    <p:newsfla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3008313" cy="762000"/>
          </a:xfrm>
        </p:spPr>
        <p:txBody>
          <a:bodyPr>
            <a:normAutofit/>
          </a:bodyPr>
          <a:lstStyle/>
          <a:p>
            <a:r>
              <a:rPr lang="en-US" sz="2800" dirty="0" smtClean="0"/>
              <a:t>Conclusion:</a:t>
            </a:r>
            <a:endParaRPr lang="en-US" sz="2800" dirty="0"/>
          </a:p>
        </p:txBody>
      </p:sp>
      <p:sp>
        <p:nvSpPr>
          <p:cNvPr id="4" name="Text Placeholder 3"/>
          <p:cNvSpPr>
            <a:spLocks noGrp="1"/>
          </p:cNvSpPr>
          <p:nvPr>
            <p:ph type="body" idx="2"/>
          </p:nvPr>
        </p:nvSpPr>
        <p:spPr>
          <a:xfrm>
            <a:off x="457200" y="838200"/>
            <a:ext cx="3008313" cy="5453063"/>
          </a:xfrm>
        </p:spPr>
        <p:txBody>
          <a:bodyPr>
            <a:normAutofit/>
          </a:bodyPr>
          <a:lstStyle/>
          <a:p>
            <a:pPr algn="ctr"/>
            <a:r>
              <a:rPr lang="en-US" sz="1800" b="1" dirty="0" smtClean="0">
                <a:solidFill>
                  <a:srgbClr val="7030A0"/>
                </a:solidFill>
              </a:rPr>
              <a:t>In conclusion the choice of programming language significantly influences the development, deployment, and scalability of machine learning projects. Through our exploration of popular languages such as Python, R, Julia , and C++, we have highlighted various factors to consider when selection.</a:t>
            </a:r>
          </a:p>
          <a:p>
            <a:pPr algn="ctr"/>
            <a:r>
              <a:rPr lang="en-US" sz="1800" b="1" dirty="0" smtClean="0">
                <a:solidFill>
                  <a:srgbClr val="7030A0"/>
                </a:solidFill>
              </a:rPr>
              <a:t>After exploring various languages python remain the dominant choice due  to its extensive libraries like TensorFlow and PyTorch , vibrant community support and simplicity.</a:t>
            </a:r>
          </a:p>
        </p:txBody>
      </p:sp>
      <p:sp>
        <p:nvSpPr>
          <p:cNvPr id="3" name="Content Placeholder 2"/>
          <p:cNvSpPr>
            <a:spLocks noGrp="1"/>
          </p:cNvSpPr>
          <p:nvPr>
            <p:ph sz="half" idx="1"/>
          </p:nvPr>
        </p:nvSpPr>
        <p:spPr>
          <a:xfrm>
            <a:off x="3657600" y="533400"/>
            <a:ext cx="5111750" cy="5853113"/>
          </a:xfrm>
        </p:spPr>
        <p:txBody>
          <a:bodyPr/>
          <a:lstStyle/>
          <a:p>
            <a:pPr>
              <a:buNone/>
            </a:pPr>
            <a:r>
              <a:rPr lang="en-US" sz="2800" b="1" dirty="0" smtClean="0"/>
              <a:t>REFERENCES:</a:t>
            </a:r>
          </a:p>
          <a:p>
            <a:pPr algn="ctr">
              <a:buNone/>
            </a:pPr>
            <a:r>
              <a:rPr lang="en-US" sz="1800" b="1" dirty="0" smtClean="0">
                <a:solidFill>
                  <a:srgbClr val="7030A0"/>
                </a:solidFill>
              </a:rPr>
              <a:t>WEBISTES:</a:t>
            </a:r>
          </a:p>
          <a:p>
            <a:pPr algn="ctr">
              <a:buNone/>
            </a:pPr>
            <a:r>
              <a:rPr lang="en-US" sz="1800" b="1" dirty="0" smtClean="0">
                <a:solidFill>
                  <a:srgbClr val="7030A0"/>
                </a:solidFill>
              </a:rPr>
              <a:t>1.PYTHON.ORG</a:t>
            </a:r>
          </a:p>
          <a:p>
            <a:pPr algn="ctr">
              <a:buNone/>
            </a:pPr>
            <a:r>
              <a:rPr lang="en-US" sz="1800" b="1" dirty="0" smtClean="0">
                <a:solidFill>
                  <a:srgbClr val="7030A0"/>
                </a:solidFill>
              </a:rPr>
              <a:t>2.TENSORFLOW.ORG</a:t>
            </a:r>
          </a:p>
          <a:p>
            <a:pPr algn="ctr">
              <a:buNone/>
            </a:pPr>
            <a:r>
              <a:rPr lang="en-US" sz="1800" b="1" dirty="0" smtClean="0">
                <a:solidFill>
                  <a:srgbClr val="7030A0"/>
                </a:solidFill>
              </a:rPr>
              <a:t>3.PYTORCH.ORG</a:t>
            </a:r>
          </a:p>
          <a:p>
            <a:pPr algn="ctr">
              <a:buNone/>
            </a:pPr>
            <a:r>
              <a:rPr lang="en-US" sz="1800" b="1" dirty="0" smtClean="0">
                <a:solidFill>
                  <a:srgbClr val="7030A0"/>
                </a:solidFill>
              </a:rPr>
              <a:t>4.R-PROJECT.ORG</a:t>
            </a:r>
          </a:p>
          <a:p>
            <a:pPr algn="ctr">
              <a:buNone/>
            </a:pPr>
            <a:r>
              <a:rPr lang="en-US" sz="1800" b="1" dirty="0" smtClean="0">
                <a:solidFill>
                  <a:srgbClr val="7030A0"/>
                </a:solidFill>
              </a:rPr>
              <a:t>5.JULIALANH.ORG, ETC.</a:t>
            </a:r>
          </a:p>
          <a:p>
            <a:pPr algn="ctr">
              <a:buNone/>
            </a:pPr>
            <a:endParaRPr lang="en-US" sz="1800" b="1" dirty="0" smtClean="0">
              <a:solidFill>
                <a:srgbClr val="7030A0"/>
              </a:solidFill>
            </a:endParaRPr>
          </a:p>
          <a:p>
            <a:pPr algn="ctr">
              <a:buNone/>
            </a:pPr>
            <a:r>
              <a:rPr lang="en-US" sz="1800" b="1" dirty="0" smtClean="0">
                <a:solidFill>
                  <a:srgbClr val="7030A0"/>
                </a:solidFill>
              </a:rPr>
              <a:t> This references provide a mix of official documentation, authoritative articles, and research papers that support the strengths and usage of each programming language in the context of machine learning.</a:t>
            </a:r>
            <a:endParaRPr lang="en-US" sz="1800" b="1" dirty="0">
              <a:solidFill>
                <a:srgbClr val="7030A0"/>
              </a:solidFill>
            </a:endParaRPr>
          </a:p>
        </p:txBody>
      </p:sp>
    </p:spTree>
  </p:cSld>
  <p:clrMapOvr>
    <a:masterClrMapping/>
  </p:clrMapOvr>
  <p:transition>
    <p:newsfla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057400"/>
            <a:ext cx="7851648" cy="1828800"/>
          </a:xfrm>
        </p:spPr>
        <p:txBody>
          <a:bodyPr/>
          <a:lstStyle/>
          <a:p>
            <a:r>
              <a:rPr lang="en-US" dirty="0" err="1" smtClean="0">
                <a:solidFill>
                  <a:srgbClr val="FFFF00"/>
                </a:solidFill>
              </a:rPr>
              <a:t>Thank</a:t>
            </a:r>
            <a:r>
              <a:rPr lang="en-US" dirty="0" err="1" smtClean="0">
                <a:solidFill>
                  <a:srgbClr val="FFFF00"/>
                </a:solidFill>
              </a:rPr>
              <a:t>You</a:t>
            </a:r>
            <a:r>
              <a:rPr lang="en-US" dirty="0" smtClean="0">
                <a:solidFill>
                  <a:srgbClr val="FFFF00"/>
                </a:solidFill>
              </a:rPr>
              <a:t>…</a:t>
            </a:r>
            <a:endParaRPr lang="en-US" b="1" dirty="0">
              <a:solidFill>
                <a:srgbClr val="FFFF00"/>
              </a:solidFill>
            </a:endParaRPr>
          </a:p>
        </p:txBody>
      </p:sp>
      <p:sp>
        <p:nvSpPr>
          <p:cNvPr id="3" name="Subtitle 2"/>
          <p:cNvSpPr>
            <a:spLocks noGrp="1"/>
          </p:cNvSpPr>
          <p:nvPr>
            <p:ph type="subTitle" idx="1"/>
          </p:nvPr>
        </p:nvSpPr>
        <p:spPr>
          <a:xfrm>
            <a:off x="609600" y="4114800"/>
            <a:ext cx="7854696" cy="1752600"/>
          </a:xfrm>
        </p:spPr>
        <p:txBody>
          <a:bodyPr/>
          <a:lstStyle/>
          <a:p>
            <a:endParaRPr lang="en-US" dirty="0"/>
          </a:p>
        </p:txBody>
      </p:sp>
    </p:spTree>
  </p:cSld>
  <p:clrMapOvr>
    <a:masterClrMapping/>
  </p:clrMapOvr>
  <p:transition>
    <p:newsfla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chemeClr val="tx2"/>
                </a:solidFill>
              </a:rPr>
              <a:t>INDEX</a:t>
            </a:r>
            <a:endParaRPr lang="en-US" sz="4800" b="1" dirty="0">
              <a:solidFill>
                <a:schemeClr val="tx2"/>
              </a:solidFill>
            </a:endParaRPr>
          </a:p>
        </p:txBody>
      </p:sp>
      <p:sp>
        <p:nvSpPr>
          <p:cNvPr id="3" name="Content Placeholder 2"/>
          <p:cNvSpPr>
            <a:spLocks noGrp="1"/>
          </p:cNvSpPr>
          <p:nvPr>
            <p:ph idx="1"/>
          </p:nvPr>
        </p:nvSpPr>
        <p:spPr/>
        <p:txBody>
          <a:bodyPr>
            <a:normAutofit fontScale="92500" lnSpcReduction="20000"/>
          </a:bodyPr>
          <a:lstStyle/>
          <a:p>
            <a:r>
              <a:rPr lang="en-US" dirty="0" smtClean="0">
                <a:solidFill>
                  <a:srgbClr val="00B050"/>
                </a:solidFill>
              </a:rPr>
              <a:t>Introduction</a:t>
            </a:r>
          </a:p>
          <a:p>
            <a:r>
              <a:rPr lang="en-US" dirty="0" smtClean="0">
                <a:solidFill>
                  <a:srgbClr val="00B050"/>
                </a:solidFill>
              </a:rPr>
              <a:t>Scope and Research</a:t>
            </a:r>
          </a:p>
          <a:p>
            <a:r>
              <a:rPr lang="en-US" dirty="0" smtClean="0">
                <a:solidFill>
                  <a:srgbClr val="00B050"/>
                </a:solidFill>
              </a:rPr>
              <a:t>Languages</a:t>
            </a:r>
          </a:p>
          <a:p>
            <a:r>
              <a:rPr lang="en-US" dirty="0" smtClean="0">
                <a:solidFill>
                  <a:srgbClr val="00B050"/>
                </a:solidFill>
              </a:rPr>
              <a:t> Design Experiments</a:t>
            </a:r>
          </a:p>
          <a:p>
            <a:r>
              <a:rPr lang="en-US" dirty="0" smtClean="0">
                <a:solidFill>
                  <a:srgbClr val="00B050"/>
                </a:solidFill>
              </a:rPr>
              <a:t>Collect data</a:t>
            </a:r>
          </a:p>
          <a:p>
            <a:r>
              <a:rPr lang="en-US" dirty="0" smtClean="0">
                <a:solidFill>
                  <a:srgbClr val="00B050"/>
                </a:solidFill>
              </a:rPr>
              <a:t>Implementation</a:t>
            </a:r>
          </a:p>
          <a:p>
            <a:r>
              <a:rPr lang="en-US" dirty="0" smtClean="0">
                <a:solidFill>
                  <a:srgbClr val="00B050"/>
                </a:solidFill>
              </a:rPr>
              <a:t>Evaluation </a:t>
            </a:r>
          </a:p>
          <a:p>
            <a:r>
              <a:rPr lang="en-US" dirty="0" smtClean="0">
                <a:solidFill>
                  <a:srgbClr val="00B050"/>
                </a:solidFill>
              </a:rPr>
              <a:t>Analysis</a:t>
            </a:r>
          </a:p>
          <a:p>
            <a:r>
              <a:rPr lang="en-US" dirty="0" smtClean="0">
                <a:solidFill>
                  <a:srgbClr val="00B050"/>
                </a:solidFill>
              </a:rPr>
              <a:t>Visualization</a:t>
            </a:r>
          </a:p>
          <a:p>
            <a:r>
              <a:rPr lang="en-US" dirty="0" smtClean="0">
                <a:solidFill>
                  <a:srgbClr val="00B050"/>
                </a:solidFill>
              </a:rPr>
              <a:t>Documentation and reporting</a:t>
            </a:r>
          </a:p>
          <a:p>
            <a:r>
              <a:rPr lang="en-US" dirty="0" smtClean="0">
                <a:solidFill>
                  <a:srgbClr val="00B050"/>
                </a:solidFill>
              </a:rPr>
              <a:t>Conclusion</a:t>
            </a:r>
          </a:p>
        </p:txBody>
      </p:sp>
    </p:spTree>
  </p:cSld>
  <p:clrMapOvr>
    <a:masterClrMapping/>
  </p:clrMapOvr>
  <p:transition>
    <p:newsfla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7772400" cy="1362075"/>
          </a:xfrm>
        </p:spPr>
        <p:txBody>
          <a:bodyPr/>
          <a:lstStyle/>
          <a:p>
            <a:r>
              <a:rPr lang="en-US" dirty="0" smtClean="0"/>
              <a:t>Introduction:</a:t>
            </a:r>
            <a:endParaRPr lang="en-US" dirty="0"/>
          </a:p>
        </p:txBody>
      </p:sp>
      <p:sp>
        <p:nvSpPr>
          <p:cNvPr id="3" name="Text Placeholder 2"/>
          <p:cNvSpPr>
            <a:spLocks noGrp="1"/>
          </p:cNvSpPr>
          <p:nvPr>
            <p:ph type="body" idx="1"/>
          </p:nvPr>
        </p:nvSpPr>
        <p:spPr/>
        <p:txBody>
          <a:bodyPr>
            <a:normAutofit fontScale="25000" lnSpcReduction="20000"/>
          </a:bodyPr>
          <a:lstStyle/>
          <a:p>
            <a:endParaRPr lang="en-US" dirty="0" smtClean="0"/>
          </a:p>
          <a:p>
            <a:pPr algn="ctr"/>
            <a:r>
              <a:rPr lang="en-US" sz="7200" b="1" dirty="0" smtClean="0"/>
              <a:t>This concept delves into the landscape of programming languages crucial for implementing machine learning algorithms. This exploration navigates</a:t>
            </a:r>
          </a:p>
          <a:p>
            <a:pPr algn="ctr"/>
            <a:r>
              <a:rPr lang="en-US" sz="7200" b="1" dirty="0" smtClean="0"/>
              <a:t>The strengths and weaknesses of various methods. In the ever-evolving landscape of artificial intelligence(AI),the choice of programming languages plays a pivotal role in shaping the development of machine learning models . With a myriad of options available, from python and R to java and Julia ,selecting the right programming language can significantly impact the efficiency , scalability  and performance of AI projects. </a:t>
            </a:r>
          </a:p>
          <a:p>
            <a:pPr algn="ctr"/>
            <a:r>
              <a:rPr lang="en-US" sz="7200" b="1" dirty="0" smtClean="0"/>
              <a:t>Creating a project on exploring the best programming languages for machine learning can be an exciting and informative endeavor.</a:t>
            </a:r>
          </a:p>
          <a:p>
            <a:pPr algn="ctr"/>
            <a:r>
              <a:rPr lang="en-US" sz="7200" b="1" dirty="0" smtClean="0"/>
              <a:t>Here’s a step-by-step guide on how to approach this project:</a:t>
            </a:r>
          </a:p>
          <a:p>
            <a:pPr algn="ctr"/>
            <a:endParaRPr lang="en-US" sz="7200" b="1" dirty="0"/>
          </a:p>
        </p:txBody>
      </p:sp>
    </p:spTree>
  </p:cSld>
  <p:clrMapOvr>
    <a:masterClrMapping/>
  </p:clrMapOvr>
  <p:transition>
    <p:newsfla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and Research </a:t>
            </a:r>
            <a:endParaRPr lang="en-US" dirty="0"/>
          </a:p>
        </p:txBody>
      </p:sp>
      <p:sp>
        <p:nvSpPr>
          <p:cNvPr id="3" name="Content Placeholder 2"/>
          <p:cNvSpPr>
            <a:spLocks noGrp="1"/>
          </p:cNvSpPr>
          <p:nvPr>
            <p:ph sz="half" idx="1"/>
          </p:nvPr>
        </p:nvSpPr>
        <p:spPr/>
        <p:txBody>
          <a:bodyPr>
            <a:normAutofit lnSpcReduction="10000"/>
          </a:bodyPr>
          <a:lstStyle/>
          <a:p>
            <a:r>
              <a:rPr lang="en-US" dirty="0" smtClean="0"/>
              <a:t>Scope:</a:t>
            </a:r>
          </a:p>
          <a:p>
            <a:pPr>
              <a:buNone/>
            </a:pPr>
            <a:r>
              <a:rPr lang="en-US" sz="1800" b="1" dirty="0" smtClean="0">
                <a:solidFill>
                  <a:srgbClr val="7030A0"/>
                </a:solidFill>
              </a:rPr>
              <a:t>Determine the specific focus  of your project.</a:t>
            </a:r>
          </a:p>
          <a:p>
            <a:pPr>
              <a:buNone/>
            </a:pPr>
            <a:r>
              <a:rPr lang="en-US" sz="1800" b="1" dirty="0" smtClean="0">
                <a:solidFill>
                  <a:srgbClr val="7030A0"/>
                </a:solidFill>
              </a:rPr>
              <a:t>Are you comparing programming languages</a:t>
            </a:r>
          </a:p>
          <a:p>
            <a:pPr>
              <a:buNone/>
            </a:pPr>
            <a:r>
              <a:rPr lang="en-US" sz="1800" b="1" dirty="0" smtClean="0">
                <a:solidFill>
                  <a:srgbClr val="7030A0"/>
                </a:solidFill>
              </a:rPr>
              <a:t>for a particular task within machine learning,</a:t>
            </a:r>
          </a:p>
          <a:p>
            <a:pPr>
              <a:buNone/>
            </a:pPr>
            <a:r>
              <a:rPr lang="en-US" sz="1800" b="1" dirty="0" smtClean="0">
                <a:solidFill>
                  <a:srgbClr val="7030A0"/>
                </a:solidFill>
              </a:rPr>
              <a:t>such as image classification or natural</a:t>
            </a:r>
          </a:p>
          <a:p>
            <a:pPr>
              <a:buNone/>
            </a:pPr>
            <a:r>
              <a:rPr lang="en-US" sz="1800" b="1" dirty="0" smtClean="0">
                <a:solidFill>
                  <a:srgbClr val="7030A0"/>
                </a:solidFill>
              </a:rPr>
              <a:t>language processing .Clarify the objectives and</a:t>
            </a:r>
          </a:p>
          <a:p>
            <a:pPr>
              <a:buNone/>
            </a:pPr>
            <a:r>
              <a:rPr lang="en-US" sz="1800" b="1" dirty="0" smtClean="0">
                <a:solidFill>
                  <a:srgbClr val="7030A0"/>
                </a:solidFill>
              </a:rPr>
              <a:t>the criteria for evaluation</a:t>
            </a:r>
            <a:r>
              <a:rPr lang="en-US" sz="1800" dirty="0" smtClean="0"/>
              <a:t>.</a:t>
            </a:r>
            <a:endParaRPr lang="en-US" sz="1800" dirty="0"/>
          </a:p>
        </p:txBody>
      </p:sp>
      <p:sp>
        <p:nvSpPr>
          <p:cNvPr id="4" name="Content Placeholder 3"/>
          <p:cNvSpPr>
            <a:spLocks noGrp="1"/>
          </p:cNvSpPr>
          <p:nvPr>
            <p:ph sz="half" idx="2"/>
          </p:nvPr>
        </p:nvSpPr>
        <p:spPr/>
        <p:txBody>
          <a:bodyPr>
            <a:normAutofit lnSpcReduction="10000"/>
          </a:bodyPr>
          <a:lstStyle/>
          <a:p>
            <a:r>
              <a:rPr lang="en-US" dirty="0" smtClean="0"/>
              <a:t>Research:</a:t>
            </a:r>
          </a:p>
          <a:p>
            <a:pPr algn="ctr">
              <a:buNone/>
            </a:pPr>
            <a:r>
              <a:rPr lang="en-US" sz="1800" dirty="0" smtClean="0"/>
              <a:t> </a:t>
            </a:r>
            <a:r>
              <a:rPr lang="en-US" sz="1800" b="1" dirty="0" smtClean="0">
                <a:solidFill>
                  <a:srgbClr val="7030A0"/>
                </a:solidFill>
              </a:rPr>
              <a:t>Conduct through research on the</a:t>
            </a:r>
          </a:p>
          <a:p>
            <a:pPr algn="ctr">
              <a:buNone/>
            </a:pPr>
            <a:r>
              <a:rPr lang="en-US" sz="1800" b="1" dirty="0" smtClean="0">
                <a:solidFill>
                  <a:srgbClr val="7030A0"/>
                </a:solidFill>
              </a:rPr>
              <a:t>programming languages commonly used </a:t>
            </a:r>
          </a:p>
          <a:p>
            <a:pPr algn="ctr">
              <a:buNone/>
            </a:pPr>
            <a:r>
              <a:rPr lang="en-US" sz="1800" b="1" dirty="0" smtClean="0">
                <a:solidFill>
                  <a:srgbClr val="7030A0"/>
                </a:solidFill>
              </a:rPr>
              <a:t>in machine learning , such as</a:t>
            </a:r>
          </a:p>
          <a:p>
            <a:pPr algn="ctr">
              <a:buNone/>
            </a:pPr>
            <a:r>
              <a:rPr lang="en-US" sz="1800" b="1" dirty="0" smtClean="0">
                <a:solidFill>
                  <a:srgbClr val="7030A0"/>
                </a:solidFill>
              </a:rPr>
              <a:t>Python ,R , Julia and others . Explore</a:t>
            </a:r>
          </a:p>
          <a:p>
            <a:pPr algn="ctr">
              <a:buNone/>
            </a:pPr>
            <a:r>
              <a:rPr lang="en-US" sz="1800" b="1" dirty="0" smtClean="0">
                <a:solidFill>
                  <a:srgbClr val="7030A0"/>
                </a:solidFill>
              </a:rPr>
              <a:t>Their features , strengths, weaknesses</a:t>
            </a:r>
          </a:p>
          <a:p>
            <a:pPr algn="ctr">
              <a:buNone/>
            </a:pPr>
            <a:r>
              <a:rPr lang="en-US" sz="1800" b="1" dirty="0" smtClean="0">
                <a:solidFill>
                  <a:srgbClr val="7030A0"/>
                </a:solidFill>
              </a:rPr>
              <a:t>and suitability for different machine</a:t>
            </a:r>
          </a:p>
          <a:p>
            <a:pPr algn="ctr">
              <a:buNone/>
            </a:pPr>
            <a:r>
              <a:rPr lang="en-US" sz="1800" b="1" dirty="0" smtClean="0">
                <a:solidFill>
                  <a:srgbClr val="7030A0"/>
                </a:solidFill>
              </a:rPr>
              <a:t>learning tasks . Gather information from</a:t>
            </a:r>
          </a:p>
          <a:p>
            <a:pPr algn="ctr">
              <a:buNone/>
            </a:pPr>
            <a:r>
              <a:rPr lang="en-US" sz="1800" b="1" dirty="0" smtClean="0">
                <a:solidFill>
                  <a:srgbClr val="7030A0"/>
                </a:solidFill>
              </a:rPr>
              <a:t>academics papers, online resources and</a:t>
            </a:r>
          </a:p>
          <a:p>
            <a:pPr algn="ctr">
              <a:buNone/>
            </a:pPr>
            <a:r>
              <a:rPr lang="en-US" sz="1800" b="1" dirty="0" smtClean="0">
                <a:solidFill>
                  <a:srgbClr val="7030A0"/>
                </a:solidFill>
              </a:rPr>
              <a:t>community forums</a:t>
            </a:r>
            <a:endParaRPr lang="en-US" sz="1800" b="1" dirty="0">
              <a:solidFill>
                <a:srgbClr val="7030A0"/>
              </a:solidFill>
            </a:endParaRPr>
          </a:p>
        </p:txBody>
      </p:sp>
    </p:spTree>
  </p:cSld>
  <p:clrMapOvr>
    <a:masterClrMapping/>
  </p:clrMapOvr>
  <p:transition>
    <p:newsfla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772400" cy="1362075"/>
          </a:xfrm>
        </p:spPr>
        <p:txBody>
          <a:bodyPr/>
          <a:lstStyle/>
          <a:p>
            <a:r>
              <a:rPr lang="en-US" dirty="0" smtClean="0"/>
              <a:t>Languages:</a:t>
            </a:r>
            <a:endParaRPr lang="en-US" dirty="0"/>
          </a:p>
        </p:txBody>
      </p:sp>
      <p:sp>
        <p:nvSpPr>
          <p:cNvPr id="3" name="Text Placeholder 2"/>
          <p:cNvSpPr>
            <a:spLocks noGrp="1"/>
          </p:cNvSpPr>
          <p:nvPr>
            <p:ph type="body" idx="1"/>
          </p:nvPr>
        </p:nvSpPr>
        <p:spPr>
          <a:xfrm>
            <a:off x="381000" y="1600200"/>
            <a:ext cx="7772400" cy="2057400"/>
          </a:xfrm>
        </p:spPr>
        <p:txBody>
          <a:bodyPr>
            <a:noAutofit/>
          </a:bodyPr>
          <a:lstStyle/>
          <a:p>
            <a:r>
              <a:rPr lang="en-US" b="1" dirty="0" smtClean="0"/>
              <a:t>Based on your research , select a few programming languages to compare in your project. Python is likely to be one of them due to its popularity , but consider including others like R and Julia to provide a comprehensive.</a:t>
            </a:r>
          </a:p>
          <a:p>
            <a:endParaRPr lang="en-US" b="1" dirty="0"/>
          </a:p>
          <a:p>
            <a:r>
              <a:rPr lang="en-US" b="1" dirty="0" smtClean="0"/>
              <a:t>  python is widely regarded as the best programming language for exploring machine learning. It offers a rich ecosystem of libraries and frameworks specially designed for machine learning such as TensorFlow ,  PyTorch , scikit- learn, and </a:t>
            </a:r>
            <a:r>
              <a:rPr lang="en-US" b="1" dirty="0"/>
              <a:t>K</a:t>
            </a:r>
            <a:r>
              <a:rPr lang="en-US" b="1" dirty="0" smtClean="0"/>
              <a:t>eras. Python’s simplictiy, readability, and versatility makes it ideal choice for both the beginners and experienced practitioners in the field of machine learning.</a:t>
            </a:r>
            <a:endParaRPr lang="en-US" b="1" dirty="0"/>
          </a:p>
        </p:txBody>
      </p:sp>
    </p:spTree>
  </p:cSld>
  <p:clrMapOvr>
    <a:masterClrMapping/>
  </p:clrMapOvr>
  <p:transition>
    <p:newsfla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457200" y="457200"/>
            <a:ext cx="3008313" cy="5668963"/>
          </a:xfrm>
        </p:spPr>
        <p:txBody>
          <a:bodyPr>
            <a:normAutofit/>
          </a:bodyPr>
          <a:lstStyle/>
          <a:p>
            <a:r>
              <a:rPr lang="en-US" sz="2800" b="1" dirty="0" smtClean="0"/>
              <a:t>Design Experiment:</a:t>
            </a:r>
          </a:p>
          <a:p>
            <a:pPr algn="ctr"/>
            <a:r>
              <a:rPr lang="en-US" sz="2000" b="1" dirty="0" smtClean="0">
                <a:solidFill>
                  <a:srgbClr val="7030A0"/>
                </a:solidFill>
              </a:rPr>
              <a:t>  Develop a set of experiments to evaluate the selected programming language.  This could involve implementing common machine learning algorithms, bench marking performance on datasets, or comparing the ease of implementation</a:t>
            </a:r>
          </a:p>
          <a:p>
            <a:pPr algn="ctr"/>
            <a:r>
              <a:rPr lang="en-US" sz="2000" b="1" dirty="0">
                <a:solidFill>
                  <a:srgbClr val="7030A0"/>
                </a:solidFill>
              </a:rPr>
              <a:t> </a:t>
            </a:r>
            <a:r>
              <a:rPr lang="en-US" sz="2000" b="1" dirty="0" smtClean="0">
                <a:solidFill>
                  <a:srgbClr val="7030A0"/>
                </a:solidFill>
              </a:rPr>
              <a:t>and readability of code </a:t>
            </a:r>
            <a:endParaRPr lang="en-US" sz="2000" b="1" dirty="0">
              <a:solidFill>
                <a:srgbClr val="7030A0"/>
              </a:solidFill>
            </a:endParaRPr>
          </a:p>
        </p:txBody>
      </p:sp>
      <p:sp>
        <p:nvSpPr>
          <p:cNvPr id="3" name="Content Placeholder 2"/>
          <p:cNvSpPr>
            <a:spLocks noGrp="1"/>
          </p:cNvSpPr>
          <p:nvPr>
            <p:ph sz="half" idx="1"/>
          </p:nvPr>
        </p:nvSpPr>
        <p:spPr>
          <a:xfrm>
            <a:off x="4495800" y="685800"/>
            <a:ext cx="4197350" cy="6615113"/>
          </a:xfrm>
        </p:spPr>
        <p:txBody>
          <a:bodyPr/>
          <a:lstStyle/>
          <a:p>
            <a:pPr>
              <a:buNone/>
            </a:pPr>
            <a:r>
              <a:rPr lang="en-US" sz="2800" b="1" dirty="0" smtClean="0"/>
              <a:t>Collect data:</a:t>
            </a:r>
          </a:p>
          <a:p>
            <a:pPr algn="ctr">
              <a:buNone/>
            </a:pPr>
            <a:r>
              <a:rPr lang="en-US" sz="2000" b="1" dirty="0" smtClean="0">
                <a:solidFill>
                  <a:srgbClr val="7030A0"/>
                </a:solidFill>
              </a:rPr>
              <a:t>Gather the relevant datasets for your experiments.</a:t>
            </a:r>
          </a:p>
          <a:p>
            <a:pPr algn="ctr">
              <a:buNone/>
            </a:pPr>
            <a:r>
              <a:rPr lang="en-US" sz="2000" b="1" dirty="0" smtClean="0">
                <a:solidFill>
                  <a:srgbClr val="7030A0"/>
                </a:solidFill>
              </a:rPr>
              <a:t>Choose datasets that are appropriate for the machine learning tasks you’re exploring</a:t>
            </a:r>
          </a:p>
          <a:p>
            <a:pPr algn="ctr">
              <a:buNone/>
            </a:pPr>
            <a:r>
              <a:rPr lang="en-US" sz="2000" b="1" dirty="0" smtClean="0">
                <a:solidFill>
                  <a:srgbClr val="7030A0"/>
                </a:solidFill>
              </a:rPr>
              <a:t>And ensure they represent a diverse range of scenarios and challenges.</a:t>
            </a:r>
          </a:p>
          <a:p>
            <a:pPr algn="ctr">
              <a:buNone/>
            </a:pPr>
            <a:endParaRPr lang="en-US" sz="2000" dirty="0">
              <a:solidFill>
                <a:srgbClr val="7030A0"/>
              </a:solidFill>
            </a:endParaRPr>
          </a:p>
          <a:p>
            <a:pPr algn="ctr">
              <a:buNone/>
            </a:pPr>
            <a:endParaRPr lang="en-US" sz="2000" dirty="0" smtClean="0">
              <a:solidFill>
                <a:srgbClr val="7030A0"/>
              </a:solidFill>
            </a:endParaRPr>
          </a:p>
          <a:p>
            <a:pPr algn="ctr">
              <a:buNone/>
            </a:pPr>
            <a:endParaRPr lang="en-US" sz="2000" dirty="0">
              <a:solidFill>
                <a:srgbClr val="7030A0"/>
              </a:solidFill>
            </a:endParaRPr>
          </a:p>
          <a:p>
            <a:pPr algn="ctr">
              <a:buNone/>
            </a:pPr>
            <a:endParaRPr lang="en-US" sz="2000" dirty="0" smtClean="0">
              <a:solidFill>
                <a:srgbClr val="7030A0"/>
              </a:solidFill>
            </a:endParaRPr>
          </a:p>
          <a:p>
            <a:pPr algn="ctr">
              <a:buNone/>
            </a:pPr>
            <a:endParaRPr lang="en-US" sz="2000" dirty="0" smtClean="0">
              <a:solidFill>
                <a:srgbClr val="7030A0"/>
              </a:solidFill>
            </a:endParaRPr>
          </a:p>
          <a:p>
            <a:endParaRPr lang="en-US" dirty="0"/>
          </a:p>
        </p:txBody>
      </p:sp>
    </p:spTree>
  </p:cSld>
  <p:clrMapOvr>
    <a:masterClrMapping/>
  </p:clrMapOvr>
  <p:transition>
    <p:newsfla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and Visualization</a:t>
            </a:r>
            <a:endParaRPr lang="en-US" dirty="0"/>
          </a:p>
        </p:txBody>
      </p:sp>
      <p:sp>
        <p:nvSpPr>
          <p:cNvPr id="3" name="Content Placeholder 2"/>
          <p:cNvSpPr>
            <a:spLocks noGrp="1"/>
          </p:cNvSpPr>
          <p:nvPr>
            <p:ph sz="half" idx="1"/>
          </p:nvPr>
        </p:nvSpPr>
        <p:spPr/>
        <p:txBody>
          <a:bodyPr/>
          <a:lstStyle/>
          <a:p>
            <a:pPr>
              <a:buNone/>
            </a:pPr>
            <a:r>
              <a:rPr lang="en-US" dirty="0" smtClean="0"/>
              <a:t>ANALYSIS:</a:t>
            </a:r>
          </a:p>
          <a:p>
            <a:pPr algn="ctr">
              <a:buNone/>
            </a:pPr>
            <a:r>
              <a:rPr lang="en-US" sz="1800" b="1" dirty="0" smtClean="0">
                <a:solidFill>
                  <a:srgbClr val="7030A0"/>
                </a:solidFill>
              </a:rPr>
              <a:t>    Analyze the results of your experiments and draw the conclusion about the strengths and weaknesses of each programming language  for machine learning. Identity trends, patterns, and trade-offs between different languages.</a:t>
            </a:r>
            <a:endParaRPr lang="en-US" sz="1800" b="1" dirty="0">
              <a:solidFill>
                <a:srgbClr val="7030A0"/>
              </a:solidFill>
            </a:endParaRPr>
          </a:p>
        </p:txBody>
      </p:sp>
      <p:sp>
        <p:nvSpPr>
          <p:cNvPr id="4" name="Content Placeholder 3"/>
          <p:cNvSpPr>
            <a:spLocks noGrp="1"/>
          </p:cNvSpPr>
          <p:nvPr>
            <p:ph sz="half" idx="2"/>
          </p:nvPr>
        </p:nvSpPr>
        <p:spPr/>
        <p:txBody>
          <a:bodyPr/>
          <a:lstStyle/>
          <a:p>
            <a:pPr>
              <a:buNone/>
            </a:pPr>
            <a:r>
              <a:rPr lang="en-US" dirty="0" smtClean="0"/>
              <a:t>VISUALIZATION:</a:t>
            </a:r>
          </a:p>
          <a:p>
            <a:pPr algn="ctr">
              <a:buNone/>
            </a:pPr>
            <a:r>
              <a:rPr lang="en-US" sz="1800" b="1" dirty="0" smtClean="0">
                <a:solidFill>
                  <a:srgbClr val="7030A0"/>
                </a:solidFill>
              </a:rPr>
              <a:t>      Create visualization, such as charts, graphs, and tables, to present your findings effectively. Visual aids can help communicate complex information and make your project more engaging.</a:t>
            </a:r>
            <a:endParaRPr lang="en-US" sz="1800" b="1" dirty="0">
              <a:solidFill>
                <a:srgbClr val="7030A0"/>
              </a:solidFill>
            </a:endParaRPr>
          </a:p>
        </p:txBody>
      </p:sp>
    </p:spTree>
  </p:cSld>
  <p:clrMapOvr>
    <a:masterClrMapping/>
  </p:clrMapOvr>
  <p:transition>
    <p:newsfla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1"/>
            <a:ext cx="7772400" cy="838200"/>
          </a:xfrm>
        </p:spPr>
        <p:txBody>
          <a:bodyPr>
            <a:normAutofit/>
          </a:bodyPr>
          <a:lstStyle/>
          <a:p>
            <a:r>
              <a:rPr lang="en-US" sz="3600" dirty="0" smtClean="0">
                <a:solidFill>
                  <a:schemeClr val="bg1"/>
                </a:solidFill>
              </a:rPr>
              <a:t>Implementation:</a:t>
            </a:r>
            <a:endParaRPr lang="en-US" sz="3600" dirty="0">
              <a:solidFill>
                <a:schemeClr val="bg1"/>
              </a:solidFill>
            </a:endParaRPr>
          </a:p>
        </p:txBody>
      </p:sp>
      <p:sp>
        <p:nvSpPr>
          <p:cNvPr id="3" name="Text Placeholder 2"/>
          <p:cNvSpPr>
            <a:spLocks noGrp="1"/>
          </p:cNvSpPr>
          <p:nvPr>
            <p:ph type="body" idx="1"/>
          </p:nvPr>
        </p:nvSpPr>
        <p:spPr>
          <a:xfrm>
            <a:off x="304800" y="1905000"/>
            <a:ext cx="7772400" cy="4953000"/>
          </a:xfrm>
        </p:spPr>
        <p:txBody>
          <a:bodyPr>
            <a:noAutofit/>
          </a:bodyPr>
          <a:lstStyle/>
          <a:p>
            <a:r>
              <a:rPr lang="en-US" b="1" dirty="0" smtClean="0"/>
              <a:t>Implement the machine learning algorithms and models using the selected programming languages. Follow best practices for coding and documentation to ensure reproducibility and clarity.</a:t>
            </a:r>
          </a:p>
          <a:p>
            <a:endParaRPr lang="en-US" dirty="0" smtClean="0"/>
          </a:p>
          <a:p>
            <a:r>
              <a:rPr lang="en-US" sz="2800" b="1" dirty="0" smtClean="0">
                <a:solidFill>
                  <a:schemeClr val="bg1"/>
                </a:solidFill>
              </a:rPr>
              <a:t>EVALUATION:</a:t>
            </a:r>
          </a:p>
          <a:p>
            <a:r>
              <a:rPr lang="en-US" dirty="0" smtClean="0"/>
              <a:t>      </a:t>
            </a:r>
            <a:r>
              <a:rPr lang="en-US" b="1" dirty="0" smtClean="0"/>
              <a:t>Run your experiments and evaluate the performance of each programming language based on predetermined criteria. Consider metrics such as accuracy, training time, memory usage, scalability, and ease of use. </a:t>
            </a:r>
          </a:p>
          <a:p>
            <a:endParaRPr lang="en-US" dirty="0"/>
          </a:p>
        </p:txBody>
      </p:sp>
    </p:spTree>
  </p:cSld>
  <p:clrMapOvr>
    <a:masterClrMapping/>
  </p:clrMapOvr>
  <p:transition>
    <p:newsfla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429000"/>
            <a:ext cx="7543800" cy="3962400"/>
          </a:xfrm>
        </p:spPr>
        <p:txBody>
          <a:bodyPr>
            <a:normAutofit fontScale="90000"/>
          </a:bodyPr>
          <a:lstStyle/>
          <a:p>
            <a:pPr marL="342900" indent="-342900" algn="ctr"/>
            <a:r>
              <a:rPr lang="en-US" sz="2000" cap="none" dirty="0" smtClean="0">
                <a:solidFill>
                  <a:schemeClr val="tx1"/>
                </a:solidFill>
              </a:rPr>
              <a:t>      Document </a:t>
            </a:r>
            <a:r>
              <a:rPr lang="en-US" sz="2000" cap="none" dirty="0" smtClean="0">
                <a:solidFill>
                  <a:schemeClr val="tx1"/>
                </a:solidFill>
              </a:rPr>
              <a:t>your methodology, experiment setup, results, and conclusion in  comprehensive report or presentation. Clearly communicate your findings, insights, and recommendations for future research or applications.</a:t>
            </a:r>
            <a:br>
              <a:rPr lang="en-US" sz="2000" cap="none" dirty="0" smtClean="0">
                <a:solidFill>
                  <a:schemeClr val="tx1"/>
                </a:solidFill>
              </a:rPr>
            </a:br>
            <a:r>
              <a:rPr lang="en-US" sz="2000" cap="none" dirty="0" smtClean="0">
                <a:solidFill>
                  <a:schemeClr val="tx1"/>
                </a:solidFill>
              </a:rPr>
              <a:t/>
            </a:r>
            <a:br>
              <a:rPr lang="en-US" sz="2000" cap="none" dirty="0" smtClean="0">
                <a:solidFill>
                  <a:schemeClr val="tx1"/>
                </a:solidFill>
              </a:rPr>
            </a:br>
            <a:r>
              <a:rPr lang="en-US" sz="2000" cap="none" dirty="0" smtClean="0">
                <a:solidFill>
                  <a:schemeClr val="tx1"/>
                </a:solidFill>
              </a:rPr>
              <a:t>Consider the following:</a:t>
            </a:r>
            <a:br>
              <a:rPr lang="en-US" sz="2000" cap="none" dirty="0" smtClean="0">
                <a:solidFill>
                  <a:schemeClr val="tx1"/>
                </a:solidFill>
              </a:rPr>
            </a:br>
            <a:r>
              <a:rPr lang="en-US" sz="2000" cap="none" dirty="0" smtClean="0">
                <a:solidFill>
                  <a:schemeClr val="tx1"/>
                </a:solidFill>
              </a:rPr>
              <a:t> 1.Introduction</a:t>
            </a:r>
            <a:br>
              <a:rPr lang="en-US" sz="2000" cap="none" dirty="0" smtClean="0">
                <a:solidFill>
                  <a:schemeClr val="tx1"/>
                </a:solidFill>
              </a:rPr>
            </a:br>
            <a:r>
              <a:rPr lang="en-US" sz="2000" cap="none" dirty="0" smtClean="0">
                <a:solidFill>
                  <a:schemeClr val="tx1"/>
                </a:solidFill>
              </a:rPr>
              <a:t>2. Language Comparison</a:t>
            </a:r>
            <a:br>
              <a:rPr lang="en-US" sz="2000" cap="none" dirty="0" smtClean="0">
                <a:solidFill>
                  <a:schemeClr val="tx1"/>
                </a:solidFill>
              </a:rPr>
            </a:br>
            <a:r>
              <a:rPr lang="en-US" sz="2000" cap="none" dirty="0" smtClean="0">
                <a:solidFill>
                  <a:schemeClr val="tx1"/>
                </a:solidFill>
              </a:rPr>
              <a:t>3. Use Cases</a:t>
            </a:r>
            <a:br>
              <a:rPr lang="en-US" sz="2000" cap="none" dirty="0" smtClean="0">
                <a:solidFill>
                  <a:schemeClr val="tx1"/>
                </a:solidFill>
              </a:rPr>
            </a:br>
            <a:r>
              <a:rPr lang="en-US" sz="2000" cap="none" dirty="0" smtClean="0">
                <a:solidFill>
                  <a:schemeClr val="tx1"/>
                </a:solidFill>
              </a:rPr>
              <a:t>4. Performance Benchmarks</a:t>
            </a:r>
            <a:br>
              <a:rPr lang="en-US" sz="2000" cap="none" dirty="0" smtClean="0">
                <a:solidFill>
                  <a:schemeClr val="tx1"/>
                </a:solidFill>
              </a:rPr>
            </a:br>
            <a:r>
              <a:rPr lang="en-US" sz="2000" cap="none" dirty="0" smtClean="0">
                <a:solidFill>
                  <a:schemeClr val="tx1"/>
                </a:solidFill>
              </a:rPr>
              <a:t>5. Library Ecosystem</a:t>
            </a:r>
            <a:br>
              <a:rPr lang="en-US" sz="2000" cap="none" dirty="0" smtClean="0">
                <a:solidFill>
                  <a:schemeClr val="tx1"/>
                </a:solidFill>
              </a:rPr>
            </a:br>
            <a:r>
              <a:rPr lang="en-US" sz="2000" cap="none" dirty="0" smtClean="0">
                <a:solidFill>
                  <a:schemeClr val="tx1"/>
                </a:solidFill>
              </a:rPr>
              <a:t>6. Community and Support</a:t>
            </a:r>
            <a:br>
              <a:rPr lang="en-US" sz="2000" cap="none" dirty="0" smtClean="0">
                <a:solidFill>
                  <a:schemeClr val="tx1"/>
                </a:solidFill>
              </a:rPr>
            </a:br>
            <a:r>
              <a:rPr lang="en-US" sz="2000" cap="none" dirty="0" smtClean="0">
                <a:solidFill>
                  <a:schemeClr val="tx1"/>
                </a:solidFill>
              </a:rPr>
              <a:t>7. Ease of Integration</a:t>
            </a:r>
            <a:br>
              <a:rPr lang="en-US" sz="2000" cap="none" dirty="0" smtClean="0">
                <a:solidFill>
                  <a:schemeClr val="tx1"/>
                </a:solidFill>
              </a:rPr>
            </a:br>
            <a:r>
              <a:rPr lang="en-US" sz="2000" cap="none" dirty="0" smtClean="0">
                <a:solidFill>
                  <a:schemeClr val="tx1"/>
                </a:solidFill>
              </a:rPr>
              <a:t>8. Case Studies</a:t>
            </a:r>
            <a:br>
              <a:rPr lang="en-US" sz="2000" cap="none" dirty="0" smtClean="0">
                <a:solidFill>
                  <a:schemeClr val="tx1"/>
                </a:solidFill>
              </a:rPr>
            </a:br>
            <a:r>
              <a:rPr lang="en-US" sz="2000" cap="none" dirty="0" smtClean="0">
                <a:solidFill>
                  <a:schemeClr val="tx1"/>
                </a:solidFill>
              </a:rPr>
              <a:t>9. Recommendations</a:t>
            </a:r>
            <a:br>
              <a:rPr lang="en-US" sz="2000" cap="none" dirty="0" smtClean="0">
                <a:solidFill>
                  <a:schemeClr val="tx1"/>
                </a:solidFill>
              </a:rPr>
            </a:br>
            <a:r>
              <a:rPr lang="en-US" sz="2000" cap="none" dirty="0" smtClean="0">
                <a:solidFill>
                  <a:schemeClr val="tx1"/>
                </a:solidFill>
              </a:rPr>
              <a:t>10. Conclusion and reference</a:t>
            </a:r>
            <a:br>
              <a:rPr lang="en-US" sz="2000" cap="none" dirty="0" smtClean="0">
                <a:solidFill>
                  <a:schemeClr val="tx1"/>
                </a:solidFill>
              </a:rPr>
            </a:br>
            <a:r>
              <a:rPr lang="en-US" sz="2000" cap="none" dirty="0" smtClean="0">
                <a:solidFill>
                  <a:schemeClr val="tx1"/>
                </a:solidFill>
              </a:rPr>
              <a:t>    </a:t>
            </a:r>
            <a:br>
              <a:rPr lang="en-US" sz="2000" cap="none" dirty="0" smtClean="0">
                <a:solidFill>
                  <a:schemeClr val="tx1"/>
                </a:solidFill>
              </a:rPr>
            </a:br>
            <a:r>
              <a:rPr lang="en-US" sz="2000" cap="none" dirty="0" smtClean="0">
                <a:solidFill>
                  <a:schemeClr val="tx1"/>
                </a:solidFill>
              </a:rPr>
              <a:t>  By documenting and reporting on the best programming language for machine learning in this structure manner, you provide valuable insights and guidance to stakeholders in the AI and data science community.</a:t>
            </a:r>
            <a:br>
              <a:rPr lang="en-US" sz="2000" cap="none" dirty="0" smtClean="0">
                <a:solidFill>
                  <a:schemeClr val="tx1"/>
                </a:solidFill>
              </a:rPr>
            </a:br>
            <a:r>
              <a:rPr lang="en-US" sz="2000" cap="none" dirty="0" smtClean="0">
                <a:solidFill>
                  <a:schemeClr val="tx1"/>
                </a:solidFill>
              </a:rPr>
              <a:t/>
            </a:r>
            <a:br>
              <a:rPr lang="en-US" sz="2000" cap="none" dirty="0" smtClean="0">
                <a:solidFill>
                  <a:schemeClr val="tx1"/>
                </a:solidFill>
              </a:rPr>
            </a:br>
            <a:r>
              <a:rPr lang="en-US" sz="2000" cap="none" dirty="0" smtClean="0">
                <a:solidFill>
                  <a:schemeClr val="tx1"/>
                </a:solidFill>
              </a:rPr>
              <a:t/>
            </a:r>
            <a:br>
              <a:rPr lang="en-US" sz="2000" cap="none" dirty="0" smtClean="0">
                <a:solidFill>
                  <a:schemeClr val="tx1"/>
                </a:solidFill>
              </a:rPr>
            </a:br>
            <a:r>
              <a:rPr lang="en-US" sz="1800" cap="none" dirty="0" smtClean="0">
                <a:solidFill>
                  <a:schemeClr val="tx1"/>
                </a:solidFill>
              </a:rPr>
              <a:t/>
            </a:r>
            <a:br>
              <a:rPr lang="en-US" sz="1800" cap="none" dirty="0" smtClean="0">
                <a:solidFill>
                  <a:schemeClr val="tx1"/>
                </a:solidFill>
              </a:rPr>
            </a:br>
            <a:r>
              <a:rPr lang="en-US" sz="1800" cap="none" dirty="0" smtClean="0">
                <a:solidFill>
                  <a:schemeClr val="tx1"/>
                </a:solidFill>
              </a:rPr>
              <a:t/>
            </a:r>
            <a:br>
              <a:rPr lang="en-US" sz="1800" cap="none" dirty="0" smtClean="0">
                <a:solidFill>
                  <a:schemeClr val="tx1"/>
                </a:solidFill>
              </a:rPr>
            </a:br>
            <a:endParaRPr lang="en-US" sz="1800" cap="none" dirty="0">
              <a:solidFill>
                <a:schemeClr val="tx1"/>
              </a:solidFill>
            </a:endParaRPr>
          </a:p>
        </p:txBody>
      </p:sp>
      <p:sp>
        <p:nvSpPr>
          <p:cNvPr id="3" name="Text Placeholder 2"/>
          <p:cNvSpPr>
            <a:spLocks noGrp="1"/>
          </p:cNvSpPr>
          <p:nvPr>
            <p:ph type="body" idx="1"/>
          </p:nvPr>
        </p:nvSpPr>
        <p:spPr>
          <a:xfrm rot="10800000" flipV="1">
            <a:off x="228600" y="0"/>
            <a:ext cx="7772400" cy="762000"/>
          </a:xfrm>
        </p:spPr>
        <p:txBody>
          <a:bodyPr>
            <a:normAutofit/>
          </a:bodyPr>
          <a:lstStyle/>
          <a:p>
            <a:r>
              <a:rPr lang="en-US" sz="2800" b="1" dirty="0" smtClean="0">
                <a:solidFill>
                  <a:schemeClr val="bg1"/>
                </a:solidFill>
              </a:rPr>
              <a:t>DOCUMENTATION AND REPORTING:</a:t>
            </a:r>
            <a:endParaRPr lang="en-US" sz="2800" b="1" dirty="0">
              <a:solidFill>
                <a:schemeClr val="bg1"/>
              </a:solidFill>
            </a:endParaRPr>
          </a:p>
        </p:txBody>
      </p:sp>
    </p:spTree>
  </p:cSld>
  <p:clrMapOvr>
    <a:masterClrMapping/>
  </p:clrMapOvr>
  <p:transition>
    <p:newsflash/>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132</TotalTime>
  <Words>739</Words>
  <Application>Microsoft Office PowerPoint</Application>
  <PresentationFormat>On-screen Show (4:3)</PresentationFormat>
  <Paragraphs>80</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POWERING AI:EXPLORING THE BEST PROGRAMMING LANGUAGES FOR MACHINE LEARNING</vt:lpstr>
      <vt:lpstr>INDEX</vt:lpstr>
      <vt:lpstr>Introduction:</vt:lpstr>
      <vt:lpstr>Scope and Research </vt:lpstr>
      <vt:lpstr>Languages:</vt:lpstr>
      <vt:lpstr>Slide 6</vt:lpstr>
      <vt:lpstr>Analysis and Visualization</vt:lpstr>
      <vt:lpstr>Implementation:</vt:lpstr>
      <vt:lpstr>      Document your methodology, experiment setup, results, and conclusion in  comprehensive report or presentation. Clearly communicate your findings, insights, and recommendations for future research or applications.  Consider the following:  1.Introduction 2. Language Comparison 3. Use Cases 4. Performance Benchmarks 5. Library Ecosystem 6. Community and Support 7. Ease of Integration 8. Case Studies 9. Recommendations 10. Conclusion and reference        By documenting and reporting on the best programming language for machine learning in this structure manner, you provide valuable insights and guidance to stakeholders in the AI and data science community.     </vt:lpstr>
      <vt:lpstr>Conclusion:</vt:lpstr>
      <vt:lpstr>ThankYou…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POWERING AI:EXPLORING THE BEST PROGRAMMING LANGUAGES FOR MACHINE LEARNING</dc:title>
  <dc:creator>admin</dc:creator>
  <cp:lastModifiedBy>admin</cp:lastModifiedBy>
  <cp:revision>15</cp:revision>
  <dcterms:created xsi:type="dcterms:W3CDTF">2024-04-04T14:43:03Z</dcterms:created>
  <dcterms:modified xsi:type="dcterms:W3CDTF">2024-04-05T15:13:03Z</dcterms:modified>
</cp:coreProperties>
</file>