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318" r:id="rId5"/>
    <p:sldId id="257" r:id="rId6"/>
    <p:sldId id="361" r:id="rId7"/>
    <p:sldId id="362" r:id="rId8"/>
    <p:sldId id="363" r:id="rId9"/>
    <p:sldId id="364" r:id="rId10"/>
    <p:sldId id="366" r:id="rId11"/>
    <p:sldId id="519" r:id="rId12"/>
    <p:sldId id="365" r:id="rId13"/>
    <p:sldId id="466" r:id="rId14"/>
    <p:sldId id="367" r:id="rId15"/>
    <p:sldId id="520" r:id="rId16"/>
    <p:sldId id="370" r:id="rId17"/>
    <p:sldId id="518" r:id="rId18"/>
    <p:sldId id="521" r:id="rId19"/>
    <p:sldId id="371" r:id="rId20"/>
    <p:sldId id="522" r:id="rId21"/>
    <p:sldId id="517" r:id="rId22"/>
    <p:sldId id="523" r:id="rId23"/>
    <p:sldId id="524" r:id="rId24"/>
    <p:sldId id="424" r:id="rId25"/>
    <p:sldId id="425" r:id="rId26"/>
    <p:sldId id="426" r:id="rId27"/>
    <p:sldId id="427" r:id="rId28"/>
    <p:sldId id="428" r:id="rId29"/>
    <p:sldId id="429" r:id="rId30"/>
    <p:sldId id="430" r:id="rId31"/>
    <p:sldId id="415" r:id="rId32"/>
    <p:sldId id="416" r:id="rId33"/>
    <p:sldId id="417" r:id="rId34"/>
    <p:sldId id="525" r:id="rId35"/>
    <p:sldId id="526" r:id="rId36"/>
    <p:sldId id="527" r:id="rId37"/>
    <p:sldId id="528" r:id="rId38"/>
    <p:sldId id="529" r:id="rId39"/>
    <p:sldId id="530" r:id="rId40"/>
    <p:sldId id="531" r:id="rId41"/>
    <p:sldId id="532" r:id="rId42"/>
    <p:sldId id="271" r:id="rId43"/>
    <p:sldId id="272" r:id="rId44"/>
    <p:sldId id="278" r:id="rId45"/>
    <p:sldId id="264" r:id="rId46"/>
    <p:sldId id="265" r:id="rId47"/>
    <p:sldId id="279" r:id="rId48"/>
    <p:sldId id="266" r:id="rId49"/>
    <p:sldId id="280" r:id="rId50"/>
    <p:sldId id="282" r:id="rId51"/>
    <p:sldId id="281" r:id="rId52"/>
    <p:sldId id="267" r:id="rId53"/>
    <p:sldId id="275" r:id="rId54"/>
    <p:sldId id="283" r:id="rId55"/>
    <p:sldId id="284" r:id="rId56"/>
    <p:sldId id="268" r:id="rId57"/>
    <p:sldId id="276" r:id="rId58"/>
    <p:sldId id="285" r:id="rId59"/>
    <p:sldId id="269" r:id="rId60"/>
    <p:sldId id="581" r:id="rId61"/>
    <p:sldId id="287" r:id="rId62"/>
    <p:sldId id="288" r:id="rId63"/>
    <p:sldId id="270" r:id="rId64"/>
    <p:sldId id="292" r:id="rId65"/>
    <p:sldId id="300" r:id="rId66"/>
    <p:sldId id="293" r:id="rId67"/>
    <p:sldId id="294" r:id="rId68"/>
    <p:sldId id="295" r:id="rId69"/>
    <p:sldId id="296" r:id="rId70"/>
    <p:sldId id="297" r:id="rId71"/>
    <p:sldId id="298" r:id="rId72"/>
    <p:sldId id="299" r:id="rId73"/>
    <p:sldId id="289" r:id="rId74"/>
    <p:sldId id="582" r:id="rId75"/>
    <p:sldId id="583" r:id="rId76"/>
    <p:sldId id="603" r:id="rId77"/>
    <p:sldId id="630" r:id="rId78"/>
    <p:sldId id="604" r:id="rId79"/>
    <p:sldId id="605" r:id="rId80"/>
    <p:sldId id="606" r:id="rId81"/>
    <p:sldId id="597" r:id="rId82"/>
    <p:sldId id="599" r:id="rId83"/>
    <p:sldId id="600" r:id="rId84"/>
    <p:sldId id="612" r:id="rId85"/>
    <p:sldId id="601" r:id="rId86"/>
    <p:sldId id="602" r:id="rId87"/>
    <p:sldId id="615" r:id="rId88"/>
    <p:sldId id="616" r:id="rId89"/>
    <p:sldId id="617" r:id="rId90"/>
    <p:sldId id="625" r:id="rId91"/>
    <p:sldId id="618" r:id="rId92"/>
    <p:sldId id="619" r:id="rId93"/>
    <p:sldId id="626" r:id="rId94"/>
    <p:sldId id="629" r:id="rId95"/>
    <p:sldId id="649" r:id="rId96"/>
    <p:sldId id="648"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CDC"/>
    <a:srgbClr val="D21BD9"/>
    <a:srgbClr val="006600"/>
    <a:srgbClr val="3C8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0" Type="http://schemas.openxmlformats.org/officeDocument/2006/relationships/tableStyles" Target="tableStyle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F0D8E3B-E38A-4227-9012-64265329A7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0D8E3B-E38A-4227-9012-64265329A7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0D8E3B-E38A-4227-9012-64265329A7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0D8E3B-E38A-4227-9012-64265329A7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F0D8E3B-E38A-4227-9012-64265329A7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F0D8E3B-E38A-4227-9012-64265329A7C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F0D8E3B-E38A-4227-9012-64265329A7C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F0D8E3B-E38A-4227-9012-64265329A7C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D8E3B-E38A-4227-9012-64265329A7C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F0D8E3B-E38A-4227-9012-64265329A7C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F0D8E3B-E38A-4227-9012-64265329A7C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A3BBC-9A9A-4BAB-9DCE-9AE64D6614D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D8E3B-E38A-4227-9012-64265329A7C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A3BBC-9A9A-4BAB-9DCE-9AE64D6614D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racle.com/javase/7/docs/api/java/awt/Insets.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090" y="1122680"/>
            <a:ext cx="9733280" cy="1903730"/>
          </a:xfrm>
        </p:spPr>
        <p:txBody>
          <a:bodyPr>
            <a:noAutofit/>
          </a:bodyPr>
          <a:lstStyle/>
          <a:p>
            <a:r>
              <a:rPr lang="en-US" dirty="0">
                <a:solidFill>
                  <a:srgbClr val="D21BD9"/>
                </a:solidFill>
              </a:rPr>
              <a:t>Abstract Windowing Toolkit</a:t>
            </a:r>
            <a:br>
              <a:rPr lang="en-US" dirty="0">
                <a:solidFill>
                  <a:srgbClr val="D21BD9"/>
                </a:solidFill>
              </a:rPr>
            </a:br>
            <a:r>
              <a:rPr lang="en-US" dirty="0">
                <a:solidFill>
                  <a:srgbClr val="D21BD9"/>
                </a:solidFill>
              </a:rPr>
              <a:t>(AWT)</a:t>
            </a:r>
            <a:endParaRPr lang="en-US" dirty="0">
              <a:solidFill>
                <a:srgbClr val="D21BD9"/>
              </a:solidFill>
            </a:endParaRPr>
          </a:p>
        </p:txBody>
      </p:sp>
      <p:sp>
        <p:nvSpPr>
          <p:cNvPr id="3" name="Subtitle 2"/>
          <p:cNvSpPr>
            <a:spLocks noGrp="1"/>
          </p:cNvSpPr>
          <p:nvPr>
            <p:ph type="subTitle" idx="1"/>
          </p:nvPr>
        </p:nvSpPr>
        <p:spPr/>
        <p:txBody>
          <a:bodyPr/>
          <a:lstStyle/>
          <a:p>
            <a:r>
              <a:rPr lang="en-US"/>
              <a:t>12 Marks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Why AWT is platform dependent?</a:t>
            </a:r>
            <a:r>
              <a:rPr lang="en-US" dirty="0"/>
              <a:t> Java AWT calls native platform (Operating systems) subroutine for creating components such as textbox, checkbox, button etc. For example an AWT GUI having a button would have a different look and feel across platforms like windows, Mac OS &amp; Unix, this is because these platforms have different look and feel for their native buttons and AWT directly calls their native subroutine that creates the button. In simple, an application build on AWT would look like a windows application when it runs on Windows, but the same application would look like a Mac application when runs on Mac OS.</a:t>
            </a:r>
            <a:endParaRPr lang="en-US" dirty="0"/>
          </a:p>
          <a:p>
            <a:r>
              <a:rPr lang="en-US" dirty="0"/>
              <a:t>AWT is rarely used now days because of its platform dependent and heavy-weight nature. AWT components are considered heavy weight because they are being generated by underlying operating system (OS). For example if you are instantiating a text box in AWT that means you are actually asking OS to create a text box for you.</a:t>
            </a:r>
            <a:endParaRPr lang="en-US" dirty="0"/>
          </a:p>
          <a:p>
            <a:r>
              <a:rPr lang="en-US" dirty="0"/>
              <a:t>Swing is a preferred API for window based applications because of its platform independent and light-weight nature. Swing is built upon AWT API however it provides a look and feel unrelated to the underlying platform. It has more powerful and flexible components than AWT. In addition to familiar components such as buttons, check boxes and labels, Swing provides several advanced components such as tabbed panel, scroll panes, trees, tables, and lists. We will discuss Swing in detail in a separate tutorial.</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10CDC"/>
                </a:solidFill>
              </a:rPr>
              <a:t>Component</a:t>
            </a:r>
            <a:endParaRPr lang="en-US">
              <a:solidFill>
                <a:srgbClr val="110CDC"/>
              </a:solidFill>
            </a:endParaRPr>
          </a:p>
        </p:txBody>
      </p:sp>
      <p:sp>
        <p:nvSpPr>
          <p:cNvPr id="3" name="Content Placeholder 2"/>
          <p:cNvSpPr>
            <a:spLocks noGrp="1"/>
          </p:cNvSpPr>
          <p:nvPr>
            <p:ph idx="1"/>
          </p:nvPr>
        </p:nvSpPr>
        <p:spPr/>
        <p:txBody>
          <a:bodyPr/>
          <a:lstStyle/>
          <a:p>
            <a:r>
              <a:rPr lang="en-US">
                <a:solidFill>
                  <a:srgbClr val="D21BD9"/>
                </a:solidFill>
              </a:rPr>
              <a:t>A component is an object having a graphical representation that can be displayed on the screen and that can interact with the user. </a:t>
            </a:r>
            <a:endParaRPr lang="en-US"/>
          </a:p>
          <a:p>
            <a:r>
              <a:rPr lang="en-US">
                <a:solidFill>
                  <a:srgbClr val="00B050"/>
                </a:solidFill>
              </a:rPr>
              <a:t>Examples of components are the buttons, checkboxes, and scrollbars of a typical graphical user interface.</a:t>
            </a:r>
            <a:endParaRPr lang="en-US"/>
          </a:p>
          <a:p>
            <a:r>
              <a:rPr lang="en-US">
                <a:solidFill>
                  <a:srgbClr val="D21BD9"/>
                </a:solidFill>
              </a:rPr>
              <a:t>public abstract class Component extends Object</a:t>
            </a:r>
            <a:endParaRPr lang="en-US">
              <a:solidFill>
                <a:srgbClr val="D21BD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503805" y="339090"/>
            <a:ext cx="7251065" cy="6328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10515600" cy="770948"/>
          </a:xfrm>
        </p:spPr>
        <p:txBody>
          <a:bodyPr/>
          <a:lstStyle/>
          <a:p>
            <a:r>
              <a:rPr lang="en-US" dirty="0">
                <a:solidFill>
                  <a:srgbClr val="110CDC"/>
                </a:solidFill>
              </a:rPr>
              <a:t>Container</a:t>
            </a:r>
            <a:endParaRPr lang="en-US" dirty="0">
              <a:solidFill>
                <a:srgbClr val="110CDC"/>
              </a:solidFill>
            </a:endParaRPr>
          </a:p>
        </p:txBody>
      </p:sp>
      <p:sp>
        <p:nvSpPr>
          <p:cNvPr id="3" name="Content Placeholder 2"/>
          <p:cNvSpPr>
            <a:spLocks noGrp="1"/>
          </p:cNvSpPr>
          <p:nvPr>
            <p:ph idx="1"/>
          </p:nvPr>
        </p:nvSpPr>
        <p:spPr>
          <a:xfrm>
            <a:off x="838200" y="1122218"/>
            <a:ext cx="10515600" cy="5055062"/>
          </a:xfrm>
        </p:spPr>
        <p:txBody>
          <a:bodyPr>
            <a:normAutofit fontScale="87500" lnSpcReduction="20000"/>
          </a:bodyPr>
          <a:lstStyle/>
          <a:p>
            <a:r>
              <a:rPr lang="en-US" dirty="0">
                <a:solidFill>
                  <a:srgbClr val="D21BD9"/>
                </a:solidFill>
              </a:rPr>
              <a:t>A container is a component which can contain other components inside itself. It is also an instance of a subclass of </a:t>
            </a:r>
            <a:r>
              <a:rPr lang="en-US" dirty="0" err="1">
                <a:solidFill>
                  <a:srgbClr val="D21BD9"/>
                </a:solidFill>
              </a:rPr>
              <a:t>java.awt.Container</a:t>
            </a:r>
            <a:r>
              <a:rPr lang="en-US" dirty="0">
                <a:solidFill>
                  <a:srgbClr val="D21BD9"/>
                </a:solidFill>
              </a:rPr>
              <a:t>. </a:t>
            </a:r>
            <a:endParaRPr lang="en-US" dirty="0"/>
          </a:p>
          <a:p>
            <a:r>
              <a:rPr lang="en-US" dirty="0" err="1">
                <a:solidFill>
                  <a:srgbClr val="3C8F1E"/>
                </a:solidFill>
              </a:rPr>
              <a:t>java.awt.Container</a:t>
            </a:r>
            <a:r>
              <a:rPr lang="en-US" dirty="0">
                <a:solidFill>
                  <a:srgbClr val="3C8F1E"/>
                </a:solidFill>
              </a:rPr>
              <a:t> extends </a:t>
            </a:r>
            <a:r>
              <a:rPr lang="en-US" dirty="0" err="1">
                <a:solidFill>
                  <a:srgbClr val="3C8F1E"/>
                </a:solidFill>
              </a:rPr>
              <a:t>java.awt.Component</a:t>
            </a:r>
            <a:r>
              <a:rPr lang="en-US" dirty="0">
                <a:solidFill>
                  <a:srgbClr val="3C8F1E"/>
                </a:solidFill>
              </a:rPr>
              <a:t> so containers are themselves components.</a:t>
            </a:r>
            <a:endParaRPr lang="en-US" dirty="0"/>
          </a:p>
          <a:p>
            <a:r>
              <a:rPr lang="en-US" dirty="0">
                <a:solidFill>
                  <a:srgbClr val="D21BD9"/>
                </a:solidFill>
              </a:rPr>
              <a:t>In general components </a:t>
            </a:r>
            <a:r>
              <a:rPr lang="en-US" dirty="0"/>
              <a:t>like buttons, </a:t>
            </a:r>
            <a:r>
              <a:rPr lang="en-US" dirty="0" err="1"/>
              <a:t>textfields</a:t>
            </a:r>
            <a:r>
              <a:rPr lang="en-US" dirty="0"/>
              <a:t>, labels </a:t>
            </a:r>
            <a:r>
              <a:rPr lang="en-US" dirty="0" err="1"/>
              <a:t>etc</a:t>
            </a:r>
            <a:r>
              <a:rPr lang="en-US" dirty="0">
                <a:solidFill>
                  <a:srgbClr val="D21BD9"/>
                </a:solidFill>
              </a:rPr>
              <a:t> are contained in a container. </a:t>
            </a:r>
            <a:endParaRPr lang="en-US" dirty="0">
              <a:solidFill>
                <a:srgbClr val="D21BD9"/>
              </a:solidFill>
            </a:endParaRPr>
          </a:p>
          <a:p>
            <a:r>
              <a:rPr lang="en-US" dirty="0">
                <a:solidFill>
                  <a:srgbClr val="3C8F1E"/>
                </a:solidFill>
              </a:rPr>
              <a:t>For </a:t>
            </a:r>
            <a:r>
              <a:rPr lang="en-US" dirty="0" err="1">
                <a:solidFill>
                  <a:srgbClr val="3C8F1E"/>
                </a:solidFill>
              </a:rPr>
              <a:t>eg</a:t>
            </a:r>
            <a:r>
              <a:rPr lang="en-US" dirty="0">
                <a:solidFill>
                  <a:srgbClr val="3C8F1E"/>
                </a:solidFill>
              </a:rPr>
              <a:t>: An applet is a container. </a:t>
            </a:r>
            <a:endParaRPr lang="en-US" dirty="0"/>
          </a:p>
          <a:p>
            <a:r>
              <a:rPr lang="en-US" dirty="0">
                <a:solidFill>
                  <a:srgbClr val="D21BD9"/>
                </a:solidFill>
              </a:rPr>
              <a:t>Other containers include windows, frames, dialogs, and panels extends container class. </a:t>
            </a:r>
            <a:endParaRPr lang="en-US" dirty="0">
              <a:solidFill>
                <a:srgbClr val="D21BD9"/>
              </a:solidFill>
            </a:endParaRPr>
          </a:p>
          <a:p>
            <a:r>
              <a:rPr lang="en-US" dirty="0">
                <a:solidFill>
                  <a:srgbClr val="3C8F1E"/>
                </a:solidFill>
              </a:rPr>
              <a:t>Containers may contain other containers.</a:t>
            </a:r>
            <a:endParaRPr lang="en-US" dirty="0"/>
          </a:p>
          <a:p>
            <a:r>
              <a:rPr lang="en-US" dirty="0">
                <a:solidFill>
                  <a:srgbClr val="D21BD9"/>
                </a:solidFill>
              </a:rPr>
              <a:t>Every container has a </a:t>
            </a:r>
            <a:r>
              <a:rPr lang="en-US" dirty="0" err="1">
                <a:solidFill>
                  <a:srgbClr val="D21BD9"/>
                </a:solidFill>
              </a:rPr>
              <a:t>LayoutManager</a:t>
            </a:r>
            <a:r>
              <a:rPr lang="en-US" dirty="0">
                <a:solidFill>
                  <a:srgbClr val="D21BD9"/>
                </a:solidFill>
              </a:rPr>
              <a:t> that determines how different components are positioned within the container.</a:t>
            </a:r>
            <a:endParaRPr lang="en-US" dirty="0">
              <a:solidFill>
                <a:srgbClr val="D21BD9"/>
              </a:solidFill>
            </a:endParaRPr>
          </a:p>
          <a:p>
            <a:r>
              <a:rPr lang="en-US" dirty="0">
                <a:solidFill>
                  <a:srgbClr val="3C8F1E"/>
                </a:solidFill>
              </a:rPr>
              <a:t>Applets provide a ready-made container and a default </a:t>
            </a:r>
            <a:r>
              <a:rPr lang="en-US" dirty="0" err="1">
                <a:solidFill>
                  <a:srgbClr val="3C8F1E"/>
                </a:solidFill>
              </a:rPr>
              <a:t>LayoutManager</a:t>
            </a:r>
            <a:r>
              <a:rPr lang="en-US" dirty="0">
                <a:solidFill>
                  <a:srgbClr val="3C8F1E"/>
                </a:solidFill>
              </a:rPr>
              <a:t>, a </a:t>
            </a:r>
            <a:r>
              <a:rPr lang="en-US" dirty="0" err="1">
                <a:solidFill>
                  <a:srgbClr val="3C8F1E"/>
                </a:solidFill>
              </a:rPr>
              <a:t>FlowLayout</a:t>
            </a:r>
            <a:r>
              <a:rPr lang="en-US" dirty="0">
                <a:solidFill>
                  <a:srgbClr val="3C8F1E"/>
                </a:solidFill>
              </a:rPr>
              <a:t>.</a:t>
            </a:r>
            <a:endParaRPr lang="en-US" dirty="0">
              <a:solidFill>
                <a:srgbClr val="3C8F1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image showing different parts of windo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6073" y="263237"/>
            <a:ext cx="10266218" cy="670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10CDC"/>
                </a:solidFill>
              </a:rPr>
              <a:t>Window</a:t>
            </a:r>
            <a:endParaRPr lang="en-US">
              <a:solidFill>
                <a:srgbClr val="110CDC"/>
              </a:solidFill>
            </a:endParaRPr>
          </a:p>
        </p:txBody>
      </p:sp>
      <p:sp>
        <p:nvSpPr>
          <p:cNvPr id="3" name="Content Placeholder 2"/>
          <p:cNvSpPr>
            <a:spLocks noGrp="1"/>
          </p:cNvSpPr>
          <p:nvPr>
            <p:ph idx="1"/>
          </p:nvPr>
        </p:nvSpPr>
        <p:spPr>
          <a:xfrm>
            <a:off x="838200" y="1690688"/>
            <a:ext cx="10515600" cy="4486275"/>
          </a:xfrm>
        </p:spPr>
        <p:txBody>
          <a:bodyPr>
            <a:normAutofit fontScale="92500"/>
          </a:bodyPr>
          <a:lstStyle/>
          <a:p>
            <a:r>
              <a:rPr lang="en-US" dirty="0">
                <a:solidFill>
                  <a:srgbClr val="D21BD9"/>
                </a:solidFill>
              </a:rPr>
              <a:t>The class </a:t>
            </a:r>
            <a:r>
              <a:rPr lang="en-US" b="1" dirty="0">
                <a:solidFill>
                  <a:srgbClr val="D21BD9"/>
                </a:solidFill>
              </a:rPr>
              <a:t>Window</a:t>
            </a:r>
            <a:r>
              <a:rPr lang="en-US" dirty="0">
                <a:solidFill>
                  <a:srgbClr val="D21BD9"/>
                </a:solidFill>
              </a:rPr>
              <a:t> is a top level window with no border and no </a:t>
            </a:r>
            <a:r>
              <a:rPr lang="en-US" dirty="0" err="1">
                <a:solidFill>
                  <a:srgbClr val="D21BD9"/>
                </a:solidFill>
              </a:rPr>
              <a:t>menubar</a:t>
            </a:r>
            <a:r>
              <a:rPr lang="en-US" dirty="0">
                <a:solidFill>
                  <a:srgbClr val="D21BD9"/>
                </a:solidFill>
              </a:rPr>
              <a:t>.</a:t>
            </a:r>
            <a:endParaRPr lang="en-US" dirty="0">
              <a:solidFill>
                <a:srgbClr val="D21BD9"/>
              </a:solidFill>
            </a:endParaRPr>
          </a:p>
          <a:p>
            <a:r>
              <a:rPr lang="en-US" dirty="0">
                <a:solidFill>
                  <a:srgbClr val="3C8F1E"/>
                </a:solidFill>
              </a:rPr>
              <a:t>A top-level window is not contained within any other object; it sits directly on the desktop </a:t>
            </a:r>
            <a:endParaRPr lang="en-US" dirty="0">
              <a:solidFill>
                <a:srgbClr val="3C8F1E"/>
              </a:solidFill>
            </a:endParaRPr>
          </a:p>
          <a:p>
            <a:r>
              <a:rPr lang="en-US" dirty="0">
                <a:solidFill>
                  <a:srgbClr val="D21BD9"/>
                </a:solidFill>
              </a:rPr>
              <a:t>It uses </a:t>
            </a:r>
            <a:r>
              <a:rPr lang="en-US" dirty="0" err="1">
                <a:solidFill>
                  <a:srgbClr val="D21BD9"/>
                </a:solidFill>
              </a:rPr>
              <a:t>BorderLayout</a:t>
            </a:r>
            <a:r>
              <a:rPr lang="en-US" dirty="0">
                <a:solidFill>
                  <a:srgbClr val="D21BD9"/>
                </a:solidFill>
              </a:rPr>
              <a:t> as default layout manager</a:t>
            </a:r>
            <a:endParaRPr lang="en-US" dirty="0">
              <a:solidFill>
                <a:srgbClr val="D21BD9"/>
              </a:solidFill>
            </a:endParaRPr>
          </a:p>
          <a:p>
            <a:r>
              <a:rPr lang="en-US" dirty="0">
                <a:solidFill>
                  <a:srgbClr val="3C8F1E"/>
                </a:solidFill>
              </a:rPr>
              <a:t>You must use frame, dialog or another window defined as its owner when it's constructed.</a:t>
            </a:r>
            <a:endParaRPr lang="en-US" dirty="0">
              <a:solidFill>
                <a:srgbClr val="3C8F1E"/>
              </a:solidFill>
            </a:endParaRPr>
          </a:p>
          <a:p>
            <a:r>
              <a:rPr lang="en-US" dirty="0">
                <a:solidFill>
                  <a:srgbClr val="D21BD9"/>
                </a:solidFill>
              </a:rPr>
              <a:t>Generally, we don’t create Window objects directly. Instead, we use a subclass of Window called Frame.</a:t>
            </a:r>
            <a:endParaRPr lang="en-US" dirty="0">
              <a:solidFill>
                <a:srgbClr val="D21BD9"/>
              </a:solidFill>
            </a:endParaRPr>
          </a:p>
          <a:p>
            <a:r>
              <a:rPr lang="en-US" dirty="0">
                <a:solidFill>
                  <a:srgbClr val="110CDC"/>
                </a:solidFill>
              </a:rPr>
              <a:t>Class Declaration:</a:t>
            </a:r>
            <a:endParaRPr lang="en-US" dirty="0">
              <a:solidFill>
                <a:srgbClr val="110CDC"/>
              </a:solidFill>
            </a:endParaRPr>
          </a:p>
          <a:p>
            <a:r>
              <a:rPr lang="en-US" dirty="0">
                <a:solidFill>
                  <a:srgbClr val="C00000"/>
                </a:solidFill>
              </a:rPr>
              <a:t>public class Window extends Container</a:t>
            </a:r>
            <a:endParaRPr lang="en-US"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a:bodyPr>
          <a:lstStyle/>
          <a:p>
            <a:r>
              <a:rPr lang="en-US" dirty="0">
                <a:solidFill>
                  <a:srgbClr val="110CDC"/>
                </a:solidFill>
              </a:rPr>
              <a:t>Frame</a:t>
            </a:r>
            <a:endParaRPr lang="en-US" dirty="0">
              <a:solidFill>
                <a:srgbClr val="110CDC"/>
              </a:solidFill>
            </a:endParaRPr>
          </a:p>
        </p:txBody>
      </p:sp>
      <p:sp>
        <p:nvSpPr>
          <p:cNvPr id="3" name="Content Placeholder 2"/>
          <p:cNvSpPr>
            <a:spLocks noGrp="1"/>
          </p:cNvSpPr>
          <p:nvPr>
            <p:ph idx="1"/>
          </p:nvPr>
        </p:nvSpPr>
        <p:spPr>
          <a:xfrm>
            <a:off x="838200" y="1537855"/>
            <a:ext cx="10515600" cy="4639108"/>
          </a:xfrm>
        </p:spPr>
        <p:txBody>
          <a:bodyPr/>
          <a:lstStyle/>
          <a:p>
            <a:r>
              <a:rPr lang="en-US" dirty="0">
                <a:solidFill>
                  <a:srgbClr val="D21BD9"/>
                </a:solidFill>
              </a:rPr>
              <a:t>The Frame is the container that contain title </a:t>
            </a:r>
            <a:r>
              <a:rPr lang="en-US" dirty="0" err="1">
                <a:solidFill>
                  <a:srgbClr val="D21BD9"/>
                </a:solidFill>
              </a:rPr>
              <a:t>bar,borders</a:t>
            </a:r>
            <a:r>
              <a:rPr lang="en-US" dirty="0">
                <a:solidFill>
                  <a:srgbClr val="D21BD9"/>
                </a:solidFill>
              </a:rPr>
              <a:t> and menu bars. </a:t>
            </a:r>
            <a:endParaRPr lang="en-US" dirty="0">
              <a:solidFill>
                <a:srgbClr val="D21BD9"/>
              </a:solidFill>
            </a:endParaRPr>
          </a:p>
          <a:p>
            <a:r>
              <a:rPr lang="en-US" dirty="0">
                <a:solidFill>
                  <a:srgbClr val="3C8F1E"/>
                </a:solidFill>
              </a:rPr>
              <a:t>It can have other components like button, </a:t>
            </a:r>
            <a:r>
              <a:rPr lang="en-US" dirty="0" err="1">
                <a:solidFill>
                  <a:srgbClr val="3C8F1E"/>
                </a:solidFill>
              </a:rPr>
              <a:t>textfield</a:t>
            </a:r>
            <a:r>
              <a:rPr lang="en-US" dirty="0">
                <a:solidFill>
                  <a:srgbClr val="3C8F1E"/>
                </a:solidFill>
              </a:rPr>
              <a:t> etc.</a:t>
            </a:r>
            <a:endParaRPr lang="en-US" dirty="0">
              <a:solidFill>
                <a:srgbClr val="3C8F1E"/>
              </a:solidFill>
            </a:endParaRPr>
          </a:p>
          <a:p>
            <a:r>
              <a:rPr lang="en-US" dirty="0">
                <a:solidFill>
                  <a:srgbClr val="D21BD9"/>
                </a:solidFill>
              </a:rPr>
              <a:t>This is most widely used container while developing an application in AWT</a:t>
            </a:r>
            <a:endParaRPr lang="en-US" dirty="0">
              <a:solidFill>
                <a:srgbClr val="D21BD9"/>
              </a:solidFill>
            </a:endParaRPr>
          </a:p>
          <a:p>
            <a:r>
              <a:rPr lang="en-US" dirty="0">
                <a:solidFill>
                  <a:srgbClr val="3C8F1E"/>
                </a:solidFill>
              </a:rPr>
              <a:t>It uses </a:t>
            </a:r>
            <a:r>
              <a:rPr lang="en-US" b="1" dirty="0" err="1">
                <a:solidFill>
                  <a:srgbClr val="C00000"/>
                </a:solidFill>
              </a:rPr>
              <a:t>BorderLayout</a:t>
            </a:r>
            <a:r>
              <a:rPr lang="en-US" dirty="0">
                <a:solidFill>
                  <a:srgbClr val="3C8F1E"/>
                </a:solidFill>
              </a:rPr>
              <a:t> as default layout manager</a:t>
            </a:r>
            <a:endParaRPr lang="en-US" dirty="0">
              <a:solidFill>
                <a:srgbClr val="3C8F1E"/>
              </a:solidFill>
            </a:endParaRPr>
          </a:p>
          <a:p>
            <a:r>
              <a:rPr lang="en-US" dirty="0">
                <a:solidFill>
                  <a:srgbClr val="110CDC"/>
                </a:solidFill>
              </a:rPr>
              <a:t>Class Declaration:</a:t>
            </a:r>
            <a:endParaRPr lang="en-US" dirty="0">
              <a:solidFill>
                <a:srgbClr val="110CDC"/>
              </a:solidFill>
            </a:endParaRPr>
          </a:p>
          <a:p>
            <a:r>
              <a:rPr lang="en-US" dirty="0">
                <a:solidFill>
                  <a:srgbClr val="C00000"/>
                </a:solidFill>
              </a:rPr>
              <a:t>public class Frame extends Window</a:t>
            </a:r>
            <a:endParaRPr lang="en-US" dirty="0">
              <a:solidFill>
                <a:srgbClr val="C00000"/>
              </a:solidFill>
            </a:endParaRPr>
          </a:p>
          <a:p>
            <a:endParaRPr lang="en-US" dirty="0">
              <a:solidFill>
                <a:srgbClr val="3C8F1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39091"/>
          </a:xfrm>
        </p:spPr>
        <p:txBody>
          <a:bodyPr/>
          <a:lstStyle/>
          <a:p>
            <a:r>
              <a:rPr lang="en-US" dirty="0">
                <a:solidFill>
                  <a:srgbClr val="110CDC"/>
                </a:solidFill>
              </a:rPr>
              <a:t>Dialog</a:t>
            </a:r>
            <a:endParaRPr lang="en-US" dirty="0">
              <a:solidFill>
                <a:srgbClr val="110CDC"/>
              </a:solidFill>
            </a:endParaRPr>
          </a:p>
        </p:txBody>
      </p:sp>
      <p:sp>
        <p:nvSpPr>
          <p:cNvPr id="3" name="Content Placeholder 2"/>
          <p:cNvSpPr>
            <a:spLocks noGrp="1"/>
          </p:cNvSpPr>
          <p:nvPr>
            <p:ph sz="half" idx="1"/>
          </p:nvPr>
        </p:nvSpPr>
        <p:spPr>
          <a:xfrm>
            <a:off x="838200" y="1039091"/>
            <a:ext cx="10904220" cy="3850409"/>
          </a:xfrm>
        </p:spPr>
        <p:txBody>
          <a:bodyPr/>
          <a:lstStyle/>
          <a:p>
            <a:r>
              <a:rPr lang="en-US" dirty="0"/>
              <a:t>The Dialog control represents a top level window with a border and a title used to take some form of input from the user. </a:t>
            </a:r>
            <a:endParaRPr lang="en-US" dirty="0"/>
          </a:p>
          <a:p>
            <a:r>
              <a:rPr lang="en-US" dirty="0"/>
              <a:t>It inherits the Window class.</a:t>
            </a:r>
            <a:endParaRPr lang="en-US" dirty="0"/>
          </a:p>
          <a:p>
            <a:r>
              <a:rPr lang="en-US" dirty="0"/>
              <a:t>Unlike Frame, it doesn't have maximize and minimize buttons.</a:t>
            </a:r>
            <a:endParaRPr lang="en-US" dirty="0"/>
          </a:p>
          <a:p>
            <a:r>
              <a:rPr lang="en-US" dirty="0"/>
              <a:t>The default layout for a dialog is </a:t>
            </a:r>
            <a:r>
              <a:rPr lang="en-US" dirty="0" err="1"/>
              <a:t>BorderLayout</a:t>
            </a:r>
            <a:endParaRPr lang="en-US" dirty="0"/>
          </a:p>
          <a:p>
            <a:r>
              <a:rPr lang="en-US" dirty="0">
                <a:solidFill>
                  <a:srgbClr val="110CDC"/>
                </a:solidFill>
              </a:rPr>
              <a:t>Class Declaration:</a:t>
            </a:r>
            <a:endParaRPr lang="en-US" dirty="0">
              <a:solidFill>
                <a:srgbClr val="110CDC"/>
              </a:solidFill>
            </a:endParaRPr>
          </a:p>
          <a:p>
            <a:r>
              <a:rPr lang="en-US" dirty="0">
                <a:solidFill>
                  <a:srgbClr val="C00000"/>
                </a:solidFill>
              </a:rPr>
              <a:t>public class Panel extends Container</a:t>
            </a:r>
            <a:endParaRPr lang="en-US" dirty="0">
              <a:solidFill>
                <a:srgbClr val="C00000"/>
              </a:solidFill>
            </a:endParaRPr>
          </a:p>
          <a:p>
            <a:endParaRPr lang="en-US" dirty="0"/>
          </a:p>
        </p:txBody>
      </p:sp>
      <p:graphicFrame>
        <p:nvGraphicFramePr>
          <p:cNvPr id="4" name="Content Placeholder 3"/>
          <p:cNvGraphicFramePr>
            <a:graphicFrameLocks noGrp="1"/>
          </p:cNvGraphicFramePr>
          <p:nvPr>
            <p:ph sz="half" idx="2"/>
          </p:nvPr>
        </p:nvGraphicFramePr>
        <p:xfrm>
          <a:off x="5244638" y="4483273"/>
          <a:ext cx="4646295" cy="2140585"/>
        </p:xfrm>
        <a:graphic>
          <a:graphicData uri="http://schemas.openxmlformats.org/presentationml/2006/ole">
            <mc:AlternateContent xmlns:mc="http://schemas.openxmlformats.org/markup-compatibility/2006">
              <mc:Choice xmlns:v="urn:schemas-microsoft-com:vml" Requires="v">
                <p:oleObj spid="_x0000_s5215" name="" r:id="rId1" imgW="3562350" imgH="1514475" progId="Paint.Picture">
                  <p:embed/>
                </p:oleObj>
              </mc:Choice>
              <mc:Fallback>
                <p:oleObj name="" r:id="rId1" imgW="3562350" imgH="1514475" progId="Paint.Picture">
                  <p:embed/>
                  <p:pic>
                    <p:nvPicPr>
                      <p:cNvPr id="0" name="Picture 5163"/>
                      <p:cNvPicPr/>
                      <p:nvPr/>
                    </p:nvPicPr>
                    <p:blipFill>
                      <a:blip r:embed="rId2"/>
                      <a:stretch>
                        <a:fillRect/>
                      </a:stretch>
                    </p:blipFill>
                    <p:spPr>
                      <a:xfrm>
                        <a:off x="5244638" y="4483273"/>
                        <a:ext cx="4646295" cy="2140585"/>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16"/>
            <a:ext cx="10515600" cy="687820"/>
          </a:xfrm>
        </p:spPr>
        <p:txBody>
          <a:bodyPr>
            <a:normAutofit fontScale="90000"/>
          </a:bodyPr>
          <a:lstStyle/>
          <a:p>
            <a:r>
              <a:rPr lang="en-US" dirty="0">
                <a:solidFill>
                  <a:srgbClr val="110CDC"/>
                </a:solidFill>
              </a:rPr>
              <a:t>Panel</a:t>
            </a:r>
            <a:endParaRPr lang="en-US" dirty="0">
              <a:solidFill>
                <a:srgbClr val="110CDC"/>
              </a:solidFill>
            </a:endParaRPr>
          </a:p>
        </p:txBody>
      </p:sp>
      <p:sp>
        <p:nvSpPr>
          <p:cNvPr id="3" name="Content Placeholder 2"/>
          <p:cNvSpPr>
            <a:spLocks noGrp="1"/>
          </p:cNvSpPr>
          <p:nvPr>
            <p:ph idx="1"/>
          </p:nvPr>
        </p:nvSpPr>
        <p:spPr>
          <a:xfrm>
            <a:off x="838200" y="1149927"/>
            <a:ext cx="10515600" cy="5027036"/>
          </a:xfrm>
        </p:spPr>
        <p:txBody>
          <a:bodyPr/>
          <a:lstStyle/>
          <a:p>
            <a:r>
              <a:rPr lang="en-US" dirty="0">
                <a:solidFill>
                  <a:srgbClr val="D21BD9"/>
                </a:solidFill>
              </a:rPr>
              <a:t>The Panel is the container that doesn't contain title bar ,menu bars or borders. </a:t>
            </a:r>
            <a:endParaRPr lang="en-US" dirty="0">
              <a:solidFill>
                <a:srgbClr val="D21BD9"/>
              </a:solidFill>
            </a:endParaRPr>
          </a:p>
          <a:p>
            <a:r>
              <a:rPr lang="en-US" dirty="0">
                <a:solidFill>
                  <a:srgbClr val="3C8F1E"/>
                </a:solidFill>
              </a:rPr>
              <a:t>It is a generic container for holding components. </a:t>
            </a:r>
            <a:endParaRPr lang="en-US" dirty="0">
              <a:solidFill>
                <a:srgbClr val="3C8F1E"/>
              </a:solidFill>
            </a:endParaRPr>
          </a:p>
          <a:p>
            <a:r>
              <a:rPr lang="en-US" dirty="0">
                <a:solidFill>
                  <a:srgbClr val="D21BD9"/>
                </a:solidFill>
              </a:rPr>
              <a:t>An instance of the Panel class provides a container to which to add components like button, </a:t>
            </a:r>
            <a:r>
              <a:rPr lang="en-US" dirty="0" err="1">
                <a:solidFill>
                  <a:srgbClr val="D21BD9"/>
                </a:solidFill>
              </a:rPr>
              <a:t>textfield</a:t>
            </a:r>
            <a:r>
              <a:rPr lang="en-US" dirty="0">
                <a:solidFill>
                  <a:srgbClr val="D21BD9"/>
                </a:solidFill>
              </a:rPr>
              <a:t> etc.</a:t>
            </a:r>
            <a:endParaRPr lang="en-US" dirty="0">
              <a:solidFill>
                <a:srgbClr val="D21BD9"/>
              </a:solidFill>
            </a:endParaRPr>
          </a:p>
          <a:p>
            <a:r>
              <a:rPr lang="en-US" dirty="0">
                <a:solidFill>
                  <a:srgbClr val="3C8F1E"/>
                </a:solidFill>
              </a:rPr>
              <a:t>The default layout manager for a panel is the </a:t>
            </a:r>
            <a:r>
              <a:rPr lang="en-US" dirty="0" err="1">
                <a:solidFill>
                  <a:srgbClr val="3C8F1E"/>
                </a:solidFill>
              </a:rPr>
              <a:t>FlowLayout</a:t>
            </a:r>
            <a:r>
              <a:rPr lang="en-US" dirty="0">
                <a:solidFill>
                  <a:srgbClr val="3C8F1E"/>
                </a:solidFill>
              </a:rPr>
              <a:t> layout manager.</a:t>
            </a:r>
            <a:endParaRPr lang="en-US" dirty="0">
              <a:solidFill>
                <a:srgbClr val="3C8F1E"/>
              </a:solidFill>
            </a:endParaRPr>
          </a:p>
          <a:p>
            <a:r>
              <a:rPr lang="en-US" dirty="0">
                <a:solidFill>
                  <a:srgbClr val="110CDC"/>
                </a:solidFill>
              </a:rPr>
              <a:t>Class Declaration:</a:t>
            </a:r>
            <a:endParaRPr lang="en-US" dirty="0">
              <a:solidFill>
                <a:srgbClr val="110CDC"/>
              </a:solidFill>
            </a:endParaRPr>
          </a:p>
          <a:p>
            <a:r>
              <a:rPr lang="en-US" dirty="0">
                <a:solidFill>
                  <a:srgbClr val="C00000"/>
                </a:solidFill>
              </a:rPr>
              <a:t>public class Panel extends Container</a:t>
            </a:r>
            <a:endParaRPr lang="en-US" dirty="0">
              <a:solidFill>
                <a:srgbClr val="C00000"/>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16"/>
            <a:ext cx="10515600" cy="798657"/>
          </a:xfrm>
        </p:spPr>
        <p:txBody>
          <a:bodyPr/>
          <a:lstStyle/>
          <a:p>
            <a:r>
              <a:rPr lang="en-US" dirty="0">
                <a:solidFill>
                  <a:srgbClr val="110CDC"/>
                </a:solidFill>
              </a:rPr>
              <a:t>Applet</a:t>
            </a:r>
            <a:endParaRPr lang="en-US" dirty="0">
              <a:solidFill>
                <a:srgbClr val="110CDC"/>
              </a:solidFill>
            </a:endParaRPr>
          </a:p>
        </p:txBody>
      </p:sp>
      <p:sp>
        <p:nvSpPr>
          <p:cNvPr id="3" name="Content Placeholder 2"/>
          <p:cNvSpPr>
            <a:spLocks noGrp="1"/>
          </p:cNvSpPr>
          <p:nvPr>
            <p:ph idx="1"/>
          </p:nvPr>
        </p:nvSpPr>
        <p:spPr>
          <a:xfrm>
            <a:off x="838200" y="1288473"/>
            <a:ext cx="10515600" cy="4888490"/>
          </a:xfrm>
        </p:spPr>
        <p:txBody>
          <a:bodyPr/>
          <a:lstStyle/>
          <a:p>
            <a:r>
              <a:rPr lang="en-US" dirty="0">
                <a:solidFill>
                  <a:srgbClr val="3C8F1E"/>
                </a:solidFill>
              </a:rPr>
              <a:t>When you run an applet using an applet viewer, the applet viewer provides the title and border</a:t>
            </a:r>
            <a:endParaRPr lang="en-US" dirty="0">
              <a:solidFill>
                <a:srgbClr val="3C8F1E"/>
              </a:solidFill>
            </a:endParaRPr>
          </a:p>
          <a:p>
            <a:r>
              <a:rPr lang="en-US" dirty="0">
                <a:solidFill>
                  <a:srgbClr val="D21BD9"/>
                </a:solidFill>
              </a:rPr>
              <a:t>An instance of the Applet class provides a container to which to add components like button, </a:t>
            </a:r>
            <a:r>
              <a:rPr lang="en-US" dirty="0" err="1">
                <a:solidFill>
                  <a:srgbClr val="D21BD9"/>
                </a:solidFill>
              </a:rPr>
              <a:t>textfield</a:t>
            </a:r>
            <a:r>
              <a:rPr lang="en-US" dirty="0">
                <a:solidFill>
                  <a:srgbClr val="D21BD9"/>
                </a:solidFill>
              </a:rPr>
              <a:t> etc.</a:t>
            </a:r>
            <a:endParaRPr lang="en-US" dirty="0">
              <a:solidFill>
                <a:srgbClr val="D21BD9"/>
              </a:solidFill>
            </a:endParaRPr>
          </a:p>
          <a:p>
            <a:r>
              <a:rPr lang="en-US" dirty="0">
                <a:solidFill>
                  <a:srgbClr val="3C8F1E"/>
                </a:solidFill>
              </a:rPr>
              <a:t>The default layout manager for a panel is the </a:t>
            </a:r>
            <a:r>
              <a:rPr lang="en-US" dirty="0" err="1">
                <a:solidFill>
                  <a:srgbClr val="3C8F1E"/>
                </a:solidFill>
              </a:rPr>
              <a:t>FlowLayout</a:t>
            </a:r>
            <a:r>
              <a:rPr lang="en-US" dirty="0">
                <a:solidFill>
                  <a:srgbClr val="3C8F1E"/>
                </a:solidFill>
              </a:rPr>
              <a:t> layout manager.</a:t>
            </a:r>
            <a:endParaRPr lang="en-US" dirty="0">
              <a:solidFill>
                <a:srgbClr val="3C8F1E"/>
              </a:solidFill>
            </a:endParaRPr>
          </a:p>
          <a:p>
            <a:r>
              <a:rPr lang="en-US" dirty="0">
                <a:solidFill>
                  <a:srgbClr val="D21BD9"/>
                </a:solidFill>
              </a:rPr>
              <a:t>Applet is also mostly used for creating window</a:t>
            </a:r>
            <a:endParaRPr lang="en-US" dirty="0">
              <a:solidFill>
                <a:srgbClr val="D21BD9"/>
              </a:solidFill>
            </a:endParaRPr>
          </a:p>
          <a:p>
            <a:r>
              <a:rPr lang="en-US" dirty="0">
                <a:solidFill>
                  <a:srgbClr val="110CDC"/>
                </a:solidFill>
              </a:rPr>
              <a:t>Class Declaration:</a:t>
            </a:r>
            <a:endParaRPr lang="en-US" dirty="0">
              <a:solidFill>
                <a:srgbClr val="110CDC"/>
              </a:solidFill>
            </a:endParaRPr>
          </a:p>
          <a:p>
            <a:r>
              <a:rPr lang="en-US" dirty="0">
                <a:solidFill>
                  <a:srgbClr val="C00000"/>
                </a:solidFill>
              </a:rPr>
              <a:t>public class Applet extends Panel</a:t>
            </a:r>
            <a:endParaRPr lang="en-US" dirty="0">
              <a:solidFill>
                <a:srgbClr val="C00000"/>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10CDC"/>
                </a:solidFill>
              </a:rPr>
              <a:t>Course Outcome</a:t>
            </a:r>
            <a:endParaRPr lang="en-US" dirty="0">
              <a:solidFill>
                <a:srgbClr val="110CDC"/>
              </a:solidFill>
            </a:endParaRPr>
          </a:p>
        </p:txBody>
      </p:sp>
      <p:sp>
        <p:nvSpPr>
          <p:cNvPr id="3" name="Content Placeholder 2"/>
          <p:cNvSpPr>
            <a:spLocks noGrp="1"/>
          </p:cNvSpPr>
          <p:nvPr>
            <p:ph idx="1"/>
          </p:nvPr>
        </p:nvSpPr>
        <p:spPr/>
        <p:txBody>
          <a:bodyPr/>
          <a:lstStyle/>
          <a:p>
            <a:r>
              <a:rPr lang="en-US" dirty="0"/>
              <a:t>To design and develop GUI programs using AWT and Swing</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977265"/>
          </a:xfrm>
        </p:spPr>
        <p:txBody>
          <a:bodyPr/>
          <a:lstStyle/>
          <a:p>
            <a:r>
              <a:rPr lang="en-US" dirty="0">
                <a:solidFill>
                  <a:srgbClr val="110CDC"/>
                </a:solidFill>
              </a:rPr>
              <a:t>Difference between Applet and Frame</a:t>
            </a:r>
            <a:endParaRPr lang="en-US" dirty="0">
              <a:solidFill>
                <a:srgbClr val="110CDC"/>
              </a:solidFill>
            </a:endParaRPr>
          </a:p>
        </p:txBody>
      </p:sp>
      <p:graphicFrame>
        <p:nvGraphicFramePr>
          <p:cNvPr id="6" name="Table 5"/>
          <p:cNvGraphicFramePr>
            <a:graphicFrameLocks noGrp="1"/>
          </p:cNvGraphicFramePr>
          <p:nvPr/>
        </p:nvGraphicFramePr>
        <p:xfrm>
          <a:off x="180110" y="1189990"/>
          <a:ext cx="11637816" cy="5460194"/>
        </p:xfrm>
        <a:graphic>
          <a:graphicData uri="http://schemas.openxmlformats.org/drawingml/2006/table">
            <a:tbl>
              <a:tblPr/>
              <a:tblGrid>
                <a:gridCol w="955963"/>
                <a:gridCol w="5436640"/>
                <a:gridCol w="5245213"/>
              </a:tblGrid>
              <a:tr h="453442">
                <a:tc>
                  <a:txBody>
                    <a:bodyPr/>
                    <a:lstStyle/>
                    <a:p>
                      <a:pPr algn="ctr" fontAlgn="b"/>
                      <a:r>
                        <a:rPr lang="en-US" sz="2400" b="1" i="0" u="none" strike="noStrike" dirty="0">
                          <a:solidFill>
                            <a:srgbClr val="000000"/>
                          </a:solidFill>
                          <a:effectLst/>
                          <a:latin typeface="Calibri" panose="020F0502020204030204" charset="0"/>
                        </a:rPr>
                        <a:t>Sr. No.</a:t>
                      </a:r>
                      <a:endParaRPr lang="en-US" sz="2400" b="1" i="0" u="none" strike="noStrike" dirty="0">
                        <a:solidFill>
                          <a:srgbClr val="000000"/>
                        </a:solidFill>
                        <a:effectLst/>
                        <a:latin typeface="Calibri" panose="020F0502020204030204" charset="0"/>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400" b="1" i="0" u="none" strike="noStrike">
                          <a:solidFill>
                            <a:srgbClr val="000000"/>
                          </a:solidFill>
                          <a:effectLst/>
                          <a:latin typeface="Calibri" panose="020F0502020204030204" charset="0"/>
                        </a:rPr>
                        <a:t>Applet</a:t>
                      </a:r>
                      <a:endParaRPr lang="en-US" sz="2400" b="1" i="0" u="none" strike="noStrike">
                        <a:solidFill>
                          <a:srgbClr val="000000"/>
                        </a:solidFill>
                        <a:effectLst/>
                        <a:latin typeface="Calibri" panose="020F050202020403020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400" b="1" i="0" u="none" strike="noStrike">
                          <a:solidFill>
                            <a:srgbClr val="000000"/>
                          </a:solidFill>
                          <a:effectLst/>
                          <a:latin typeface="Calibri" panose="020F0502020204030204" charset="0"/>
                        </a:rPr>
                        <a:t>Frame</a:t>
                      </a:r>
                      <a:endParaRPr lang="en-US" sz="2400" b="1" i="0" u="none" strike="noStrike">
                        <a:solidFill>
                          <a:srgbClr val="000000"/>
                        </a:solidFill>
                        <a:effectLst/>
                        <a:latin typeface="Calibri" panose="020F0502020204030204" charset="0"/>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813766">
                <a:tc>
                  <a:txBody>
                    <a:bodyPr/>
                    <a:lstStyle/>
                    <a:p>
                      <a:pPr algn="ctr" fontAlgn="ctr"/>
                      <a:r>
                        <a:rPr lang="en-US" sz="2400" b="0" i="0" u="none" strike="noStrike">
                          <a:solidFill>
                            <a:srgbClr val="000000"/>
                          </a:solidFill>
                          <a:effectLst/>
                          <a:latin typeface="Calibri" panose="020F0502020204030204" charset="0"/>
                        </a:rPr>
                        <a:t>1</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Applet is a java program that can be embedded in a web </a:t>
                      </a:r>
                      <a:r>
                        <a:rPr lang="en-US" sz="2400" b="0" i="0" u="none" strike="noStrike" dirty="0" err="1">
                          <a:solidFill>
                            <a:srgbClr val="000000"/>
                          </a:solidFill>
                          <a:effectLst/>
                          <a:latin typeface="Calibri" panose="020F0502020204030204" charset="0"/>
                        </a:rPr>
                        <a:t>page,i.e</a:t>
                      </a:r>
                      <a:r>
                        <a:rPr lang="en-US" sz="2400" b="0" i="0" u="none" strike="noStrike" dirty="0">
                          <a:solidFill>
                            <a:srgbClr val="000000"/>
                          </a:solidFill>
                          <a:effectLst/>
                          <a:latin typeface="Calibri" panose="020F0502020204030204" charset="0"/>
                        </a:rPr>
                        <a:t> it is a program that can run on Html web page</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a:solidFill>
                            <a:srgbClr val="000000"/>
                          </a:solidFill>
                          <a:effectLst/>
                          <a:latin typeface="Calibri" panose="020F0502020204030204" charset="0"/>
                        </a:rPr>
                        <a:t>Frame </a:t>
                      </a:r>
                      <a:r>
                        <a:rPr lang="en-US" sz="2400" b="0" i="0" u="none" strike="noStrike" dirty="0">
                          <a:solidFill>
                            <a:srgbClr val="000000"/>
                          </a:solidFill>
                          <a:effectLst/>
                          <a:latin typeface="Calibri" panose="020F0502020204030204" charset="0"/>
                        </a:rPr>
                        <a:t>is an application that run on local machine</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3442">
                <a:tc>
                  <a:txBody>
                    <a:bodyPr/>
                    <a:lstStyle/>
                    <a:p>
                      <a:pPr algn="ctr" fontAlgn="ctr"/>
                      <a:r>
                        <a:rPr lang="en-US" sz="2400" b="0" i="0" u="none" strike="noStrike">
                          <a:solidFill>
                            <a:srgbClr val="000000"/>
                          </a:solidFill>
                          <a:effectLst/>
                          <a:latin typeface="Calibri" panose="020F0502020204030204" charset="0"/>
                        </a:rPr>
                        <a:t>2</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Applet is subclass of panel class</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frame is subclass of window class</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3442">
                <a:tc>
                  <a:txBody>
                    <a:bodyPr/>
                    <a:lstStyle/>
                    <a:p>
                      <a:pPr algn="ctr" fontAlgn="ctr"/>
                      <a:r>
                        <a:rPr lang="en-US" sz="2400" b="0" i="0" u="none" strike="noStrike">
                          <a:solidFill>
                            <a:srgbClr val="000000"/>
                          </a:solidFill>
                          <a:effectLst/>
                          <a:latin typeface="Calibri" panose="020F0502020204030204" charset="0"/>
                        </a:rPr>
                        <a:t>3</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a:solidFill>
                            <a:srgbClr val="000000"/>
                          </a:solidFill>
                          <a:effectLst/>
                          <a:latin typeface="Calibri" panose="020F0502020204030204" charset="0"/>
                        </a:rPr>
                        <a:t>Applet has no menu bar</a:t>
                      </a:r>
                      <a:endParaRPr lang="en-US" sz="2400" b="0" i="0" u="none" strike="noStrike">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frame has menu bar</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3442">
                <a:tc>
                  <a:txBody>
                    <a:bodyPr/>
                    <a:lstStyle/>
                    <a:p>
                      <a:pPr algn="ctr" fontAlgn="ctr"/>
                      <a:r>
                        <a:rPr lang="en-US" sz="2400" b="0" i="0" u="none" strike="noStrike">
                          <a:solidFill>
                            <a:srgbClr val="000000"/>
                          </a:solidFill>
                          <a:effectLst/>
                          <a:latin typeface="Calibri" panose="020F0502020204030204" charset="0"/>
                        </a:rPr>
                        <a:t>4</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a:solidFill>
                            <a:srgbClr val="000000"/>
                          </a:solidFill>
                          <a:effectLst/>
                          <a:latin typeface="Calibri" panose="020F0502020204030204" charset="0"/>
                        </a:rPr>
                        <a:t>Applet has no border</a:t>
                      </a:r>
                      <a:endParaRPr lang="en-US" sz="2400" b="0" i="0" u="none" strike="noStrike">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but frame has border</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3442">
                <a:tc>
                  <a:txBody>
                    <a:bodyPr/>
                    <a:lstStyle/>
                    <a:p>
                      <a:pPr algn="ctr" fontAlgn="ctr"/>
                      <a:r>
                        <a:rPr lang="en-US" sz="2400" b="0" i="0" u="none" strike="noStrike">
                          <a:solidFill>
                            <a:srgbClr val="000000"/>
                          </a:solidFill>
                          <a:effectLst/>
                          <a:latin typeface="Calibri" panose="020F0502020204030204" charset="0"/>
                        </a:rPr>
                        <a:t>5</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a:solidFill>
                            <a:srgbClr val="000000"/>
                          </a:solidFill>
                          <a:effectLst/>
                          <a:latin typeface="Calibri" panose="020F0502020204030204" charset="0"/>
                        </a:rPr>
                        <a:t>Applet has no title bar</a:t>
                      </a:r>
                      <a:endParaRPr lang="en-US" sz="2400" b="0" i="0" u="none" strike="noStrike">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frame has title bar</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3442">
                <a:tc>
                  <a:txBody>
                    <a:bodyPr/>
                    <a:lstStyle/>
                    <a:p>
                      <a:pPr algn="ctr" fontAlgn="ctr"/>
                      <a:r>
                        <a:rPr lang="en-US" sz="2400" b="0" i="0" u="none" strike="noStrike">
                          <a:solidFill>
                            <a:srgbClr val="000000"/>
                          </a:solidFill>
                          <a:effectLst/>
                          <a:latin typeface="Calibri" panose="020F0502020204030204" charset="0"/>
                        </a:rPr>
                        <a:t>6</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a:solidFill>
                            <a:srgbClr val="000000"/>
                          </a:solidFill>
                          <a:effectLst/>
                          <a:latin typeface="Calibri" panose="020F0502020204030204" charset="0"/>
                        </a:rPr>
                        <a:t>Applet is web based application</a:t>
                      </a:r>
                      <a:endParaRPr lang="en-US" sz="2400" b="0" i="0" u="none" strike="noStrike">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frame is standalone application</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5776">
                <a:tc>
                  <a:txBody>
                    <a:bodyPr/>
                    <a:lstStyle/>
                    <a:p>
                      <a:pPr algn="ctr" fontAlgn="ctr"/>
                      <a:r>
                        <a:rPr lang="en-US" sz="2400" b="0" i="0" u="none" strike="noStrike">
                          <a:solidFill>
                            <a:srgbClr val="000000"/>
                          </a:solidFill>
                          <a:effectLst/>
                          <a:latin typeface="Calibri" panose="020F0502020204030204" charset="0"/>
                        </a:rPr>
                        <a:t>7</a:t>
                      </a:r>
                      <a:endParaRPr lang="en-US" sz="2400" b="0" i="0" u="none" strike="noStrike">
                        <a:solidFill>
                          <a:srgbClr val="000000"/>
                        </a:solidFill>
                        <a:effectLst/>
                        <a:latin typeface="Calibri" panose="020F050202020403020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Applet has default layout is </a:t>
                      </a:r>
                      <a:r>
                        <a:rPr lang="en-US" sz="2400" b="0" i="0" u="none" strike="noStrike" dirty="0" err="1">
                          <a:solidFill>
                            <a:srgbClr val="000000"/>
                          </a:solidFill>
                          <a:effectLst/>
                          <a:latin typeface="Calibri" panose="020F0502020204030204" charset="0"/>
                        </a:rPr>
                        <a:t>FlowLayout</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400" b="0" i="0" u="none" strike="noStrike" dirty="0">
                          <a:solidFill>
                            <a:srgbClr val="000000"/>
                          </a:solidFill>
                          <a:effectLst/>
                          <a:latin typeface="Calibri" panose="020F0502020204030204" charset="0"/>
                        </a:rPr>
                        <a:t>frame has default layout is border layout</a:t>
                      </a:r>
                      <a:endParaRPr lang="en-US" sz="2400" b="0" i="0" u="none" strike="noStrike" dirty="0">
                        <a:solidFill>
                          <a:srgbClr val="000000"/>
                        </a:solidFill>
                        <a:effectLst/>
                        <a:latin typeface="Calibri" panose="020F050202020403020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157307"/>
            <a:ext cx="10515600" cy="687820"/>
          </a:xfrm>
        </p:spPr>
        <p:txBody>
          <a:bodyPr>
            <a:normAutofit fontScale="90000"/>
          </a:bodyPr>
          <a:lstStyle/>
          <a:p>
            <a:r>
              <a:rPr lang="en-US" dirty="0">
                <a:solidFill>
                  <a:srgbClr val="110CDC"/>
                </a:solidFill>
              </a:rPr>
              <a:t>Container methods</a:t>
            </a:r>
            <a:endParaRPr lang="en-US" dirty="0">
              <a:solidFill>
                <a:srgbClr val="110CDC"/>
              </a:solidFill>
            </a:endParaRPr>
          </a:p>
        </p:txBody>
      </p:sp>
      <p:sp>
        <p:nvSpPr>
          <p:cNvPr id="3" name="Content Placeholder 2"/>
          <p:cNvSpPr>
            <a:spLocks noGrp="1"/>
          </p:cNvSpPr>
          <p:nvPr>
            <p:ph idx="1"/>
          </p:nvPr>
        </p:nvSpPr>
        <p:spPr>
          <a:xfrm>
            <a:off x="512618" y="997527"/>
            <a:ext cx="10972800" cy="5680364"/>
          </a:xfrm>
        </p:spPr>
        <p:txBody>
          <a:bodyPr>
            <a:normAutofit fontScale="85000" lnSpcReduction="20000"/>
          </a:bodyPr>
          <a:lstStyle/>
          <a:p>
            <a:r>
              <a:rPr lang="en-US" dirty="0">
                <a:solidFill>
                  <a:srgbClr val="D21BD9"/>
                </a:solidFill>
              </a:rPr>
              <a:t>Component 	add(Component comp)</a:t>
            </a:r>
            <a:endParaRPr lang="en-US" dirty="0">
              <a:solidFill>
                <a:srgbClr val="D21BD9"/>
              </a:solidFill>
            </a:endParaRPr>
          </a:p>
          <a:p>
            <a:r>
              <a:rPr lang="en-US" dirty="0"/>
              <a:t>Appends the specified component to the end of this container.</a:t>
            </a:r>
            <a:endParaRPr lang="en-US" dirty="0"/>
          </a:p>
          <a:p>
            <a:r>
              <a:rPr lang="en-US" dirty="0">
                <a:solidFill>
                  <a:srgbClr val="D21BD9"/>
                </a:solidFill>
              </a:rPr>
              <a:t>Component	           add(Component comp, </a:t>
            </a:r>
            <a:r>
              <a:rPr lang="en-US" dirty="0" err="1">
                <a:solidFill>
                  <a:srgbClr val="D21BD9"/>
                </a:solidFill>
              </a:rPr>
              <a:t>int</a:t>
            </a:r>
            <a:r>
              <a:rPr lang="en-US" dirty="0">
                <a:solidFill>
                  <a:srgbClr val="D21BD9"/>
                </a:solidFill>
              </a:rPr>
              <a:t> index)</a:t>
            </a:r>
            <a:endParaRPr lang="en-US" dirty="0">
              <a:solidFill>
                <a:srgbClr val="D21BD9"/>
              </a:solidFill>
            </a:endParaRPr>
          </a:p>
          <a:p>
            <a:r>
              <a:rPr lang="en-US" dirty="0"/>
              <a:t>Adds the specified component to this container at the given position.</a:t>
            </a:r>
            <a:endParaRPr lang="en-US" dirty="0"/>
          </a:p>
          <a:p>
            <a:r>
              <a:rPr lang="en-US" dirty="0">
                <a:solidFill>
                  <a:srgbClr val="D21BD9"/>
                </a:solidFill>
              </a:rPr>
              <a:t>void	                     add(Component comp, Object constraints)</a:t>
            </a:r>
            <a:endParaRPr lang="en-US" dirty="0">
              <a:solidFill>
                <a:srgbClr val="D21BD9"/>
              </a:solidFill>
            </a:endParaRPr>
          </a:p>
          <a:p>
            <a:r>
              <a:rPr lang="en-US" dirty="0"/>
              <a:t>Adds the specified component to the end of this container.</a:t>
            </a:r>
            <a:endParaRPr lang="en-US" dirty="0"/>
          </a:p>
          <a:p>
            <a:r>
              <a:rPr lang="en-US" dirty="0">
                <a:solidFill>
                  <a:srgbClr val="D21BD9"/>
                </a:solidFill>
              </a:rPr>
              <a:t>void	               add(Component comp, Object constraints, </a:t>
            </a:r>
            <a:r>
              <a:rPr lang="en-US" dirty="0" err="1">
                <a:solidFill>
                  <a:srgbClr val="D21BD9"/>
                </a:solidFill>
              </a:rPr>
              <a:t>int</a:t>
            </a:r>
            <a:r>
              <a:rPr lang="en-US" dirty="0">
                <a:solidFill>
                  <a:srgbClr val="D21BD9"/>
                </a:solidFill>
              </a:rPr>
              <a:t> index)</a:t>
            </a:r>
            <a:endParaRPr lang="en-US" dirty="0">
              <a:solidFill>
                <a:srgbClr val="D21BD9"/>
              </a:solidFill>
            </a:endParaRPr>
          </a:p>
          <a:p>
            <a:r>
              <a:rPr lang="en-US" dirty="0"/>
              <a:t>Adds the specified component to this container with the specified constraints at the specified index.</a:t>
            </a:r>
            <a:endParaRPr lang="en-US" dirty="0"/>
          </a:p>
          <a:p>
            <a:r>
              <a:rPr lang="en-US" dirty="0">
                <a:solidFill>
                  <a:srgbClr val="D21BD9"/>
                </a:solidFill>
              </a:rPr>
              <a:t>void	</a:t>
            </a:r>
            <a:r>
              <a:rPr lang="en-US" dirty="0" err="1">
                <a:solidFill>
                  <a:srgbClr val="D21BD9"/>
                </a:solidFill>
              </a:rPr>
              <a:t>addContainerListener</a:t>
            </a:r>
            <a:r>
              <a:rPr lang="en-US" dirty="0">
                <a:solidFill>
                  <a:srgbClr val="D21BD9"/>
                </a:solidFill>
              </a:rPr>
              <a:t>(</a:t>
            </a:r>
            <a:r>
              <a:rPr lang="en-US" dirty="0" err="1">
                <a:solidFill>
                  <a:srgbClr val="D21BD9"/>
                </a:solidFill>
              </a:rPr>
              <a:t>ContainerListener</a:t>
            </a:r>
            <a:r>
              <a:rPr lang="en-US" dirty="0">
                <a:solidFill>
                  <a:srgbClr val="D21BD9"/>
                </a:solidFill>
              </a:rPr>
              <a:t> l)</a:t>
            </a:r>
            <a:endParaRPr lang="en-US" dirty="0">
              <a:solidFill>
                <a:srgbClr val="D21BD9"/>
              </a:solidFill>
            </a:endParaRPr>
          </a:p>
          <a:p>
            <a:r>
              <a:rPr lang="en-US" dirty="0"/>
              <a:t>Adds the specified container listener to receive container events from this container.</a:t>
            </a:r>
            <a:endParaRPr lang="en-US" dirty="0"/>
          </a:p>
          <a:p>
            <a:r>
              <a:rPr lang="en-US" dirty="0">
                <a:solidFill>
                  <a:srgbClr val="D21BD9"/>
                </a:solidFill>
              </a:rPr>
              <a:t>void	</a:t>
            </a:r>
            <a:r>
              <a:rPr lang="en-US" dirty="0" err="1">
                <a:solidFill>
                  <a:srgbClr val="D21BD9"/>
                </a:solidFill>
              </a:rPr>
              <a:t>setLayout</a:t>
            </a:r>
            <a:r>
              <a:rPr lang="en-US" dirty="0">
                <a:solidFill>
                  <a:srgbClr val="D21BD9"/>
                </a:solidFill>
              </a:rPr>
              <a:t>(</a:t>
            </a:r>
            <a:r>
              <a:rPr lang="en-US" dirty="0" err="1">
                <a:solidFill>
                  <a:srgbClr val="D21BD9"/>
                </a:solidFill>
              </a:rPr>
              <a:t>LayoutManager</a:t>
            </a:r>
            <a:r>
              <a:rPr lang="en-US" dirty="0">
                <a:solidFill>
                  <a:srgbClr val="D21BD9"/>
                </a:solidFill>
              </a:rPr>
              <a:t> </a:t>
            </a:r>
            <a:r>
              <a:rPr lang="en-US" dirty="0" err="1">
                <a:solidFill>
                  <a:srgbClr val="D21BD9"/>
                </a:solidFill>
              </a:rPr>
              <a:t>mgr</a:t>
            </a:r>
            <a:r>
              <a:rPr lang="en-US" dirty="0">
                <a:solidFill>
                  <a:srgbClr val="D21BD9"/>
                </a:solidFill>
              </a:rPr>
              <a:t>)</a:t>
            </a:r>
            <a:endParaRPr lang="en-US" dirty="0">
              <a:solidFill>
                <a:srgbClr val="D21BD9"/>
              </a:solidFill>
            </a:endParaRPr>
          </a:p>
          <a:p>
            <a:r>
              <a:rPr lang="en-US" dirty="0"/>
              <a:t>Sets the layout manager for this container.</a:t>
            </a:r>
            <a:endParaRPr lang="en-US" dirty="0"/>
          </a:p>
          <a:p>
            <a:r>
              <a:rPr lang="en-US" dirty="0" err="1">
                <a:solidFill>
                  <a:srgbClr val="D21BD9"/>
                </a:solidFill>
              </a:rPr>
              <a:t>LayoutManager</a:t>
            </a:r>
            <a:r>
              <a:rPr lang="en-US" dirty="0">
                <a:solidFill>
                  <a:srgbClr val="D21BD9"/>
                </a:solidFill>
              </a:rPr>
              <a:t>	</a:t>
            </a:r>
            <a:r>
              <a:rPr lang="en-US" dirty="0" err="1">
                <a:solidFill>
                  <a:srgbClr val="D21BD9"/>
                </a:solidFill>
              </a:rPr>
              <a:t>getLayout</a:t>
            </a:r>
            <a:r>
              <a:rPr lang="en-US" dirty="0">
                <a:solidFill>
                  <a:srgbClr val="D21BD9"/>
                </a:solidFill>
              </a:rPr>
              <a:t>()</a:t>
            </a:r>
            <a:endParaRPr lang="en-US" dirty="0">
              <a:solidFill>
                <a:srgbClr val="D21BD9"/>
              </a:solidFill>
            </a:endParaRPr>
          </a:p>
          <a:p>
            <a:r>
              <a:rPr lang="en-US" dirty="0"/>
              <a:t>Gets the layout manager for this container.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10CDC"/>
                </a:solidFill>
              </a:rPr>
              <a:t>Container methods (cont’d)</a:t>
            </a:r>
            <a:endParaRPr lang="en-US" dirty="0">
              <a:solidFill>
                <a:srgbClr val="110CDC"/>
              </a:solidFill>
            </a:endParaRPr>
          </a:p>
        </p:txBody>
      </p:sp>
      <p:sp>
        <p:nvSpPr>
          <p:cNvPr id="3" name="Content Placeholder 2"/>
          <p:cNvSpPr>
            <a:spLocks noGrp="1"/>
          </p:cNvSpPr>
          <p:nvPr>
            <p:ph idx="1"/>
          </p:nvPr>
        </p:nvSpPr>
        <p:spPr/>
        <p:txBody>
          <a:bodyPr>
            <a:normAutofit lnSpcReduction="10000"/>
          </a:bodyPr>
          <a:lstStyle/>
          <a:p>
            <a:r>
              <a:rPr lang="en-US" dirty="0">
                <a:solidFill>
                  <a:srgbClr val="D21BD9"/>
                </a:solidFill>
              </a:rPr>
              <a:t>void	remove(Component comp)</a:t>
            </a:r>
            <a:endParaRPr lang="en-US" dirty="0">
              <a:solidFill>
                <a:srgbClr val="D21BD9"/>
              </a:solidFill>
            </a:endParaRPr>
          </a:p>
          <a:p>
            <a:r>
              <a:rPr lang="en-US" dirty="0"/>
              <a:t>Removes the specified component from this container.</a:t>
            </a:r>
            <a:endParaRPr lang="en-US" dirty="0"/>
          </a:p>
          <a:p>
            <a:r>
              <a:rPr lang="en-US" dirty="0">
                <a:solidFill>
                  <a:srgbClr val="D21BD9"/>
                </a:solidFill>
              </a:rPr>
              <a:t>void	remove(</a:t>
            </a:r>
            <a:r>
              <a:rPr lang="en-US" dirty="0" err="1">
                <a:solidFill>
                  <a:srgbClr val="D21BD9"/>
                </a:solidFill>
              </a:rPr>
              <a:t>int</a:t>
            </a:r>
            <a:r>
              <a:rPr lang="en-US" dirty="0">
                <a:solidFill>
                  <a:srgbClr val="D21BD9"/>
                </a:solidFill>
              </a:rPr>
              <a:t> index)</a:t>
            </a:r>
            <a:endParaRPr lang="en-US" dirty="0">
              <a:solidFill>
                <a:srgbClr val="D21BD9"/>
              </a:solidFill>
            </a:endParaRPr>
          </a:p>
          <a:p>
            <a:r>
              <a:rPr lang="en-US" dirty="0"/>
              <a:t>Removes the component, specified by index, from this container.</a:t>
            </a:r>
            <a:endParaRPr lang="en-US" dirty="0"/>
          </a:p>
          <a:p>
            <a:r>
              <a:rPr lang="en-US" dirty="0">
                <a:solidFill>
                  <a:srgbClr val="D21BD9"/>
                </a:solidFill>
              </a:rPr>
              <a:t>void	</a:t>
            </a:r>
            <a:r>
              <a:rPr lang="en-US" dirty="0" err="1">
                <a:solidFill>
                  <a:srgbClr val="D21BD9"/>
                </a:solidFill>
              </a:rPr>
              <a:t>removeAll</a:t>
            </a:r>
            <a:r>
              <a:rPr lang="en-US" dirty="0">
                <a:solidFill>
                  <a:srgbClr val="D21BD9"/>
                </a:solidFill>
              </a:rPr>
              <a:t>()</a:t>
            </a:r>
            <a:endParaRPr lang="en-US" dirty="0">
              <a:solidFill>
                <a:srgbClr val="D21BD9"/>
              </a:solidFill>
            </a:endParaRPr>
          </a:p>
          <a:p>
            <a:r>
              <a:rPr lang="en-US" dirty="0"/>
              <a:t>Removes all the components from this container.</a:t>
            </a:r>
            <a:endParaRPr lang="en-US" dirty="0"/>
          </a:p>
          <a:p>
            <a:r>
              <a:rPr lang="en-US" dirty="0">
                <a:solidFill>
                  <a:srgbClr val="D21BD9"/>
                </a:solidFill>
              </a:rPr>
              <a:t>void	</a:t>
            </a:r>
            <a:r>
              <a:rPr lang="en-US" dirty="0" err="1">
                <a:solidFill>
                  <a:srgbClr val="D21BD9"/>
                </a:solidFill>
              </a:rPr>
              <a:t>removeContainerListener</a:t>
            </a:r>
            <a:r>
              <a:rPr lang="en-US" dirty="0">
                <a:solidFill>
                  <a:srgbClr val="D21BD9"/>
                </a:solidFill>
              </a:rPr>
              <a:t>(</a:t>
            </a:r>
            <a:r>
              <a:rPr lang="en-US" dirty="0" err="1">
                <a:solidFill>
                  <a:srgbClr val="D21BD9"/>
                </a:solidFill>
              </a:rPr>
              <a:t>ContainerListener</a:t>
            </a:r>
            <a:r>
              <a:rPr lang="en-US" dirty="0">
                <a:solidFill>
                  <a:srgbClr val="D21BD9"/>
                </a:solidFill>
              </a:rPr>
              <a:t> l)</a:t>
            </a:r>
            <a:endParaRPr lang="en-US" dirty="0">
              <a:solidFill>
                <a:srgbClr val="D21BD9"/>
              </a:solidFill>
            </a:endParaRPr>
          </a:p>
          <a:p>
            <a:r>
              <a:rPr lang="en-US" dirty="0"/>
              <a:t>Removes the specified container listener so it no longer receives container events from this container.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AWT controls</a:t>
            </a:r>
            <a:endParaRPr lang="en-US"/>
          </a:p>
        </p:txBody>
      </p:sp>
      <p:sp>
        <p:nvSpPr>
          <p:cNvPr id="3" name="Content Placeholder 2"/>
          <p:cNvSpPr>
            <a:spLocks noGrp="1"/>
          </p:cNvSpPr>
          <p:nvPr>
            <p:ph idx="1"/>
          </p:nvPr>
        </p:nvSpPr>
        <p:spPr/>
        <p:txBody>
          <a:bodyPr/>
          <a:lstStyle/>
          <a:p>
            <a:r>
              <a:rPr lang="en-US"/>
              <a:t>Controls are components that allow a user to interact with your application in various ways—for example, a commonly used control is the push button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9"/>
            <a:ext cx="10515600" cy="576983"/>
          </a:xfrm>
        </p:spPr>
        <p:txBody>
          <a:bodyPr>
            <a:normAutofit fontScale="90000"/>
          </a:bodyPr>
          <a:lstStyle/>
          <a:p>
            <a:r>
              <a:rPr lang="en-US" dirty="0">
                <a:solidFill>
                  <a:srgbClr val="110CDC"/>
                </a:solidFill>
              </a:rPr>
              <a:t>Label</a:t>
            </a:r>
            <a:endParaRPr lang="en-US" dirty="0">
              <a:solidFill>
                <a:srgbClr val="110CDC"/>
              </a:solidFill>
            </a:endParaRPr>
          </a:p>
        </p:txBody>
      </p:sp>
      <p:sp>
        <p:nvSpPr>
          <p:cNvPr id="3" name="Content Placeholder 2"/>
          <p:cNvSpPr>
            <a:spLocks noGrp="1"/>
          </p:cNvSpPr>
          <p:nvPr>
            <p:ph idx="1"/>
          </p:nvPr>
        </p:nvSpPr>
        <p:spPr>
          <a:xfrm>
            <a:off x="838200" y="1066800"/>
            <a:ext cx="10647218" cy="5583382"/>
          </a:xfrm>
        </p:spPr>
        <p:txBody>
          <a:bodyPr>
            <a:normAutofit fontScale="87500" lnSpcReduction="20000"/>
          </a:bodyPr>
          <a:lstStyle/>
          <a:p>
            <a:r>
              <a:rPr lang="en-US" dirty="0"/>
              <a:t>The easiest control to use is a label</a:t>
            </a:r>
            <a:endParaRPr lang="en-US" dirty="0"/>
          </a:p>
          <a:p>
            <a:r>
              <a:rPr lang="en-US" dirty="0">
                <a:sym typeface="+mn-ea"/>
              </a:rPr>
              <a:t>The label control is an object of Label and it contains a string, which it displays.[</a:t>
            </a:r>
            <a:r>
              <a:rPr lang="en-US" b="1" dirty="0">
                <a:solidFill>
                  <a:srgbClr val="D21BD9"/>
                </a:solidFill>
                <a:sym typeface="+mn-ea"/>
              </a:rPr>
              <a:t>caption</a:t>
            </a:r>
            <a:r>
              <a:rPr lang="en-US" dirty="0">
                <a:sym typeface="+mn-ea"/>
              </a:rPr>
              <a:t>] </a:t>
            </a:r>
            <a:endParaRPr lang="en-US" dirty="0"/>
          </a:p>
          <a:p>
            <a:r>
              <a:rPr lang="en-US" dirty="0"/>
              <a:t>Label is a </a:t>
            </a:r>
            <a:r>
              <a:rPr lang="en-US" dirty="0">
                <a:solidFill>
                  <a:srgbClr val="FF0000"/>
                </a:solidFill>
              </a:rPr>
              <a:t>passive</a:t>
            </a:r>
            <a:r>
              <a:rPr lang="en-US" dirty="0"/>
              <a:t> control because it does not create any event when accessed by the user. </a:t>
            </a:r>
            <a:endParaRPr lang="en-US" dirty="0"/>
          </a:p>
          <a:p>
            <a:r>
              <a:rPr lang="en-US" dirty="0"/>
              <a:t>A label displays a single line of read-only text. </a:t>
            </a:r>
            <a:endParaRPr lang="en-US" dirty="0"/>
          </a:p>
          <a:p>
            <a:r>
              <a:rPr lang="en-US" dirty="0"/>
              <a:t>However, the text can be changed by the application programmer, but cannot be changed by the end user in any way</a:t>
            </a:r>
            <a:endParaRPr lang="en-US" dirty="0"/>
          </a:p>
          <a:p>
            <a:r>
              <a:rPr lang="en-US" dirty="0">
                <a:solidFill>
                  <a:srgbClr val="FF0000"/>
                </a:solidFill>
              </a:rPr>
              <a:t>Class Declaration </a:t>
            </a:r>
            <a:endParaRPr lang="en-US" dirty="0">
              <a:solidFill>
                <a:srgbClr val="FF0000"/>
              </a:solidFill>
            </a:endParaRPr>
          </a:p>
          <a:p>
            <a:r>
              <a:rPr lang="en-US" dirty="0">
                <a:solidFill>
                  <a:schemeClr val="accent4">
                    <a:lumMod val="75000"/>
                  </a:schemeClr>
                </a:solidFill>
              </a:rPr>
              <a:t>public class Label extends Component implements Accessible </a:t>
            </a:r>
            <a:endParaRPr lang="en-US" dirty="0">
              <a:solidFill>
                <a:schemeClr val="accent4">
                  <a:lumMod val="75000"/>
                </a:schemeClr>
              </a:solidFill>
            </a:endParaRPr>
          </a:p>
          <a:p>
            <a:r>
              <a:rPr lang="en-US" dirty="0">
                <a:solidFill>
                  <a:srgbClr val="FF0000"/>
                </a:solidFill>
              </a:rPr>
              <a:t>Field</a:t>
            </a:r>
            <a:endParaRPr lang="en-US" dirty="0">
              <a:solidFill>
                <a:srgbClr val="FF0000"/>
              </a:solidFill>
            </a:endParaRPr>
          </a:p>
          <a:p>
            <a:r>
              <a:rPr lang="en-US" dirty="0">
                <a:solidFill>
                  <a:srgbClr val="0000FF"/>
                </a:solidFill>
              </a:rPr>
              <a:t>static </a:t>
            </a:r>
            <a:r>
              <a:rPr lang="en-US" dirty="0" err="1">
                <a:solidFill>
                  <a:srgbClr val="0000FF"/>
                </a:solidFill>
              </a:rPr>
              <a:t>int</a:t>
            </a:r>
            <a:r>
              <a:rPr lang="en-US" dirty="0">
                <a:solidFill>
                  <a:srgbClr val="0000FF"/>
                </a:solidFill>
              </a:rPr>
              <a:t> CENTER </a:t>
            </a:r>
            <a:r>
              <a:rPr lang="en-US" dirty="0"/>
              <a:t>-- Indicates that the label should be centered. </a:t>
            </a:r>
            <a:endParaRPr lang="en-US" dirty="0"/>
          </a:p>
          <a:p>
            <a:r>
              <a:rPr lang="en-US" dirty="0">
                <a:solidFill>
                  <a:srgbClr val="0000FF"/>
                </a:solidFill>
              </a:rPr>
              <a:t>static </a:t>
            </a:r>
            <a:r>
              <a:rPr lang="en-US" dirty="0" err="1">
                <a:solidFill>
                  <a:srgbClr val="0000FF"/>
                </a:solidFill>
              </a:rPr>
              <a:t>int</a:t>
            </a:r>
            <a:r>
              <a:rPr lang="en-US" dirty="0">
                <a:solidFill>
                  <a:srgbClr val="0000FF"/>
                </a:solidFill>
              </a:rPr>
              <a:t> LEFT </a:t>
            </a:r>
            <a:r>
              <a:rPr lang="en-US" dirty="0"/>
              <a:t>-- Indicates that the label should be left justified. </a:t>
            </a:r>
            <a:endParaRPr lang="en-US" dirty="0"/>
          </a:p>
          <a:p>
            <a:r>
              <a:rPr lang="en-US" dirty="0">
                <a:solidFill>
                  <a:srgbClr val="0000FF"/>
                </a:solidFill>
              </a:rPr>
              <a:t>static </a:t>
            </a:r>
            <a:r>
              <a:rPr lang="en-US" dirty="0" err="1">
                <a:solidFill>
                  <a:srgbClr val="0000FF"/>
                </a:solidFill>
              </a:rPr>
              <a:t>int</a:t>
            </a:r>
            <a:r>
              <a:rPr lang="en-US" dirty="0">
                <a:solidFill>
                  <a:srgbClr val="0000FF"/>
                </a:solidFill>
              </a:rPr>
              <a:t> RIGHT </a:t>
            </a:r>
            <a:r>
              <a:rPr lang="en-US" dirty="0"/>
              <a:t>-- Indicates that the label should be right justified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576984"/>
          </a:xfrm>
        </p:spPr>
        <p:txBody>
          <a:bodyPr>
            <a:normAutofit fontScale="90000"/>
          </a:bodyPr>
          <a:lstStyle/>
          <a:p>
            <a:r>
              <a:rPr lang="en-US" dirty="0">
                <a:solidFill>
                  <a:srgbClr val="110CDC"/>
                </a:solidFill>
              </a:rPr>
              <a:t>Label cont’d..</a:t>
            </a:r>
            <a:endParaRPr lang="en-US" dirty="0">
              <a:solidFill>
                <a:srgbClr val="110CDC"/>
              </a:solidFill>
            </a:endParaRPr>
          </a:p>
        </p:txBody>
      </p:sp>
      <p:sp>
        <p:nvSpPr>
          <p:cNvPr id="3" name="Content Placeholder 2"/>
          <p:cNvSpPr>
            <a:spLocks noGrp="1"/>
          </p:cNvSpPr>
          <p:nvPr>
            <p:ph idx="1"/>
          </p:nvPr>
        </p:nvSpPr>
        <p:spPr>
          <a:xfrm>
            <a:off x="838200" y="858982"/>
            <a:ext cx="10633364" cy="5805054"/>
          </a:xfrm>
        </p:spPr>
        <p:txBody>
          <a:bodyPr>
            <a:normAutofit fontScale="82500" lnSpcReduction="20000"/>
          </a:bodyPr>
          <a:lstStyle/>
          <a:p>
            <a:r>
              <a:rPr lang="en-US" dirty="0">
                <a:solidFill>
                  <a:srgbClr val="FF0000"/>
                </a:solidFill>
              </a:rPr>
              <a:t>Class Constructors </a:t>
            </a:r>
            <a:endParaRPr lang="en-US" dirty="0">
              <a:solidFill>
                <a:srgbClr val="FF0000"/>
              </a:solidFill>
            </a:endParaRPr>
          </a:p>
          <a:p>
            <a:r>
              <a:rPr lang="en-US" dirty="0">
                <a:solidFill>
                  <a:srgbClr val="0000FF"/>
                </a:solidFill>
              </a:rPr>
              <a:t>Label() </a:t>
            </a:r>
            <a:r>
              <a:rPr lang="en-US" dirty="0"/>
              <a:t>Constructs an empty label</a:t>
            </a:r>
            <a:endParaRPr lang="en-US" dirty="0"/>
          </a:p>
          <a:p>
            <a:r>
              <a:rPr lang="en-US" dirty="0">
                <a:solidFill>
                  <a:srgbClr val="0000FF"/>
                </a:solidFill>
              </a:rPr>
              <a:t>Label(String text)  </a:t>
            </a:r>
            <a:endParaRPr lang="en-US" dirty="0">
              <a:solidFill>
                <a:srgbClr val="0000FF"/>
              </a:solidFill>
            </a:endParaRPr>
          </a:p>
          <a:p>
            <a:r>
              <a:rPr lang="en-US" dirty="0"/>
              <a:t>Constructs a new label with the specified string of text, left justified</a:t>
            </a:r>
            <a:endParaRPr lang="en-US" dirty="0"/>
          </a:p>
          <a:p>
            <a:r>
              <a:rPr lang="en-US" dirty="0">
                <a:solidFill>
                  <a:srgbClr val="0000FF"/>
                </a:solidFill>
              </a:rPr>
              <a:t>Label(String text, </a:t>
            </a:r>
            <a:r>
              <a:rPr lang="en-US" dirty="0" err="1">
                <a:solidFill>
                  <a:srgbClr val="0000FF"/>
                </a:solidFill>
              </a:rPr>
              <a:t>int</a:t>
            </a:r>
            <a:r>
              <a:rPr lang="en-US" dirty="0">
                <a:solidFill>
                  <a:srgbClr val="0000FF"/>
                </a:solidFill>
              </a:rPr>
              <a:t> alignment) </a:t>
            </a:r>
            <a:endParaRPr lang="en-US" dirty="0">
              <a:solidFill>
                <a:srgbClr val="0000FF"/>
              </a:solidFill>
            </a:endParaRPr>
          </a:p>
          <a:p>
            <a:r>
              <a:rPr lang="en-US" dirty="0"/>
              <a:t>Constructs a new label that presents the specified string of text with the specified alignment. </a:t>
            </a:r>
            <a:endParaRPr lang="en-US" dirty="0"/>
          </a:p>
          <a:p>
            <a:r>
              <a:rPr lang="en-US" dirty="0"/>
              <a:t>The value of </a:t>
            </a:r>
            <a:r>
              <a:rPr lang="en-US" dirty="0">
                <a:solidFill>
                  <a:srgbClr val="0000FF"/>
                </a:solidFill>
                <a:sym typeface="+mn-ea"/>
              </a:rPr>
              <a:t>alignment</a:t>
            </a:r>
            <a:r>
              <a:rPr lang="en-US" dirty="0"/>
              <a:t> must be one of these three constants: Label.LEFT, Label.RIGHT, or Label.CENTER.</a:t>
            </a:r>
            <a:endParaRPr lang="en-US" dirty="0"/>
          </a:p>
          <a:p>
            <a:r>
              <a:rPr lang="en-US" dirty="0">
                <a:solidFill>
                  <a:srgbClr val="FF0000"/>
                </a:solidFill>
              </a:rPr>
              <a:t>Class Methods </a:t>
            </a:r>
            <a:endParaRPr lang="en-US" dirty="0">
              <a:solidFill>
                <a:srgbClr val="FF0000"/>
              </a:solidFill>
            </a:endParaRPr>
          </a:p>
          <a:p>
            <a:r>
              <a:rPr lang="en-US" dirty="0">
                <a:solidFill>
                  <a:srgbClr val="0000FF"/>
                </a:solidFill>
              </a:rPr>
              <a:t>String </a:t>
            </a:r>
            <a:r>
              <a:rPr lang="en-US" dirty="0" err="1">
                <a:solidFill>
                  <a:srgbClr val="0000FF"/>
                </a:solidFill>
              </a:rPr>
              <a:t>getText</a:t>
            </a:r>
            <a:r>
              <a:rPr lang="en-US" dirty="0">
                <a:solidFill>
                  <a:srgbClr val="0000FF"/>
                </a:solidFill>
              </a:rPr>
              <a:t>()  </a:t>
            </a:r>
            <a:r>
              <a:rPr lang="en-US" dirty="0"/>
              <a:t>Gets the text of this label. </a:t>
            </a:r>
            <a:endParaRPr lang="en-US" dirty="0"/>
          </a:p>
          <a:p>
            <a:r>
              <a:rPr lang="en-US" dirty="0">
                <a:solidFill>
                  <a:srgbClr val="0000FF"/>
                </a:solidFill>
              </a:rPr>
              <a:t>void </a:t>
            </a:r>
            <a:r>
              <a:rPr lang="en-US" dirty="0" err="1">
                <a:solidFill>
                  <a:srgbClr val="0000FF"/>
                </a:solidFill>
              </a:rPr>
              <a:t>setText</a:t>
            </a:r>
            <a:r>
              <a:rPr lang="en-US" dirty="0">
                <a:solidFill>
                  <a:srgbClr val="0000FF"/>
                </a:solidFill>
              </a:rPr>
              <a:t>(String text) </a:t>
            </a:r>
            <a:r>
              <a:rPr lang="en-US" dirty="0"/>
              <a:t>Sets the text for this label to the specified text</a:t>
            </a:r>
            <a:endParaRPr lang="en-US" dirty="0"/>
          </a:p>
          <a:p>
            <a:r>
              <a:rPr lang="en-US" dirty="0">
                <a:solidFill>
                  <a:srgbClr val="0000FF"/>
                </a:solidFill>
              </a:rPr>
              <a:t>void </a:t>
            </a:r>
            <a:r>
              <a:rPr lang="en-US" dirty="0" err="1">
                <a:solidFill>
                  <a:srgbClr val="0000FF"/>
                </a:solidFill>
              </a:rPr>
              <a:t>setAlignment</a:t>
            </a:r>
            <a:r>
              <a:rPr lang="en-US" dirty="0">
                <a:solidFill>
                  <a:srgbClr val="0000FF"/>
                </a:solidFill>
              </a:rPr>
              <a:t>(</a:t>
            </a:r>
            <a:r>
              <a:rPr lang="en-US" dirty="0" err="1">
                <a:solidFill>
                  <a:srgbClr val="0000FF"/>
                </a:solidFill>
              </a:rPr>
              <a:t>int</a:t>
            </a:r>
            <a:r>
              <a:rPr lang="en-US" dirty="0">
                <a:solidFill>
                  <a:srgbClr val="0000FF"/>
                </a:solidFill>
              </a:rPr>
              <a:t> how) Set the alignment of the string</a:t>
            </a:r>
            <a:endParaRPr lang="en-US" dirty="0">
              <a:solidFill>
                <a:srgbClr val="0000FF"/>
              </a:solidFill>
            </a:endParaRPr>
          </a:p>
          <a:p>
            <a:r>
              <a:rPr lang="en-US" dirty="0" err="1">
                <a:solidFill>
                  <a:srgbClr val="0000FF"/>
                </a:solidFill>
              </a:rPr>
              <a:t>int</a:t>
            </a:r>
            <a:r>
              <a:rPr lang="en-US" dirty="0">
                <a:solidFill>
                  <a:srgbClr val="0000FF"/>
                </a:solidFill>
              </a:rPr>
              <a:t> </a:t>
            </a:r>
            <a:r>
              <a:rPr lang="en-US" dirty="0" err="1">
                <a:solidFill>
                  <a:srgbClr val="0000FF"/>
                </a:solidFill>
              </a:rPr>
              <a:t>getAlignment</a:t>
            </a:r>
            <a:r>
              <a:rPr lang="en-US" dirty="0">
                <a:solidFill>
                  <a:srgbClr val="0000FF"/>
                </a:solidFill>
              </a:rPr>
              <a:t>() G</a:t>
            </a:r>
            <a:r>
              <a:rPr lang="en-US" dirty="0">
                <a:solidFill>
                  <a:srgbClr val="0000FF"/>
                </a:solidFill>
                <a:sym typeface="+mn-ea"/>
              </a:rPr>
              <a:t>et the alignment of the string</a:t>
            </a:r>
            <a:endParaRPr lang="en-US" dirty="0">
              <a:solidFill>
                <a:srgbClr val="0000FF"/>
              </a:solidFill>
              <a:sym typeface="+mn-ea"/>
            </a:endParaRPr>
          </a:p>
          <a:p>
            <a:r>
              <a:rPr lang="en-US" b="1" dirty="0">
                <a:sym typeface="+mn-ea"/>
              </a:rPr>
              <a:t>For example: </a:t>
            </a:r>
            <a:endParaRPr lang="en-US" b="1" dirty="0">
              <a:sym typeface="+mn-ea"/>
            </a:endParaRPr>
          </a:p>
          <a:p>
            <a:r>
              <a:rPr lang="en-US" b="1" dirty="0"/>
              <a:t>FrameLabel.java FrameLabelMain.java</a:t>
            </a:r>
            <a:endParaRPr lang="en-US" b="1" dirty="0"/>
          </a:p>
          <a:p>
            <a:endParaRPr lang="en-US" dirty="0">
              <a:solidFill>
                <a:srgbClr val="0000FF"/>
              </a:solidFill>
            </a:endParaRPr>
          </a:p>
          <a:p>
            <a:endParaRPr lang="en-US"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US" dirty="0">
                <a:solidFill>
                  <a:srgbClr val="110CDC"/>
                </a:solidFill>
              </a:rPr>
              <a:t>Button Class</a:t>
            </a:r>
            <a:endParaRPr lang="en-US" dirty="0">
              <a:solidFill>
                <a:srgbClr val="110CDC"/>
              </a:solidFill>
            </a:endParaRPr>
          </a:p>
        </p:txBody>
      </p:sp>
      <p:sp>
        <p:nvSpPr>
          <p:cNvPr id="3" name="Content Placeholder 2"/>
          <p:cNvSpPr>
            <a:spLocks noGrp="1"/>
          </p:cNvSpPr>
          <p:nvPr>
            <p:ph idx="1"/>
          </p:nvPr>
        </p:nvSpPr>
        <p:spPr>
          <a:xfrm>
            <a:off x="838200" y="1073426"/>
            <a:ext cx="10515600" cy="5103537"/>
          </a:xfrm>
        </p:spPr>
        <p:txBody>
          <a:bodyPr>
            <a:normAutofit fontScale="90000" lnSpcReduction="10000"/>
          </a:bodyPr>
          <a:lstStyle/>
          <a:p>
            <a:r>
              <a:rPr lang="en-US" dirty="0"/>
              <a:t>Button is also called as push button</a:t>
            </a:r>
            <a:endParaRPr lang="en-US" dirty="0"/>
          </a:p>
          <a:p>
            <a:r>
              <a:rPr lang="en-US" dirty="0"/>
              <a:t>Push buttons are objects of type Button</a:t>
            </a:r>
            <a:endParaRPr lang="en-US" dirty="0"/>
          </a:p>
          <a:p>
            <a:r>
              <a:rPr lang="en-US" dirty="0"/>
              <a:t>Button is a control component that has a </a:t>
            </a:r>
            <a:r>
              <a:rPr lang="en-US" dirty="0">
                <a:solidFill>
                  <a:srgbClr val="FF0000"/>
                </a:solidFill>
              </a:rPr>
              <a:t>label </a:t>
            </a:r>
            <a:r>
              <a:rPr lang="en-US" dirty="0"/>
              <a:t>and generates </a:t>
            </a:r>
            <a:r>
              <a:rPr lang="en-US" dirty="0">
                <a:solidFill>
                  <a:srgbClr val="FF0000"/>
                </a:solidFill>
              </a:rPr>
              <a:t>an event </a:t>
            </a:r>
            <a:r>
              <a:rPr lang="en-US" dirty="0"/>
              <a:t>when pressed. </a:t>
            </a:r>
            <a:endParaRPr lang="en-US" dirty="0"/>
          </a:p>
          <a:p>
            <a:r>
              <a:rPr lang="en-US" dirty="0">
                <a:solidFill>
                  <a:srgbClr val="FF0000"/>
                </a:solidFill>
              </a:rPr>
              <a:t>Class Declaration </a:t>
            </a:r>
            <a:endParaRPr lang="en-US" dirty="0">
              <a:solidFill>
                <a:srgbClr val="FF0000"/>
              </a:solidFill>
            </a:endParaRPr>
          </a:p>
          <a:p>
            <a:r>
              <a:rPr lang="en-US" dirty="0"/>
              <a:t>public class Button  extends Component implements Accessible </a:t>
            </a:r>
            <a:endParaRPr lang="en-US" dirty="0"/>
          </a:p>
          <a:p>
            <a:r>
              <a:rPr lang="en-US" dirty="0">
                <a:solidFill>
                  <a:srgbClr val="FF0000"/>
                </a:solidFill>
              </a:rPr>
              <a:t>Class Constructors </a:t>
            </a:r>
            <a:endParaRPr lang="en-US" dirty="0">
              <a:solidFill>
                <a:srgbClr val="FF0000"/>
              </a:solidFill>
            </a:endParaRPr>
          </a:p>
          <a:p>
            <a:r>
              <a:rPr lang="en-US" dirty="0">
                <a:solidFill>
                  <a:srgbClr val="0070C0"/>
                </a:solidFill>
              </a:rPr>
              <a:t>Button()  </a:t>
            </a:r>
            <a:r>
              <a:rPr lang="en-US" dirty="0"/>
              <a:t>Constructs a button with an empty string for its label</a:t>
            </a:r>
            <a:endParaRPr lang="en-US" dirty="0"/>
          </a:p>
          <a:p>
            <a:r>
              <a:rPr lang="en-US" dirty="0">
                <a:solidFill>
                  <a:srgbClr val="0070C0"/>
                </a:solidFill>
              </a:rPr>
              <a:t>Button(String text)  </a:t>
            </a:r>
            <a:r>
              <a:rPr lang="en-US" dirty="0"/>
              <a:t>Constructs a new button with specified label</a:t>
            </a:r>
            <a:endParaRPr lang="en-US" dirty="0"/>
          </a:p>
          <a:p>
            <a:r>
              <a:rPr lang="en-US" dirty="0"/>
              <a:t>Methods</a:t>
            </a:r>
            <a:endParaRPr lang="en-US" dirty="0"/>
          </a:p>
          <a:p>
            <a:r>
              <a:rPr lang="en-US" dirty="0">
                <a:solidFill>
                  <a:srgbClr val="FF0000"/>
                </a:solidFill>
              </a:rPr>
              <a:t>void </a:t>
            </a:r>
            <a:r>
              <a:rPr lang="en-US" dirty="0" err="1">
                <a:solidFill>
                  <a:srgbClr val="FF0000"/>
                </a:solidFill>
              </a:rPr>
              <a:t>setLabel</a:t>
            </a:r>
            <a:r>
              <a:rPr lang="en-US" dirty="0">
                <a:solidFill>
                  <a:srgbClr val="FF0000"/>
                </a:solidFill>
              </a:rPr>
              <a:t>(String label)  </a:t>
            </a:r>
            <a:r>
              <a:rPr lang="en-US" dirty="0"/>
              <a:t>Sets the button's label to be the specified string</a:t>
            </a:r>
            <a:endParaRPr lang="en-US" dirty="0"/>
          </a:p>
          <a:p>
            <a:r>
              <a:rPr lang="en-US" dirty="0">
                <a:solidFill>
                  <a:srgbClr val="FF0000"/>
                </a:solidFill>
              </a:rPr>
              <a:t>String </a:t>
            </a:r>
            <a:r>
              <a:rPr lang="en-US" dirty="0" err="1">
                <a:solidFill>
                  <a:srgbClr val="FF0000"/>
                </a:solidFill>
              </a:rPr>
              <a:t>getLabel</a:t>
            </a:r>
            <a:r>
              <a:rPr lang="en-US" dirty="0">
                <a:solidFill>
                  <a:srgbClr val="FF0000"/>
                </a:solidFill>
              </a:rPr>
              <a:t>()  </a:t>
            </a:r>
            <a:r>
              <a:rPr lang="en-US" dirty="0"/>
              <a:t>Gets the label of this button</a:t>
            </a:r>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4692"/>
          </a:xfrm>
        </p:spPr>
        <p:txBody>
          <a:bodyPr>
            <a:normAutofit fontScale="90000"/>
          </a:bodyPr>
          <a:lstStyle/>
          <a:p>
            <a:r>
              <a:rPr lang="en-US" dirty="0" err="1">
                <a:solidFill>
                  <a:srgbClr val="110CDC"/>
                </a:solidFill>
              </a:rPr>
              <a:t>CheckBox</a:t>
            </a:r>
            <a:r>
              <a:rPr lang="en-US" dirty="0">
                <a:solidFill>
                  <a:srgbClr val="110CDC"/>
                </a:solidFill>
              </a:rPr>
              <a:t> Class </a:t>
            </a:r>
            <a:endParaRPr lang="en-US" dirty="0">
              <a:solidFill>
                <a:srgbClr val="110CDC"/>
              </a:solidFill>
            </a:endParaRPr>
          </a:p>
        </p:txBody>
      </p:sp>
      <p:sp>
        <p:nvSpPr>
          <p:cNvPr id="3" name="Content Placeholder 2"/>
          <p:cNvSpPr>
            <a:spLocks noGrp="1"/>
          </p:cNvSpPr>
          <p:nvPr>
            <p:ph idx="1"/>
          </p:nvPr>
        </p:nvSpPr>
        <p:spPr>
          <a:xfrm>
            <a:off x="838200" y="1066800"/>
            <a:ext cx="10785764" cy="5583382"/>
          </a:xfrm>
        </p:spPr>
        <p:txBody>
          <a:bodyPr>
            <a:normAutofit fontScale="85000" lnSpcReduction="20000"/>
          </a:bodyPr>
          <a:lstStyle/>
          <a:p>
            <a:r>
              <a:rPr lang="en-US" dirty="0"/>
              <a:t>Checkbox control is used to turn an option on(true) or off(false). </a:t>
            </a:r>
            <a:endParaRPr lang="en-US" dirty="0"/>
          </a:p>
          <a:p>
            <a:r>
              <a:rPr lang="en-US" dirty="0"/>
              <a:t>There is label for each checkbox representing what the checkbox does. </a:t>
            </a:r>
            <a:endParaRPr lang="en-US" dirty="0"/>
          </a:p>
          <a:p>
            <a:r>
              <a:rPr lang="en-US" dirty="0"/>
              <a:t>The state of a checkbox can be changed by clicking on it</a:t>
            </a:r>
            <a:endParaRPr lang="en-US" dirty="0"/>
          </a:p>
          <a:p>
            <a:r>
              <a:rPr lang="en-US" dirty="0"/>
              <a:t>Check boxes can be used individually or as part of a group. Check boxes are objects of the Checkbox class</a:t>
            </a:r>
            <a:endParaRPr lang="en-US" dirty="0"/>
          </a:p>
          <a:p>
            <a:r>
              <a:rPr lang="en-US" dirty="0">
                <a:solidFill>
                  <a:srgbClr val="FF0000"/>
                </a:solidFill>
              </a:rPr>
              <a:t>Class Constructors </a:t>
            </a:r>
            <a:endParaRPr lang="en-US" dirty="0">
              <a:solidFill>
                <a:srgbClr val="FF0000"/>
              </a:solidFill>
            </a:endParaRPr>
          </a:p>
          <a:p>
            <a:r>
              <a:rPr lang="en-US" dirty="0">
                <a:solidFill>
                  <a:srgbClr val="0070C0"/>
                </a:solidFill>
              </a:rPr>
              <a:t>Checkbox()  </a:t>
            </a:r>
            <a:endParaRPr lang="en-US" dirty="0">
              <a:solidFill>
                <a:srgbClr val="0070C0"/>
              </a:solidFill>
            </a:endParaRPr>
          </a:p>
          <a:p>
            <a:r>
              <a:rPr lang="en-US" dirty="0"/>
              <a:t>Creates a check box with an empty string for its label and state is unchecked</a:t>
            </a:r>
            <a:endParaRPr lang="en-US" dirty="0"/>
          </a:p>
          <a:p>
            <a:r>
              <a:rPr lang="en-US" dirty="0">
                <a:solidFill>
                  <a:srgbClr val="0070C0"/>
                </a:solidFill>
              </a:rPr>
              <a:t>Checkbox(String label)  </a:t>
            </a:r>
            <a:endParaRPr lang="en-US" dirty="0">
              <a:solidFill>
                <a:srgbClr val="0070C0"/>
              </a:solidFill>
            </a:endParaRPr>
          </a:p>
          <a:p>
            <a:r>
              <a:rPr lang="en-US" dirty="0"/>
              <a:t>Creates a check box with the specified label and state is unchecked. </a:t>
            </a:r>
            <a:endParaRPr lang="en-US" dirty="0"/>
          </a:p>
          <a:p>
            <a:r>
              <a:rPr lang="en-US" dirty="0">
                <a:solidFill>
                  <a:srgbClr val="0070C0"/>
                </a:solidFill>
              </a:rPr>
              <a:t>Checkbox(String label, </a:t>
            </a:r>
            <a:r>
              <a:rPr lang="en-US" dirty="0" err="1">
                <a:solidFill>
                  <a:srgbClr val="0070C0"/>
                </a:solidFill>
              </a:rPr>
              <a:t>boolean</a:t>
            </a:r>
            <a:r>
              <a:rPr lang="en-US" dirty="0">
                <a:solidFill>
                  <a:srgbClr val="0070C0"/>
                </a:solidFill>
              </a:rPr>
              <a:t> state) </a:t>
            </a:r>
            <a:endParaRPr lang="en-US" dirty="0">
              <a:solidFill>
                <a:srgbClr val="0070C0"/>
              </a:solidFill>
            </a:endParaRPr>
          </a:p>
          <a:p>
            <a:r>
              <a:rPr lang="en-US" dirty="0"/>
              <a:t>Creates a check box with the specified label and sets the specified state.</a:t>
            </a:r>
            <a:endParaRPr lang="en-US" dirty="0"/>
          </a:p>
          <a:p>
            <a:pPr algn="l"/>
            <a:r>
              <a:rPr lang="en-US" dirty="0">
                <a:solidFill>
                  <a:srgbClr val="0070C0"/>
                </a:solidFill>
              </a:rPr>
              <a:t>Checkbox(String str, boolean on, CheckboxGroup cbGroup)</a:t>
            </a:r>
            <a:endParaRPr lang="en-US" dirty="0">
              <a:solidFill>
                <a:srgbClr val="0070C0"/>
              </a:solidFill>
            </a:endParaRPr>
          </a:p>
          <a:p>
            <a:r>
              <a:rPr lang="en-US" dirty="0"/>
              <a:t>Creates a check box whose label is specified by str and whose group is specified by cbGroup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lstStyle/>
          <a:p>
            <a:r>
              <a:rPr lang="en-US" dirty="0">
                <a:solidFill>
                  <a:srgbClr val="110CDC"/>
                </a:solidFill>
              </a:rPr>
              <a:t>Checkbox methods</a:t>
            </a:r>
            <a:endParaRPr lang="en-US" dirty="0">
              <a:solidFill>
                <a:srgbClr val="110CDC"/>
              </a:solidFill>
            </a:endParaRPr>
          </a:p>
        </p:txBody>
      </p:sp>
      <p:sp>
        <p:nvSpPr>
          <p:cNvPr id="3" name="Content Placeholder 2"/>
          <p:cNvSpPr>
            <a:spLocks noGrp="1"/>
          </p:cNvSpPr>
          <p:nvPr>
            <p:ph idx="1"/>
          </p:nvPr>
        </p:nvSpPr>
        <p:spPr>
          <a:xfrm>
            <a:off x="838200" y="1364974"/>
            <a:ext cx="10515600" cy="4811989"/>
          </a:xfrm>
        </p:spPr>
        <p:txBody>
          <a:bodyPr>
            <a:normAutofit/>
          </a:bodyPr>
          <a:lstStyle/>
          <a:p>
            <a:pPr marL="514350" indent="-514350">
              <a:buFont typeface="+mj-lt"/>
              <a:buAutoNum type="arabicPeriod"/>
            </a:pPr>
            <a:r>
              <a:rPr lang="en-US" dirty="0">
                <a:solidFill>
                  <a:srgbClr val="D21BD9"/>
                </a:solidFill>
              </a:rPr>
              <a:t>void </a:t>
            </a:r>
            <a:r>
              <a:rPr lang="en-US" dirty="0" err="1">
                <a:solidFill>
                  <a:srgbClr val="D21BD9"/>
                </a:solidFill>
              </a:rPr>
              <a:t>setLabel</a:t>
            </a:r>
            <a:r>
              <a:rPr lang="en-US" dirty="0">
                <a:solidFill>
                  <a:srgbClr val="D21BD9"/>
                </a:solidFill>
              </a:rPr>
              <a:t>(String Label)</a:t>
            </a:r>
            <a:endParaRPr lang="en-US" dirty="0">
              <a:solidFill>
                <a:srgbClr val="D21BD9"/>
              </a:solidFill>
            </a:endParaRPr>
          </a:p>
          <a:p>
            <a:pPr lvl="1"/>
            <a:r>
              <a:rPr lang="en-US" dirty="0"/>
              <a:t>It sets the checkbox’s label to the given string</a:t>
            </a:r>
            <a:endParaRPr lang="en-US" dirty="0"/>
          </a:p>
          <a:p>
            <a:pPr marL="514350" indent="-514350">
              <a:buFont typeface="+mj-lt"/>
              <a:buAutoNum type="arabicPeriod"/>
            </a:pPr>
            <a:r>
              <a:rPr lang="en-US" dirty="0">
                <a:solidFill>
                  <a:srgbClr val="D21BD9"/>
                </a:solidFill>
              </a:rPr>
              <a:t>String </a:t>
            </a:r>
            <a:r>
              <a:rPr lang="en-US" dirty="0" err="1">
                <a:solidFill>
                  <a:srgbClr val="D21BD9"/>
                </a:solidFill>
              </a:rPr>
              <a:t>getLabel</a:t>
            </a:r>
            <a:r>
              <a:rPr lang="en-US" dirty="0">
                <a:solidFill>
                  <a:srgbClr val="D21BD9"/>
                </a:solidFill>
              </a:rPr>
              <a:t>()</a:t>
            </a:r>
            <a:endParaRPr lang="en-US" dirty="0">
              <a:solidFill>
                <a:srgbClr val="D21BD9"/>
              </a:solidFill>
            </a:endParaRPr>
          </a:p>
          <a:p>
            <a:pPr lvl="1"/>
            <a:r>
              <a:rPr lang="en-US" dirty="0"/>
              <a:t>It gets the label for the checkbox.</a:t>
            </a:r>
            <a:endParaRPr lang="en-US" dirty="0"/>
          </a:p>
          <a:p>
            <a:pPr marL="514350" indent="-514350">
              <a:buFont typeface="+mj-lt"/>
              <a:buAutoNum type="arabicPeriod"/>
            </a:pPr>
            <a:r>
              <a:rPr lang="en-US" dirty="0">
                <a:solidFill>
                  <a:srgbClr val="D21BD9"/>
                </a:solidFill>
              </a:rPr>
              <a:t>void </a:t>
            </a:r>
            <a:r>
              <a:rPr lang="en-US" dirty="0" err="1">
                <a:solidFill>
                  <a:srgbClr val="D21BD9"/>
                </a:solidFill>
              </a:rPr>
              <a:t>setState</a:t>
            </a:r>
            <a:r>
              <a:rPr lang="en-US" dirty="0">
                <a:solidFill>
                  <a:srgbClr val="D21BD9"/>
                </a:solidFill>
              </a:rPr>
              <a:t>(</a:t>
            </a:r>
            <a:r>
              <a:rPr lang="en-US" dirty="0" err="1">
                <a:solidFill>
                  <a:srgbClr val="D21BD9"/>
                </a:solidFill>
              </a:rPr>
              <a:t>boolean</a:t>
            </a:r>
            <a:r>
              <a:rPr lang="en-US" dirty="0">
                <a:solidFill>
                  <a:srgbClr val="D21BD9"/>
                </a:solidFill>
              </a:rPr>
              <a:t> state)</a:t>
            </a:r>
            <a:endParaRPr lang="en-US" dirty="0">
              <a:solidFill>
                <a:srgbClr val="D21BD9"/>
              </a:solidFill>
            </a:endParaRPr>
          </a:p>
          <a:p>
            <a:pPr lvl="1"/>
            <a:r>
              <a:rPr lang="en-US" dirty="0"/>
              <a:t>It sets the state of the checkbox to the given state</a:t>
            </a:r>
            <a:endParaRPr lang="en-US" dirty="0"/>
          </a:p>
          <a:p>
            <a:pPr marL="514350" indent="-514350">
              <a:buFont typeface="+mj-lt"/>
              <a:buAutoNum type="arabicPeriod"/>
            </a:pPr>
            <a:r>
              <a:rPr lang="en-US" dirty="0" err="1">
                <a:solidFill>
                  <a:srgbClr val="D21BD9"/>
                </a:solidFill>
              </a:rPr>
              <a:t>boolean</a:t>
            </a:r>
            <a:r>
              <a:rPr lang="en-US" dirty="0">
                <a:solidFill>
                  <a:srgbClr val="D21BD9"/>
                </a:solidFill>
              </a:rPr>
              <a:t> </a:t>
            </a:r>
            <a:r>
              <a:rPr lang="en-US" dirty="0" err="1">
                <a:solidFill>
                  <a:srgbClr val="D21BD9"/>
                </a:solidFill>
              </a:rPr>
              <a:t>getState</a:t>
            </a:r>
            <a:r>
              <a:rPr lang="en-US" dirty="0">
                <a:solidFill>
                  <a:srgbClr val="D21BD9"/>
                </a:solidFill>
              </a:rPr>
              <a:t>()</a:t>
            </a:r>
            <a:endParaRPr lang="en-US" dirty="0">
              <a:solidFill>
                <a:srgbClr val="D21BD9"/>
              </a:solidFill>
            </a:endParaRPr>
          </a:p>
          <a:p>
            <a:r>
              <a:rPr lang="en-US" dirty="0">
                <a:sym typeface="+mn-ea"/>
              </a:rPr>
              <a:t>It determines whether the checkbox is selected or not.</a:t>
            </a:r>
            <a:endParaRPr lang="en-US" dirty="0"/>
          </a:p>
          <a:p>
            <a:pPr marL="0" indent="0">
              <a:buFont typeface="+mj-lt"/>
              <a:buNone/>
            </a:pPr>
            <a:r>
              <a:rPr lang="en-US" dirty="0">
                <a:sym typeface="+mn-ea"/>
              </a:rPr>
              <a:t>5.    </a:t>
            </a:r>
            <a:r>
              <a:rPr lang="en-US" dirty="0">
                <a:solidFill>
                  <a:srgbClr val="D21BD9"/>
                </a:solidFill>
                <a:sym typeface="+mn-ea"/>
              </a:rPr>
              <a:t>void </a:t>
            </a:r>
            <a:r>
              <a:rPr lang="en-US" dirty="0" err="1">
                <a:solidFill>
                  <a:srgbClr val="D21BD9"/>
                </a:solidFill>
                <a:sym typeface="+mn-ea"/>
              </a:rPr>
              <a:t>setCheckboxGroup</a:t>
            </a:r>
            <a:r>
              <a:rPr lang="en-US" dirty="0">
                <a:solidFill>
                  <a:srgbClr val="D21BD9"/>
                </a:solidFill>
                <a:sym typeface="+mn-ea"/>
              </a:rPr>
              <a:t>(</a:t>
            </a:r>
            <a:r>
              <a:rPr lang="en-US" dirty="0" err="1">
                <a:solidFill>
                  <a:srgbClr val="D21BD9"/>
                </a:solidFill>
                <a:sym typeface="+mn-ea"/>
              </a:rPr>
              <a:t>Checkboxgroup</a:t>
            </a:r>
            <a:r>
              <a:rPr lang="en-US" dirty="0">
                <a:solidFill>
                  <a:srgbClr val="D21BD9"/>
                </a:solidFill>
                <a:sym typeface="+mn-ea"/>
              </a:rPr>
              <a:t> G)</a:t>
            </a:r>
            <a:endParaRPr lang="en-US" dirty="0">
              <a:solidFill>
                <a:srgbClr val="D21BD9"/>
              </a:solidFill>
            </a:endParaRPr>
          </a:p>
          <a:p>
            <a:pPr marL="0" indent="0">
              <a:buFont typeface="+mj-lt"/>
              <a:buNone/>
            </a:pPr>
            <a:r>
              <a:rPr lang="en-US" dirty="0"/>
              <a:t>      It sets the checkbox to the given </a:t>
            </a:r>
            <a:r>
              <a:rPr lang="en-US" dirty="0" err="1"/>
              <a:t>checkboxgroup</a:t>
            </a:r>
            <a:r>
              <a:rPr lang="en-US" dirty="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lstStyle/>
          <a:p>
            <a:r>
              <a:rPr lang="en-US" dirty="0">
                <a:solidFill>
                  <a:srgbClr val="110CDC"/>
                </a:solidFill>
              </a:rPr>
              <a:t>Radio Button</a:t>
            </a:r>
            <a:endParaRPr lang="en-US" dirty="0">
              <a:solidFill>
                <a:srgbClr val="110CDC"/>
              </a:solidFill>
            </a:endParaRPr>
          </a:p>
        </p:txBody>
      </p:sp>
      <p:sp>
        <p:nvSpPr>
          <p:cNvPr id="3" name="Content Placeholder 2"/>
          <p:cNvSpPr>
            <a:spLocks noGrp="1"/>
          </p:cNvSpPr>
          <p:nvPr>
            <p:ph idx="1"/>
          </p:nvPr>
        </p:nvSpPr>
        <p:spPr>
          <a:xfrm>
            <a:off x="838200" y="1311966"/>
            <a:ext cx="10515600" cy="4864997"/>
          </a:xfrm>
        </p:spPr>
        <p:txBody>
          <a:bodyPr>
            <a:normAutofit fontScale="85000" lnSpcReduction="20000"/>
          </a:bodyPr>
          <a:lstStyle/>
          <a:p>
            <a:r>
              <a:rPr lang="en-US" dirty="0">
                <a:solidFill>
                  <a:srgbClr val="D21BD9"/>
                </a:solidFill>
              </a:rPr>
              <a:t>It is possible to create a set of mutually exclusive check boxes in which one and only one check box in the group can be checked at any one time. </a:t>
            </a:r>
            <a:endParaRPr lang="en-US" dirty="0">
              <a:solidFill>
                <a:srgbClr val="D21BD9"/>
              </a:solidFill>
            </a:endParaRPr>
          </a:p>
          <a:p>
            <a:r>
              <a:rPr lang="en-US" dirty="0">
                <a:solidFill>
                  <a:srgbClr val="3C8F1E"/>
                </a:solidFill>
              </a:rPr>
              <a:t>These check boxes are often called radio buttons</a:t>
            </a:r>
            <a:endParaRPr lang="en-US" dirty="0">
              <a:solidFill>
                <a:srgbClr val="3C8F1E"/>
              </a:solidFill>
            </a:endParaRPr>
          </a:p>
          <a:p>
            <a:r>
              <a:rPr lang="en-US" dirty="0">
                <a:solidFill>
                  <a:srgbClr val="D21BD9"/>
                </a:solidFill>
              </a:rPr>
              <a:t>The </a:t>
            </a:r>
            <a:r>
              <a:rPr lang="en-US" dirty="0" err="1">
                <a:solidFill>
                  <a:srgbClr val="D21BD9"/>
                </a:solidFill>
              </a:rPr>
              <a:t>CheckboxGroup</a:t>
            </a:r>
            <a:r>
              <a:rPr lang="en-US" dirty="0">
                <a:solidFill>
                  <a:srgbClr val="D21BD9"/>
                </a:solidFill>
              </a:rPr>
              <a:t> class is used to group the set of checkbox</a:t>
            </a:r>
            <a:endParaRPr lang="en-US" dirty="0">
              <a:solidFill>
                <a:srgbClr val="D21BD9"/>
              </a:solidFill>
            </a:endParaRPr>
          </a:p>
          <a:p>
            <a:r>
              <a:rPr lang="en-US" b="1" dirty="0">
                <a:solidFill>
                  <a:srgbClr val="0070C0"/>
                </a:solidFill>
              </a:rPr>
              <a:t>Constructors</a:t>
            </a:r>
            <a:endParaRPr lang="en-US" b="1" dirty="0">
              <a:solidFill>
                <a:srgbClr val="0070C0"/>
              </a:solidFill>
            </a:endParaRPr>
          </a:p>
          <a:p>
            <a:r>
              <a:rPr lang="en-US" b="1" dirty="0" err="1"/>
              <a:t>CheckboxGroup</a:t>
            </a:r>
            <a:r>
              <a:rPr lang="en-US" b="1" dirty="0"/>
              <a:t>()</a:t>
            </a:r>
            <a:endParaRPr lang="en-US" b="1" dirty="0"/>
          </a:p>
          <a:p>
            <a:r>
              <a:rPr lang="en-US" dirty="0"/>
              <a:t>Creates a new instance of </a:t>
            </a:r>
            <a:r>
              <a:rPr lang="en-US" dirty="0" err="1"/>
              <a:t>CheckboxGroup</a:t>
            </a:r>
            <a:endParaRPr lang="en-US" dirty="0"/>
          </a:p>
          <a:p>
            <a:r>
              <a:rPr lang="en-US" b="1" dirty="0">
                <a:solidFill>
                  <a:srgbClr val="0070C0"/>
                </a:solidFill>
              </a:rPr>
              <a:t>Class methods</a:t>
            </a:r>
            <a:endParaRPr lang="en-US" b="1" dirty="0">
              <a:solidFill>
                <a:srgbClr val="0070C0"/>
              </a:solidFill>
            </a:endParaRPr>
          </a:p>
          <a:p>
            <a:pPr marL="0" indent="0">
              <a:buNone/>
            </a:pPr>
            <a:r>
              <a:rPr lang="en-US" b="1" dirty="0"/>
              <a:t>1. </a:t>
            </a:r>
            <a:r>
              <a:rPr lang="en-US" b="1" dirty="0">
                <a:solidFill>
                  <a:srgbClr val="D21BD9"/>
                </a:solidFill>
              </a:rPr>
              <a:t>void </a:t>
            </a:r>
            <a:r>
              <a:rPr lang="en-US" b="1" dirty="0" err="1">
                <a:solidFill>
                  <a:srgbClr val="D21BD9"/>
                </a:solidFill>
              </a:rPr>
              <a:t>setSelectedCheckbox</a:t>
            </a:r>
            <a:r>
              <a:rPr lang="en-US" b="1" dirty="0">
                <a:solidFill>
                  <a:srgbClr val="D21BD9"/>
                </a:solidFill>
              </a:rPr>
              <a:t>(Checkbox box) </a:t>
            </a:r>
            <a:endParaRPr lang="en-US" dirty="0">
              <a:solidFill>
                <a:srgbClr val="D21BD9"/>
              </a:solidFill>
            </a:endParaRPr>
          </a:p>
          <a:p>
            <a:r>
              <a:rPr lang="en-US" dirty="0"/>
              <a:t>Sets the currently selected check box in this group to be the specified check box</a:t>
            </a:r>
            <a:endParaRPr lang="en-US" dirty="0"/>
          </a:p>
          <a:p>
            <a:pPr marL="0" indent="0">
              <a:buNone/>
            </a:pPr>
            <a:r>
              <a:rPr lang="en-US" dirty="0"/>
              <a:t>2. </a:t>
            </a:r>
            <a:r>
              <a:rPr lang="en-US" b="1" dirty="0">
                <a:solidFill>
                  <a:srgbClr val="D21BD9"/>
                </a:solidFill>
              </a:rPr>
              <a:t>Checkbox </a:t>
            </a:r>
            <a:r>
              <a:rPr lang="en-US" b="1" dirty="0" err="1">
                <a:solidFill>
                  <a:srgbClr val="D21BD9"/>
                </a:solidFill>
              </a:rPr>
              <a:t>getSelectedCheckbox</a:t>
            </a:r>
            <a:r>
              <a:rPr lang="en-US" b="1" dirty="0">
                <a:solidFill>
                  <a:srgbClr val="D21BD9"/>
                </a:solidFill>
              </a:rPr>
              <a:t>() </a:t>
            </a:r>
            <a:endParaRPr lang="en-US" dirty="0">
              <a:solidFill>
                <a:srgbClr val="D21BD9"/>
              </a:solidFill>
            </a:endParaRPr>
          </a:p>
          <a:p>
            <a:r>
              <a:rPr lang="en-US" dirty="0"/>
              <a:t>Gets the current choice from this check box group</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10CDC"/>
                </a:solidFill>
              </a:rPr>
              <a:t>Unit Outcome</a:t>
            </a:r>
            <a:endParaRPr lang="en-US">
              <a:solidFill>
                <a:srgbClr val="110CDC"/>
              </a:solidFill>
            </a:endParaRPr>
          </a:p>
        </p:txBody>
      </p:sp>
      <p:sp>
        <p:nvSpPr>
          <p:cNvPr id="3" name="Content Placeholder 2"/>
          <p:cNvSpPr>
            <a:spLocks noGrp="1"/>
          </p:cNvSpPr>
          <p:nvPr>
            <p:ph idx="1"/>
          </p:nvPr>
        </p:nvSpPr>
        <p:spPr/>
        <p:txBody>
          <a:bodyPr/>
          <a:lstStyle/>
          <a:p>
            <a:r>
              <a:rPr lang="en-US" dirty="0">
                <a:sym typeface="+mn-ea"/>
              </a:rPr>
              <a:t>Develop grphical user interface(GUI)programs using AWT components for the given problem.</a:t>
            </a:r>
            <a:endParaRPr lang="en-US" dirty="0"/>
          </a:p>
          <a:p>
            <a:r>
              <a:rPr lang="en-US" dirty="0">
                <a:sym typeface="+mn-ea"/>
              </a:rPr>
              <a:t>Create frame window with the specified AWT components</a:t>
            </a:r>
            <a:endParaRPr lang="en-US" dirty="0">
              <a:sym typeface="+mn-ea"/>
            </a:endParaRPr>
          </a:p>
          <a:p>
            <a:r>
              <a:rPr lang="en-US"/>
              <a:t>Arrange the GUI components using specified layout manager</a:t>
            </a:r>
            <a:endParaRPr lang="en-US"/>
          </a:p>
          <a:p>
            <a:r>
              <a:rPr lang="en-US"/>
              <a:t>Develop a program using menu and Dialog boxes for the given problem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err="1">
                <a:solidFill>
                  <a:srgbClr val="110CDC"/>
                </a:solidFill>
              </a:rPr>
              <a:t>TextField</a:t>
            </a:r>
            <a:endParaRPr lang="en-US" dirty="0">
              <a:solidFill>
                <a:srgbClr val="110CDC"/>
              </a:solidFill>
            </a:endParaRPr>
          </a:p>
        </p:txBody>
      </p:sp>
      <p:sp>
        <p:nvSpPr>
          <p:cNvPr id="3" name="Content Placeholder 2"/>
          <p:cNvSpPr>
            <a:spLocks noGrp="1"/>
          </p:cNvSpPr>
          <p:nvPr>
            <p:ph idx="1"/>
          </p:nvPr>
        </p:nvSpPr>
        <p:spPr>
          <a:xfrm>
            <a:off x="838200" y="1274618"/>
            <a:ext cx="10515600" cy="4902345"/>
          </a:xfrm>
        </p:spPr>
        <p:txBody>
          <a:bodyPr>
            <a:normAutofit lnSpcReduction="10000"/>
          </a:bodyPr>
          <a:lstStyle/>
          <a:p>
            <a:r>
              <a:rPr lang="en-US" dirty="0">
                <a:solidFill>
                  <a:srgbClr val="D21BD9"/>
                </a:solidFill>
              </a:rPr>
              <a:t>The component can display single line of Text</a:t>
            </a:r>
            <a:endParaRPr lang="en-US" dirty="0">
              <a:solidFill>
                <a:srgbClr val="D21BD9"/>
              </a:solidFill>
            </a:endParaRPr>
          </a:p>
          <a:p>
            <a:r>
              <a:rPr lang="en-US" dirty="0">
                <a:solidFill>
                  <a:srgbClr val="110CDC"/>
                </a:solidFill>
              </a:rPr>
              <a:t>Constructors</a:t>
            </a:r>
            <a:endParaRPr lang="en-US" dirty="0">
              <a:solidFill>
                <a:srgbClr val="110CDC"/>
              </a:solidFill>
            </a:endParaRPr>
          </a:p>
          <a:p>
            <a:pPr marL="514350" indent="-514350">
              <a:buFont typeface="+mj-lt"/>
              <a:buAutoNum type="arabicPeriod"/>
            </a:pPr>
            <a:r>
              <a:rPr lang="en-US" dirty="0" err="1">
                <a:solidFill>
                  <a:srgbClr val="3C8F1E"/>
                </a:solidFill>
              </a:rPr>
              <a:t>TextField</a:t>
            </a:r>
            <a:r>
              <a:rPr lang="en-US" dirty="0">
                <a:solidFill>
                  <a:srgbClr val="3C8F1E"/>
                </a:solidFill>
              </a:rPr>
              <a:t>()</a:t>
            </a:r>
            <a:endParaRPr lang="en-US" dirty="0">
              <a:solidFill>
                <a:srgbClr val="3C8F1E"/>
              </a:solidFill>
            </a:endParaRPr>
          </a:p>
          <a:p>
            <a:pPr lvl="1"/>
            <a:r>
              <a:rPr lang="en-US" dirty="0"/>
              <a:t>It constructs a new text field</a:t>
            </a:r>
            <a:endParaRPr lang="en-US" dirty="0"/>
          </a:p>
          <a:p>
            <a:pPr marL="514350" indent="-514350">
              <a:buFont typeface="+mj-lt"/>
              <a:buAutoNum type="arabicPeriod"/>
            </a:pPr>
            <a:r>
              <a:rPr lang="en-US" dirty="0" err="1">
                <a:solidFill>
                  <a:srgbClr val="3C8F1E"/>
                </a:solidFill>
              </a:rPr>
              <a:t>TextField</a:t>
            </a:r>
            <a:r>
              <a:rPr lang="en-US" dirty="0">
                <a:solidFill>
                  <a:srgbClr val="3C8F1E"/>
                </a:solidFill>
              </a:rPr>
              <a:t>(</a:t>
            </a:r>
            <a:r>
              <a:rPr lang="en-US" dirty="0" err="1">
                <a:solidFill>
                  <a:srgbClr val="3C8F1E"/>
                </a:solidFill>
              </a:rPr>
              <a:t>int</a:t>
            </a:r>
            <a:r>
              <a:rPr lang="en-US" dirty="0">
                <a:solidFill>
                  <a:srgbClr val="3C8F1E"/>
                </a:solidFill>
              </a:rPr>
              <a:t> columns)</a:t>
            </a:r>
            <a:endParaRPr lang="en-US" dirty="0">
              <a:solidFill>
                <a:srgbClr val="3C8F1E"/>
              </a:solidFill>
            </a:endParaRPr>
          </a:p>
          <a:p>
            <a:pPr lvl="1"/>
            <a:r>
              <a:rPr lang="en-US" dirty="0"/>
              <a:t>It constructs </a:t>
            </a:r>
            <a:r>
              <a:rPr lang="en-US" dirty="0" err="1"/>
              <a:t>new,empty</a:t>
            </a:r>
            <a:r>
              <a:rPr lang="en-US" dirty="0"/>
              <a:t> </a:t>
            </a:r>
            <a:r>
              <a:rPr lang="en-US" dirty="0" err="1"/>
              <a:t>textfield</a:t>
            </a:r>
            <a:r>
              <a:rPr lang="en-US" dirty="0"/>
              <a:t> with the indicated no. of columns</a:t>
            </a:r>
            <a:endParaRPr lang="en-US" dirty="0"/>
          </a:p>
          <a:p>
            <a:pPr marL="514350" indent="-514350">
              <a:buFont typeface="+mj-lt"/>
              <a:buAutoNum type="arabicPeriod"/>
            </a:pPr>
            <a:r>
              <a:rPr lang="en-US" dirty="0" err="1">
                <a:solidFill>
                  <a:srgbClr val="3C8F1E"/>
                </a:solidFill>
              </a:rPr>
              <a:t>TextField</a:t>
            </a:r>
            <a:r>
              <a:rPr lang="en-US" dirty="0">
                <a:solidFill>
                  <a:srgbClr val="3C8F1E"/>
                </a:solidFill>
              </a:rPr>
              <a:t>(String text)</a:t>
            </a:r>
            <a:endParaRPr lang="en-US" dirty="0">
              <a:solidFill>
                <a:srgbClr val="3C8F1E"/>
              </a:solidFill>
            </a:endParaRPr>
          </a:p>
          <a:p>
            <a:pPr lvl="1"/>
            <a:r>
              <a:rPr lang="en-US" dirty="0"/>
              <a:t>It constructs the new </a:t>
            </a:r>
            <a:r>
              <a:rPr lang="en-US" dirty="0" err="1"/>
              <a:t>textfield</a:t>
            </a:r>
            <a:r>
              <a:rPr lang="en-US" dirty="0"/>
              <a:t> with the indicated text</a:t>
            </a:r>
            <a:endParaRPr lang="en-US" dirty="0"/>
          </a:p>
          <a:p>
            <a:pPr marL="514350" indent="-514350">
              <a:buFont typeface="+mj-lt"/>
              <a:buAutoNum type="arabicPeriod"/>
            </a:pPr>
            <a:r>
              <a:rPr lang="en-US" dirty="0" err="1">
                <a:solidFill>
                  <a:srgbClr val="3C8F1E"/>
                </a:solidFill>
              </a:rPr>
              <a:t>TextField</a:t>
            </a:r>
            <a:r>
              <a:rPr lang="en-US" dirty="0">
                <a:solidFill>
                  <a:srgbClr val="3C8F1E"/>
                </a:solidFill>
              </a:rPr>
              <a:t>(String </a:t>
            </a:r>
            <a:r>
              <a:rPr lang="en-US" dirty="0" err="1">
                <a:solidFill>
                  <a:srgbClr val="3C8F1E"/>
                </a:solidFill>
              </a:rPr>
              <a:t>text,int</a:t>
            </a:r>
            <a:r>
              <a:rPr lang="en-US" dirty="0">
                <a:solidFill>
                  <a:srgbClr val="3C8F1E"/>
                </a:solidFill>
              </a:rPr>
              <a:t> columns)</a:t>
            </a:r>
            <a:endParaRPr lang="en-US" dirty="0">
              <a:solidFill>
                <a:srgbClr val="3C8F1E"/>
              </a:solidFill>
            </a:endParaRPr>
          </a:p>
          <a:p>
            <a:pPr lvl="1"/>
            <a:r>
              <a:rPr lang="en-US" dirty="0"/>
              <a:t>It constructs the </a:t>
            </a:r>
            <a:r>
              <a:rPr lang="en-US" dirty="0" err="1"/>
              <a:t>textfield</a:t>
            </a:r>
            <a:r>
              <a:rPr lang="en-US" dirty="0"/>
              <a:t>, with the indicated text and indicated no. of columns.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7084"/>
          </a:xfrm>
        </p:spPr>
        <p:txBody>
          <a:bodyPr/>
          <a:lstStyle/>
          <a:p>
            <a:r>
              <a:rPr lang="en-US" dirty="0" err="1">
                <a:solidFill>
                  <a:srgbClr val="110CDC"/>
                </a:solidFill>
              </a:rPr>
              <a:t>TextField</a:t>
            </a:r>
            <a:r>
              <a:rPr lang="en-US" dirty="0">
                <a:solidFill>
                  <a:srgbClr val="110CDC"/>
                </a:solidFill>
              </a:rPr>
              <a:t> Methods</a:t>
            </a:r>
            <a:endParaRPr lang="en-US" dirty="0">
              <a:solidFill>
                <a:srgbClr val="110CDC"/>
              </a:solidFill>
            </a:endParaRPr>
          </a:p>
        </p:txBody>
      </p:sp>
      <p:sp>
        <p:nvSpPr>
          <p:cNvPr id="3" name="Content Placeholder 2"/>
          <p:cNvSpPr>
            <a:spLocks noGrp="1"/>
          </p:cNvSpPr>
          <p:nvPr>
            <p:ph idx="1"/>
          </p:nvPr>
        </p:nvSpPr>
        <p:spPr>
          <a:xfrm>
            <a:off x="838200" y="1524000"/>
            <a:ext cx="10515600" cy="5022573"/>
          </a:xfrm>
        </p:spPr>
        <p:txBody>
          <a:bodyPr>
            <a:normAutofit fontScale="92500" lnSpcReduction="20000"/>
          </a:bodyPr>
          <a:lstStyle/>
          <a:p>
            <a:pPr marL="0" indent="0">
              <a:buNone/>
            </a:pPr>
            <a:r>
              <a:rPr lang="en-US" dirty="0">
                <a:solidFill>
                  <a:srgbClr val="3C8F1E"/>
                </a:solidFill>
              </a:rPr>
              <a:t>1. void </a:t>
            </a:r>
            <a:r>
              <a:rPr lang="en-US" dirty="0" err="1">
                <a:solidFill>
                  <a:srgbClr val="3C8F1E"/>
                </a:solidFill>
              </a:rPr>
              <a:t>setColumns</a:t>
            </a:r>
            <a:r>
              <a:rPr lang="en-US" dirty="0">
                <a:solidFill>
                  <a:srgbClr val="3C8F1E"/>
                </a:solidFill>
              </a:rPr>
              <a:t>(</a:t>
            </a:r>
            <a:r>
              <a:rPr lang="en-US" dirty="0" err="1">
                <a:solidFill>
                  <a:srgbClr val="3C8F1E"/>
                </a:solidFill>
              </a:rPr>
              <a:t>int</a:t>
            </a:r>
            <a:r>
              <a:rPr lang="en-US" dirty="0">
                <a:solidFill>
                  <a:srgbClr val="3C8F1E"/>
                </a:solidFill>
              </a:rPr>
              <a:t> columns)</a:t>
            </a:r>
            <a:endParaRPr lang="en-US" dirty="0">
              <a:solidFill>
                <a:srgbClr val="3C8F1E"/>
              </a:solidFill>
            </a:endParaRPr>
          </a:p>
          <a:p>
            <a:r>
              <a:rPr lang="en-US" dirty="0"/>
              <a:t>It sets the no. of columns in the text field</a:t>
            </a:r>
            <a:endParaRPr lang="en-US" dirty="0"/>
          </a:p>
          <a:p>
            <a:pPr marL="0" indent="0">
              <a:buNone/>
            </a:pPr>
            <a:r>
              <a:rPr lang="en-US" dirty="0">
                <a:solidFill>
                  <a:srgbClr val="3C8F1E"/>
                </a:solidFill>
              </a:rPr>
              <a:t>2. </a:t>
            </a:r>
            <a:r>
              <a:rPr lang="en-US" dirty="0" err="1">
                <a:solidFill>
                  <a:srgbClr val="3C8F1E"/>
                </a:solidFill>
              </a:rPr>
              <a:t>int</a:t>
            </a:r>
            <a:r>
              <a:rPr lang="en-US" dirty="0">
                <a:solidFill>
                  <a:srgbClr val="3C8F1E"/>
                </a:solidFill>
              </a:rPr>
              <a:t> </a:t>
            </a:r>
            <a:r>
              <a:rPr lang="en-US" dirty="0" err="1">
                <a:solidFill>
                  <a:srgbClr val="3C8F1E"/>
                </a:solidFill>
              </a:rPr>
              <a:t>getColumns</a:t>
            </a:r>
            <a:r>
              <a:rPr lang="en-US" dirty="0">
                <a:solidFill>
                  <a:srgbClr val="3C8F1E"/>
                </a:solidFill>
              </a:rPr>
              <a:t>()</a:t>
            </a:r>
            <a:endParaRPr lang="en-US" dirty="0">
              <a:solidFill>
                <a:srgbClr val="3C8F1E"/>
              </a:solidFill>
            </a:endParaRPr>
          </a:p>
          <a:p>
            <a:r>
              <a:rPr lang="en-US" dirty="0"/>
              <a:t>It gets the no. of columns in the text field</a:t>
            </a:r>
            <a:endParaRPr lang="en-US" dirty="0"/>
          </a:p>
          <a:p>
            <a:pPr marL="0" indent="0">
              <a:buNone/>
            </a:pPr>
            <a:r>
              <a:rPr lang="en-US" dirty="0">
                <a:solidFill>
                  <a:srgbClr val="3C8F1E"/>
                </a:solidFill>
              </a:rPr>
              <a:t>3. void </a:t>
            </a:r>
            <a:r>
              <a:rPr lang="en-US" dirty="0" err="1">
                <a:solidFill>
                  <a:srgbClr val="3C8F1E"/>
                </a:solidFill>
              </a:rPr>
              <a:t>setText</a:t>
            </a:r>
            <a:r>
              <a:rPr lang="en-US" dirty="0">
                <a:solidFill>
                  <a:srgbClr val="3C8F1E"/>
                </a:solidFill>
              </a:rPr>
              <a:t>(String text)</a:t>
            </a:r>
            <a:endParaRPr lang="en-US" dirty="0">
              <a:solidFill>
                <a:srgbClr val="3C8F1E"/>
              </a:solidFill>
            </a:endParaRPr>
          </a:p>
          <a:p>
            <a:r>
              <a:rPr lang="en-US" dirty="0"/>
              <a:t>It sets the text in this text field to the indicated text.</a:t>
            </a:r>
            <a:endParaRPr lang="en-US" dirty="0"/>
          </a:p>
          <a:p>
            <a:pPr marL="0" indent="0">
              <a:buNone/>
            </a:pPr>
            <a:r>
              <a:rPr lang="en-US" dirty="0">
                <a:solidFill>
                  <a:srgbClr val="3C8F1E"/>
                </a:solidFill>
              </a:rPr>
              <a:t>4. String </a:t>
            </a:r>
            <a:r>
              <a:rPr lang="en-US" dirty="0" err="1">
                <a:solidFill>
                  <a:srgbClr val="3C8F1E"/>
                </a:solidFill>
              </a:rPr>
              <a:t>getText</a:t>
            </a:r>
            <a:r>
              <a:rPr lang="en-US" dirty="0">
                <a:solidFill>
                  <a:srgbClr val="3C8F1E"/>
                </a:solidFill>
              </a:rPr>
              <a:t>()</a:t>
            </a:r>
            <a:endParaRPr lang="en-US" dirty="0">
              <a:solidFill>
                <a:srgbClr val="3C8F1E"/>
              </a:solidFill>
            </a:endParaRPr>
          </a:p>
          <a:p>
            <a:r>
              <a:rPr lang="en-US" dirty="0"/>
              <a:t>It retrieve the text in the text field</a:t>
            </a:r>
            <a:endParaRPr lang="en-US" dirty="0"/>
          </a:p>
          <a:p>
            <a:pPr marL="0" indent="0">
              <a:buNone/>
            </a:pPr>
            <a:r>
              <a:rPr lang="en-US" dirty="0">
                <a:solidFill>
                  <a:srgbClr val="3C8F1E"/>
                </a:solidFill>
              </a:rPr>
              <a:t>5. void </a:t>
            </a:r>
            <a:r>
              <a:rPr lang="en-US" dirty="0" err="1">
                <a:solidFill>
                  <a:srgbClr val="3C8F1E"/>
                </a:solidFill>
              </a:rPr>
              <a:t>setEchochar</a:t>
            </a:r>
            <a:r>
              <a:rPr lang="en-US" dirty="0">
                <a:solidFill>
                  <a:srgbClr val="3C8F1E"/>
                </a:solidFill>
              </a:rPr>
              <a:t>(char c)</a:t>
            </a:r>
            <a:endParaRPr lang="en-US" dirty="0">
              <a:solidFill>
                <a:srgbClr val="3C8F1E"/>
              </a:solidFill>
            </a:endParaRPr>
          </a:p>
          <a:p>
            <a:r>
              <a:rPr lang="en-US" dirty="0"/>
              <a:t>It set the echo char for the </a:t>
            </a:r>
            <a:r>
              <a:rPr lang="en-US" dirty="0" err="1"/>
              <a:t>textfield</a:t>
            </a:r>
            <a:endParaRPr lang="en-US" dirty="0"/>
          </a:p>
          <a:p>
            <a:pPr marL="0" indent="0">
              <a:buNone/>
            </a:pPr>
            <a:r>
              <a:rPr lang="en-US" dirty="0">
                <a:solidFill>
                  <a:srgbClr val="3C8F1E"/>
                </a:solidFill>
              </a:rPr>
              <a:t>6. char </a:t>
            </a:r>
            <a:r>
              <a:rPr lang="en-US" dirty="0" err="1">
                <a:solidFill>
                  <a:srgbClr val="3C8F1E"/>
                </a:solidFill>
              </a:rPr>
              <a:t>getEchoChar</a:t>
            </a:r>
            <a:r>
              <a:rPr lang="en-US" dirty="0">
                <a:solidFill>
                  <a:srgbClr val="3C8F1E"/>
                </a:solidFill>
              </a:rPr>
              <a:t>()</a:t>
            </a:r>
            <a:endParaRPr lang="en-US" dirty="0">
              <a:solidFill>
                <a:srgbClr val="3C8F1E"/>
              </a:solidFill>
            </a:endParaRPr>
          </a:p>
          <a:p>
            <a:r>
              <a:rPr lang="en-US" dirty="0"/>
              <a:t>It gets the character to be used for echoing.</a:t>
            </a:r>
            <a:endParaRPr lang="en-US" dirty="0"/>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1"/>
          </a:xfrm>
        </p:spPr>
        <p:txBody>
          <a:bodyPr>
            <a:normAutofit fontScale="90000"/>
          </a:bodyPr>
          <a:lstStyle/>
          <a:p>
            <a:r>
              <a:rPr lang="en-US" dirty="0" err="1">
                <a:solidFill>
                  <a:srgbClr val="110CDC"/>
                </a:solidFill>
              </a:rPr>
              <a:t>TextArea</a:t>
            </a:r>
            <a:endParaRPr lang="en-US" dirty="0">
              <a:solidFill>
                <a:srgbClr val="110CDC"/>
              </a:solidFill>
            </a:endParaRPr>
          </a:p>
        </p:txBody>
      </p:sp>
      <p:sp>
        <p:nvSpPr>
          <p:cNvPr id="3" name="Content Placeholder 2"/>
          <p:cNvSpPr>
            <a:spLocks noGrp="1"/>
          </p:cNvSpPr>
          <p:nvPr>
            <p:ph idx="1"/>
          </p:nvPr>
        </p:nvSpPr>
        <p:spPr>
          <a:xfrm>
            <a:off x="838200" y="1191491"/>
            <a:ext cx="10515600" cy="4985472"/>
          </a:xfrm>
        </p:spPr>
        <p:txBody>
          <a:bodyPr/>
          <a:lstStyle/>
          <a:p>
            <a:r>
              <a:rPr lang="en-US" dirty="0" err="1">
                <a:solidFill>
                  <a:srgbClr val="D21BD9"/>
                </a:solidFill>
              </a:rPr>
              <a:t>TextArea</a:t>
            </a:r>
            <a:r>
              <a:rPr lang="en-US" dirty="0">
                <a:solidFill>
                  <a:srgbClr val="D21BD9"/>
                </a:solidFill>
              </a:rPr>
              <a:t> is much like a two dimensional text field</a:t>
            </a:r>
            <a:endParaRPr lang="en-US" dirty="0">
              <a:solidFill>
                <a:srgbClr val="D21BD9"/>
              </a:solidFill>
            </a:endParaRPr>
          </a:p>
          <a:p>
            <a:r>
              <a:rPr lang="en-US" dirty="0">
                <a:solidFill>
                  <a:srgbClr val="3C8F1E"/>
                </a:solidFill>
              </a:rPr>
              <a:t>We can display the whole document in text Area</a:t>
            </a:r>
            <a:endParaRPr lang="en-US" dirty="0">
              <a:solidFill>
                <a:srgbClr val="3C8F1E"/>
              </a:solidFill>
            </a:endParaRPr>
          </a:p>
          <a:p>
            <a:r>
              <a:rPr lang="en-US" dirty="0">
                <a:solidFill>
                  <a:srgbClr val="D21BD9"/>
                </a:solidFill>
              </a:rPr>
              <a:t>We can also use scroll bars to move through text</a:t>
            </a:r>
            <a:endParaRPr lang="en-US" dirty="0">
              <a:solidFill>
                <a:srgbClr val="D21BD9"/>
              </a:solidFill>
            </a:endParaRPr>
          </a:p>
          <a:p>
            <a:r>
              <a:rPr lang="en-US" dirty="0" err="1">
                <a:solidFill>
                  <a:srgbClr val="3C8F1E"/>
                </a:solidFill>
              </a:rPr>
              <a:t>Java.awt.TextArea</a:t>
            </a:r>
            <a:r>
              <a:rPr lang="en-US" dirty="0">
                <a:solidFill>
                  <a:srgbClr val="3C8F1E"/>
                </a:solidFill>
              </a:rPr>
              <a:t> is a subclass of </a:t>
            </a:r>
            <a:r>
              <a:rPr lang="en-US" dirty="0" err="1">
                <a:solidFill>
                  <a:srgbClr val="3C8F1E"/>
                </a:solidFill>
              </a:rPr>
              <a:t>java.awt.Component</a:t>
            </a:r>
            <a:endParaRPr lang="en-US" dirty="0">
              <a:solidFill>
                <a:srgbClr val="3C8F1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09" y="157307"/>
            <a:ext cx="10515600" cy="1048039"/>
          </a:xfrm>
        </p:spPr>
        <p:txBody>
          <a:bodyPr/>
          <a:lstStyle/>
          <a:p>
            <a:r>
              <a:rPr lang="en-US" dirty="0" err="1">
                <a:solidFill>
                  <a:srgbClr val="110CDC"/>
                </a:solidFill>
              </a:rPr>
              <a:t>TextArea</a:t>
            </a:r>
            <a:r>
              <a:rPr lang="en-US" dirty="0">
                <a:solidFill>
                  <a:srgbClr val="110CDC"/>
                </a:solidFill>
              </a:rPr>
              <a:t> constructors</a:t>
            </a:r>
            <a:endParaRPr lang="en-US" dirty="0">
              <a:solidFill>
                <a:srgbClr val="110CDC"/>
              </a:solidFill>
            </a:endParaRPr>
          </a:p>
        </p:txBody>
      </p:sp>
      <p:sp>
        <p:nvSpPr>
          <p:cNvPr id="3" name="Content Placeholder 2"/>
          <p:cNvSpPr>
            <a:spLocks noGrp="1"/>
          </p:cNvSpPr>
          <p:nvPr>
            <p:ph idx="1"/>
          </p:nvPr>
        </p:nvSpPr>
        <p:spPr>
          <a:xfrm>
            <a:off x="387927" y="1177637"/>
            <a:ext cx="11319163" cy="5320145"/>
          </a:xfrm>
        </p:spPr>
        <p:txBody>
          <a:bodyPr>
            <a:normAutofit fontScale="92500" lnSpcReduction="20000"/>
          </a:bodyPr>
          <a:lstStyle/>
          <a:p>
            <a:r>
              <a:rPr lang="en-US" dirty="0" err="1">
                <a:solidFill>
                  <a:srgbClr val="006600"/>
                </a:solidFill>
              </a:rPr>
              <a:t>TextArea</a:t>
            </a:r>
            <a:r>
              <a:rPr lang="en-US" dirty="0">
                <a:solidFill>
                  <a:srgbClr val="006600"/>
                </a:solidFill>
              </a:rPr>
              <a:t>()</a:t>
            </a:r>
            <a:endParaRPr lang="en-US" dirty="0">
              <a:solidFill>
                <a:srgbClr val="006600"/>
              </a:solidFill>
            </a:endParaRPr>
          </a:p>
          <a:p>
            <a:r>
              <a:rPr lang="en-US" dirty="0"/>
              <a:t>Constructs a new text area with the empty string as text.</a:t>
            </a:r>
            <a:endParaRPr lang="en-US" dirty="0"/>
          </a:p>
          <a:p>
            <a:r>
              <a:rPr lang="en-US" dirty="0" err="1">
                <a:solidFill>
                  <a:srgbClr val="006600"/>
                </a:solidFill>
              </a:rPr>
              <a:t>TextArea</a:t>
            </a:r>
            <a:r>
              <a:rPr lang="en-US" dirty="0">
                <a:solidFill>
                  <a:srgbClr val="006600"/>
                </a:solidFill>
              </a:rPr>
              <a:t>(</a:t>
            </a:r>
            <a:r>
              <a:rPr lang="en-US" dirty="0" err="1">
                <a:solidFill>
                  <a:srgbClr val="006600"/>
                </a:solidFill>
              </a:rPr>
              <a:t>int</a:t>
            </a:r>
            <a:r>
              <a:rPr lang="en-US" dirty="0">
                <a:solidFill>
                  <a:srgbClr val="006600"/>
                </a:solidFill>
              </a:rPr>
              <a:t> rows, </a:t>
            </a:r>
            <a:r>
              <a:rPr lang="en-US" dirty="0" err="1">
                <a:solidFill>
                  <a:srgbClr val="006600"/>
                </a:solidFill>
              </a:rPr>
              <a:t>int</a:t>
            </a:r>
            <a:r>
              <a:rPr lang="en-US" dirty="0">
                <a:solidFill>
                  <a:srgbClr val="006600"/>
                </a:solidFill>
              </a:rPr>
              <a:t> columns)</a:t>
            </a:r>
            <a:endParaRPr lang="en-US" dirty="0">
              <a:solidFill>
                <a:srgbClr val="006600"/>
              </a:solidFill>
            </a:endParaRPr>
          </a:p>
          <a:p>
            <a:r>
              <a:rPr lang="en-US" dirty="0"/>
              <a:t>Constructs a new text area with the specified number of rows and columns and the empty string as text.</a:t>
            </a:r>
            <a:endParaRPr lang="en-US" dirty="0"/>
          </a:p>
          <a:p>
            <a:r>
              <a:rPr lang="en-US" dirty="0" err="1">
                <a:solidFill>
                  <a:srgbClr val="006600"/>
                </a:solidFill>
              </a:rPr>
              <a:t>TextArea</a:t>
            </a:r>
            <a:r>
              <a:rPr lang="en-US" dirty="0">
                <a:solidFill>
                  <a:srgbClr val="006600"/>
                </a:solidFill>
              </a:rPr>
              <a:t>(String text)</a:t>
            </a:r>
            <a:endParaRPr lang="en-US" dirty="0">
              <a:solidFill>
                <a:srgbClr val="006600"/>
              </a:solidFill>
            </a:endParaRPr>
          </a:p>
          <a:p>
            <a:r>
              <a:rPr lang="en-US" dirty="0"/>
              <a:t>Constructs a new text area with the specified text.</a:t>
            </a:r>
            <a:endParaRPr lang="en-US" dirty="0"/>
          </a:p>
          <a:p>
            <a:r>
              <a:rPr lang="en-US" dirty="0" err="1">
                <a:solidFill>
                  <a:srgbClr val="006600"/>
                </a:solidFill>
              </a:rPr>
              <a:t>TextArea</a:t>
            </a:r>
            <a:r>
              <a:rPr lang="en-US" dirty="0">
                <a:solidFill>
                  <a:srgbClr val="006600"/>
                </a:solidFill>
              </a:rPr>
              <a:t>(String text, </a:t>
            </a:r>
            <a:r>
              <a:rPr lang="en-US" dirty="0" err="1">
                <a:solidFill>
                  <a:srgbClr val="006600"/>
                </a:solidFill>
              </a:rPr>
              <a:t>int</a:t>
            </a:r>
            <a:r>
              <a:rPr lang="en-US" dirty="0">
                <a:solidFill>
                  <a:srgbClr val="006600"/>
                </a:solidFill>
              </a:rPr>
              <a:t> rows, </a:t>
            </a:r>
            <a:r>
              <a:rPr lang="en-US" dirty="0" err="1">
                <a:solidFill>
                  <a:srgbClr val="006600"/>
                </a:solidFill>
              </a:rPr>
              <a:t>int</a:t>
            </a:r>
            <a:r>
              <a:rPr lang="en-US" dirty="0">
                <a:solidFill>
                  <a:srgbClr val="006600"/>
                </a:solidFill>
              </a:rPr>
              <a:t> columns)</a:t>
            </a:r>
            <a:endParaRPr lang="en-US" dirty="0">
              <a:solidFill>
                <a:srgbClr val="006600"/>
              </a:solidFill>
            </a:endParaRPr>
          </a:p>
          <a:p>
            <a:r>
              <a:rPr lang="en-US" dirty="0"/>
              <a:t>Constructs a new text area with the specified text, and with the specified number of rows and columns.</a:t>
            </a:r>
            <a:endParaRPr lang="en-US" dirty="0"/>
          </a:p>
          <a:p>
            <a:r>
              <a:rPr lang="en-US" dirty="0" err="1">
                <a:solidFill>
                  <a:srgbClr val="006600"/>
                </a:solidFill>
              </a:rPr>
              <a:t>TextArea</a:t>
            </a:r>
            <a:r>
              <a:rPr lang="en-US" dirty="0">
                <a:solidFill>
                  <a:srgbClr val="006600"/>
                </a:solidFill>
              </a:rPr>
              <a:t>(String text, </a:t>
            </a:r>
            <a:r>
              <a:rPr lang="en-US" dirty="0" err="1">
                <a:solidFill>
                  <a:srgbClr val="006600"/>
                </a:solidFill>
              </a:rPr>
              <a:t>int</a:t>
            </a:r>
            <a:r>
              <a:rPr lang="en-US" dirty="0">
                <a:solidFill>
                  <a:srgbClr val="006600"/>
                </a:solidFill>
              </a:rPr>
              <a:t> rows, </a:t>
            </a:r>
            <a:r>
              <a:rPr lang="en-US" dirty="0" err="1">
                <a:solidFill>
                  <a:srgbClr val="006600"/>
                </a:solidFill>
              </a:rPr>
              <a:t>int</a:t>
            </a:r>
            <a:r>
              <a:rPr lang="en-US" dirty="0">
                <a:solidFill>
                  <a:srgbClr val="006600"/>
                </a:solidFill>
              </a:rPr>
              <a:t> columns, </a:t>
            </a:r>
            <a:r>
              <a:rPr lang="en-US" dirty="0" err="1">
                <a:solidFill>
                  <a:srgbClr val="006600"/>
                </a:solidFill>
              </a:rPr>
              <a:t>int</a:t>
            </a:r>
            <a:r>
              <a:rPr lang="en-US" dirty="0">
                <a:solidFill>
                  <a:srgbClr val="006600"/>
                </a:solidFill>
              </a:rPr>
              <a:t> scrollbars)</a:t>
            </a:r>
            <a:endParaRPr lang="en-US" dirty="0">
              <a:solidFill>
                <a:srgbClr val="006600"/>
              </a:solidFill>
            </a:endParaRPr>
          </a:p>
          <a:p>
            <a:r>
              <a:rPr lang="en-US" dirty="0"/>
              <a:t>Constructs a new text area with the specified text, and with the rows, columns, and scroll bar visibility as specified.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dirty="0" err="1">
                <a:solidFill>
                  <a:srgbClr val="110CDC"/>
                </a:solidFill>
              </a:rPr>
              <a:t>TextArea</a:t>
            </a:r>
            <a:r>
              <a:rPr lang="en-US" dirty="0">
                <a:solidFill>
                  <a:srgbClr val="110CDC"/>
                </a:solidFill>
              </a:rPr>
              <a:t> methods</a:t>
            </a:r>
            <a:endParaRPr lang="en-US" dirty="0"/>
          </a:p>
        </p:txBody>
      </p:sp>
      <p:sp>
        <p:nvSpPr>
          <p:cNvPr id="3" name="Content Placeholder 2"/>
          <p:cNvSpPr>
            <a:spLocks noGrp="1"/>
          </p:cNvSpPr>
          <p:nvPr>
            <p:ph idx="1"/>
          </p:nvPr>
        </p:nvSpPr>
        <p:spPr>
          <a:xfrm>
            <a:off x="180109" y="1191492"/>
            <a:ext cx="11790218" cy="5403272"/>
          </a:xfrm>
        </p:spPr>
        <p:txBody>
          <a:bodyPr>
            <a:normAutofit fontScale="77500" lnSpcReduction="20000"/>
          </a:bodyPr>
          <a:lstStyle/>
          <a:p>
            <a:r>
              <a:rPr lang="en-US" dirty="0">
                <a:solidFill>
                  <a:srgbClr val="006600"/>
                </a:solidFill>
              </a:rPr>
              <a:t>void	append(String </a:t>
            </a:r>
            <a:r>
              <a:rPr lang="en-US" dirty="0" err="1">
                <a:solidFill>
                  <a:srgbClr val="006600"/>
                </a:solidFill>
              </a:rPr>
              <a:t>str</a:t>
            </a:r>
            <a:r>
              <a:rPr lang="en-US" dirty="0">
                <a:solidFill>
                  <a:srgbClr val="006600"/>
                </a:solidFill>
              </a:rPr>
              <a:t>)</a:t>
            </a:r>
            <a:endParaRPr lang="en-US" dirty="0">
              <a:solidFill>
                <a:srgbClr val="006600"/>
              </a:solidFill>
            </a:endParaRPr>
          </a:p>
          <a:p>
            <a:pPr marL="0" indent="0">
              <a:buNone/>
            </a:pPr>
            <a:r>
              <a:rPr lang="en-US" dirty="0"/>
              <a:t>   Appends the given text to the text area's current text.</a:t>
            </a:r>
            <a:endParaRPr lang="en-US" dirty="0"/>
          </a:p>
          <a:p>
            <a:r>
              <a:rPr lang="en-US" dirty="0" err="1">
                <a:solidFill>
                  <a:srgbClr val="006600"/>
                </a:solidFill>
              </a:rPr>
              <a:t>int</a:t>
            </a:r>
            <a:r>
              <a:rPr lang="en-US" dirty="0">
                <a:solidFill>
                  <a:srgbClr val="006600"/>
                </a:solidFill>
              </a:rPr>
              <a:t>	</a:t>
            </a:r>
            <a:r>
              <a:rPr lang="en-US" dirty="0" err="1">
                <a:solidFill>
                  <a:srgbClr val="006600"/>
                </a:solidFill>
              </a:rPr>
              <a:t>getColumns</a:t>
            </a:r>
            <a:r>
              <a:rPr lang="en-US" dirty="0">
                <a:solidFill>
                  <a:srgbClr val="006600"/>
                </a:solidFill>
              </a:rPr>
              <a:t>()</a:t>
            </a:r>
            <a:endParaRPr lang="en-US" dirty="0">
              <a:solidFill>
                <a:srgbClr val="006600"/>
              </a:solidFill>
            </a:endParaRPr>
          </a:p>
          <a:p>
            <a:r>
              <a:rPr lang="en-US" dirty="0" err="1">
                <a:solidFill>
                  <a:srgbClr val="006600"/>
                </a:solidFill>
              </a:rPr>
              <a:t>int</a:t>
            </a:r>
            <a:r>
              <a:rPr lang="en-US" dirty="0">
                <a:solidFill>
                  <a:srgbClr val="006600"/>
                </a:solidFill>
              </a:rPr>
              <a:t>	</a:t>
            </a:r>
            <a:r>
              <a:rPr lang="en-US" dirty="0" err="1">
                <a:solidFill>
                  <a:srgbClr val="006600"/>
                </a:solidFill>
              </a:rPr>
              <a:t>getRows</a:t>
            </a:r>
            <a:r>
              <a:rPr lang="en-US" dirty="0">
                <a:solidFill>
                  <a:srgbClr val="006600"/>
                </a:solidFill>
              </a:rPr>
              <a:t>()</a:t>
            </a:r>
            <a:endParaRPr lang="en-US" dirty="0">
              <a:solidFill>
                <a:srgbClr val="006600"/>
              </a:solidFill>
            </a:endParaRPr>
          </a:p>
          <a:p>
            <a:pPr marL="0" indent="0">
              <a:buNone/>
            </a:pPr>
            <a:r>
              <a:rPr lang="en-US">
                <a:solidFill>
                  <a:srgbClr val="006600"/>
                </a:solidFill>
              </a:rPr>
              <a:t>void </a:t>
            </a:r>
            <a:r>
              <a:rPr lang="en-US" dirty="0" err="1">
                <a:solidFill>
                  <a:srgbClr val="006600"/>
                </a:solidFill>
              </a:rPr>
              <a:t>setColumns</a:t>
            </a:r>
            <a:r>
              <a:rPr lang="en-US" dirty="0">
                <a:solidFill>
                  <a:srgbClr val="006600"/>
                </a:solidFill>
              </a:rPr>
              <a:t>(int)</a:t>
            </a:r>
            <a:endParaRPr lang="en-US" dirty="0">
              <a:solidFill>
                <a:srgbClr val="006600"/>
              </a:solidFill>
            </a:endParaRPr>
          </a:p>
          <a:p>
            <a:pPr marL="0" indent="0">
              <a:buNone/>
            </a:pPr>
            <a:r>
              <a:rPr lang="en-US" dirty="0">
                <a:solidFill>
                  <a:srgbClr val="006600"/>
                </a:solidFill>
              </a:rPr>
              <a:t>void	</a:t>
            </a:r>
            <a:r>
              <a:rPr lang="en-US" dirty="0" err="1">
                <a:solidFill>
                  <a:srgbClr val="006600"/>
                </a:solidFill>
              </a:rPr>
              <a:t>setRows</a:t>
            </a:r>
            <a:r>
              <a:rPr lang="en-US" dirty="0">
                <a:solidFill>
                  <a:srgbClr val="006600"/>
                </a:solidFill>
              </a:rPr>
              <a:t>(int)</a:t>
            </a:r>
            <a:endParaRPr lang="en-US" dirty="0">
              <a:solidFill>
                <a:srgbClr val="006600"/>
              </a:solidFill>
            </a:endParaRPr>
          </a:p>
          <a:p>
            <a:r>
              <a:rPr lang="en-US" dirty="0">
                <a:solidFill>
                  <a:srgbClr val="006600"/>
                </a:solidFill>
              </a:rPr>
              <a:t>int	</a:t>
            </a:r>
            <a:r>
              <a:rPr lang="en-US" dirty="0" err="1">
                <a:solidFill>
                  <a:srgbClr val="006600"/>
                </a:solidFill>
              </a:rPr>
              <a:t>getScrollbarVisibility</a:t>
            </a:r>
            <a:r>
              <a:rPr lang="en-US" dirty="0">
                <a:solidFill>
                  <a:srgbClr val="006600"/>
                </a:solidFill>
              </a:rPr>
              <a:t>()</a:t>
            </a:r>
            <a:endParaRPr lang="en-US" dirty="0">
              <a:solidFill>
                <a:srgbClr val="006600"/>
              </a:solidFill>
            </a:endParaRPr>
          </a:p>
          <a:p>
            <a:pPr marL="0" indent="0">
              <a:buNone/>
            </a:pPr>
            <a:r>
              <a:rPr lang="en-US" dirty="0"/>
              <a:t>    Returns an enumerated value that indicates which scroll bars the text area uses.</a:t>
            </a:r>
            <a:endParaRPr lang="en-US" dirty="0"/>
          </a:p>
          <a:p>
            <a:pPr marL="0" indent="0">
              <a:buNone/>
            </a:pPr>
            <a:r>
              <a:rPr lang="en-US" dirty="0">
                <a:solidFill>
                  <a:srgbClr val="D21BD9"/>
                </a:solidFill>
              </a:rPr>
              <a:t>public static final </a:t>
            </a:r>
            <a:r>
              <a:rPr lang="en-US" dirty="0" err="1">
                <a:solidFill>
                  <a:srgbClr val="D21BD9"/>
                </a:solidFill>
              </a:rPr>
              <a:t>int</a:t>
            </a:r>
            <a:r>
              <a:rPr lang="en-US" dirty="0">
                <a:solidFill>
                  <a:srgbClr val="D21BD9"/>
                </a:solidFill>
              </a:rPr>
              <a:t>	SCROLLBARS_BOTH					</a:t>
            </a:r>
            <a:r>
              <a:rPr lang="en-US" b="1" dirty="0">
                <a:solidFill>
                  <a:srgbClr val="D21BD9"/>
                </a:solidFill>
              </a:rPr>
              <a:t>0</a:t>
            </a:r>
            <a:endParaRPr lang="en-US" b="1" dirty="0">
              <a:solidFill>
                <a:srgbClr val="D21BD9"/>
              </a:solidFill>
            </a:endParaRPr>
          </a:p>
          <a:p>
            <a:pPr marL="0" indent="0">
              <a:buNone/>
            </a:pPr>
            <a:r>
              <a:rPr lang="en-US" dirty="0">
                <a:solidFill>
                  <a:srgbClr val="D21BD9"/>
                </a:solidFill>
              </a:rPr>
              <a:t>public static final </a:t>
            </a:r>
            <a:r>
              <a:rPr lang="en-US" dirty="0" err="1">
                <a:solidFill>
                  <a:srgbClr val="D21BD9"/>
                </a:solidFill>
              </a:rPr>
              <a:t>int</a:t>
            </a:r>
            <a:r>
              <a:rPr lang="en-US" dirty="0">
                <a:solidFill>
                  <a:srgbClr val="D21BD9"/>
                </a:solidFill>
              </a:rPr>
              <a:t>	SCROLLBARS_HORIZONTAL_ONLY			</a:t>
            </a:r>
            <a:r>
              <a:rPr lang="en-US" b="1" dirty="0">
                <a:solidFill>
                  <a:srgbClr val="D21BD9"/>
                </a:solidFill>
              </a:rPr>
              <a:t>2</a:t>
            </a:r>
            <a:endParaRPr lang="en-US" b="1" dirty="0">
              <a:solidFill>
                <a:srgbClr val="D21BD9"/>
              </a:solidFill>
            </a:endParaRPr>
          </a:p>
          <a:p>
            <a:pPr marL="0" indent="0">
              <a:buNone/>
            </a:pPr>
            <a:r>
              <a:rPr lang="en-US" dirty="0">
                <a:solidFill>
                  <a:srgbClr val="D21BD9"/>
                </a:solidFill>
              </a:rPr>
              <a:t>public static final </a:t>
            </a:r>
            <a:r>
              <a:rPr lang="en-US" dirty="0" err="1">
                <a:solidFill>
                  <a:srgbClr val="D21BD9"/>
                </a:solidFill>
              </a:rPr>
              <a:t>int</a:t>
            </a:r>
            <a:r>
              <a:rPr lang="en-US" dirty="0">
                <a:solidFill>
                  <a:srgbClr val="D21BD9"/>
                </a:solidFill>
              </a:rPr>
              <a:t>	SCROLLBARS_NONE					</a:t>
            </a:r>
            <a:r>
              <a:rPr lang="en-US" b="1" dirty="0">
                <a:solidFill>
                  <a:srgbClr val="D21BD9"/>
                </a:solidFill>
              </a:rPr>
              <a:t>3</a:t>
            </a:r>
            <a:endParaRPr lang="en-US" b="1" dirty="0">
              <a:solidFill>
                <a:srgbClr val="D21BD9"/>
              </a:solidFill>
            </a:endParaRPr>
          </a:p>
          <a:p>
            <a:pPr marL="0" indent="0">
              <a:buNone/>
            </a:pPr>
            <a:r>
              <a:rPr lang="en-US" dirty="0">
                <a:solidFill>
                  <a:srgbClr val="D21BD9"/>
                </a:solidFill>
              </a:rPr>
              <a:t>public static final </a:t>
            </a:r>
            <a:r>
              <a:rPr lang="en-US" dirty="0" err="1">
                <a:solidFill>
                  <a:srgbClr val="D21BD9"/>
                </a:solidFill>
              </a:rPr>
              <a:t>int</a:t>
            </a:r>
            <a:r>
              <a:rPr lang="en-US" dirty="0">
                <a:solidFill>
                  <a:srgbClr val="D21BD9"/>
                </a:solidFill>
              </a:rPr>
              <a:t>	SCROLLBARS_VERTICAL_ONLY				</a:t>
            </a:r>
            <a:r>
              <a:rPr lang="en-US" b="1" dirty="0">
                <a:solidFill>
                  <a:srgbClr val="D21BD9"/>
                </a:solidFill>
              </a:rPr>
              <a:t>1</a:t>
            </a:r>
            <a:endParaRPr lang="en-US" b="1" dirty="0">
              <a:solidFill>
                <a:srgbClr val="D21BD9"/>
              </a:solidFill>
            </a:endParaRPr>
          </a:p>
          <a:p>
            <a:pPr marL="0" indent="0">
              <a:buNone/>
            </a:pPr>
            <a:r>
              <a:rPr lang="en-US" dirty="0">
                <a:solidFill>
                  <a:srgbClr val="110CDC"/>
                </a:solidFill>
              </a:rPr>
              <a:t>For Example:</a:t>
            </a:r>
            <a:endParaRPr lang="en-US" dirty="0">
              <a:solidFill>
                <a:srgbClr val="110CDC"/>
              </a:solidFill>
            </a:endParaRPr>
          </a:p>
          <a:p>
            <a:pPr marL="0" indent="0">
              <a:buNone/>
            </a:pPr>
            <a:r>
              <a:rPr lang="en-US" dirty="0"/>
              <a:t>TextAreaExample.java</a:t>
            </a:r>
            <a:endParaRPr lang="en-US" dirty="0"/>
          </a:p>
          <a:p>
            <a:pPr marL="0" indent="0">
              <a:buNone/>
            </a:pPr>
            <a:r>
              <a:rPr lang="en-US" dirty="0"/>
              <a:t>TextAreaExampleMain.java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dirty="0">
                <a:solidFill>
                  <a:srgbClr val="110CDC"/>
                </a:solidFill>
              </a:rPr>
              <a:t>Choice</a:t>
            </a:r>
            <a:endParaRPr lang="en-US" dirty="0">
              <a:solidFill>
                <a:srgbClr val="110CDC"/>
              </a:solidFill>
            </a:endParaRPr>
          </a:p>
        </p:txBody>
      </p:sp>
      <p:sp>
        <p:nvSpPr>
          <p:cNvPr id="3" name="Content Placeholder 2"/>
          <p:cNvSpPr>
            <a:spLocks noGrp="1"/>
          </p:cNvSpPr>
          <p:nvPr>
            <p:ph idx="1"/>
          </p:nvPr>
        </p:nvSpPr>
        <p:spPr>
          <a:xfrm>
            <a:off x="838200" y="1357745"/>
            <a:ext cx="10515600" cy="4819218"/>
          </a:xfrm>
        </p:spPr>
        <p:txBody>
          <a:bodyPr/>
          <a:lstStyle/>
          <a:p>
            <a:r>
              <a:rPr lang="en-US" dirty="0"/>
              <a:t>The Choice class presents a pop-up menu of choices. The current choice is displayed as the title of the menu.</a:t>
            </a:r>
            <a:endParaRPr lang="en-US" dirty="0"/>
          </a:p>
          <a:p>
            <a:r>
              <a:rPr lang="en-US" dirty="0">
                <a:solidFill>
                  <a:srgbClr val="110CDC"/>
                </a:solidFill>
              </a:rPr>
              <a:t>Constructor</a:t>
            </a:r>
            <a:endParaRPr lang="en-US" dirty="0">
              <a:solidFill>
                <a:srgbClr val="110CDC"/>
              </a:solidFill>
            </a:endParaRPr>
          </a:p>
          <a:p>
            <a:r>
              <a:rPr lang="en-US" dirty="0">
                <a:solidFill>
                  <a:srgbClr val="FF0000"/>
                </a:solidFill>
              </a:rPr>
              <a:t>Choice()</a:t>
            </a:r>
            <a:endParaRPr lang="en-US" dirty="0">
              <a:solidFill>
                <a:srgbClr val="FF0000"/>
              </a:solidFill>
            </a:endParaRPr>
          </a:p>
          <a:p>
            <a:r>
              <a:rPr lang="en-US" dirty="0"/>
              <a:t>Creates a new choice menu.</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568545" cy="6525491"/>
          </a:xfrm>
        </p:spPr>
        <p:txBody>
          <a:bodyPr>
            <a:noAutofit/>
          </a:bodyPr>
          <a:lstStyle/>
          <a:p>
            <a:r>
              <a:rPr lang="en-US" sz="2400" dirty="0">
                <a:solidFill>
                  <a:srgbClr val="C00000"/>
                </a:solidFill>
              </a:rPr>
              <a:t>void	add(String item)</a:t>
            </a:r>
            <a:endParaRPr lang="en-US" sz="2400" dirty="0">
              <a:solidFill>
                <a:srgbClr val="C00000"/>
              </a:solidFill>
            </a:endParaRPr>
          </a:p>
          <a:p>
            <a:r>
              <a:rPr lang="en-US" sz="2400" dirty="0"/>
              <a:t>Adds an item to this Choice menu.</a:t>
            </a:r>
            <a:endParaRPr lang="en-US" sz="2400" dirty="0"/>
          </a:p>
          <a:p>
            <a:r>
              <a:rPr lang="en-US" sz="2400" dirty="0">
                <a:solidFill>
                  <a:srgbClr val="C00000"/>
                </a:solidFill>
              </a:rPr>
              <a:t>String	</a:t>
            </a:r>
            <a:r>
              <a:rPr lang="en-US" sz="2400" dirty="0" err="1">
                <a:solidFill>
                  <a:srgbClr val="C00000"/>
                </a:solidFill>
              </a:rPr>
              <a:t>getItem</a:t>
            </a:r>
            <a:r>
              <a:rPr lang="en-US" sz="2400" dirty="0">
                <a:solidFill>
                  <a:srgbClr val="C00000"/>
                </a:solidFill>
              </a:rPr>
              <a:t>(</a:t>
            </a:r>
            <a:r>
              <a:rPr lang="en-US" sz="2400" dirty="0" err="1">
                <a:solidFill>
                  <a:srgbClr val="C00000"/>
                </a:solidFill>
              </a:rPr>
              <a:t>int</a:t>
            </a:r>
            <a:r>
              <a:rPr lang="en-US" sz="2400" dirty="0">
                <a:solidFill>
                  <a:srgbClr val="C00000"/>
                </a:solidFill>
              </a:rPr>
              <a:t> index)</a:t>
            </a:r>
            <a:endParaRPr lang="en-US" sz="2400" dirty="0">
              <a:solidFill>
                <a:srgbClr val="C00000"/>
              </a:solidFill>
            </a:endParaRPr>
          </a:p>
          <a:p>
            <a:r>
              <a:rPr lang="en-US" sz="2400" dirty="0"/>
              <a:t>Gets the string at the specified index in this Choice menu.</a:t>
            </a:r>
            <a:endParaRPr lang="en-US" sz="2400" dirty="0"/>
          </a:p>
          <a:p>
            <a:r>
              <a:rPr lang="en-US" sz="2400" dirty="0" err="1">
                <a:solidFill>
                  <a:srgbClr val="C00000"/>
                </a:solidFill>
              </a:rPr>
              <a:t>int</a:t>
            </a:r>
            <a:r>
              <a:rPr lang="en-US" sz="2400" dirty="0">
                <a:solidFill>
                  <a:srgbClr val="C00000"/>
                </a:solidFill>
              </a:rPr>
              <a:t>	</a:t>
            </a:r>
            <a:r>
              <a:rPr lang="en-US" sz="2400" dirty="0" err="1">
                <a:solidFill>
                  <a:srgbClr val="C00000"/>
                </a:solidFill>
              </a:rPr>
              <a:t>getItemCount</a:t>
            </a:r>
            <a:r>
              <a:rPr lang="en-US" sz="2400" dirty="0">
                <a:solidFill>
                  <a:srgbClr val="C00000"/>
                </a:solidFill>
              </a:rPr>
              <a:t>()</a:t>
            </a:r>
            <a:endParaRPr lang="en-US" sz="2400" dirty="0">
              <a:solidFill>
                <a:srgbClr val="C00000"/>
              </a:solidFill>
            </a:endParaRPr>
          </a:p>
          <a:p>
            <a:r>
              <a:rPr lang="en-US" sz="2400" dirty="0"/>
              <a:t>Returns the number of items in this Choice menu.</a:t>
            </a:r>
            <a:endParaRPr lang="en-US" sz="2400" dirty="0"/>
          </a:p>
          <a:p>
            <a:r>
              <a:rPr lang="en-US" sz="2400" dirty="0" err="1">
                <a:solidFill>
                  <a:srgbClr val="C00000"/>
                </a:solidFill>
              </a:rPr>
              <a:t>ItemListener</a:t>
            </a:r>
            <a:r>
              <a:rPr lang="en-US" sz="2400" dirty="0">
                <a:solidFill>
                  <a:srgbClr val="C00000"/>
                </a:solidFill>
              </a:rPr>
              <a:t>[]	</a:t>
            </a:r>
            <a:r>
              <a:rPr lang="en-US" sz="2400" dirty="0" err="1">
                <a:solidFill>
                  <a:srgbClr val="C00000"/>
                </a:solidFill>
              </a:rPr>
              <a:t>getItemListeners</a:t>
            </a:r>
            <a:r>
              <a:rPr lang="en-US" sz="2400" dirty="0">
                <a:solidFill>
                  <a:srgbClr val="C00000"/>
                </a:solidFill>
              </a:rPr>
              <a:t>()</a:t>
            </a:r>
            <a:endParaRPr lang="en-US" sz="2400" dirty="0">
              <a:solidFill>
                <a:srgbClr val="C00000"/>
              </a:solidFill>
            </a:endParaRPr>
          </a:p>
          <a:p>
            <a:r>
              <a:rPr lang="en-US" sz="2400" dirty="0"/>
              <a:t>Returns an array of all the item listeners registered on this choice.</a:t>
            </a:r>
            <a:endParaRPr lang="en-US" sz="2400" dirty="0"/>
          </a:p>
          <a:p>
            <a:r>
              <a:rPr lang="en-US" sz="2400" dirty="0" err="1">
                <a:solidFill>
                  <a:srgbClr val="C00000"/>
                </a:solidFill>
              </a:rPr>
              <a:t>int</a:t>
            </a:r>
            <a:r>
              <a:rPr lang="en-US" sz="2400" dirty="0">
                <a:solidFill>
                  <a:srgbClr val="C00000"/>
                </a:solidFill>
              </a:rPr>
              <a:t>	</a:t>
            </a:r>
            <a:r>
              <a:rPr lang="en-US" sz="2400" dirty="0" err="1">
                <a:solidFill>
                  <a:srgbClr val="C00000"/>
                </a:solidFill>
              </a:rPr>
              <a:t>getSelectedIndex</a:t>
            </a:r>
            <a:r>
              <a:rPr lang="en-US" sz="2400" dirty="0">
                <a:solidFill>
                  <a:srgbClr val="C00000"/>
                </a:solidFill>
              </a:rPr>
              <a:t>()</a:t>
            </a:r>
            <a:endParaRPr lang="en-US" sz="2400" dirty="0">
              <a:solidFill>
                <a:srgbClr val="C00000"/>
              </a:solidFill>
            </a:endParaRPr>
          </a:p>
          <a:p>
            <a:r>
              <a:rPr lang="en-US" sz="2400" dirty="0"/>
              <a:t>Returns the index of the currently selected item.</a:t>
            </a:r>
            <a:endParaRPr lang="en-US" sz="2400" dirty="0"/>
          </a:p>
          <a:p>
            <a:r>
              <a:rPr lang="en-US" sz="2400" dirty="0">
                <a:solidFill>
                  <a:srgbClr val="C00000"/>
                </a:solidFill>
              </a:rPr>
              <a:t>String	</a:t>
            </a:r>
            <a:r>
              <a:rPr lang="en-US" sz="2400" dirty="0" err="1">
                <a:solidFill>
                  <a:srgbClr val="C00000"/>
                </a:solidFill>
              </a:rPr>
              <a:t>getSelectedItem</a:t>
            </a:r>
            <a:r>
              <a:rPr lang="en-US" sz="2400" dirty="0">
                <a:solidFill>
                  <a:srgbClr val="C00000"/>
                </a:solidFill>
              </a:rPr>
              <a:t>()</a:t>
            </a:r>
            <a:endParaRPr lang="en-US" sz="2400" dirty="0">
              <a:solidFill>
                <a:srgbClr val="C00000"/>
              </a:solidFill>
            </a:endParaRPr>
          </a:p>
          <a:p>
            <a:r>
              <a:rPr lang="en-US" sz="2400" dirty="0"/>
              <a:t>Gets a representation of the current choice as a string</a:t>
            </a:r>
            <a:endParaRPr lang="en-US" sz="2400" dirty="0"/>
          </a:p>
          <a:p>
            <a:r>
              <a:rPr lang="en-US" sz="2400" dirty="0">
                <a:solidFill>
                  <a:srgbClr val="C00000"/>
                </a:solidFill>
              </a:rPr>
              <a:t>void	insert(String item, </a:t>
            </a:r>
            <a:r>
              <a:rPr lang="en-US" sz="2400" dirty="0" err="1">
                <a:solidFill>
                  <a:srgbClr val="C00000"/>
                </a:solidFill>
              </a:rPr>
              <a:t>int</a:t>
            </a:r>
            <a:r>
              <a:rPr lang="en-US" sz="2400" dirty="0">
                <a:solidFill>
                  <a:srgbClr val="C00000"/>
                </a:solidFill>
              </a:rPr>
              <a:t> index)</a:t>
            </a:r>
            <a:endParaRPr lang="en-US" sz="2400" dirty="0">
              <a:solidFill>
                <a:srgbClr val="C00000"/>
              </a:solidFill>
            </a:endParaRPr>
          </a:p>
          <a:p>
            <a:r>
              <a:rPr lang="en-US" sz="2400" dirty="0"/>
              <a:t>Inserts the item into this choice at the specified position.</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a:bodyPr>
          <a:lstStyle/>
          <a:p>
            <a:r>
              <a:rPr lang="en-US" dirty="0">
                <a:solidFill>
                  <a:srgbClr val="C00000"/>
                </a:solidFill>
              </a:rPr>
              <a:t>void	remove(</a:t>
            </a:r>
            <a:r>
              <a:rPr lang="en-US" dirty="0" err="1">
                <a:solidFill>
                  <a:srgbClr val="C00000"/>
                </a:solidFill>
              </a:rPr>
              <a:t>int</a:t>
            </a:r>
            <a:r>
              <a:rPr lang="en-US" dirty="0">
                <a:solidFill>
                  <a:srgbClr val="C00000"/>
                </a:solidFill>
              </a:rPr>
              <a:t> position)</a:t>
            </a:r>
            <a:endParaRPr lang="en-US" dirty="0">
              <a:solidFill>
                <a:srgbClr val="C00000"/>
              </a:solidFill>
            </a:endParaRPr>
          </a:p>
          <a:p>
            <a:r>
              <a:rPr lang="en-US" dirty="0"/>
              <a:t>Removes an item from the choice menu at the specified position.</a:t>
            </a:r>
            <a:endParaRPr lang="en-US" dirty="0"/>
          </a:p>
          <a:p>
            <a:r>
              <a:rPr lang="en-US" dirty="0">
                <a:solidFill>
                  <a:srgbClr val="C00000"/>
                </a:solidFill>
              </a:rPr>
              <a:t>void	remove(String item)</a:t>
            </a:r>
            <a:endParaRPr lang="en-US" dirty="0">
              <a:solidFill>
                <a:srgbClr val="C00000"/>
              </a:solidFill>
            </a:endParaRPr>
          </a:p>
          <a:p>
            <a:r>
              <a:rPr lang="en-US" dirty="0"/>
              <a:t>Removes the first occurrence of item from the Choice menu.</a:t>
            </a:r>
            <a:endParaRPr lang="en-US" dirty="0"/>
          </a:p>
          <a:p>
            <a:r>
              <a:rPr lang="en-US" dirty="0">
                <a:solidFill>
                  <a:srgbClr val="C00000"/>
                </a:solidFill>
              </a:rPr>
              <a:t>void	</a:t>
            </a:r>
            <a:r>
              <a:rPr lang="en-US" dirty="0" err="1">
                <a:solidFill>
                  <a:srgbClr val="C00000"/>
                </a:solidFill>
              </a:rPr>
              <a:t>removeAll</a:t>
            </a:r>
            <a:r>
              <a:rPr lang="en-US" dirty="0">
                <a:solidFill>
                  <a:srgbClr val="C00000"/>
                </a:solidFill>
              </a:rPr>
              <a:t>()</a:t>
            </a:r>
            <a:endParaRPr lang="en-US" dirty="0">
              <a:solidFill>
                <a:srgbClr val="C00000"/>
              </a:solidFill>
            </a:endParaRPr>
          </a:p>
          <a:p>
            <a:r>
              <a:rPr lang="en-US" dirty="0"/>
              <a:t>Removes all items from the choice menu.</a:t>
            </a:r>
            <a:endParaRPr lang="en-US" dirty="0"/>
          </a:p>
          <a:p>
            <a:r>
              <a:rPr lang="en-US" dirty="0">
                <a:solidFill>
                  <a:srgbClr val="C00000"/>
                </a:solidFill>
              </a:rPr>
              <a:t>void	</a:t>
            </a:r>
            <a:r>
              <a:rPr lang="en-US" dirty="0" err="1">
                <a:solidFill>
                  <a:srgbClr val="C00000"/>
                </a:solidFill>
              </a:rPr>
              <a:t>removeItemListener</a:t>
            </a:r>
            <a:r>
              <a:rPr lang="en-US" dirty="0">
                <a:solidFill>
                  <a:srgbClr val="C00000"/>
                </a:solidFill>
              </a:rPr>
              <a:t>(</a:t>
            </a:r>
            <a:r>
              <a:rPr lang="en-US" dirty="0" err="1">
                <a:solidFill>
                  <a:srgbClr val="C00000"/>
                </a:solidFill>
              </a:rPr>
              <a:t>ItemListener</a:t>
            </a:r>
            <a:r>
              <a:rPr lang="en-US" dirty="0">
                <a:solidFill>
                  <a:srgbClr val="C00000"/>
                </a:solidFill>
              </a:rPr>
              <a:t> l)</a:t>
            </a:r>
            <a:endParaRPr lang="en-US" dirty="0">
              <a:solidFill>
                <a:srgbClr val="C00000"/>
              </a:solidFill>
            </a:endParaRPr>
          </a:p>
          <a:p>
            <a:r>
              <a:rPr lang="en-US" dirty="0"/>
              <a:t>Removes the specified item listener so that it no longer receives item events from this Choice menu</a:t>
            </a:r>
            <a:endParaRPr lang="en-US" dirty="0"/>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580"/>
            <a:ext cx="10515600" cy="784802"/>
          </a:xfrm>
        </p:spPr>
        <p:txBody>
          <a:bodyPr/>
          <a:lstStyle/>
          <a:p>
            <a:r>
              <a:rPr lang="en-US" dirty="0" smtClean="0"/>
              <a:t>List Class</a:t>
            </a:r>
            <a:endParaRPr lang="en-US" dirty="0"/>
          </a:p>
        </p:txBody>
      </p:sp>
      <p:sp>
        <p:nvSpPr>
          <p:cNvPr id="3" name="Content Placeholder 2"/>
          <p:cNvSpPr>
            <a:spLocks noGrp="1"/>
          </p:cNvSpPr>
          <p:nvPr>
            <p:ph idx="1"/>
          </p:nvPr>
        </p:nvSpPr>
        <p:spPr>
          <a:xfrm>
            <a:off x="838200" y="1011382"/>
            <a:ext cx="10515600" cy="5165581"/>
          </a:xfrm>
        </p:spPr>
        <p:txBody>
          <a:bodyPr>
            <a:normAutofit fontScale="92500" lnSpcReduction="10000"/>
          </a:bodyPr>
          <a:lstStyle/>
          <a:p>
            <a:r>
              <a:rPr lang="en-US" dirty="0"/>
              <a:t>The List component presents the user with a scrolling list of text items. </a:t>
            </a:r>
            <a:endParaRPr lang="en-US" dirty="0" smtClean="0"/>
          </a:p>
          <a:p>
            <a:r>
              <a:rPr lang="en-US" dirty="0" smtClean="0"/>
              <a:t>The </a:t>
            </a:r>
            <a:r>
              <a:rPr lang="en-US" dirty="0"/>
              <a:t>list can be set up so that the user can choose either one item or multiple items</a:t>
            </a:r>
            <a:r>
              <a:rPr lang="en-US" dirty="0" smtClean="0"/>
              <a:t>.</a:t>
            </a:r>
            <a:endParaRPr lang="en-US" dirty="0" smtClean="0"/>
          </a:p>
          <a:p>
            <a:r>
              <a:rPr lang="en-US" dirty="0">
                <a:solidFill>
                  <a:srgbClr val="110CDC"/>
                </a:solidFill>
              </a:rPr>
              <a:t>Constructor and Description</a:t>
            </a:r>
            <a:endParaRPr lang="en-US" dirty="0">
              <a:solidFill>
                <a:srgbClr val="110CDC"/>
              </a:solidFill>
            </a:endParaRPr>
          </a:p>
          <a:p>
            <a:r>
              <a:rPr lang="en-US" dirty="0">
                <a:solidFill>
                  <a:srgbClr val="D21BD9"/>
                </a:solidFill>
              </a:rPr>
              <a:t>List()</a:t>
            </a:r>
            <a:endParaRPr lang="en-US" dirty="0">
              <a:solidFill>
                <a:srgbClr val="D21BD9"/>
              </a:solidFill>
            </a:endParaRPr>
          </a:p>
          <a:p>
            <a:r>
              <a:rPr lang="en-US" dirty="0"/>
              <a:t>Creates a new scrolling list.</a:t>
            </a:r>
            <a:endParaRPr lang="en-US" dirty="0"/>
          </a:p>
          <a:p>
            <a:r>
              <a:rPr lang="en-US" dirty="0">
                <a:solidFill>
                  <a:srgbClr val="D21BD9"/>
                </a:solidFill>
              </a:rPr>
              <a:t>List(</a:t>
            </a:r>
            <a:r>
              <a:rPr lang="en-US" dirty="0" err="1">
                <a:solidFill>
                  <a:srgbClr val="D21BD9"/>
                </a:solidFill>
              </a:rPr>
              <a:t>int</a:t>
            </a:r>
            <a:r>
              <a:rPr lang="en-US" dirty="0">
                <a:solidFill>
                  <a:srgbClr val="D21BD9"/>
                </a:solidFill>
              </a:rPr>
              <a:t> rows)</a:t>
            </a:r>
            <a:endParaRPr lang="en-US" dirty="0">
              <a:solidFill>
                <a:srgbClr val="D21BD9"/>
              </a:solidFill>
            </a:endParaRPr>
          </a:p>
          <a:p>
            <a:r>
              <a:rPr lang="en-US" dirty="0"/>
              <a:t>Creates a new scrolling list initialized with the specified number of visible lines.</a:t>
            </a:r>
            <a:endParaRPr lang="en-US" dirty="0"/>
          </a:p>
          <a:p>
            <a:r>
              <a:rPr lang="en-US" dirty="0">
                <a:solidFill>
                  <a:srgbClr val="D21BD9"/>
                </a:solidFill>
              </a:rPr>
              <a:t>List(</a:t>
            </a:r>
            <a:r>
              <a:rPr lang="en-US" dirty="0" err="1">
                <a:solidFill>
                  <a:srgbClr val="D21BD9"/>
                </a:solidFill>
              </a:rPr>
              <a:t>int</a:t>
            </a:r>
            <a:r>
              <a:rPr lang="en-US" dirty="0">
                <a:solidFill>
                  <a:srgbClr val="D21BD9"/>
                </a:solidFill>
              </a:rPr>
              <a:t> rows, </a:t>
            </a:r>
            <a:r>
              <a:rPr lang="en-US" dirty="0" err="1">
                <a:solidFill>
                  <a:srgbClr val="D21BD9"/>
                </a:solidFill>
              </a:rPr>
              <a:t>boolean</a:t>
            </a:r>
            <a:r>
              <a:rPr lang="en-US" dirty="0">
                <a:solidFill>
                  <a:srgbClr val="D21BD9"/>
                </a:solidFill>
              </a:rPr>
              <a:t> </a:t>
            </a:r>
            <a:r>
              <a:rPr lang="en-US" dirty="0" err="1">
                <a:solidFill>
                  <a:srgbClr val="D21BD9"/>
                </a:solidFill>
              </a:rPr>
              <a:t>multipleMode</a:t>
            </a:r>
            <a:r>
              <a:rPr lang="en-US" dirty="0">
                <a:solidFill>
                  <a:srgbClr val="D21BD9"/>
                </a:solidFill>
              </a:rPr>
              <a:t>)</a:t>
            </a:r>
            <a:endParaRPr lang="en-US" dirty="0">
              <a:solidFill>
                <a:srgbClr val="D21BD9"/>
              </a:solidFill>
            </a:endParaRPr>
          </a:p>
          <a:p>
            <a:r>
              <a:rPr lang="en-US" dirty="0"/>
              <a:t>Creates a new scrolling list initialized to display the specified number of rows.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List methods</a:t>
            </a:r>
            <a:endParaRPr lang="en-US" dirty="0"/>
          </a:p>
        </p:txBody>
      </p:sp>
      <p:sp>
        <p:nvSpPr>
          <p:cNvPr id="3" name="Content Placeholder 2"/>
          <p:cNvSpPr>
            <a:spLocks noGrp="1"/>
          </p:cNvSpPr>
          <p:nvPr>
            <p:ph idx="1"/>
          </p:nvPr>
        </p:nvSpPr>
        <p:spPr>
          <a:xfrm>
            <a:off x="838200" y="1191491"/>
            <a:ext cx="10515600" cy="4985472"/>
          </a:xfrm>
        </p:spPr>
        <p:txBody>
          <a:bodyPr>
            <a:normAutofit fontScale="85000" lnSpcReduction="20000"/>
          </a:bodyPr>
          <a:lstStyle/>
          <a:p>
            <a:r>
              <a:rPr lang="en-US" dirty="0">
                <a:solidFill>
                  <a:srgbClr val="C00000"/>
                </a:solidFill>
              </a:rPr>
              <a:t>void	add(String item)</a:t>
            </a:r>
            <a:endParaRPr lang="en-US" dirty="0">
              <a:solidFill>
                <a:srgbClr val="C00000"/>
              </a:solidFill>
            </a:endParaRPr>
          </a:p>
          <a:p>
            <a:r>
              <a:rPr lang="en-US" dirty="0"/>
              <a:t>Adds the specified item to the end of scrolling list.</a:t>
            </a:r>
            <a:endParaRPr lang="en-US" dirty="0"/>
          </a:p>
          <a:p>
            <a:r>
              <a:rPr lang="en-US" dirty="0">
                <a:solidFill>
                  <a:srgbClr val="C00000"/>
                </a:solidFill>
              </a:rPr>
              <a:t>void	add(String item, </a:t>
            </a:r>
            <a:r>
              <a:rPr lang="en-US" dirty="0" err="1">
                <a:solidFill>
                  <a:srgbClr val="C00000"/>
                </a:solidFill>
              </a:rPr>
              <a:t>int</a:t>
            </a:r>
            <a:r>
              <a:rPr lang="en-US" dirty="0">
                <a:solidFill>
                  <a:srgbClr val="C00000"/>
                </a:solidFill>
              </a:rPr>
              <a:t> index)</a:t>
            </a:r>
            <a:endParaRPr lang="en-US" dirty="0">
              <a:solidFill>
                <a:srgbClr val="C00000"/>
              </a:solidFill>
            </a:endParaRPr>
          </a:p>
          <a:p>
            <a:r>
              <a:rPr lang="en-US" dirty="0"/>
              <a:t>Adds the specified item to the </a:t>
            </a:r>
            <a:r>
              <a:rPr lang="en-US" dirty="0" err="1"/>
              <a:t>the</a:t>
            </a:r>
            <a:r>
              <a:rPr lang="en-US" dirty="0"/>
              <a:t> scrolling list at the position indicated by the index</a:t>
            </a:r>
            <a:r>
              <a:rPr lang="en-US" dirty="0" smtClean="0"/>
              <a:t>.</a:t>
            </a:r>
            <a:endParaRPr lang="en-US" dirty="0" smtClean="0"/>
          </a:p>
          <a:p>
            <a:r>
              <a:rPr lang="en-US" dirty="0">
                <a:solidFill>
                  <a:srgbClr val="C00000"/>
                </a:solidFill>
              </a:rPr>
              <a:t>String	</a:t>
            </a:r>
            <a:r>
              <a:rPr lang="en-US" dirty="0" err="1">
                <a:solidFill>
                  <a:srgbClr val="C00000"/>
                </a:solidFill>
              </a:rPr>
              <a:t>getItem</a:t>
            </a:r>
            <a:r>
              <a:rPr lang="en-US" dirty="0">
                <a:solidFill>
                  <a:srgbClr val="C00000"/>
                </a:solidFill>
              </a:rPr>
              <a:t>(</a:t>
            </a:r>
            <a:r>
              <a:rPr lang="en-US" dirty="0" err="1">
                <a:solidFill>
                  <a:srgbClr val="C00000"/>
                </a:solidFill>
              </a:rPr>
              <a:t>int</a:t>
            </a:r>
            <a:r>
              <a:rPr lang="en-US" dirty="0">
                <a:solidFill>
                  <a:srgbClr val="C00000"/>
                </a:solidFill>
              </a:rPr>
              <a:t> index)</a:t>
            </a:r>
            <a:endParaRPr lang="en-US" dirty="0">
              <a:solidFill>
                <a:srgbClr val="C00000"/>
              </a:solidFill>
            </a:endParaRPr>
          </a:p>
          <a:p>
            <a:r>
              <a:rPr lang="en-US" dirty="0"/>
              <a:t>Gets the item associated with the specified index.</a:t>
            </a:r>
            <a:endParaRPr lang="en-US" dirty="0"/>
          </a:p>
          <a:p>
            <a:r>
              <a:rPr lang="en-US" dirty="0" err="1">
                <a:solidFill>
                  <a:srgbClr val="C00000"/>
                </a:solidFill>
              </a:rPr>
              <a:t>int</a:t>
            </a:r>
            <a:r>
              <a:rPr lang="en-US" dirty="0">
                <a:solidFill>
                  <a:srgbClr val="C00000"/>
                </a:solidFill>
              </a:rPr>
              <a:t>	</a:t>
            </a:r>
            <a:r>
              <a:rPr lang="en-US" dirty="0" err="1">
                <a:solidFill>
                  <a:srgbClr val="C00000"/>
                </a:solidFill>
              </a:rPr>
              <a:t>getItemCount</a:t>
            </a:r>
            <a:r>
              <a:rPr lang="en-US" dirty="0">
                <a:solidFill>
                  <a:srgbClr val="C00000"/>
                </a:solidFill>
              </a:rPr>
              <a:t>()</a:t>
            </a:r>
            <a:endParaRPr lang="en-US" dirty="0">
              <a:solidFill>
                <a:srgbClr val="C00000"/>
              </a:solidFill>
            </a:endParaRPr>
          </a:p>
          <a:p>
            <a:r>
              <a:rPr lang="en-US" dirty="0"/>
              <a:t>Gets the number of items in the list.</a:t>
            </a:r>
            <a:endParaRPr lang="en-US" dirty="0"/>
          </a:p>
          <a:p>
            <a:r>
              <a:rPr lang="en-US" dirty="0" err="1">
                <a:solidFill>
                  <a:srgbClr val="C00000"/>
                </a:solidFill>
              </a:rPr>
              <a:t>ItemListener</a:t>
            </a:r>
            <a:r>
              <a:rPr lang="en-US" dirty="0">
                <a:solidFill>
                  <a:srgbClr val="C00000"/>
                </a:solidFill>
              </a:rPr>
              <a:t>[]	</a:t>
            </a:r>
            <a:r>
              <a:rPr lang="en-US" dirty="0" err="1">
                <a:solidFill>
                  <a:srgbClr val="C00000"/>
                </a:solidFill>
              </a:rPr>
              <a:t>getItemListeners</a:t>
            </a:r>
            <a:r>
              <a:rPr lang="en-US" dirty="0">
                <a:solidFill>
                  <a:srgbClr val="C00000"/>
                </a:solidFill>
              </a:rPr>
              <a:t>()</a:t>
            </a:r>
            <a:endParaRPr lang="en-US" dirty="0">
              <a:solidFill>
                <a:srgbClr val="C00000"/>
              </a:solidFill>
            </a:endParaRPr>
          </a:p>
          <a:p>
            <a:r>
              <a:rPr lang="en-US" dirty="0"/>
              <a:t>Returns an array of all the item listeners registered on this list.</a:t>
            </a:r>
            <a:endParaRPr lang="en-US" dirty="0"/>
          </a:p>
          <a:p>
            <a:r>
              <a:rPr lang="en-US" dirty="0">
                <a:solidFill>
                  <a:srgbClr val="C00000"/>
                </a:solidFill>
              </a:rPr>
              <a:t>String[]	</a:t>
            </a:r>
            <a:r>
              <a:rPr lang="en-US" dirty="0" err="1">
                <a:solidFill>
                  <a:srgbClr val="C00000"/>
                </a:solidFill>
              </a:rPr>
              <a:t>getItems</a:t>
            </a:r>
            <a:r>
              <a:rPr lang="en-US" dirty="0">
                <a:solidFill>
                  <a:srgbClr val="C00000"/>
                </a:solidFill>
              </a:rPr>
              <a:t>()</a:t>
            </a:r>
            <a:endParaRPr lang="en-US" dirty="0">
              <a:solidFill>
                <a:srgbClr val="C00000"/>
              </a:solidFill>
            </a:endParaRPr>
          </a:p>
          <a:p>
            <a:r>
              <a:rPr lang="en-US" dirty="0"/>
              <a:t>Gets the items in the list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10CDC"/>
                </a:solidFill>
              </a:rPr>
              <a:t>Contents..</a:t>
            </a:r>
            <a:endParaRPr lang="en-US" dirty="0">
              <a:solidFill>
                <a:srgbClr val="110CDC"/>
              </a:solidFill>
            </a:endParaRPr>
          </a:p>
        </p:txBody>
      </p:sp>
      <p:sp>
        <p:nvSpPr>
          <p:cNvPr id="3" name="Content Placeholder 2"/>
          <p:cNvSpPr>
            <a:spLocks noGrp="1"/>
          </p:cNvSpPr>
          <p:nvPr>
            <p:ph idx="1"/>
          </p:nvPr>
        </p:nvSpPr>
        <p:spPr>
          <a:xfrm>
            <a:off x="838200" y="1447165"/>
            <a:ext cx="10515600" cy="4730115"/>
          </a:xfrm>
        </p:spPr>
        <p:txBody>
          <a:bodyPr/>
          <a:lstStyle/>
          <a:p>
            <a:pPr marL="514350" indent="-514350">
              <a:buFont typeface="+mj-lt"/>
              <a:buAutoNum type="arabicPeriod"/>
            </a:pPr>
            <a:r>
              <a:rPr lang="en-US" dirty="0"/>
              <a:t>Component, Container, Window, Frame, Panel</a:t>
            </a:r>
            <a:endParaRPr lang="en-US" dirty="0"/>
          </a:p>
          <a:p>
            <a:pPr marL="514350" indent="-514350">
              <a:buFont typeface="+mj-lt"/>
              <a:buAutoNum type="arabicPeriod"/>
            </a:pPr>
            <a:r>
              <a:rPr lang="en-US" dirty="0"/>
              <a:t>Creating windowed programs and applets</a:t>
            </a:r>
            <a:endParaRPr lang="en-US" dirty="0"/>
          </a:p>
          <a:p>
            <a:pPr marL="514350" indent="-514350">
              <a:buFont typeface="+mj-lt"/>
              <a:buAutoNum type="arabicPeriod"/>
            </a:pPr>
            <a:r>
              <a:rPr lang="en-US" dirty="0"/>
              <a:t>AWT controls &amp; Layout Managers</a:t>
            </a:r>
            <a:endParaRPr lang="en-US" dirty="0"/>
          </a:p>
          <a:p>
            <a:pPr marL="0" indent="0">
              <a:buFont typeface="+mj-lt"/>
              <a:buNone/>
            </a:pPr>
            <a:r>
              <a:rPr lang="en-US" dirty="0"/>
              <a:t> 3.1 </a:t>
            </a:r>
            <a:r>
              <a:rPr lang="en-US" dirty="0">
                <a:solidFill>
                  <a:srgbClr val="FF0000"/>
                </a:solidFill>
              </a:rPr>
              <a:t>use of AWT controls</a:t>
            </a:r>
            <a:r>
              <a:rPr lang="en-US" dirty="0"/>
              <a:t>: Labes,Buttons,checkbox,checkbox group,scroll bars,text field, text area</a:t>
            </a:r>
            <a:endParaRPr lang="en-US" dirty="0"/>
          </a:p>
          <a:p>
            <a:pPr marL="0" indent="0">
              <a:buFont typeface="+mj-lt"/>
              <a:buNone/>
            </a:pPr>
            <a:r>
              <a:rPr lang="en-US" dirty="0"/>
              <a:t>3.2 </a:t>
            </a:r>
            <a:r>
              <a:rPr lang="en-US" dirty="0">
                <a:solidFill>
                  <a:srgbClr val="FF0000"/>
                </a:solidFill>
              </a:rPr>
              <a:t>use of Layout Managers</a:t>
            </a:r>
            <a:r>
              <a:rPr lang="en-US" dirty="0"/>
              <a:t>: </a:t>
            </a:r>
            <a:endParaRPr lang="en-US" dirty="0"/>
          </a:p>
          <a:p>
            <a:pPr marL="0" indent="0">
              <a:buFont typeface="+mj-lt"/>
              <a:buNone/>
            </a:pPr>
            <a:r>
              <a:rPr lang="en-US" dirty="0"/>
              <a:t>flowLayout,borderLayout,gridLayout,cardLayout,gridbagLayout,menus,menubars,dialog boxes,file dialog.</a:t>
            </a:r>
            <a:endParaRPr lang="en-US" dirty="0"/>
          </a:p>
          <a:p>
            <a:pPr marL="514350" indent="-514350">
              <a:buFont typeface="+mj-lt"/>
              <a:buAutoNum type="arabicPeriod" startAt="4"/>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6254"/>
            <a:ext cx="12192000" cy="6691745"/>
          </a:xfrm>
        </p:spPr>
        <p:txBody>
          <a:bodyPr>
            <a:normAutofit fontScale="92500" lnSpcReduction="20000"/>
          </a:bodyPr>
          <a:lstStyle/>
          <a:p>
            <a:r>
              <a:rPr lang="en-US" dirty="0" err="1" smtClean="0">
                <a:solidFill>
                  <a:srgbClr val="C00000"/>
                </a:solidFill>
              </a:rPr>
              <a:t>int</a:t>
            </a:r>
            <a:r>
              <a:rPr lang="en-US" dirty="0">
                <a:solidFill>
                  <a:srgbClr val="C00000"/>
                </a:solidFill>
              </a:rPr>
              <a:t>	</a:t>
            </a:r>
            <a:r>
              <a:rPr lang="en-US" dirty="0" err="1">
                <a:solidFill>
                  <a:srgbClr val="C00000"/>
                </a:solidFill>
              </a:rPr>
              <a:t>getSelectedIndex</a:t>
            </a:r>
            <a:r>
              <a:rPr lang="en-US" dirty="0">
                <a:solidFill>
                  <a:srgbClr val="C00000"/>
                </a:solidFill>
              </a:rPr>
              <a:t>()</a:t>
            </a:r>
            <a:endParaRPr lang="en-US" dirty="0">
              <a:solidFill>
                <a:srgbClr val="C00000"/>
              </a:solidFill>
            </a:endParaRPr>
          </a:p>
          <a:p>
            <a:r>
              <a:rPr lang="en-US" dirty="0"/>
              <a:t>Gets the index of the selected item on the list,</a:t>
            </a:r>
            <a:endParaRPr lang="en-US" dirty="0"/>
          </a:p>
          <a:p>
            <a:r>
              <a:rPr lang="en-US" dirty="0" err="1">
                <a:solidFill>
                  <a:srgbClr val="C00000"/>
                </a:solidFill>
              </a:rPr>
              <a:t>int</a:t>
            </a:r>
            <a:r>
              <a:rPr lang="en-US" dirty="0">
                <a:solidFill>
                  <a:srgbClr val="C00000"/>
                </a:solidFill>
              </a:rPr>
              <a:t>[]	</a:t>
            </a:r>
            <a:r>
              <a:rPr lang="en-US" dirty="0" err="1">
                <a:solidFill>
                  <a:srgbClr val="C00000"/>
                </a:solidFill>
              </a:rPr>
              <a:t>getSelectedIndexes</a:t>
            </a:r>
            <a:r>
              <a:rPr lang="en-US" dirty="0">
                <a:solidFill>
                  <a:srgbClr val="C00000"/>
                </a:solidFill>
              </a:rPr>
              <a:t>()</a:t>
            </a:r>
            <a:endParaRPr lang="en-US" dirty="0">
              <a:solidFill>
                <a:srgbClr val="C00000"/>
              </a:solidFill>
            </a:endParaRPr>
          </a:p>
          <a:p>
            <a:r>
              <a:rPr lang="en-US" dirty="0"/>
              <a:t>Gets the selected indexes on the list.</a:t>
            </a:r>
            <a:endParaRPr lang="en-US" dirty="0"/>
          </a:p>
          <a:p>
            <a:r>
              <a:rPr lang="en-US" dirty="0">
                <a:solidFill>
                  <a:srgbClr val="C00000"/>
                </a:solidFill>
              </a:rPr>
              <a:t>String	</a:t>
            </a:r>
            <a:r>
              <a:rPr lang="en-US" dirty="0" err="1">
                <a:solidFill>
                  <a:srgbClr val="C00000"/>
                </a:solidFill>
              </a:rPr>
              <a:t>getSelectedItem</a:t>
            </a:r>
            <a:r>
              <a:rPr lang="en-US" dirty="0">
                <a:solidFill>
                  <a:srgbClr val="C00000"/>
                </a:solidFill>
              </a:rPr>
              <a:t>()</a:t>
            </a:r>
            <a:endParaRPr lang="en-US" dirty="0">
              <a:solidFill>
                <a:srgbClr val="C00000"/>
              </a:solidFill>
            </a:endParaRPr>
          </a:p>
          <a:p>
            <a:r>
              <a:rPr lang="en-US" dirty="0"/>
              <a:t>Gets the selected item on this scrolling list.</a:t>
            </a:r>
            <a:endParaRPr lang="en-US" dirty="0"/>
          </a:p>
          <a:p>
            <a:r>
              <a:rPr lang="en-US" dirty="0">
                <a:solidFill>
                  <a:srgbClr val="C00000"/>
                </a:solidFill>
              </a:rPr>
              <a:t>String[]	</a:t>
            </a:r>
            <a:r>
              <a:rPr lang="en-US" dirty="0" err="1">
                <a:solidFill>
                  <a:srgbClr val="C00000"/>
                </a:solidFill>
              </a:rPr>
              <a:t>getSelectedItems</a:t>
            </a:r>
            <a:r>
              <a:rPr lang="en-US" dirty="0">
                <a:solidFill>
                  <a:srgbClr val="C00000"/>
                </a:solidFill>
              </a:rPr>
              <a:t>()</a:t>
            </a:r>
            <a:endParaRPr lang="en-US" dirty="0">
              <a:solidFill>
                <a:srgbClr val="C00000"/>
              </a:solidFill>
            </a:endParaRPr>
          </a:p>
          <a:p>
            <a:r>
              <a:rPr lang="en-US" dirty="0"/>
              <a:t>Gets the selected items on this scrolling list</a:t>
            </a:r>
            <a:r>
              <a:rPr lang="en-US" dirty="0" smtClean="0"/>
              <a:t>.</a:t>
            </a:r>
            <a:endParaRPr lang="en-US" dirty="0" smtClean="0"/>
          </a:p>
          <a:p>
            <a:r>
              <a:rPr lang="en-US" dirty="0" err="1">
                <a:solidFill>
                  <a:srgbClr val="C00000"/>
                </a:solidFill>
              </a:rPr>
              <a:t>boolean</a:t>
            </a:r>
            <a:r>
              <a:rPr lang="en-US" dirty="0">
                <a:solidFill>
                  <a:srgbClr val="C00000"/>
                </a:solidFill>
              </a:rPr>
              <a:t>	</a:t>
            </a:r>
            <a:r>
              <a:rPr lang="en-US" dirty="0" err="1">
                <a:solidFill>
                  <a:srgbClr val="C00000"/>
                </a:solidFill>
              </a:rPr>
              <a:t>isIndexSelected</a:t>
            </a:r>
            <a:r>
              <a:rPr lang="en-US" dirty="0">
                <a:solidFill>
                  <a:srgbClr val="C00000"/>
                </a:solidFill>
              </a:rPr>
              <a:t>(</a:t>
            </a:r>
            <a:r>
              <a:rPr lang="en-US" dirty="0" err="1">
                <a:solidFill>
                  <a:srgbClr val="C00000"/>
                </a:solidFill>
              </a:rPr>
              <a:t>int</a:t>
            </a:r>
            <a:r>
              <a:rPr lang="en-US" dirty="0">
                <a:solidFill>
                  <a:srgbClr val="C00000"/>
                </a:solidFill>
              </a:rPr>
              <a:t> index)</a:t>
            </a:r>
            <a:endParaRPr lang="en-US" dirty="0">
              <a:solidFill>
                <a:srgbClr val="C00000"/>
              </a:solidFill>
            </a:endParaRPr>
          </a:p>
          <a:p>
            <a:r>
              <a:rPr lang="en-US" dirty="0"/>
              <a:t>Determines if the specified item in this scrolling list is selected.</a:t>
            </a:r>
            <a:endParaRPr lang="en-US" dirty="0"/>
          </a:p>
          <a:p>
            <a:r>
              <a:rPr lang="en-US" dirty="0" err="1">
                <a:solidFill>
                  <a:srgbClr val="C00000"/>
                </a:solidFill>
              </a:rPr>
              <a:t>boolean</a:t>
            </a:r>
            <a:r>
              <a:rPr lang="en-US" dirty="0">
                <a:solidFill>
                  <a:srgbClr val="C00000"/>
                </a:solidFill>
              </a:rPr>
              <a:t>	</a:t>
            </a:r>
            <a:r>
              <a:rPr lang="en-US" dirty="0" err="1">
                <a:solidFill>
                  <a:srgbClr val="C00000"/>
                </a:solidFill>
              </a:rPr>
              <a:t>isMultipleMode</a:t>
            </a:r>
            <a:r>
              <a:rPr lang="en-US" dirty="0">
                <a:solidFill>
                  <a:srgbClr val="C00000"/>
                </a:solidFill>
              </a:rPr>
              <a:t>()</a:t>
            </a:r>
            <a:endParaRPr lang="en-US" dirty="0">
              <a:solidFill>
                <a:srgbClr val="C00000"/>
              </a:solidFill>
            </a:endParaRPr>
          </a:p>
          <a:p>
            <a:r>
              <a:rPr lang="en-US" dirty="0"/>
              <a:t>Determines whether this list allows multiple selections.</a:t>
            </a:r>
            <a:endParaRPr lang="en-US" dirty="0"/>
          </a:p>
          <a:p>
            <a:r>
              <a:rPr lang="en-US" dirty="0">
                <a:solidFill>
                  <a:srgbClr val="C00000"/>
                </a:solidFill>
              </a:rPr>
              <a:t>void	select(</a:t>
            </a:r>
            <a:r>
              <a:rPr lang="en-US" dirty="0" err="1">
                <a:solidFill>
                  <a:srgbClr val="C00000"/>
                </a:solidFill>
              </a:rPr>
              <a:t>int</a:t>
            </a:r>
            <a:r>
              <a:rPr lang="en-US" dirty="0">
                <a:solidFill>
                  <a:srgbClr val="C00000"/>
                </a:solidFill>
              </a:rPr>
              <a:t> index)</a:t>
            </a:r>
            <a:endParaRPr lang="en-US" dirty="0">
              <a:solidFill>
                <a:srgbClr val="C00000"/>
              </a:solidFill>
            </a:endParaRPr>
          </a:p>
          <a:p>
            <a:r>
              <a:rPr lang="en-US" dirty="0"/>
              <a:t>Selects the item at the specified index in the scrolling list.</a:t>
            </a:r>
            <a:endParaRPr lang="en-US" dirty="0"/>
          </a:p>
          <a:p>
            <a:r>
              <a:rPr lang="en-US" dirty="0">
                <a:solidFill>
                  <a:srgbClr val="C00000"/>
                </a:solidFill>
              </a:rPr>
              <a:t>void	</a:t>
            </a:r>
            <a:r>
              <a:rPr lang="en-US" dirty="0" err="1">
                <a:solidFill>
                  <a:srgbClr val="C00000"/>
                </a:solidFill>
              </a:rPr>
              <a:t>setMultipleMode</a:t>
            </a:r>
            <a:r>
              <a:rPr lang="en-US" dirty="0">
                <a:solidFill>
                  <a:srgbClr val="C00000"/>
                </a:solidFill>
              </a:rPr>
              <a:t>(</a:t>
            </a:r>
            <a:r>
              <a:rPr lang="en-US" dirty="0" err="1">
                <a:solidFill>
                  <a:srgbClr val="C00000"/>
                </a:solidFill>
              </a:rPr>
              <a:t>boolean</a:t>
            </a:r>
            <a:r>
              <a:rPr lang="en-US" dirty="0">
                <a:solidFill>
                  <a:srgbClr val="C00000"/>
                </a:solidFill>
              </a:rPr>
              <a:t> b)</a:t>
            </a:r>
            <a:endParaRPr lang="en-US" dirty="0">
              <a:solidFill>
                <a:srgbClr val="C00000"/>
              </a:solidFill>
            </a:endParaRPr>
          </a:p>
          <a:p>
            <a:r>
              <a:rPr lang="en-US" dirty="0"/>
              <a:t>Sets the flag that determines whether this list allows multiple selections.</a:t>
            </a:r>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r>
              <a:rPr lang="en-US" dirty="0">
                <a:solidFill>
                  <a:srgbClr val="110CDC"/>
                </a:solidFill>
              </a:rPr>
              <a:t>Peers</a:t>
            </a:r>
            <a:endParaRPr lang="en-US" dirty="0">
              <a:solidFill>
                <a:srgbClr val="110CDC"/>
              </a:solidFill>
            </a:endParaRPr>
          </a:p>
        </p:txBody>
      </p:sp>
      <p:sp>
        <p:nvSpPr>
          <p:cNvPr id="3" name="Content Placeholder 2"/>
          <p:cNvSpPr>
            <a:spLocks noGrp="1"/>
          </p:cNvSpPr>
          <p:nvPr>
            <p:ph idx="1"/>
          </p:nvPr>
        </p:nvSpPr>
        <p:spPr>
          <a:xfrm>
            <a:off x="838200" y="1440873"/>
            <a:ext cx="10515600" cy="4736090"/>
          </a:xfrm>
        </p:spPr>
        <p:txBody>
          <a:bodyPr/>
          <a:lstStyle/>
          <a:p>
            <a:r>
              <a:rPr lang="en-US" dirty="0">
                <a:solidFill>
                  <a:srgbClr val="006600"/>
                </a:solidFill>
              </a:rPr>
              <a:t>Java programs always have the look and feel of the platform they are running on.</a:t>
            </a:r>
            <a:endParaRPr lang="en-US" dirty="0">
              <a:solidFill>
                <a:srgbClr val="006600"/>
              </a:solidFill>
            </a:endParaRPr>
          </a:p>
          <a:p>
            <a:r>
              <a:rPr lang="en-US" dirty="0"/>
              <a:t> </a:t>
            </a:r>
            <a:r>
              <a:rPr lang="en-US" dirty="0">
                <a:solidFill>
                  <a:srgbClr val="D21BD9"/>
                </a:solidFill>
              </a:rPr>
              <a:t>If you create your program on a UNIX platform and deliver it to Microsoft Windows users, your program will have Motif’s look and feel while you’re developing it, but users will see Microsoft Windows objects when they use it. </a:t>
            </a:r>
            <a:endParaRPr lang="en-US" dirty="0">
              <a:solidFill>
                <a:srgbClr val="D21BD9"/>
              </a:solidFill>
            </a:endParaRPr>
          </a:p>
          <a:p>
            <a:r>
              <a:rPr lang="en-US" dirty="0">
                <a:solidFill>
                  <a:srgbClr val="006600"/>
                </a:solidFill>
              </a:rPr>
              <a:t>Java accomplishes this through a peer architecture</a:t>
            </a:r>
            <a:endParaRPr lang="en-US" dirty="0">
              <a:solidFill>
                <a:srgbClr val="006600"/>
              </a:solidFill>
            </a:endParaRPr>
          </a:p>
          <a:p>
            <a:r>
              <a:rPr lang="en-US" dirty="0">
                <a:solidFill>
                  <a:srgbClr val="D21BD9"/>
                </a:solidFill>
              </a:rPr>
              <a:t>There are several layers of software between your Java program and the actual screen</a:t>
            </a:r>
            <a:endParaRPr lang="en-US" dirty="0">
              <a:solidFill>
                <a:srgbClr val="D21BD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dirty="0">
                <a:solidFill>
                  <a:srgbClr val="110CDC"/>
                </a:solidFill>
              </a:rPr>
              <a:t>Peer(cont’d)</a:t>
            </a:r>
            <a:endParaRPr lang="en-US" dirty="0">
              <a:solidFill>
                <a:srgbClr val="110CDC"/>
              </a:solidFill>
            </a:endParaRPr>
          </a:p>
        </p:txBody>
      </p:sp>
      <p:sp>
        <p:nvSpPr>
          <p:cNvPr id="3" name="Content Placeholder 2"/>
          <p:cNvSpPr>
            <a:spLocks noGrp="1"/>
          </p:cNvSpPr>
          <p:nvPr>
            <p:ph idx="1"/>
          </p:nvPr>
        </p:nvSpPr>
        <p:spPr>
          <a:xfrm>
            <a:off x="838200" y="1288473"/>
            <a:ext cx="10515600" cy="4888490"/>
          </a:xfrm>
        </p:spPr>
        <p:txBody>
          <a:bodyPr>
            <a:normAutofit/>
          </a:bodyPr>
          <a:lstStyle/>
          <a:p>
            <a:r>
              <a:rPr lang="en-US" dirty="0">
                <a:solidFill>
                  <a:srgbClr val="D21BD9"/>
                </a:solidFill>
              </a:rPr>
              <a:t>Let’s say you are working with a scrollbar. </a:t>
            </a:r>
            <a:endParaRPr lang="en-US" dirty="0">
              <a:solidFill>
                <a:srgbClr val="D21BD9"/>
              </a:solidFill>
            </a:endParaRPr>
          </a:p>
          <a:p>
            <a:r>
              <a:rPr lang="en-US" dirty="0">
                <a:solidFill>
                  <a:srgbClr val="006600"/>
                </a:solidFill>
              </a:rPr>
              <a:t>On your screen, you see the scrollbar that’s native to the platform you’re using. </a:t>
            </a:r>
            <a:endParaRPr lang="en-US" dirty="0">
              <a:solidFill>
                <a:srgbClr val="006600"/>
              </a:solidFill>
            </a:endParaRPr>
          </a:p>
          <a:p>
            <a:r>
              <a:rPr lang="en-US" dirty="0">
                <a:solidFill>
                  <a:srgbClr val="D21BD9"/>
                </a:solidFill>
              </a:rPr>
              <a:t>This system-dependent scrollbar is the “peer” of the Java Scrollbar object. </a:t>
            </a:r>
            <a:endParaRPr lang="en-US" dirty="0">
              <a:solidFill>
                <a:srgbClr val="D21BD9"/>
              </a:solidFill>
            </a:endParaRPr>
          </a:p>
          <a:p>
            <a:r>
              <a:rPr lang="en-US" dirty="0">
                <a:solidFill>
                  <a:srgbClr val="006600"/>
                </a:solidFill>
              </a:rPr>
              <a:t>The peer scrollbar deals with events like mouse clicks </a:t>
            </a:r>
            <a:r>
              <a:rPr lang="en-US" dirty="0" err="1">
                <a:solidFill>
                  <a:srgbClr val="006600"/>
                </a:solidFill>
              </a:rPr>
              <a:t>etc</a:t>
            </a:r>
            <a:r>
              <a:rPr lang="en-US" dirty="0">
                <a:solidFill>
                  <a:srgbClr val="006600"/>
                </a:solidFill>
              </a:rPr>
              <a:t>, passing along whatever it deems necessary to the corresponding Java component. </a:t>
            </a:r>
            <a:endParaRPr lang="en-US" dirty="0">
              <a:solidFill>
                <a:srgbClr val="006600"/>
              </a:solidFill>
            </a:endParaRPr>
          </a:p>
          <a:p>
            <a:r>
              <a:rPr lang="en-US" dirty="0">
                <a:solidFill>
                  <a:srgbClr val="D21BD9"/>
                </a:solidFill>
              </a:rPr>
              <a:t>The peer interface deﬁnes the relationship between each Java component and its peer; it is what allows a generic component (like a Scrollbar) to work with scrollbars on different platforms</a:t>
            </a:r>
            <a:endParaRPr lang="en-US" dirty="0">
              <a:solidFill>
                <a:srgbClr val="D21BD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dirty="0">
                <a:solidFill>
                  <a:srgbClr val="0000FF"/>
                </a:solidFill>
              </a:rPr>
              <a:t>Layout Manager</a:t>
            </a:r>
            <a:endParaRPr lang="en-US" dirty="0">
              <a:solidFill>
                <a:srgbClr val="0000FF"/>
              </a:solidFill>
            </a:endParaRPr>
          </a:p>
        </p:txBody>
      </p:sp>
      <p:sp>
        <p:nvSpPr>
          <p:cNvPr id="3" name="Content Placeholder 2"/>
          <p:cNvSpPr>
            <a:spLocks noGrp="1"/>
          </p:cNvSpPr>
          <p:nvPr>
            <p:ph idx="1"/>
          </p:nvPr>
        </p:nvSpPr>
        <p:spPr>
          <a:xfrm>
            <a:off x="838200" y="1302327"/>
            <a:ext cx="10515600" cy="4874636"/>
          </a:xfrm>
        </p:spPr>
        <p:txBody>
          <a:bodyPr/>
          <a:lstStyle/>
          <a:p>
            <a:r>
              <a:rPr lang="en-US" dirty="0">
                <a:solidFill>
                  <a:srgbClr val="D21BD9"/>
                </a:solidFill>
              </a:rPr>
              <a:t>Layout Manager automatically arranges the controls within a window with the help of certain algorithms</a:t>
            </a:r>
            <a:endParaRPr lang="en-US" dirty="0">
              <a:solidFill>
                <a:srgbClr val="D21BD9"/>
              </a:solidFill>
            </a:endParaRPr>
          </a:p>
          <a:p>
            <a:r>
              <a:rPr lang="en-US" dirty="0">
                <a:solidFill>
                  <a:srgbClr val="3C8F1E"/>
                </a:solidFill>
              </a:rPr>
              <a:t>It is an object which implements </a:t>
            </a:r>
            <a:r>
              <a:rPr lang="en-US" dirty="0" err="1">
                <a:solidFill>
                  <a:srgbClr val="3C8F1E"/>
                </a:solidFill>
              </a:rPr>
              <a:t>LayoutManager</a:t>
            </a:r>
            <a:r>
              <a:rPr lang="en-US" dirty="0">
                <a:solidFill>
                  <a:srgbClr val="3C8F1E"/>
                </a:solidFill>
              </a:rPr>
              <a:t> interface.</a:t>
            </a:r>
            <a:endParaRPr lang="en-US" dirty="0">
              <a:solidFill>
                <a:srgbClr val="3C8F1E"/>
              </a:solidFill>
            </a:endParaRPr>
          </a:p>
          <a:p>
            <a:r>
              <a:rPr lang="en-US" dirty="0">
                <a:solidFill>
                  <a:srgbClr val="D21BD9"/>
                </a:solidFill>
              </a:rPr>
              <a:t>It determines the size and position of the components within a container.</a:t>
            </a:r>
            <a:endParaRPr lang="en-US" dirty="0">
              <a:solidFill>
                <a:srgbClr val="D21BD9"/>
              </a:solidFill>
            </a:endParaRPr>
          </a:p>
          <a:p>
            <a:r>
              <a:rPr lang="en-US" dirty="0">
                <a:solidFill>
                  <a:srgbClr val="3C8F1E"/>
                </a:solidFill>
              </a:rPr>
              <a:t>Each object of the components is associated with the layout manager.</a:t>
            </a:r>
            <a:endParaRPr lang="en-US" dirty="0">
              <a:solidFill>
                <a:srgbClr val="3C8F1E"/>
              </a:solidFill>
            </a:endParaRPr>
          </a:p>
          <a:p>
            <a:r>
              <a:rPr lang="en-US" dirty="0" err="1">
                <a:solidFill>
                  <a:srgbClr val="FF0000"/>
                </a:solidFill>
              </a:rPr>
              <a:t>setLayout</a:t>
            </a:r>
            <a:r>
              <a:rPr lang="en-US" dirty="0">
                <a:solidFill>
                  <a:srgbClr val="FF0000"/>
                </a:solidFill>
              </a:rPr>
              <a:t>()</a:t>
            </a:r>
            <a:r>
              <a:rPr lang="en-US" dirty="0"/>
              <a:t> method is used for setting the layout manager.</a:t>
            </a:r>
            <a:endParaRPr lang="en-US" dirty="0"/>
          </a:p>
          <a:p>
            <a:r>
              <a:rPr lang="en-US" dirty="0">
                <a:solidFill>
                  <a:srgbClr val="FF0000"/>
                </a:solidFill>
              </a:rPr>
              <a:t>void s</a:t>
            </a:r>
            <a:r>
              <a:rPr lang="en-US" dirty="0" err="1">
                <a:solidFill>
                  <a:srgbClr val="FF0000"/>
                </a:solidFill>
              </a:rPr>
              <a:t>etLayout</a:t>
            </a:r>
            <a:r>
              <a:rPr lang="en-US" dirty="0">
                <a:solidFill>
                  <a:srgbClr val="FF0000"/>
                </a:solidFill>
              </a:rPr>
              <a:t>(</a:t>
            </a:r>
            <a:r>
              <a:rPr lang="en-US" dirty="0" err="1">
                <a:solidFill>
                  <a:srgbClr val="FF0000"/>
                </a:solidFill>
              </a:rPr>
              <a:t>LayoutManger</a:t>
            </a:r>
            <a:r>
              <a:rPr lang="en-US" dirty="0">
                <a:solidFill>
                  <a:srgbClr val="FF0000"/>
                </a:solidFill>
              </a:rPr>
              <a:t> </a:t>
            </a:r>
            <a:r>
              <a:rPr lang="en-US" dirty="0" err="1"/>
              <a:t>layoutManger</a:t>
            </a:r>
            <a:r>
              <a:rPr lang="en-US" dirty="0"/>
              <a:t>) </a:t>
            </a:r>
            <a:r>
              <a:rPr lang="en-US" dirty="0">
                <a:solidFill>
                  <a:srgbClr val="D21BD9"/>
                </a:solidFill>
              </a:rPr>
              <a:t>where </a:t>
            </a:r>
            <a:r>
              <a:rPr lang="en-US" dirty="0" err="1">
                <a:solidFill>
                  <a:srgbClr val="D21BD9"/>
                </a:solidFill>
              </a:rPr>
              <a:t>layoutManager</a:t>
            </a:r>
            <a:r>
              <a:rPr lang="en-US" dirty="0">
                <a:solidFill>
                  <a:srgbClr val="D21BD9"/>
                </a:solidFill>
              </a:rPr>
              <a:t> is referred to the desired layout manager.</a:t>
            </a:r>
            <a:endParaRPr lang="en-US" dirty="0">
              <a:solidFill>
                <a:srgbClr val="D21BD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dirty="0" err="1">
                <a:solidFill>
                  <a:srgbClr val="0000FF"/>
                </a:solidFill>
              </a:rPr>
              <a:t>LayoutManager</a:t>
            </a:r>
            <a:endParaRPr lang="en-US" dirty="0">
              <a:solidFill>
                <a:srgbClr val="0000FF"/>
              </a:solidFill>
            </a:endParaRPr>
          </a:p>
        </p:txBody>
      </p:sp>
      <p:sp>
        <p:nvSpPr>
          <p:cNvPr id="3" name="Content Placeholder 2"/>
          <p:cNvSpPr>
            <a:spLocks noGrp="1"/>
          </p:cNvSpPr>
          <p:nvPr>
            <p:ph idx="1"/>
          </p:nvPr>
        </p:nvSpPr>
        <p:spPr>
          <a:xfrm>
            <a:off x="838200" y="1260764"/>
            <a:ext cx="10515600" cy="4916199"/>
          </a:xfrm>
        </p:spPr>
        <p:txBody>
          <a:bodyPr>
            <a:normAutofit lnSpcReduction="10000"/>
          </a:bodyPr>
          <a:lstStyle/>
          <a:p>
            <a:r>
              <a:rPr lang="en-US" dirty="0">
                <a:solidFill>
                  <a:srgbClr val="D21BD9"/>
                </a:solidFill>
              </a:rPr>
              <a:t>Layouts allow you to format components on the screen in a platform-independent way. </a:t>
            </a:r>
            <a:endParaRPr lang="en-US" dirty="0">
              <a:solidFill>
                <a:srgbClr val="D21BD9"/>
              </a:solidFill>
            </a:endParaRPr>
          </a:p>
          <a:p>
            <a:r>
              <a:rPr lang="en-US" dirty="0">
                <a:solidFill>
                  <a:srgbClr val="3C8F1E"/>
                </a:solidFill>
              </a:rPr>
              <a:t>Without layouts, you would be forced to place components at explicit locations on the screen, creating obvious problems for programs that need to run on multiple platforms.</a:t>
            </a:r>
            <a:endParaRPr lang="en-US" dirty="0">
              <a:solidFill>
                <a:srgbClr val="3C8F1E"/>
              </a:solidFill>
            </a:endParaRPr>
          </a:p>
          <a:p>
            <a:r>
              <a:rPr lang="en-US" dirty="0"/>
              <a:t> </a:t>
            </a:r>
            <a:r>
              <a:rPr lang="en-US" dirty="0">
                <a:solidFill>
                  <a:srgbClr val="D21BD9"/>
                </a:solidFill>
              </a:rPr>
              <a:t>There’s no guarantee that a </a:t>
            </a:r>
            <a:r>
              <a:rPr lang="en-US" dirty="0" err="1">
                <a:solidFill>
                  <a:srgbClr val="D21BD9"/>
                </a:solidFill>
              </a:rPr>
              <a:t>TextArea</a:t>
            </a:r>
            <a:r>
              <a:rPr lang="en-US" dirty="0">
                <a:solidFill>
                  <a:srgbClr val="D21BD9"/>
                </a:solidFill>
              </a:rPr>
              <a:t> or a Scrollbar or any other component will be the same size on each platform; in fact, you can bet they won’t be. </a:t>
            </a:r>
            <a:endParaRPr lang="en-US" dirty="0">
              <a:solidFill>
                <a:srgbClr val="D21BD9"/>
              </a:solidFill>
            </a:endParaRPr>
          </a:p>
          <a:p>
            <a:r>
              <a:rPr lang="en-US" dirty="0">
                <a:solidFill>
                  <a:srgbClr val="3C8F1E"/>
                </a:solidFill>
              </a:rPr>
              <a:t>In an effort to make your Java creations portable across multiple platforms, Sun created a </a:t>
            </a:r>
            <a:r>
              <a:rPr lang="en-US" dirty="0" err="1">
                <a:solidFill>
                  <a:srgbClr val="FF0000"/>
                </a:solidFill>
              </a:rPr>
              <a:t>LayoutManager</a:t>
            </a:r>
            <a:r>
              <a:rPr lang="en-US" dirty="0">
                <a:solidFill>
                  <a:srgbClr val="3C8F1E"/>
                </a:solidFill>
              </a:rPr>
              <a:t> interface that deﬁnes methods to reformat the screen based on the current layout and component sizes</a:t>
            </a:r>
            <a:endParaRPr lang="en-US" dirty="0">
              <a:solidFill>
                <a:srgbClr val="3C8F1E"/>
              </a:solidFill>
            </a:endParaRP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620"/>
          </a:xfrm>
        </p:spPr>
        <p:txBody>
          <a:bodyPr/>
          <a:lstStyle/>
          <a:p>
            <a:r>
              <a:rPr lang="en-US" dirty="0" err="1">
                <a:solidFill>
                  <a:srgbClr val="110CDC"/>
                </a:solidFill>
              </a:rPr>
              <a:t>LayoutManager</a:t>
            </a:r>
            <a:endParaRPr lang="en-US" dirty="0">
              <a:solidFill>
                <a:srgbClr val="110CDC"/>
              </a:solidFill>
            </a:endParaRPr>
          </a:p>
        </p:txBody>
      </p:sp>
      <p:sp>
        <p:nvSpPr>
          <p:cNvPr id="3" name="Content Placeholder 2"/>
          <p:cNvSpPr>
            <a:spLocks noGrp="1"/>
          </p:cNvSpPr>
          <p:nvPr>
            <p:ph idx="1"/>
          </p:nvPr>
        </p:nvSpPr>
        <p:spPr>
          <a:xfrm>
            <a:off x="838200" y="1357746"/>
            <a:ext cx="10515600" cy="4819217"/>
          </a:xfrm>
        </p:spPr>
        <p:txBody>
          <a:bodyPr>
            <a:normAutofit fontScale="97500"/>
          </a:bodyPr>
          <a:lstStyle/>
          <a:p>
            <a:r>
              <a:rPr lang="en-US" dirty="0">
                <a:solidFill>
                  <a:srgbClr val="D21BD9"/>
                </a:solidFill>
              </a:rPr>
              <a:t>Layout managers try to give programs a consistent and reasonable appearance, regardless of the platform, the screen size, or actions the user might take</a:t>
            </a:r>
            <a:endParaRPr lang="en-US" dirty="0">
              <a:solidFill>
                <a:srgbClr val="D21BD9"/>
              </a:solidFill>
            </a:endParaRPr>
          </a:p>
          <a:p>
            <a:r>
              <a:rPr lang="en-US" dirty="0"/>
              <a:t>The standard JDK provides </a:t>
            </a:r>
            <a:r>
              <a:rPr lang="en-US" dirty="0">
                <a:solidFill>
                  <a:srgbClr val="FF0000"/>
                </a:solidFill>
              </a:rPr>
              <a:t>ﬁve</a:t>
            </a:r>
            <a:r>
              <a:rPr lang="en-US" dirty="0"/>
              <a:t> classes that implement the </a:t>
            </a:r>
            <a:r>
              <a:rPr lang="en-US" dirty="0" err="1">
                <a:solidFill>
                  <a:srgbClr val="FF0000"/>
                </a:solidFill>
              </a:rPr>
              <a:t>LayoutManager</a:t>
            </a:r>
            <a:r>
              <a:rPr lang="en-US" dirty="0"/>
              <a:t> interface</a:t>
            </a:r>
            <a:endParaRPr lang="en-US" dirty="0"/>
          </a:p>
          <a:p>
            <a:r>
              <a:rPr lang="en-US" dirty="0"/>
              <a:t>They are </a:t>
            </a:r>
            <a:endParaRPr lang="en-US" dirty="0"/>
          </a:p>
          <a:p>
            <a:pPr marL="914400" lvl="1" indent="-457200">
              <a:buAutoNum type="arabicPeriod"/>
            </a:pPr>
            <a:r>
              <a:rPr lang="en-US" dirty="0" err="1">
                <a:solidFill>
                  <a:srgbClr val="110CDC"/>
                </a:solidFill>
              </a:rPr>
              <a:t>FlowLayout</a:t>
            </a:r>
            <a:endParaRPr lang="en-US" dirty="0">
              <a:solidFill>
                <a:srgbClr val="110CDC"/>
              </a:solidFill>
            </a:endParaRPr>
          </a:p>
          <a:p>
            <a:pPr marL="914400" lvl="1" indent="-457200">
              <a:buAutoNum type="arabicPeriod"/>
            </a:pPr>
            <a:r>
              <a:rPr lang="en-US" dirty="0" err="1">
                <a:solidFill>
                  <a:srgbClr val="110CDC"/>
                </a:solidFill>
              </a:rPr>
              <a:t>GridLayout</a:t>
            </a:r>
            <a:r>
              <a:rPr lang="en-US" dirty="0">
                <a:solidFill>
                  <a:srgbClr val="110CDC"/>
                </a:solidFill>
              </a:rPr>
              <a:t> </a:t>
            </a:r>
            <a:endParaRPr lang="en-US" dirty="0">
              <a:solidFill>
                <a:srgbClr val="110CDC"/>
              </a:solidFill>
            </a:endParaRPr>
          </a:p>
          <a:p>
            <a:pPr marL="914400" lvl="1" indent="-457200">
              <a:buAutoNum type="arabicPeriod"/>
            </a:pPr>
            <a:r>
              <a:rPr lang="en-US" dirty="0" err="1">
                <a:solidFill>
                  <a:srgbClr val="110CDC"/>
                </a:solidFill>
              </a:rPr>
              <a:t>BorderLayout</a:t>
            </a:r>
            <a:r>
              <a:rPr lang="en-US" dirty="0">
                <a:solidFill>
                  <a:srgbClr val="110CDC"/>
                </a:solidFill>
              </a:rPr>
              <a:t> </a:t>
            </a:r>
            <a:endParaRPr lang="en-US" dirty="0">
              <a:solidFill>
                <a:srgbClr val="110CDC"/>
              </a:solidFill>
            </a:endParaRPr>
          </a:p>
          <a:p>
            <a:pPr marL="914400" lvl="1" indent="-457200">
              <a:buAutoNum type="arabicPeriod"/>
            </a:pPr>
            <a:r>
              <a:rPr lang="en-US" dirty="0" err="1">
                <a:solidFill>
                  <a:srgbClr val="110CDC"/>
                </a:solidFill>
              </a:rPr>
              <a:t>CardLayout</a:t>
            </a:r>
            <a:endParaRPr lang="en-US" dirty="0" err="1">
              <a:solidFill>
                <a:srgbClr val="110CDC"/>
              </a:solidFill>
            </a:endParaRPr>
          </a:p>
          <a:p>
            <a:pPr marL="914400" lvl="1" indent="-457200">
              <a:buAutoNum type="arabicPeriod"/>
            </a:pPr>
            <a:r>
              <a:rPr lang="en-US" dirty="0" err="1">
                <a:solidFill>
                  <a:srgbClr val="110CDC"/>
                </a:solidFill>
              </a:rPr>
              <a:t>GridBagLayout</a:t>
            </a:r>
            <a:endParaRPr lang="en-US" dirty="0">
              <a:solidFill>
                <a:srgbClr val="110CD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1"/>
            <a:ext cx="10515600" cy="826366"/>
          </a:xfrm>
        </p:spPr>
        <p:txBody>
          <a:bodyPr/>
          <a:lstStyle/>
          <a:p>
            <a:r>
              <a:rPr lang="en-US" dirty="0">
                <a:solidFill>
                  <a:srgbClr val="110CDC"/>
                </a:solidFill>
              </a:rPr>
              <a:t>Default Layout Manager</a:t>
            </a:r>
            <a:endParaRPr lang="en-US" dirty="0">
              <a:solidFill>
                <a:srgbClr val="110CDC"/>
              </a:solidFill>
            </a:endParaRPr>
          </a:p>
        </p:txBody>
      </p:sp>
      <p:sp>
        <p:nvSpPr>
          <p:cNvPr id="3" name="Content Placeholder 2"/>
          <p:cNvSpPr>
            <a:spLocks noGrp="1"/>
          </p:cNvSpPr>
          <p:nvPr>
            <p:ph idx="1"/>
          </p:nvPr>
        </p:nvSpPr>
        <p:spPr>
          <a:xfrm>
            <a:off x="838200" y="1219200"/>
            <a:ext cx="10515600" cy="4957763"/>
          </a:xfrm>
        </p:spPr>
        <p:txBody>
          <a:bodyPr>
            <a:normAutofit/>
          </a:bodyPr>
          <a:lstStyle/>
          <a:p>
            <a:r>
              <a:rPr lang="en-US" dirty="0">
                <a:solidFill>
                  <a:srgbClr val="D21BD9"/>
                </a:solidFill>
              </a:rPr>
              <a:t>If there is no </a:t>
            </a:r>
            <a:r>
              <a:rPr lang="en-US" dirty="0" err="1">
                <a:solidFill>
                  <a:srgbClr val="D21BD9"/>
                </a:solidFill>
              </a:rPr>
              <a:t>setLayout</a:t>
            </a:r>
            <a:r>
              <a:rPr lang="en-US" dirty="0">
                <a:solidFill>
                  <a:srgbClr val="D21BD9"/>
                </a:solidFill>
              </a:rPr>
              <a:t>() defined, then default layout manager is used</a:t>
            </a:r>
            <a:r>
              <a:rPr lang="en-US" dirty="0" smtClean="0">
                <a:solidFill>
                  <a:srgbClr val="D21BD9"/>
                </a:solidFill>
              </a:rPr>
              <a:t>.</a:t>
            </a:r>
            <a:endParaRPr lang="en-US" dirty="0" smtClean="0">
              <a:solidFill>
                <a:srgbClr val="D21BD9"/>
              </a:solidFill>
            </a:endParaRPr>
          </a:p>
          <a:p>
            <a:r>
              <a:rPr lang="en-US" dirty="0" smtClean="0">
                <a:solidFill>
                  <a:srgbClr val="D21BD9"/>
                </a:solidFill>
              </a:rPr>
              <a:t>Window </a:t>
            </a:r>
            <a:r>
              <a:rPr lang="en-US" dirty="0">
                <a:solidFill>
                  <a:srgbClr val="D21BD9"/>
                </a:solidFill>
              </a:rPr>
              <a:t>uses </a:t>
            </a:r>
            <a:r>
              <a:rPr lang="en-US" dirty="0" err="1">
                <a:solidFill>
                  <a:srgbClr val="D21BD9"/>
                </a:solidFill>
              </a:rPr>
              <a:t>BorderLayout</a:t>
            </a:r>
            <a:r>
              <a:rPr lang="en-US" dirty="0">
                <a:solidFill>
                  <a:srgbClr val="D21BD9"/>
                </a:solidFill>
              </a:rPr>
              <a:t> as default layout </a:t>
            </a:r>
            <a:r>
              <a:rPr lang="en-US" dirty="0" smtClean="0">
                <a:solidFill>
                  <a:srgbClr val="D21BD9"/>
                </a:solidFill>
              </a:rPr>
              <a:t>manager</a:t>
            </a:r>
            <a:endParaRPr lang="en-US" dirty="0" smtClean="0">
              <a:solidFill>
                <a:srgbClr val="D21BD9"/>
              </a:solidFill>
            </a:endParaRPr>
          </a:p>
          <a:p>
            <a:r>
              <a:rPr lang="en-US" dirty="0">
                <a:solidFill>
                  <a:srgbClr val="3C8F1E"/>
                </a:solidFill>
              </a:rPr>
              <a:t>panel </a:t>
            </a:r>
            <a:r>
              <a:rPr lang="en-US" dirty="0">
                <a:solidFill>
                  <a:srgbClr val="D21BD9"/>
                </a:solidFill>
              </a:rPr>
              <a:t>uses </a:t>
            </a:r>
            <a:r>
              <a:rPr lang="en-US" dirty="0" err="1" smtClean="0">
                <a:solidFill>
                  <a:srgbClr val="3C8F1E"/>
                </a:solidFill>
              </a:rPr>
              <a:t>FlowLayout</a:t>
            </a:r>
            <a:r>
              <a:rPr lang="en-US" dirty="0" smtClean="0">
                <a:solidFill>
                  <a:srgbClr val="3C8F1E"/>
                </a:solidFill>
              </a:rPr>
              <a:t> </a:t>
            </a:r>
            <a:r>
              <a:rPr lang="en-US" dirty="0">
                <a:solidFill>
                  <a:srgbClr val="D21BD9"/>
                </a:solidFill>
              </a:rPr>
              <a:t>as default </a:t>
            </a:r>
            <a:r>
              <a:rPr lang="en-US" dirty="0" smtClean="0">
                <a:solidFill>
                  <a:srgbClr val="3C8F1E"/>
                </a:solidFill>
              </a:rPr>
              <a:t>layout </a:t>
            </a:r>
            <a:r>
              <a:rPr lang="en-US" dirty="0">
                <a:solidFill>
                  <a:srgbClr val="3C8F1E"/>
                </a:solidFill>
              </a:rPr>
              <a:t>manager</a:t>
            </a:r>
            <a:r>
              <a:rPr lang="en-US" dirty="0" smtClean="0">
                <a:solidFill>
                  <a:srgbClr val="3C8F1E"/>
                </a:solidFill>
              </a:rPr>
              <a:t>.</a:t>
            </a:r>
            <a:endParaRPr lang="en-US" dirty="0">
              <a:solidFill>
                <a:srgbClr val="D21BD9"/>
              </a:solidFill>
            </a:endParaRPr>
          </a:p>
          <a:p>
            <a:r>
              <a:rPr lang="en-US" dirty="0">
                <a:solidFill>
                  <a:srgbClr val="3C8F1E"/>
                </a:solidFill>
              </a:rPr>
              <a:t>If you pass </a:t>
            </a:r>
            <a:r>
              <a:rPr lang="en-US" dirty="0">
                <a:solidFill>
                  <a:srgbClr val="FF0000"/>
                </a:solidFill>
              </a:rPr>
              <a:t>null</a:t>
            </a:r>
            <a:r>
              <a:rPr lang="en-US" dirty="0">
                <a:solidFill>
                  <a:srgbClr val="3C8F1E"/>
                </a:solidFill>
              </a:rPr>
              <a:t> for </a:t>
            </a:r>
            <a:r>
              <a:rPr lang="en-US" dirty="0" err="1">
                <a:solidFill>
                  <a:srgbClr val="3C8F1E"/>
                </a:solidFill>
              </a:rPr>
              <a:t>layoutManager</a:t>
            </a:r>
            <a:r>
              <a:rPr lang="en-US" dirty="0">
                <a:solidFill>
                  <a:srgbClr val="3C8F1E"/>
                </a:solidFill>
              </a:rPr>
              <a:t>, then it disables the layout manager.</a:t>
            </a:r>
            <a:endParaRPr lang="en-US" dirty="0">
              <a:solidFill>
                <a:srgbClr val="3C8F1E"/>
              </a:solidFill>
            </a:endParaRPr>
          </a:p>
          <a:p>
            <a:r>
              <a:rPr lang="en-US" dirty="0">
                <a:solidFill>
                  <a:srgbClr val="D21BD9"/>
                </a:solidFill>
              </a:rPr>
              <a:t>You need to determine the size and the position of the component manually.</a:t>
            </a:r>
            <a:endParaRPr lang="en-US" dirty="0">
              <a:solidFill>
                <a:srgbClr val="D21BD9"/>
              </a:solidFill>
            </a:endParaRPr>
          </a:p>
          <a:p>
            <a:r>
              <a:rPr lang="en-US" dirty="0">
                <a:solidFill>
                  <a:srgbClr val="3C8F1E"/>
                </a:solidFill>
              </a:rPr>
              <a:t>For this you have to use </a:t>
            </a:r>
            <a:r>
              <a:rPr lang="en-US" dirty="0" err="1">
                <a:solidFill>
                  <a:srgbClr val="FF0000"/>
                </a:solidFill>
              </a:rPr>
              <a:t>setBounds</a:t>
            </a:r>
            <a:r>
              <a:rPr lang="en-US" dirty="0">
                <a:solidFill>
                  <a:srgbClr val="FF0000"/>
                </a:solidFill>
              </a:rPr>
              <a:t>()</a:t>
            </a:r>
            <a:r>
              <a:rPr lang="en-US" dirty="0">
                <a:solidFill>
                  <a:srgbClr val="3C8F1E"/>
                </a:solidFill>
              </a:rPr>
              <a:t> method.</a:t>
            </a:r>
            <a:endParaRPr lang="en-US" dirty="0">
              <a:solidFill>
                <a:srgbClr val="3C8F1E"/>
              </a:solidFill>
            </a:endParaRPr>
          </a:p>
          <a:p>
            <a:r>
              <a:rPr lang="en-US" b="1" dirty="0" err="1"/>
              <a:t>setBounds</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6"/>
            <a:ext cx="10515600" cy="937202"/>
          </a:xfrm>
        </p:spPr>
        <p:txBody>
          <a:bodyPr/>
          <a:lstStyle/>
          <a:p>
            <a:r>
              <a:rPr lang="en-US" dirty="0" err="1">
                <a:solidFill>
                  <a:srgbClr val="110CDC"/>
                </a:solidFill>
              </a:rPr>
              <a:t>FlowLayout</a:t>
            </a:r>
            <a:endParaRPr lang="en-US" dirty="0" err="1">
              <a:solidFill>
                <a:srgbClr val="110CDC"/>
              </a:solidFill>
            </a:endParaRPr>
          </a:p>
        </p:txBody>
      </p:sp>
      <p:sp>
        <p:nvSpPr>
          <p:cNvPr id="3" name="Content Placeholder 2"/>
          <p:cNvSpPr>
            <a:spLocks noGrp="1"/>
          </p:cNvSpPr>
          <p:nvPr>
            <p:ph idx="1"/>
          </p:nvPr>
        </p:nvSpPr>
        <p:spPr>
          <a:xfrm>
            <a:off x="838200" y="1260764"/>
            <a:ext cx="10515600" cy="4916199"/>
          </a:xfrm>
        </p:spPr>
        <p:txBody>
          <a:bodyPr/>
          <a:lstStyle/>
          <a:p>
            <a:r>
              <a:rPr lang="en-US" dirty="0">
                <a:solidFill>
                  <a:srgbClr val="D21BD9"/>
                </a:solidFill>
              </a:rPr>
              <a:t>The </a:t>
            </a:r>
            <a:r>
              <a:rPr lang="en-US" dirty="0" err="1">
                <a:solidFill>
                  <a:srgbClr val="D21BD9"/>
                </a:solidFill>
              </a:rPr>
              <a:t>FlowLayout</a:t>
            </a:r>
            <a:r>
              <a:rPr lang="en-US" dirty="0">
                <a:solidFill>
                  <a:srgbClr val="D21BD9"/>
                </a:solidFill>
              </a:rPr>
              <a:t> is the default layout for the Panel class, which includes its most famous subclass, Applet</a:t>
            </a:r>
            <a:endParaRPr lang="en-US" dirty="0">
              <a:solidFill>
                <a:srgbClr val="D21BD9"/>
              </a:solidFill>
            </a:endParaRPr>
          </a:p>
          <a:p>
            <a:r>
              <a:rPr lang="en-US" dirty="0">
                <a:solidFill>
                  <a:srgbClr val="3C8F1E"/>
                </a:solidFill>
              </a:rPr>
              <a:t>When you add components to the screen, they ﬂow </a:t>
            </a:r>
            <a:r>
              <a:rPr lang="en-US" dirty="0">
                <a:solidFill>
                  <a:srgbClr val="FF0000"/>
                </a:solidFill>
              </a:rPr>
              <a:t>left to right </a:t>
            </a:r>
            <a:r>
              <a:rPr lang="en-US" dirty="0">
                <a:solidFill>
                  <a:srgbClr val="3C8F1E"/>
                </a:solidFill>
              </a:rPr>
              <a:t>(centered within the applet) based upon the order added and the width of the applet</a:t>
            </a:r>
            <a:endParaRPr lang="en-US" dirty="0">
              <a:solidFill>
                <a:srgbClr val="3C8F1E"/>
              </a:solidFill>
            </a:endParaRPr>
          </a:p>
          <a:p>
            <a:r>
              <a:rPr lang="en-US" dirty="0">
                <a:solidFill>
                  <a:srgbClr val="D21BD9"/>
                </a:solidFill>
              </a:rPr>
              <a:t>When there are too many components to ﬁt, they “</a:t>
            </a:r>
            <a:r>
              <a:rPr lang="en-US" dirty="0">
                <a:solidFill>
                  <a:srgbClr val="FF0000"/>
                </a:solidFill>
              </a:rPr>
              <a:t>wrap</a:t>
            </a:r>
            <a:r>
              <a:rPr lang="en-US" dirty="0">
                <a:solidFill>
                  <a:srgbClr val="D21BD9"/>
                </a:solidFill>
              </a:rPr>
              <a:t>” to a new row, similar to a word processor with word wrap enabled</a:t>
            </a:r>
            <a:endParaRPr lang="en-US" dirty="0">
              <a:solidFill>
                <a:srgbClr val="D21BD9"/>
              </a:solidFill>
            </a:endParaRPr>
          </a:p>
          <a:p>
            <a:r>
              <a:rPr lang="en-US" dirty="0">
                <a:solidFill>
                  <a:srgbClr val="3C8F1E"/>
                </a:solidFill>
              </a:rPr>
              <a:t>If you resize an applet, the components’ ﬂow will change based upon the new width and height</a:t>
            </a:r>
            <a:endParaRPr lang="en-US" dirty="0">
              <a:solidFill>
                <a:srgbClr val="3C8F1E"/>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dirty="0" err="1">
                <a:solidFill>
                  <a:srgbClr val="110CDC"/>
                </a:solidFill>
              </a:rPr>
              <a:t>FlowLayout constructors</a:t>
            </a:r>
            <a:endParaRPr lang="en-US" dirty="0" err="1">
              <a:solidFill>
                <a:srgbClr val="110CDC"/>
              </a:solidFill>
            </a:endParaRPr>
          </a:p>
        </p:txBody>
      </p:sp>
      <p:sp>
        <p:nvSpPr>
          <p:cNvPr id="3" name="Content Placeholder 2"/>
          <p:cNvSpPr>
            <a:spLocks noGrp="1"/>
          </p:cNvSpPr>
          <p:nvPr>
            <p:ph idx="1"/>
          </p:nvPr>
        </p:nvSpPr>
        <p:spPr>
          <a:xfrm>
            <a:off x="838200" y="1246910"/>
            <a:ext cx="10515600" cy="4930053"/>
          </a:xfrm>
        </p:spPr>
        <p:txBody>
          <a:bodyPr/>
          <a:lstStyle/>
          <a:p>
            <a:pPr marL="0" indent="0">
              <a:buNone/>
            </a:pPr>
            <a:r>
              <a:rPr lang="en-US" dirty="0">
                <a:solidFill>
                  <a:srgbClr val="FF0000"/>
                </a:solidFill>
              </a:rPr>
              <a:t>1. </a:t>
            </a:r>
            <a:r>
              <a:rPr lang="en-US" dirty="0" err="1">
                <a:solidFill>
                  <a:srgbClr val="FF0000"/>
                </a:solidFill>
              </a:rPr>
              <a:t>FlowLayout</a:t>
            </a:r>
            <a:r>
              <a:rPr lang="en-US" dirty="0">
                <a:solidFill>
                  <a:srgbClr val="FF0000"/>
                </a:solidFill>
              </a:rPr>
              <a:t>()</a:t>
            </a:r>
            <a:endParaRPr lang="en-US" dirty="0"/>
          </a:p>
          <a:p>
            <a:r>
              <a:rPr lang="en-US" dirty="0"/>
              <a:t>It constructs a new </a:t>
            </a:r>
            <a:r>
              <a:rPr lang="en-US" dirty="0" err="1"/>
              <a:t>FlowLayout</a:t>
            </a:r>
            <a:r>
              <a:rPr lang="en-US" dirty="0"/>
              <a:t> with </a:t>
            </a:r>
            <a:r>
              <a:rPr lang="en-US" dirty="0">
                <a:solidFill>
                  <a:srgbClr val="D21BD9"/>
                </a:solidFill>
              </a:rPr>
              <a:t>centered</a:t>
            </a:r>
            <a:r>
              <a:rPr lang="en-US" dirty="0"/>
              <a:t> alignment and </a:t>
            </a:r>
            <a:r>
              <a:rPr lang="en-US" b="1" dirty="0">
                <a:solidFill>
                  <a:srgbClr val="D21BD9"/>
                </a:solidFill>
              </a:rPr>
              <a:t>default 5 pixels</a:t>
            </a:r>
            <a:r>
              <a:rPr lang="en-US" dirty="0"/>
              <a:t> horizontal and vertical gaps</a:t>
            </a:r>
            <a:endParaRPr lang="en-US" dirty="0"/>
          </a:p>
          <a:p>
            <a:pPr marL="0" indent="0">
              <a:buNone/>
            </a:pPr>
            <a:r>
              <a:rPr lang="en-US" dirty="0">
                <a:solidFill>
                  <a:srgbClr val="FF0000"/>
                </a:solidFill>
              </a:rPr>
              <a:t>2. </a:t>
            </a:r>
            <a:r>
              <a:rPr lang="en-US" dirty="0" err="1">
                <a:solidFill>
                  <a:srgbClr val="FF0000"/>
                </a:solidFill>
              </a:rPr>
              <a:t>FlowLayout</a:t>
            </a:r>
            <a:r>
              <a:rPr lang="en-US" dirty="0">
                <a:solidFill>
                  <a:srgbClr val="FF0000"/>
                </a:solidFill>
              </a:rPr>
              <a:t>(</a:t>
            </a:r>
            <a:r>
              <a:rPr lang="en-US" dirty="0" err="1">
                <a:solidFill>
                  <a:srgbClr val="FF0000"/>
                </a:solidFill>
              </a:rPr>
              <a:t>int</a:t>
            </a:r>
            <a:r>
              <a:rPr lang="en-US" dirty="0">
                <a:solidFill>
                  <a:srgbClr val="FF0000"/>
                </a:solidFill>
              </a:rPr>
              <a:t> align)</a:t>
            </a:r>
            <a:endParaRPr lang="en-US" dirty="0"/>
          </a:p>
          <a:p>
            <a:r>
              <a:rPr lang="en-US" dirty="0"/>
              <a:t>It constructs a new </a:t>
            </a:r>
            <a:r>
              <a:rPr lang="en-US" dirty="0" err="1"/>
              <a:t>FlowLayout</a:t>
            </a:r>
            <a:r>
              <a:rPr lang="en-US" dirty="0"/>
              <a:t> with given alignment and default 5 pixels horizontal and vertical gaps</a:t>
            </a:r>
            <a:endParaRPr lang="en-US" dirty="0"/>
          </a:p>
          <a:p>
            <a:pPr marL="0" indent="0">
              <a:buNone/>
            </a:pPr>
            <a:r>
              <a:rPr lang="en-US" dirty="0">
                <a:solidFill>
                  <a:srgbClr val="FF0000"/>
                </a:solidFill>
              </a:rPr>
              <a:t>3. </a:t>
            </a:r>
            <a:r>
              <a:rPr lang="en-US" dirty="0" err="1">
                <a:solidFill>
                  <a:srgbClr val="FF0000"/>
                </a:solidFill>
              </a:rPr>
              <a:t>FlowLayout</a:t>
            </a:r>
            <a:r>
              <a:rPr lang="en-US" dirty="0">
                <a:solidFill>
                  <a:srgbClr val="FF0000"/>
                </a:solidFill>
              </a:rPr>
              <a:t>(</a:t>
            </a:r>
            <a:r>
              <a:rPr lang="en-US" dirty="0" err="1">
                <a:solidFill>
                  <a:srgbClr val="FF0000"/>
                </a:solidFill>
              </a:rPr>
              <a:t>int</a:t>
            </a:r>
            <a:r>
              <a:rPr lang="en-US" dirty="0">
                <a:solidFill>
                  <a:srgbClr val="FF0000"/>
                </a:solidFill>
              </a:rPr>
              <a:t> </a:t>
            </a:r>
            <a:r>
              <a:rPr lang="en-US" dirty="0" err="1">
                <a:solidFill>
                  <a:srgbClr val="FF0000"/>
                </a:solidFill>
              </a:rPr>
              <a:t>align,int</a:t>
            </a:r>
            <a:r>
              <a:rPr lang="en-US" dirty="0">
                <a:solidFill>
                  <a:srgbClr val="FF0000"/>
                </a:solidFill>
              </a:rPr>
              <a:t> </a:t>
            </a:r>
            <a:r>
              <a:rPr lang="en-US" dirty="0" err="1">
                <a:solidFill>
                  <a:srgbClr val="FF0000"/>
                </a:solidFill>
              </a:rPr>
              <a:t>hgap,int</a:t>
            </a:r>
            <a:r>
              <a:rPr lang="en-US" dirty="0">
                <a:solidFill>
                  <a:srgbClr val="FF0000"/>
                </a:solidFill>
              </a:rPr>
              <a:t> </a:t>
            </a:r>
            <a:r>
              <a:rPr lang="en-US" dirty="0" err="1">
                <a:solidFill>
                  <a:srgbClr val="FF0000"/>
                </a:solidFill>
              </a:rPr>
              <a:t>vgap</a:t>
            </a:r>
            <a:r>
              <a:rPr lang="en-US" dirty="0">
                <a:solidFill>
                  <a:srgbClr val="FF0000"/>
                </a:solidFill>
              </a:rPr>
              <a:t>)</a:t>
            </a:r>
            <a:endParaRPr lang="en-US" dirty="0">
              <a:solidFill>
                <a:srgbClr val="FF0000"/>
              </a:solidFill>
            </a:endParaRPr>
          </a:p>
          <a:p>
            <a:r>
              <a:rPr lang="en-US" dirty="0"/>
              <a:t>It constructs a new </a:t>
            </a:r>
            <a:r>
              <a:rPr lang="en-US" dirty="0" err="1"/>
              <a:t>FlowLayout</a:t>
            </a:r>
            <a:r>
              <a:rPr lang="en-US" dirty="0"/>
              <a:t> with given alignment and given horizontal and vertical gaps</a:t>
            </a:r>
            <a:endParaRPr lang="en-US" dirty="0"/>
          </a:p>
          <a:p>
            <a:endParaRPr lang="en-US" dirty="0"/>
          </a:p>
          <a:p>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934151" y="1236522"/>
            <a:ext cx="7642109" cy="37085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p>
        </p:txBody>
      </p:sp>
      <p:sp>
        <p:nvSpPr>
          <p:cNvPr id="3" name="Content Placeholder 2"/>
          <p:cNvSpPr>
            <a:spLocks noGrp="1"/>
          </p:cNvSpPr>
          <p:nvPr>
            <p:ph idx="1"/>
          </p:nvPr>
        </p:nvSpPr>
        <p:spPr/>
        <p:txBody>
          <a:bodyPr>
            <a:normAutofit/>
          </a:bodyPr>
          <a:lstStyle/>
          <a:p>
            <a:r>
              <a:rPr lang="en-US"/>
              <a:t>Whenever an application (or software) is created, the user can work with it in two ways. </a:t>
            </a:r>
            <a:endParaRPr lang="en-US"/>
          </a:p>
          <a:p>
            <a:pPr marL="457200" indent="-457200">
              <a:buAutoNum type="arabicPeriod"/>
            </a:pPr>
            <a:r>
              <a:rPr lang="en-US"/>
              <a:t>CUI </a:t>
            </a:r>
            <a:r>
              <a:rPr lang="en-US">
                <a:sym typeface="+mn-ea"/>
              </a:rPr>
              <a:t>(Character User Interface)</a:t>
            </a:r>
            <a:endParaRPr lang="en-US"/>
          </a:p>
          <a:p>
            <a:pPr marL="457200" indent="-457200">
              <a:buAutoNum type="arabicPeriod"/>
            </a:pPr>
            <a:r>
              <a:rPr lang="en-US"/>
              <a:t>GUI </a:t>
            </a:r>
            <a:r>
              <a:rPr lang="en-US">
                <a:sym typeface="+mn-ea"/>
              </a:rPr>
              <a:t>(Graphical User Interface)</a:t>
            </a:r>
            <a:endParaRPr lang="en-US"/>
          </a:p>
          <a:p>
            <a:pPr marL="457200" indent="-457200">
              <a:buAutoNum type="arabicPeriod"/>
            </a:pPr>
            <a:endParaRPr lang="en-US"/>
          </a:p>
          <a:p>
            <a:pPr marL="457200" indent="-457200"/>
            <a:endParaRPr lang="en-US"/>
          </a:p>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157308"/>
            <a:ext cx="10515600" cy="840220"/>
          </a:xfrm>
        </p:spPr>
        <p:txBody>
          <a:bodyPr/>
          <a:lstStyle/>
          <a:p>
            <a:r>
              <a:rPr lang="en-US" dirty="0">
                <a:solidFill>
                  <a:srgbClr val="110CDC"/>
                </a:solidFill>
              </a:rPr>
              <a:t>Methods of </a:t>
            </a:r>
            <a:r>
              <a:rPr lang="en-US" dirty="0" err="1">
                <a:solidFill>
                  <a:srgbClr val="110CDC"/>
                </a:solidFill>
              </a:rPr>
              <a:t>FlowLayout</a:t>
            </a:r>
            <a:r>
              <a:rPr lang="en-US" dirty="0">
                <a:solidFill>
                  <a:srgbClr val="110CDC"/>
                </a:solidFill>
              </a:rPr>
              <a:t> class</a:t>
            </a:r>
            <a:endParaRPr lang="en-US" dirty="0">
              <a:solidFill>
                <a:srgbClr val="110CDC"/>
              </a:solidFill>
            </a:endParaRPr>
          </a:p>
        </p:txBody>
      </p:sp>
      <p:sp>
        <p:nvSpPr>
          <p:cNvPr id="3" name="Content Placeholder 2"/>
          <p:cNvSpPr>
            <a:spLocks noGrp="1"/>
          </p:cNvSpPr>
          <p:nvPr>
            <p:ph idx="1"/>
          </p:nvPr>
        </p:nvSpPr>
        <p:spPr>
          <a:xfrm>
            <a:off x="1" y="997528"/>
            <a:ext cx="12469090" cy="5708072"/>
          </a:xfrm>
        </p:spPr>
        <p:txBody>
          <a:bodyPr>
            <a:normAutofit fontScale="85000" lnSpcReduction="20000"/>
          </a:bodyPr>
          <a:lstStyle/>
          <a:p>
            <a:r>
              <a:rPr lang="en-US" dirty="0">
                <a:solidFill>
                  <a:srgbClr val="FF0000"/>
                </a:solidFill>
              </a:rPr>
              <a:t>void </a:t>
            </a:r>
            <a:r>
              <a:rPr lang="en-US" dirty="0" err="1">
                <a:solidFill>
                  <a:srgbClr val="FF0000"/>
                </a:solidFill>
              </a:rPr>
              <a:t>addLayoutComponent</a:t>
            </a:r>
            <a:r>
              <a:rPr lang="en-US" dirty="0">
                <a:solidFill>
                  <a:srgbClr val="FF0000"/>
                </a:solidFill>
              </a:rPr>
              <a:t>(String </a:t>
            </a:r>
            <a:r>
              <a:rPr lang="en-US" dirty="0" err="1">
                <a:solidFill>
                  <a:srgbClr val="FF0000"/>
                </a:solidFill>
              </a:rPr>
              <a:t>name,Component</a:t>
            </a:r>
            <a:r>
              <a:rPr lang="en-US" dirty="0">
                <a:solidFill>
                  <a:srgbClr val="FF0000"/>
                </a:solidFill>
              </a:rPr>
              <a:t> comp)</a:t>
            </a:r>
            <a:endParaRPr lang="en-US" dirty="0">
              <a:solidFill>
                <a:srgbClr val="FF0000"/>
              </a:solidFill>
            </a:endParaRPr>
          </a:p>
          <a:p>
            <a:r>
              <a:rPr lang="en-US" dirty="0">
                <a:solidFill>
                  <a:srgbClr val="FF0000"/>
                </a:solidFill>
              </a:rPr>
              <a:t>void </a:t>
            </a:r>
            <a:r>
              <a:rPr lang="en-US" dirty="0" err="1">
                <a:solidFill>
                  <a:srgbClr val="FF0000"/>
                </a:solidFill>
              </a:rPr>
              <a:t>removeLayoutComponent</a:t>
            </a:r>
            <a:r>
              <a:rPr lang="en-US" dirty="0">
                <a:solidFill>
                  <a:srgbClr val="FF0000"/>
                </a:solidFill>
              </a:rPr>
              <a:t>(Component comp)</a:t>
            </a:r>
            <a:endParaRPr lang="en-US" dirty="0">
              <a:solidFill>
                <a:srgbClr val="FF0000"/>
              </a:solidFill>
            </a:endParaRPr>
          </a:p>
          <a:p>
            <a:r>
              <a:rPr lang="en-US" dirty="0">
                <a:solidFill>
                  <a:srgbClr val="FF0000"/>
                </a:solidFill>
              </a:rPr>
              <a:t>void </a:t>
            </a:r>
            <a:r>
              <a:rPr lang="en-US" dirty="0" err="1">
                <a:solidFill>
                  <a:srgbClr val="FF0000"/>
                </a:solidFill>
              </a:rPr>
              <a:t>setAlignment</a:t>
            </a:r>
            <a:r>
              <a:rPr lang="en-US" dirty="0">
                <a:solidFill>
                  <a:srgbClr val="FF0000"/>
                </a:solidFill>
              </a:rPr>
              <a:t>(</a:t>
            </a:r>
            <a:r>
              <a:rPr lang="en-US" dirty="0" err="1">
                <a:solidFill>
                  <a:srgbClr val="FF0000"/>
                </a:solidFill>
              </a:rPr>
              <a:t>int</a:t>
            </a:r>
            <a:r>
              <a:rPr lang="en-US" dirty="0">
                <a:solidFill>
                  <a:srgbClr val="FF0000"/>
                </a:solidFill>
              </a:rPr>
              <a:t> align) – </a:t>
            </a:r>
            <a:r>
              <a:rPr lang="en-US" dirty="0"/>
              <a:t>CENTER,LEFT,RIGHT,LEADING &amp; </a:t>
            </a:r>
            <a:r>
              <a:rPr lang="en-US" dirty="0" smtClean="0"/>
              <a:t>TRALING</a:t>
            </a:r>
            <a:endParaRPr lang="en-US" dirty="0" smtClean="0"/>
          </a:p>
          <a:p>
            <a:pPr lvl="1"/>
            <a:r>
              <a:rPr lang="en-US" sz="2000" dirty="0" smtClean="0">
                <a:solidFill>
                  <a:srgbClr val="110CDC"/>
                </a:solidFill>
              </a:rPr>
              <a:t>public </a:t>
            </a:r>
            <a:r>
              <a:rPr lang="en-US" sz="2000" dirty="0">
                <a:solidFill>
                  <a:srgbClr val="110CDC"/>
                </a:solidFill>
              </a:rPr>
              <a:t>static final </a:t>
            </a:r>
            <a:r>
              <a:rPr lang="en-US" sz="2000" dirty="0" err="1">
                <a:solidFill>
                  <a:srgbClr val="110CDC"/>
                </a:solidFill>
              </a:rPr>
              <a:t>int</a:t>
            </a:r>
            <a:r>
              <a:rPr lang="en-US" sz="2000" dirty="0">
                <a:solidFill>
                  <a:srgbClr val="110CDC"/>
                </a:solidFill>
              </a:rPr>
              <a:t>	LEFT	</a:t>
            </a:r>
            <a:r>
              <a:rPr lang="en-US" sz="2000" dirty="0" smtClean="0">
                <a:solidFill>
                  <a:srgbClr val="110CDC"/>
                </a:solidFill>
              </a:rPr>
              <a:t>		0</a:t>
            </a:r>
            <a:endParaRPr lang="en-US" sz="2000" dirty="0" smtClean="0">
              <a:solidFill>
                <a:srgbClr val="110CDC"/>
              </a:solidFill>
            </a:endParaRPr>
          </a:p>
          <a:p>
            <a:pPr lvl="1"/>
            <a:r>
              <a:rPr lang="en-US" sz="2000" dirty="0">
                <a:solidFill>
                  <a:srgbClr val="110CDC"/>
                </a:solidFill>
              </a:rPr>
              <a:t>public static final </a:t>
            </a:r>
            <a:r>
              <a:rPr lang="en-US" sz="2000" dirty="0" err="1">
                <a:solidFill>
                  <a:srgbClr val="110CDC"/>
                </a:solidFill>
              </a:rPr>
              <a:t>int</a:t>
            </a:r>
            <a:r>
              <a:rPr lang="en-US" sz="2000" dirty="0">
                <a:solidFill>
                  <a:srgbClr val="110CDC"/>
                </a:solidFill>
              </a:rPr>
              <a:t>	CENTER	</a:t>
            </a:r>
            <a:r>
              <a:rPr lang="en-US" sz="2000" dirty="0" smtClean="0">
                <a:solidFill>
                  <a:srgbClr val="110CDC"/>
                </a:solidFill>
              </a:rPr>
              <a:t>		1</a:t>
            </a:r>
            <a:endParaRPr lang="en-US" sz="2000" dirty="0">
              <a:solidFill>
                <a:srgbClr val="110CDC"/>
              </a:solidFill>
            </a:endParaRPr>
          </a:p>
          <a:p>
            <a:pPr lvl="1"/>
            <a:r>
              <a:rPr lang="en-US" sz="2000" dirty="0">
                <a:solidFill>
                  <a:srgbClr val="110CDC"/>
                </a:solidFill>
              </a:rPr>
              <a:t>public static final </a:t>
            </a:r>
            <a:r>
              <a:rPr lang="en-US" sz="2000" dirty="0" err="1">
                <a:solidFill>
                  <a:srgbClr val="110CDC"/>
                </a:solidFill>
              </a:rPr>
              <a:t>int</a:t>
            </a:r>
            <a:r>
              <a:rPr lang="en-US" sz="2000" dirty="0">
                <a:solidFill>
                  <a:srgbClr val="110CDC"/>
                </a:solidFill>
              </a:rPr>
              <a:t>	RIGHT	</a:t>
            </a:r>
            <a:r>
              <a:rPr lang="en-US" sz="2000" dirty="0" smtClean="0">
                <a:solidFill>
                  <a:srgbClr val="110CDC"/>
                </a:solidFill>
              </a:rPr>
              <a:t>		2</a:t>
            </a:r>
            <a:endParaRPr lang="en-US" sz="2000" dirty="0" smtClean="0">
              <a:solidFill>
                <a:srgbClr val="110CDC"/>
              </a:solidFill>
            </a:endParaRPr>
          </a:p>
          <a:p>
            <a:pPr lvl="1"/>
            <a:r>
              <a:rPr lang="en-US" sz="2000" dirty="0">
                <a:solidFill>
                  <a:srgbClr val="110CDC"/>
                </a:solidFill>
              </a:rPr>
              <a:t>public static final </a:t>
            </a:r>
            <a:r>
              <a:rPr lang="en-US" sz="2000" dirty="0" err="1">
                <a:solidFill>
                  <a:srgbClr val="110CDC"/>
                </a:solidFill>
              </a:rPr>
              <a:t>int</a:t>
            </a:r>
            <a:r>
              <a:rPr lang="en-US" sz="2000" dirty="0">
                <a:solidFill>
                  <a:srgbClr val="110CDC"/>
                </a:solidFill>
              </a:rPr>
              <a:t>	LEADING	</a:t>
            </a:r>
            <a:r>
              <a:rPr lang="en-US" sz="2000" dirty="0" smtClean="0">
                <a:solidFill>
                  <a:srgbClr val="110CDC"/>
                </a:solidFill>
              </a:rPr>
              <a:t>	3</a:t>
            </a:r>
            <a:endParaRPr lang="en-US" sz="2000" dirty="0">
              <a:solidFill>
                <a:srgbClr val="110CDC"/>
              </a:solidFill>
            </a:endParaRPr>
          </a:p>
          <a:p>
            <a:pPr lvl="1"/>
            <a:r>
              <a:rPr lang="en-US" sz="2000" dirty="0">
                <a:solidFill>
                  <a:srgbClr val="110CDC"/>
                </a:solidFill>
              </a:rPr>
              <a:t>public static final </a:t>
            </a:r>
            <a:r>
              <a:rPr lang="en-US" sz="2000" dirty="0" err="1">
                <a:solidFill>
                  <a:srgbClr val="110CDC"/>
                </a:solidFill>
              </a:rPr>
              <a:t>int</a:t>
            </a:r>
            <a:r>
              <a:rPr lang="en-US" sz="2000" dirty="0">
                <a:solidFill>
                  <a:srgbClr val="110CDC"/>
                </a:solidFill>
              </a:rPr>
              <a:t>	TRAILING	</a:t>
            </a:r>
            <a:r>
              <a:rPr lang="en-US" sz="2000" dirty="0" smtClean="0">
                <a:solidFill>
                  <a:srgbClr val="110CDC"/>
                </a:solidFill>
              </a:rPr>
              <a:t>	4</a:t>
            </a:r>
            <a:endParaRPr lang="en-US" sz="2000" dirty="0">
              <a:solidFill>
                <a:srgbClr val="110CDC"/>
              </a:solidFill>
            </a:endParaRPr>
          </a:p>
          <a:p>
            <a:r>
              <a:rPr lang="en-US" dirty="0" err="1">
                <a:solidFill>
                  <a:srgbClr val="FF0000"/>
                </a:solidFill>
              </a:rPr>
              <a:t>int</a:t>
            </a:r>
            <a:r>
              <a:rPr lang="en-US" dirty="0">
                <a:solidFill>
                  <a:srgbClr val="FF0000"/>
                </a:solidFill>
              </a:rPr>
              <a:t> </a:t>
            </a:r>
            <a:r>
              <a:rPr lang="en-US" dirty="0" err="1">
                <a:solidFill>
                  <a:srgbClr val="FF0000"/>
                </a:solidFill>
              </a:rPr>
              <a:t>getAlignement</a:t>
            </a:r>
            <a:r>
              <a:rPr lang="en-US" dirty="0">
                <a:solidFill>
                  <a:srgbClr val="FF0000"/>
                </a:solidFill>
              </a:rPr>
              <a:t>()</a:t>
            </a:r>
            <a:endParaRPr lang="en-US" dirty="0">
              <a:solidFill>
                <a:srgbClr val="FF0000"/>
              </a:solidFill>
            </a:endParaRPr>
          </a:p>
          <a:p>
            <a:r>
              <a:rPr lang="en-US" dirty="0">
                <a:solidFill>
                  <a:srgbClr val="FF0000"/>
                </a:solidFill>
              </a:rPr>
              <a:t>void </a:t>
            </a:r>
            <a:r>
              <a:rPr lang="en-US" dirty="0" err="1">
                <a:solidFill>
                  <a:srgbClr val="FF0000"/>
                </a:solidFill>
              </a:rPr>
              <a:t>setHgap</a:t>
            </a:r>
            <a:r>
              <a:rPr lang="en-US" dirty="0">
                <a:solidFill>
                  <a:srgbClr val="FF0000"/>
                </a:solidFill>
              </a:rPr>
              <a:t>(</a:t>
            </a:r>
            <a:r>
              <a:rPr lang="en-US" dirty="0" err="1">
                <a:solidFill>
                  <a:srgbClr val="FF0000"/>
                </a:solidFill>
              </a:rPr>
              <a:t>int</a:t>
            </a:r>
            <a:r>
              <a:rPr lang="en-US" dirty="0">
                <a:solidFill>
                  <a:srgbClr val="FF0000"/>
                </a:solidFill>
              </a:rPr>
              <a:t> </a:t>
            </a:r>
            <a:r>
              <a:rPr lang="en-US" dirty="0" err="1">
                <a:solidFill>
                  <a:srgbClr val="FF0000"/>
                </a:solidFill>
              </a:rPr>
              <a:t>hgap</a:t>
            </a:r>
            <a:r>
              <a:rPr lang="en-US" dirty="0">
                <a:solidFill>
                  <a:srgbClr val="FF0000"/>
                </a:solidFill>
              </a:rPr>
              <a:t>)</a:t>
            </a:r>
            <a:endParaRPr lang="en-US" dirty="0">
              <a:solidFill>
                <a:srgbClr val="FF0000"/>
              </a:solidFill>
            </a:endParaRPr>
          </a:p>
          <a:p>
            <a:r>
              <a:rPr lang="en-US" dirty="0" err="1">
                <a:solidFill>
                  <a:srgbClr val="FF0000"/>
                </a:solidFill>
              </a:rPr>
              <a:t>int</a:t>
            </a:r>
            <a:r>
              <a:rPr lang="en-US" dirty="0">
                <a:solidFill>
                  <a:srgbClr val="FF0000"/>
                </a:solidFill>
              </a:rPr>
              <a:t> </a:t>
            </a:r>
            <a:r>
              <a:rPr lang="en-US" dirty="0" err="1">
                <a:solidFill>
                  <a:srgbClr val="FF0000"/>
                </a:solidFill>
              </a:rPr>
              <a:t>getHgap</a:t>
            </a:r>
            <a:r>
              <a:rPr lang="en-US" dirty="0">
                <a:solidFill>
                  <a:srgbClr val="FF0000"/>
                </a:solidFill>
              </a:rPr>
              <a:t>()</a:t>
            </a:r>
            <a:endParaRPr lang="en-US" dirty="0">
              <a:solidFill>
                <a:srgbClr val="FF0000"/>
              </a:solidFill>
            </a:endParaRPr>
          </a:p>
          <a:p>
            <a:r>
              <a:rPr lang="en-US" dirty="0">
                <a:solidFill>
                  <a:srgbClr val="FF0000"/>
                </a:solidFill>
              </a:rPr>
              <a:t>void </a:t>
            </a:r>
            <a:r>
              <a:rPr lang="en-US" dirty="0" err="1">
                <a:solidFill>
                  <a:srgbClr val="FF0000"/>
                </a:solidFill>
              </a:rPr>
              <a:t>setVgap</a:t>
            </a:r>
            <a:r>
              <a:rPr lang="en-US" dirty="0">
                <a:solidFill>
                  <a:srgbClr val="FF0000"/>
                </a:solidFill>
              </a:rPr>
              <a:t>(</a:t>
            </a:r>
            <a:r>
              <a:rPr lang="en-US" dirty="0" err="1">
                <a:solidFill>
                  <a:srgbClr val="FF0000"/>
                </a:solidFill>
              </a:rPr>
              <a:t>int</a:t>
            </a:r>
            <a:r>
              <a:rPr lang="en-US" dirty="0">
                <a:solidFill>
                  <a:srgbClr val="FF0000"/>
                </a:solidFill>
              </a:rPr>
              <a:t> </a:t>
            </a:r>
            <a:r>
              <a:rPr lang="en-US" dirty="0" err="1">
                <a:solidFill>
                  <a:srgbClr val="FF0000"/>
                </a:solidFill>
              </a:rPr>
              <a:t>vgap</a:t>
            </a:r>
            <a:r>
              <a:rPr lang="en-US" dirty="0">
                <a:solidFill>
                  <a:srgbClr val="FF0000"/>
                </a:solidFill>
              </a:rPr>
              <a:t>)</a:t>
            </a:r>
            <a:endParaRPr lang="en-US" dirty="0">
              <a:solidFill>
                <a:srgbClr val="FF0000"/>
              </a:solidFill>
            </a:endParaRPr>
          </a:p>
          <a:p>
            <a:r>
              <a:rPr lang="en-US" dirty="0" err="1">
                <a:solidFill>
                  <a:srgbClr val="FF0000"/>
                </a:solidFill>
              </a:rPr>
              <a:t>int</a:t>
            </a:r>
            <a:r>
              <a:rPr lang="en-US" dirty="0">
                <a:solidFill>
                  <a:srgbClr val="FF0000"/>
                </a:solidFill>
              </a:rPr>
              <a:t> </a:t>
            </a:r>
            <a:r>
              <a:rPr lang="en-US" dirty="0" err="1">
                <a:solidFill>
                  <a:srgbClr val="FF0000"/>
                </a:solidFill>
              </a:rPr>
              <a:t>getVgap</a:t>
            </a:r>
            <a:r>
              <a:rPr lang="en-US" dirty="0" smtClean="0">
                <a:solidFill>
                  <a:srgbClr val="FF0000"/>
                </a:solidFill>
              </a:rPr>
              <a:t>()</a:t>
            </a:r>
            <a:endParaRPr lang="en-US" dirty="0" smtClean="0">
              <a:solidFill>
                <a:srgbClr val="FF0000"/>
              </a:solidFill>
            </a:endParaRPr>
          </a:p>
          <a:p>
            <a:r>
              <a:rPr lang="en-US" dirty="0" smtClean="0"/>
              <a:t>For Example:</a:t>
            </a:r>
            <a:endParaRPr lang="en-US" dirty="0" smtClean="0"/>
          </a:p>
          <a:p>
            <a:pPr lvl="1"/>
            <a:r>
              <a:rPr lang="en-US" dirty="0" smtClean="0">
                <a:solidFill>
                  <a:srgbClr val="110CDC"/>
                </a:solidFill>
              </a:rPr>
              <a:t>FlowLayoutExample.java</a:t>
            </a:r>
            <a:endParaRPr lang="en-US" dirty="0" smtClean="0">
              <a:solidFill>
                <a:srgbClr val="110CDC"/>
              </a:solidFill>
            </a:endParaRPr>
          </a:p>
          <a:p>
            <a:pPr lvl="1"/>
            <a:r>
              <a:rPr lang="en-US" dirty="0" err="1">
                <a:solidFill>
                  <a:srgbClr val="110CDC"/>
                </a:solidFill>
              </a:rPr>
              <a:t>FlowLayoutExampleMain</a:t>
            </a:r>
            <a:endParaRPr lang="en-US" dirty="0">
              <a:solidFill>
                <a:srgbClr val="110CDC"/>
              </a:solidFill>
            </a:endParaRPr>
          </a:p>
          <a:p>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err="1">
                <a:solidFill>
                  <a:srgbClr val="110CDC"/>
                </a:solidFill>
              </a:rPr>
              <a:t>GridLayout</a:t>
            </a:r>
            <a:endParaRPr lang="en-US" dirty="0">
              <a:solidFill>
                <a:srgbClr val="110CDC"/>
              </a:solidFill>
            </a:endParaRPr>
          </a:p>
        </p:txBody>
      </p:sp>
      <p:sp>
        <p:nvSpPr>
          <p:cNvPr id="3" name="Content Placeholder 2"/>
          <p:cNvSpPr>
            <a:spLocks noGrp="1"/>
          </p:cNvSpPr>
          <p:nvPr>
            <p:ph idx="1"/>
          </p:nvPr>
        </p:nvSpPr>
        <p:spPr>
          <a:xfrm>
            <a:off x="838200" y="1191491"/>
            <a:ext cx="10515600" cy="4985472"/>
          </a:xfrm>
        </p:spPr>
        <p:txBody>
          <a:bodyPr>
            <a:normAutofit lnSpcReduction="10000"/>
          </a:bodyPr>
          <a:lstStyle/>
          <a:p>
            <a:r>
              <a:rPr lang="en-US" dirty="0">
                <a:solidFill>
                  <a:srgbClr val="D21BD9"/>
                </a:solidFill>
              </a:rPr>
              <a:t>The </a:t>
            </a:r>
            <a:r>
              <a:rPr lang="en-US" dirty="0" err="1">
                <a:solidFill>
                  <a:srgbClr val="D21BD9"/>
                </a:solidFill>
              </a:rPr>
              <a:t>GridLayout</a:t>
            </a:r>
            <a:r>
              <a:rPr lang="en-US" dirty="0">
                <a:solidFill>
                  <a:srgbClr val="D21BD9"/>
                </a:solidFill>
              </a:rPr>
              <a:t> is widely used for arranging components in </a:t>
            </a:r>
            <a:r>
              <a:rPr lang="en-US" b="1" dirty="0">
                <a:solidFill>
                  <a:srgbClr val="D21BD9"/>
                </a:solidFill>
              </a:rPr>
              <a:t>rows</a:t>
            </a:r>
            <a:r>
              <a:rPr lang="en-US" dirty="0">
                <a:solidFill>
                  <a:srgbClr val="D21BD9"/>
                </a:solidFill>
              </a:rPr>
              <a:t> and </a:t>
            </a:r>
            <a:r>
              <a:rPr lang="en-US" b="1" dirty="0">
                <a:solidFill>
                  <a:srgbClr val="D21BD9"/>
                </a:solidFill>
              </a:rPr>
              <a:t>columns</a:t>
            </a:r>
            <a:r>
              <a:rPr lang="en-US" dirty="0">
                <a:solidFill>
                  <a:srgbClr val="D21BD9"/>
                </a:solidFill>
              </a:rPr>
              <a:t>. </a:t>
            </a:r>
            <a:endParaRPr lang="en-US" dirty="0">
              <a:solidFill>
                <a:srgbClr val="D21BD9"/>
              </a:solidFill>
            </a:endParaRPr>
          </a:p>
          <a:p>
            <a:r>
              <a:rPr lang="en-US" dirty="0"/>
              <a:t>As with </a:t>
            </a:r>
            <a:r>
              <a:rPr lang="en-US" dirty="0" err="1"/>
              <a:t>FlowLayout</a:t>
            </a:r>
            <a:r>
              <a:rPr lang="en-US" dirty="0"/>
              <a:t>, the order in which you add components is relevant.</a:t>
            </a:r>
            <a:endParaRPr lang="en-US" dirty="0"/>
          </a:p>
          <a:p>
            <a:r>
              <a:rPr lang="en-US" dirty="0"/>
              <a:t> </a:t>
            </a:r>
            <a:r>
              <a:rPr lang="en-US" dirty="0">
                <a:solidFill>
                  <a:srgbClr val="D21BD9"/>
                </a:solidFill>
              </a:rPr>
              <a:t>You start at </a:t>
            </a:r>
            <a:r>
              <a:rPr lang="en-US" dirty="0" smtClean="0">
                <a:solidFill>
                  <a:srgbClr val="D21BD9"/>
                </a:solidFill>
              </a:rPr>
              <a:t>left of row </a:t>
            </a:r>
            <a:r>
              <a:rPr lang="en-US" dirty="0">
                <a:solidFill>
                  <a:srgbClr val="D21BD9"/>
                </a:solidFill>
              </a:rPr>
              <a:t>one, column one, move across the row until it’s full, then continue on to the next row. </a:t>
            </a:r>
            <a:endParaRPr lang="en-US" dirty="0" smtClean="0">
              <a:solidFill>
                <a:srgbClr val="D21BD9"/>
              </a:solidFill>
            </a:endParaRPr>
          </a:p>
          <a:p>
            <a:r>
              <a:rPr lang="en-US" dirty="0" smtClean="0">
                <a:solidFill>
                  <a:srgbClr val="D21BD9"/>
                </a:solidFill>
              </a:rPr>
              <a:t>Each component is given the same size and dimensions.</a:t>
            </a:r>
            <a:endParaRPr lang="en-US" dirty="0">
              <a:solidFill>
                <a:srgbClr val="D21BD9"/>
              </a:solidFill>
            </a:endParaRPr>
          </a:p>
          <a:p>
            <a:r>
              <a:rPr lang="en-US" dirty="0"/>
              <a:t>However, unlike </a:t>
            </a:r>
            <a:r>
              <a:rPr lang="en-US" dirty="0" err="1"/>
              <a:t>FlowLayout</a:t>
            </a:r>
            <a:r>
              <a:rPr lang="en-US" dirty="0"/>
              <a:t>, the underlying components are resized to ﬁll the row-column area, if possible</a:t>
            </a:r>
            <a:endParaRPr lang="en-US" dirty="0"/>
          </a:p>
          <a:p>
            <a:r>
              <a:rPr lang="en-US" dirty="0" err="1">
                <a:solidFill>
                  <a:srgbClr val="D21BD9"/>
                </a:solidFill>
              </a:rPr>
              <a:t>GridLayout</a:t>
            </a:r>
            <a:r>
              <a:rPr lang="en-US" dirty="0">
                <a:solidFill>
                  <a:srgbClr val="D21BD9"/>
                </a:solidFill>
              </a:rPr>
              <a:t> can reposition or resize objects after adding or removing components </a:t>
            </a:r>
            <a:endParaRPr lang="en-US" dirty="0">
              <a:solidFill>
                <a:srgbClr val="D21BD9"/>
              </a:solidFill>
            </a:endParaRPr>
          </a:p>
          <a:p>
            <a:r>
              <a:rPr lang="en-US" dirty="0"/>
              <a:t>Whenever the area is resized, the components within it are resized</a:t>
            </a:r>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995143" y="545904"/>
            <a:ext cx="8518076" cy="448329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a:solidFill>
                  <a:srgbClr val="110CDC"/>
                </a:solidFill>
              </a:rPr>
              <a:t>GridLayout</a:t>
            </a:r>
            <a:r>
              <a:rPr lang="en-US" dirty="0">
                <a:solidFill>
                  <a:srgbClr val="110CDC"/>
                </a:solidFill>
              </a:rPr>
              <a:t> Constructors</a:t>
            </a:r>
            <a:endParaRPr lang="en-US" dirty="0">
              <a:solidFill>
                <a:srgbClr val="110CDC"/>
              </a:solidFill>
            </a:endParaRPr>
          </a:p>
        </p:txBody>
      </p:sp>
      <p:sp>
        <p:nvSpPr>
          <p:cNvPr id="3" name="Content Placeholder 2"/>
          <p:cNvSpPr>
            <a:spLocks noGrp="1"/>
          </p:cNvSpPr>
          <p:nvPr>
            <p:ph idx="1"/>
          </p:nvPr>
        </p:nvSpPr>
        <p:spPr>
          <a:xfrm>
            <a:off x="838200" y="1325563"/>
            <a:ext cx="10515600" cy="4851400"/>
          </a:xfrm>
        </p:spPr>
        <p:txBody>
          <a:bodyPr/>
          <a:lstStyle/>
          <a:p>
            <a:pPr marL="514350" indent="-514350">
              <a:buAutoNum type="arabicPeriod"/>
            </a:pPr>
            <a:r>
              <a:rPr lang="en-US" dirty="0" err="1">
                <a:solidFill>
                  <a:srgbClr val="D21BD9"/>
                </a:solidFill>
              </a:rPr>
              <a:t>GridLayout</a:t>
            </a:r>
            <a:r>
              <a:rPr lang="en-US" dirty="0">
                <a:solidFill>
                  <a:srgbClr val="D21BD9"/>
                </a:solidFill>
              </a:rPr>
              <a:t>()</a:t>
            </a:r>
            <a:endParaRPr lang="en-US" dirty="0">
              <a:solidFill>
                <a:srgbClr val="D21BD9"/>
              </a:solidFill>
            </a:endParaRPr>
          </a:p>
          <a:p>
            <a:pPr lvl="1"/>
            <a:r>
              <a:rPr lang="en-US" dirty="0"/>
              <a:t>It creates the grid layout with </a:t>
            </a:r>
            <a:r>
              <a:rPr lang="en-US" dirty="0">
                <a:solidFill>
                  <a:srgbClr val="FF0000"/>
                </a:solidFill>
              </a:rPr>
              <a:t>1X1</a:t>
            </a:r>
            <a:endParaRPr lang="en-US" dirty="0">
              <a:solidFill>
                <a:srgbClr val="FF0000"/>
              </a:solidFill>
            </a:endParaRPr>
          </a:p>
          <a:p>
            <a:pPr marL="514350" indent="-514350">
              <a:buAutoNum type="arabicPeriod"/>
            </a:pPr>
            <a:r>
              <a:rPr lang="en-US" dirty="0" err="1">
                <a:solidFill>
                  <a:srgbClr val="D21BD9"/>
                </a:solidFill>
              </a:rPr>
              <a:t>GridLayout</a:t>
            </a:r>
            <a:r>
              <a:rPr lang="en-US" dirty="0">
                <a:solidFill>
                  <a:srgbClr val="D21BD9"/>
                </a:solidFill>
              </a:rPr>
              <a:t>(</a:t>
            </a:r>
            <a:r>
              <a:rPr lang="en-US" dirty="0" err="1">
                <a:solidFill>
                  <a:srgbClr val="D21BD9"/>
                </a:solidFill>
              </a:rPr>
              <a:t>int</a:t>
            </a:r>
            <a:r>
              <a:rPr lang="en-US" dirty="0">
                <a:solidFill>
                  <a:srgbClr val="D21BD9"/>
                </a:solidFill>
              </a:rPr>
              <a:t> </a:t>
            </a:r>
            <a:r>
              <a:rPr lang="en-US" dirty="0" err="1">
                <a:solidFill>
                  <a:srgbClr val="D21BD9"/>
                </a:solidFill>
              </a:rPr>
              <a:t>rows,int</a:t>
            </a:r>
            <a:r>
              <a:rPr lang="en-US" dirty="0">
                <a:solidFill>
                  <a:srgbClr val="D21BD9"/>
                </a:solidFill>
              </a:rPr>
              <a:t> cols)</a:t>
            </a:r>
            <a:endParaRPr lang="en-US" dirty="0">
              <a:solidFill>
                <a:srgbClr val="D21BD9"/>
              </a:solidFill>
            </a:endParaRPr>
          </a:p>
          <a:p>
            <a:pPr lvl="1"/>
            <a:r>
              <a:rPr lang="en-US" dirty="0"/>
              <a:t>It creates the grid layout with </a:t>
            </a:r>
            <a:r>
              <a:rPr lang="en-US" dirty="0" err="1">
                <a:solidFill>
                  <a:srgbClr val="FF0000"/>
                </a:solidFill>
              </a:rPr>
              <a:t>rowsXcols</a:t>
            </a:r>
            <a:endParaRPr lang="en-US" dirty="0">
              <a:solidFill>
                <a:srgbClr val="FF0000"/>
              </a:solidFill>
            </a:endParaRPr>
          </a:p>
          <a:p>
            <a:pPr marL="514350" indent="-514350">
              <a:buAutoNum type="arabicPeriod"/>
            </a:pPr>
            <a:r>
              <a:rPr lang="en-US" dirty="0" err="1">
                <a:solidFill>
                  <a:srgbClr val="D21BD9"/>
                </a:solidFill>
              </a:rPr>
              <a:t>GridLayout</a:t>
            </a:r>
            <a:r>
              <a:rPr lang="en-US" dirty="0">
                <a:solidFill>
                  <a:srgbClr val="D21BD9"/>
                </a:solidFill>
              </a:rPr>
              <a:t>(</a:t>
            </a:r>
            <a:r>
              <a:rPr lang="en-US" dirty="0" err="1">
                <a:solidFill>
                  <a:srgbClr val="D21BD9"/>
                </a:solidFill>
              </a:rPr>
              <a:t>int</a:t>
            </a:r>
            <a:r>
              <a:rPr lang="en-US" dirty="0">
                <a:solidFill>
                  <a:srgbClr val="D21BD9"/>
                </a:solidFill>
              </a:rPr>
              <a:t> </a:t>
            </a:r>
            <a:r>
              <a:rPr lang="en-US" dirty="0" err="1">
                <a:solidFill>
                  <a:srgbClr val="D21BD9"/>
                </a:solidFill>
              </a:rPr>
              <a:t>rows,int</a:t>
            </a:r>
            <a:r>
              <a:rPr lang="en-US" dirty="0">
                <a:solidFill>
                  <a:srgbClr val="D21BD9"/>
                </a:solidFill>
              </a:rPr>
              <a:t> </a:t>
            </a:r>
            <a:r>
              <a:rPr lang="en-US" dirty="0" err="1">
                <a:solidFill>
                  <a:srgbClr val="D21BD9"/>
                </a:solidFill>
              </a:rPr>
              <a:t>cols,int</a:t>
            </a:r>
            <a:r>
              <a:rPr lang="en-US" dirty="0">
                <a:solidFill>
                  <a:srgbClr val="D21BD9"/>
                </a:solidFill>
              </a:rPr>
              <a:t> </a:t>
            </a:r>
            <a:r>
              <a:rPr lang="en-US" dirty="0" err="1">
                <a:solidFill>
                  <a:srgbClr val="D21BD9"/>
                </a:solidFill>
              </a:rPr>
              <a:t>hgap,int</a:t>
            </a:r>
            <a:r>
              <a:rPr lang="en-US" dirty="0">
                <a:solidFill>
                  <a:srgbClr val="D21BD9"/>
                </a:solidFill>
              </a:rPr>
              <a:t> </a:t>
            </a:r>
            <a:r>
              <a:rPr lang="en-US" dirty="0" err="1">
                <a:solidFill>
                  <a:srgbClr val="D21BD9"/>
                </a:solidFill>
              </a:rPr>
              <a:t>vgap</a:t>
            </a:r>
            <a:r>
              <a:rPr lang="en-US" dirty="0">
                <a:solidFill>
                  <a:srgbClr val="D21BD9"/>
                </a:solidFill>
              </a:rPr>
              <a:t> )</a:t>
            </a:r>
            <a:endParaRPr lang="en-US" dirty="0">
              <a:solidFill>
                <a:srgbClr val="D21BD9"/>
              </a:solidFill>
            </a:endParaRPr>
          </a:p>
          <a:p>
            <a:pPr lvl="1"/>
            <a:r>
              <a:rPr lang="en-US" dirty="0"/>
              <a:t>It creates the grid layout with </a:t>
            </a:r>
            <a:r>
              <a:rPr lang="en-US" dirty="0" err="1"/>
              <a:t>rowsXcols</a:t>
            </a:r>
            <a:r>
              <a:rPr lang="en-US" dirty="0"/>
              <a:t> as well as given amount of spacing</a:t>
            </a:r>
            <a:endParaRPr lang="en-US" dirty="0"/>
          </a:p>
          <a:p>
            <a:pPr marL="514350" indent="-514350">
              <a:buAutoNum type="arabicPeriod"/>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8"/>
            <a:ext cx="10515600" cy="770948"/>
          </a:xfrm>
        </p:spPr>
        <p:txBody>
          <a:bodyPr/>
          <a:lstStyle/>
          <a:p>
            <a:r>
              <a:rPr lang="en-US" dirty="0">
                <a:solidFill>
                  <a:srgbClr val="110CDC"/>
                </a:solidFill>
              </a:rPr>
              <a:t>Methods of </a:t>
            </a:r>
            <a:r>
              <a:rPr lang="en-US" dirty="0" err="1">
                <a:solidFill>
                  <a:srgbClr val="110CDC"/>
                </a:solidFill>
              </a:rPr>
              <a:t>GridLayout</a:t>
            </a:r>
            <a:r>
              <a:rPr lang="en-US" dirty="0">
                <a:solidFill>
                  <a:srgbClr val="110CDC"/>
                </a:solidFill>
              </a:rPr>
              <a:t> class</a:t>
            </a:r>
            <a:endParaRPr lang="en-US" dirty="0">
              <a:solidFill>
                <a:srgbClr val="110CDC"/>
              </a:solidFill>
            </a:endParaRPr>
          </a:p>
        </p:txBody>
      </p:sp>
      <p:sp>
        <p:nvSpPr>
          <p:cNvPr id="3" name="Content Placeholder 2"/>
          <p:cNvSpPr>
            <a:spLocks noGrp="1"/>
          </p:cNvSpPr>
          <p:nvPr>
            <p:ph idx="1"/>
          </p:nvPr>
        </p:nvSpPr>
        <p:spPr>
          <a:xfrm>
            <a:off x="838199" y="1025236"/>
            <a:ext cx="10924309" cy="5527964"/>
          </a:xfrm>
        </p:spPr>
        <p:txBody>
          <a:bodyPr>
            <a:normAutofit fontScale="92500" lnSpcReduction="20000"/>
          </a:bodyPr>
          <a:lstStyle/>
          <a:p>
            <a:pPr marL="514350" indent="-514350">
              <a:buFont typeface="+mj-lt"/>
              <a:buAutoNum type="arabicPeriod"/>
            </a:pPr>
            <a:r>
              <a:rPr lang="en-US" dirty="0">
                <a:solidFill>
                  <a:srgbClr val="D21BD9"/>
                </a:solidFill>
              </a:rPr>
              <a:t>void </a:t>
            </a:r>
            <a:r>
              <a:rPr lang="en-US" dirty="0" err="1">
                <a:solidFill>
                  <a:srgbClr val="D21BD9"/>
                </a:solidFill>
              </a:rPr>
              <a:t>addLayoutComponent</a:t>
            </a:r>
            <a:r>
              <a:rPr lang="en-US" dirty="0">
                <a:solidFill>
                  <a:srgbClr val="D21BD9"/>
                </a:solidFill>
              </a:rPr>
              <a:t>(String </a:t>
            </a:r>
            <a:r>
              <a:rPr lang="en-US" dirty="0" err="1">
                <a:solidFill>
                  <a:srgbClr val="D21BD9"/>
                </a:solidFill>
              </a:rPr>
              <a:t>name,Component</a:t>
            </a:r>
            <a:r>
              <a:rPr lang="en-US" dirty="0">
                <a:solidFill>
                  <a:srgbClr val="D21BD9"/>
                </a:solidFill>
              </a:rPr>
              <a:t> comp)</a:t>
            </a:r>
            <a:endParaRPr lang="en-US" dirty="0">
              <a:solidFill>
                <a:srgbClr val="D21BD9"/>
              </a:solidFill>
            </a:endParaRPr>
          </a:p>
          <a:p>
            <a:pPr marL="514350" indent="-514350">
              <a:buFont typeface="+mj-lt"/>
              <a:buAutoNum type="arabicPeriod"/>
            </a:pPr>
            <a:r>
              <a:rPr lang="en-US" dirty="0">
                <a:solidFill>
                  <a:srgbClr val="D21BD9"/>
                </a:solidFill>
              </a:rPr>
              <a:t>void </a:t>
            </a:r>
            <a:r>
              <a:rPr lang="en-US" dirty="0" err="1">
                <a:solidFill>
                  <a:srgbClr val="D21BD9"/>
                </a:solidFill>
              </a:rPr>
              <a:t>removeLayoutComponent</a:t>
            </a:r>
            <a:r>
              <a:rPr lang="en-US" dirty="0">
                <a:solidFill>
                  <a:srgbClr val="D21BD9"/>
                </a:solidFill>
              </a:rPr>
              <a:t>(Component comp)</a:t>
            </a:r>
            <a:endParaRPr lang="en-US" dirty="0">
              <a:solidFill>
                <a:srgbClr val="D21BD9"/>
              </a:solidFill>
            </a:endParaRPr>
          </a:p>
          <a:p>
            <a:pPr marL="514350" indent="-514350">
              <a:buFont typeface="+mj-lt"/>
              <a:buAutoNum type="arabicPeriod"/>
            </a:pPr>
            <a:r>
              <a:rPr lang="en-US" dirty="0">
                <a:solidFill>
                  <a:srgbClr val="D21BD9"/>
                </a:solidFill>
              </a:rPr>
              <a:t>void </a:t>
            </a:r>
            <a:r>
              <a:rPr lang="en-US" dirty="0" err="1">
                <a:solidFill>
                  <a:srgbClr val="D21BD9"/>
                </a:solidFill>
              </a:rPr>
              <a:t>setHgap</a:t>
            </a:r>
            <a:r>
              <a:rPr lang="en-US" dirty="0">
                <a:solidFill>
                  <a:srgbClr val="D21BD9"/>
                </a:solidFill>
              </a:rPr>
              <a:t>(</a:t>
            </a:r>
            <a:r>
              <a:rPr lang="en-US" dirty="0" err="1">
                <a:solidFill>
                  <a:srgbClr val="D21BD9"/>
                </a:solidFill>
              </a:rPr>
              <a:t>int</a:t>
            </a:r>
            <a:r>
              <a:rPr lang="en-US" dirty="0">
                <a:solidFill>
                  <a:srgbClr val="D21BD9"/>
                </a:solidFill>
              </a:rPr>
              <a:t> </a:t>
            </a:r>
            <a:r>
              <a:rPr lang="en-US" dirty="0" err="1">
                <a:solidFill>
                  <a:srgbClr val="D21BD9"/>
                </a:solidFill>
              </a:rPr>
              <a:t>hgap</a:t>
            </a:r>
            <a:r>
              <a:rPr lang="en-US" dirty="0">
                <a:solidFill>
                  <a:srgbClr val="D21BD9"/>
                </a:solidFill>
              </a:rPr>
              <a:t>)</a:t>
            </a:r>
            <a:endParaRPr lang="en-US" dirty="0">
              <a:solidFill>
                <a:srgbClr val="D21BD9"/>
              </a:solidFill>
            </a:endParaRPr>
          </a:p>
          <a:p>
            <a:pPr marL="514350" indent="-514350">
              <a:buFont typeface="+mj-lt"/>
              <a:buAutoNum type="arabicPeriod"/>
            </a:pPr>
            <a:r>
              <a:rPr lang="en-US" dirty="0" err="1">
                <a:solidFill>
                  <a:srgbClr val="D21BD9"/>
                </a:solidFill>
              </a:rPr>
              <a:t>int</a:t>
            </a:r>
            <a:r>
              <a:rPr lang="en-US" dirty="0">
                <a:solidFill>
                  <a:srgbClr val="D21BD9"/>
                </a:solidFill>
              </a:rPr>
              <a:t> </a:t>
            </a:r>
            <a:r>
              <a:rPr lang="en-US" dirty="0" err="1">
                <a:solidFill>
                  <a:srgbClr val="D21BD9"/>
                </a:solidFill>
              </a:rPr>
              <a:t>getHgap</a:t>
            </a:r>
            <a:r>
              <a:rPr lang="en-US" dirty="0">
                <a:solidFill>
                  <a:srgbClr val="D21BD9"/>
                </a:solidFill>
              </a:rPr>
              <a:t>()</a:t>
            </a:r>
            <a:endParaRPr lang="en-US" dirty="0">
              <a:solidFill>
                <a:srgbClr val="D21BD9"/>
              </a:solidFill>
            </a:endParaRPr>
          </a:p>
          <a:p>
            <a:pPr marL="514350" indent="-514350">
              <a:buFont typeface="+mj-lt"/>
              <a:buAutoNum type="arabicPeriod"/>
            </a:pPr>
            <a:r>
              <a:rPr lang="en-US" dirty="0">
                <a:solidFill>
                  <a:srgbClr val="D21BD9"/>
                </a:solidFill>
              </a:rPr>
              <a:t>void </a:t>
            </a:r>
            <a:r>
              <a:rPr lang="en-US" dirty="0" err="1">
                <a:solidFill>
                  <a:srgbClr val="D21BD9"/>
                </a:solidFill>
              </a:rPr>
              <a:t>setVgap</a:t>
            </a:r>
            <a:r>
              <a:rPr lang="en-US" dirty="0">
                <a:solidFill>
                  <a:srgbClr val="D21BD9"/>
                </a:solidFill>
              </a:rPr>
              <a:t>(</a:t>
            </a:r>
            <a:r>
              <a:rPr lang="en-US" dirty="0" err="1">
                <a:solidFill>
                  <a:srgbClr val="D21BD9"/>
                </a:solidFill>
              </a:rPr>
              <a:t>int</a:t>
            </a:r>
            <a:r>
              <a:rPr lang="en-US" dirty="0">
                <a:solidFill>
                  <a:srgbClr val="D21BD9"/>
                </a:solidFill>
              </a:rPr>
              <a:t> </a:t>
            </a:r>
            <a:r>
              <a:rPr lang="en-US" dirty="0" err="1">
                <a:solidFill>
                  <a:srgbClr val="D21BD9"/>
                </a:solidFill>
              </a:rPr>
              <a:t>vgap</a:t>
            </a:r>
            <a:r>
              <a:rPr lang="en-US" dirty="0">
                <a:solidFill>
                  <a:srgbClr val="D21BD9"/>
                </a:solidFill>
              </a:rPr>
              <a:t>)</a:t>
            </a:r>
            <a:endParaRPr lang="en-US" dirty="0">
              <a:solidFill>
                <a:srgbClr val="D21BD9"/>
              </a:solidFill>
            </a:endParaRPr>
          </a:p>
          <a:p>
            <a:pPr marL="514350" indent="-514350">
              <a:buFont typeface="+mj-lt"/>
              <a:buAutoNum type="arabicPeriod"/>
            </a:pPr>
            <a:r>
              <a:rPr lang="en-US" dirty="0" err="1">
                <a:solidFill>
                  <a:srgbClr val="D21BD9"/>
                </a:solidFill>
              </a:rPr>
              <a:t>int</a:t>
            </a:r>
            <a:r>
              <a:rPr lang="en-US" dirty="0">
                <a:solidFill>
                  <a:srgbClr val="D21BD9"/>
                </a:solidFill>
              </a:rPr>
              <a:t> </a:t>
            </a:r>
            <a:r>
              <a:rPr lang="en-US" dirty="0" err="1">
                <a:solidFill>
                  <a:srgbClr val="D21BD9"/>
                </a:solidFill>
              </a:rPr>
              <a:t>getVgap</a:t>
            </a:r>
            <a:r>
              <a:rPr lang="en-US" dirty="0">
                <a:solidFill>
                  <a:srgbClr val="D21BD9"/>
                </a:solidFill>
              </a:rPr>
              <a:t>()</a:t>
            </a:r>
            <a:endParaRPr lang="en-US" dirty="0">
              <a:solidFill>
                <a:srgbClr val="D21BD9"/>
              </a:solidFill>
            </a:endParaRPr>
          </a:p>
          <a:p>
            <a:pPr marL="514350" indent="-514350">
              <a:buFont typeface="+mj-lt"/>
              <a:buAutoNum type="arabicPeriod"/>
            </a:pPr>
            <a:r>
              <a:rPr lang="en-US" dirty="0">
                <a:solidFill>
                  <a:srgbClr val="D21BD9"/>
                </a:solidFill>
              </a:rPr>
              <a:t>void </a:t>
            </a:r>
            <a:r>
              <a:rPr lang="en-US" dirty="0" err="1">
                <a:solidFill>
                  <a:srgbClr val="D21BD9"/>
                </a:solidFill>
              </a:rPr>
              <a:t>setColumns</a:t>
            </a:r>
            <a:r>
              <a:rPr lang="en-US" dirty="0">
                <a:solidFill>
                  <a:srgbClr val="D21BD9"/>
                </a:solidFill>
              </a:rPr>
              <a:t>(</a:t>
            </a:r>
            <a:r>
              <a:rPr lang="en-US" dirty="0" err="1">
                <a:solidFill>
                  <a:srgbClr val="D21BD9"/>
                </a:solidFill>
              </a:rPr>
              <a:t>int</a:t>
            </a:r>
            <a:r>
              <a:rPr lang="en-US" dirty="0">
                <a:solidFill>
                  <a:srgbClr val="D21BD9"/>
                </a:solidFill>
              </a:rPr>
              <a:t> cols)</a:t>
            </a:r>
            <a:endParaRPr lang="en-US" dirty="0">
              <a:solidFill>
                <a:srgbClr val="D21BD9"/>
              </a:solidFill>
            </a:endParaRPr>
          </a:p>
          <a:p>
            <a:pPr marL="514350" indent="-514350">
              <a:buFont typeface="+mj-lt"/>
              <a:buAutoNum type="arabicPeriod"/>
            </a:pPr>
            <a:r>
              <a:rPr lang="en-US" dirty="0" err="1">
                <a:solidFill>
                  <a:srgbClr val="D21BD9"/>
                </a:solidFill>
              </a:rPr>
              <a:t>int</a:t>
            </a:r>
            <a:r>
              <a:rPr lang="en-US" dirty="0">
                <a:solidFill>
                  <a:srgbClr val="D21BD9"/>
                </a:solidFill>
              </a:rPr>
              <a:t> </a:t>
            </a:r>
            <a:r>
              <a:rPr lang="en-US" dirty="0" err="1">
                <a:solidFill>
                  <a:srgbClr val="D21BD9"/>
                </a:solidFill>
              </a:rPr>
              <a:t>getColumns</a:t>
            </a:r>
            <a:r>
              <a:rPr lang="en-US" dirty="0">
                <a:solidFill>
                  <a:srgbClr val="D21BD9"/>
                </a:solidFill>
              </a:rPr>
              <a:t>()</a:t>
            </a:r>
            <a:endParaRPr lang="en-US" dirty="0">
              <a:solidFill>
                <a:srgbClr val="D21BD9"/>
              </a:solidFill>
            </a:endParaRPr>
          </a:p>
          <a:p>
            <a:pPr marL="514350" indent="-514350">
              <a:buFont typeface="+mj-lt"/>
              <a:buAutoNum type="arabicPeriod"/>
            </a:pPr>
            <a:r>
              <a:rPr lang="en-US" dirty="0">
                <a:solidFill>
                  <a:srgbClr val="D21BD9"/>
                </a:solidFill>
              </a:rPr>
              <a:t>void </a:t>
            </a:r>
            <a:r>
              <a:rPr lang="en-US" dirty="0" err="1">
                <a:solidFill>
                  <a:srgbClr val="D21BD9"/>
                </a:solidFill>
              </a:rPr>
              <a:t>setRows</a:t>
            </a:r>
            <a:r>
              <a:rPr lang="en-US" dirty="0">
                <a:solidFill>
                  <a:srgbClr val="D21BD9"/>
                </a:solidFill>
              </a:rPr>
              <a:t>(</a:t>
            </a:r>
            <a:r>
              <a:rPr lang="en-US" dirty="0" err="1">
                <a:solidFill>
                  <a:srgbClr val="D21BD9"/>
                </a:solidFill>
              </a:rPr>
              <a:t>int</a:t>
            </a:r>
            <a:r>
              <a:rPr lang="en-US" dirty="0">
                <a:solidFill>
                  <a:srgbClr val="D21BD9"/>
                </a:solidFill>
              </a:rPr>
              <a:t> rows)</a:t>
            </a:r>
            <a:endParaRPr lang="en-US" dirty="0">
              <a:solidFill>
                <a:srgbClr val="D21BD9"/>
              </a:solidFill>
            </a:endParaRPr>
          </a:p>
          <a:p>
            <a:pPr marL="514350" indent="-514350">
              <a:buFont typeface="+mj-lt"/>
              <a:buAutoNum type="arabicPeriod"/>
            </a:pPr>
            <a:r>
              <a:rPr lang="en-US" dirty="0" err="1">
                <a:solidFill>
                  <a:srgbClr val="D21BD9"/>
                </a:solidFill>
              </a:rPr>
              <a:t>int</a:t>
            </a:r>
            <a:r>
              <a:rPr lang="en-US" dirty="0">
                <a:solidFill>
                  <a:srgbClr val="D21BD9"/>
                </a:solidFill>
              </a:rPr>
              <a:t> </a:t>
            </a:r>
            <a:r>
              <a:rPr lang="en-US" dirty="0" err="1">
                <a:solidFill>
                  <a:srgbClr val="D21BD9"/>
                </a:solidFill>
              </a:rPr>
              <a:t>getRows</a:t>
            </a:r>
            <a:r>
              <a:rPr lang="en-US" dirty="0">
                <a:solidFill>
                  <a:srgbClr val="D21BD9"/>
                </a:solidFill>
              </a:rPr>
              <a:t>()</a:t>
            </a:r>
            <a:endParaRPr lang="en-US" dirty="0">
              <a:solidFill>
                <a:srgbClr val="D21BD9"/>
              </a:solidFill>
            </a:endParaRPr>
          </a:p>
          <a:p>
            <a:r>
              <a:rPr lang="en-US" dirty="0" smtClean="0"/>
              <a:t>For Example:</a:t>
            </a:r>
            <a:endParaRPr lang="en-US" dirty="0" smtClean="0"/>
          </a:p>
          <a:p>
            <a:r>
              <a:rPr lang="en-US" dirty="0" smtClean="0"/>
              <a:t>GridLayoutExampleMain.java</a:t>
            </a:r>
            <a:endParaRPr lang="en-US" dirty="0" smtClean="0"/>
          </a:p>
          <a:p>
            <a:r>
              <a:rPr lang="en-US" dirty="0" smtClean="0"/>
              <a:t>GridLayoutExample.java</a:t>
            </a:r>
            <a:endParaRPr lang="en-US" dirty="0"/>
          </a:p>
          <a:p>
            <a:endParaRPr lang="en-US" dirty="0"/>
          </a:p>
          <a:p>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579"/>
          </a:xfrm>
        </p:spPr>
        <p:txBody>
          <a:bodyPr/>
          <a:lstStyle/>
          <a:p>
            <a:r>
              <a:rPr lang="en-US" dirty="0" err="1">
                <a:solidFill>
                  <a:srgbClr val="0070C0"/>
                </a:solidFill>
              </a:rPr>
              <a:t>BorderLayout</a:t>
            </a:r>
            <a:endParaRPr lang="en-US" dirty="0">
              <a:solidFill>
                <a:srgbClr val="0070C0"/>
              </a:solidFill>
            </a:endParaRPr>
          </a:p>
        </p:txBody>
      </p:sp>
      <p:sp>
        <p:nvSpPr>
          <p:cNvPr id="3" name="Content Placeholder 2"/>
          <p:cNvSpPr>
            <a:spLocks noGrp="1"/>
          </p:cNvSpPr>
          <p:nvPr>
            <p:ph idx="1"/>
          </p:nvPr>
        </p:nvSpPr>
        <p:spPr>
          <a:xfrm>
            <a:off x="838200" y="1099930"/>
            <a:ext cx="10515600" cy="5077033"/>
          </a:xfrm>
        </p:spPr>
        <p:txBody>
          <a:bodyPr>
            <a:normAutofit/>
          </a:bodyPr>
          <a:lstStyle/>
          <a:p>
            <a:r>
              <a:rPr lang="en-US" dirty="0" err="1"/>
              <a:t>BorderLayout</a:t>
            </a:r>
            <a:r>
              <a:rPr lang="en-US" dirty="0"/>
              <a:t> is one of the more unusual layouts provided. </a:t>
            </a:r>
            <a:endParaRPr lang="en-US" dirty="0"/>
          </a:p>
          <a:p>
            <a:r>
              <a:rPr lang="en-US" dirty="0"/>
              <a:t>It is the default layout for Window, along with its children, Frame and Dialog. </a:t>
            </a:r>
            <a:endParaRPr lang="en-US" dirty="0"/>
          </a:p>
          <a:p>
            <a:r>
              <a:rPr lang="en-US" dirty="0" err="1"/>
              <a:t>BorderLayout</a:t>
            </a:r>
            <a:r>
              <a:rPr lang="en-US" dirty="0"/>
              <a:t> provides </a:t>
            </a:r>
            <a:r>
              <a:rPr lang="en-US" dirty="0">
                <a:solidFill>
                  <a:srgbClr val="00B050"/>
                </a:solidFill>
              </a:rPr>
              <a:t>ﬁve </a:t>
            </a:r>
            <a:r>
              <a:rPr lang="en-US" dirty="0"/>
              <a:t>areas to hold components. </a:t>
            </a:r>
            <a:endParaRPr lang="en-US" dirty="0"/>
          </a:p>
          <a:p>
            <a:r>
              <a:rPr lang="en-US" dirty="0"/>
              <a:t>These areas are named after the four different borders of the screen, </a:t>
            </a:r>
            <a:r>
              <a:rPr lang="en-US" dirty="0">
                <a:solidFill>
                  <a:srgbClr val="FF0000"/>
                </a:solidFill>
              </a:rPr>
              <a:t>North, South, East, and West, with any remaining space going into the Center area</a:t>
            </a:r>
            <a:r>
              <a:rPr lang="en-US" dirty="0"/>
              <a:t>. </a:t>
            </a:r>
            <a:endParaRPr lang="en-US" dirty="0"/>
          </a:p>
          <a:p>
            <a:r>
              <a:rPr lang="en-US" dirty="0"/>
              <a:t>When you add a component to the layout, you must specify which area to place it in. </a:t>
            </a:r>
            <a:endParaRPr lang="en-US" dirty="0"/>
          </a:p>
          <a:p>
            <a:r>
              <a:rPr lang="en-US" dirty="0"/>
              <a:t>The </a:t>
            </a:r>
            <a:r>
              <a:rPr lang="en-US" dirty="0">
                <a:solidFill>
                  <a:srgbClr val="D21BD9"/>
                </a:solidFill>
              </a:rPr>
              <a:t>order in which components are added to the screen is </a:t>
            </a:r>
            <a:r>
              <a:rPr lang="en-US" b="1" dirty="0">
                <a:solidFill>
                  <a:srgbClr val="FF0000"/>
                </a:solidFill>
              </a:rPr>
              <a:t>not </a:t>
            </a:r>
            <a:r>
              <a:rPr lang="en-US" dirty="0">
                <a:solidFill>
                  <a:srgbClr val="D21BD9"/>
                </a:solidFill>
              </a:rPr>
              <a:t>important</a:t>
            </a:r>
            <a:r>
              <a:rPr lang="en-US" dirty="0"/>
              <a:t>, although you can have only one component in each area.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700612" y="844215"/>
            <a:ext cx="9814987" cy="506626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4"/>
            <a:ext cx="10515600" cy="867930"/>
          </a:xfrm>
        </p:spPr>
        <p:txBody>
          <a:bodyPr/>
          <a:lstStyle/>
          <a:p>
            <a:r>
              <a:rPr lang="en-US" dirty="0" err="1">
                <a:solidFill>
                  <a:srgbClr val="110CDC"/>
                </a:solidFill>
              </a:rPr>
              <a:t>BorderLayout</a:t>
            </a:r>
            <a:r>
              <a:rPr lang="en-US" dirty="0">
                <a:solidFill>
                  <a:srgbClr val="110CDC"/>
                </a:solidFill>
              </a:rPr>
              <a:t> constructors</a:t>
            </a:r>
            <a:endParaRPr lang="en-US" dirty="0">
              <a:solidFill>
                <a:srgbClr val="110CDC"/>
              </a:solidFill>
            </a:endParaRPr>
          </a:p>
        </p:txBody>
      </p:sp>
      <p:sp>
        <p:nvSpPr>
          <p:cNvPr id="3" name="Content Placeholder 2"/>
          <p:cNvSpPr>
            <a:spLocks noGrp="1"/>
          </p:cNvSpPr>
          <p:nvPr>
            <p:ph idx="1"/>
          </p:nvPr>
        </p:nvSpPr>
        <p:spPr>
          <a:xfrm>
            <a:off x="304800" y="983674"/>
            <a:ext cx="11623964" cy="5250871"/>
          </a:xfrm>
        </p:spPr>
        <p:txBody>
          <a:bodyPr>
            <a:normAutofit fontScale="97500" lnSpcReduction="10000"/>
          </a:bodyPr>
          <a:lstStyle/>
          <a:p>
            <a:r>
              <a:rPr lang="en-US" dirty="0" err="1">
                <a:solidFill>
                  <a:srgbClr val="FF0000"/>
                </a:solidFill>
              </a:rPr>
              <a:t>BorderLayout</a:t>
            </a:r>
            <a:r>
              <a:rPr lang="en-US" dirty="0">
                <a:solidFill>
                  <a:srgbClr val="FF0000"/>
                </a:solidFill>
              </a:rPr>
              <a:t>()</a:t>
            </a:r>
            <a:endParaRPr lang="en-US" dirty="0"/>
          </a:p>
          <a:p>
            <a:r>
              <a:rPr lang="en-US" dirty="0"/>
              <a:t>It creates the new border layout without any gap between the components.</a:t>
            </a:r>
            <a:endParaRPr lang="en-US" dirty="0"/>
          </a:p>
          <a:p>
            <a:r>
              <a:rPr lang="en-US" dirty="0" err="1">
                <a:solidFill>
                  <a:srgbClr val="FF0000"/>
                </a:solidFill>
              </a:rPr>
              <a:t>BorderLayout</a:t>
            </a:r>
            <a:r>
              <a:rPr lang="en-US" dirty="0">
                <a:solidFill>
                  <a:srgbClr val="FF0000"/>
                </a:solidFill>
              </a:rPr>
              <a:t>(</a:t>
            </a:r>
            <a:r>
              <a:rPr lang="en-US" dirty="0" err="1">
                <a:solidFill>
                  <a:srgbClr val="FF0000"/>
                </a:solidFill>
              </a:rPr>
              <a:t>int</a:t>
            </a:r>
            <a:r>
              <a:rPr lang="en-US" dirty="0">
                <a:solidFill>
                  <a:srgbClr val="FF0000"/>
                </a:solidFill>
              </a:rPr>
              <a:t> </a:t>
            </a:r>
            <a:r>
              <a:rPr lang="en-US" dirty="0" err="1">
                <a:solidFill>
                  <a:srgbClr val="FF0000"/>
                </a:solidFill>
              </a:rPr>
              <a:t>hgap,int</a:t>
            </a:r>
            <a:r>
              <a:rPr lang="en-US" dirty="0">
                <a:solidFill>
                  <a:srgbClr val="FF0000"/>
                </a:solidFill>
              </a:rPr>
              <a:t> </a:t>
            </a:r>
            <a:r>
              <a:rPr lang="en-US" dirty="0" err="1">
                <a:solidFill>
                  <a:srgbClr val="FF0000"/>
                </a:solidFill>
              </a:rPr>
              <a:t>vgap</a:t>
            </a:r>
            <a:r>
              <a:rPr lang="en-US" dirty="0">
                <a:solidFill>
                  <a:srgbClr val="FF0000"/>
                </a:solidFill>
              </a:rPr>
              <a:t>)</a:t>
            </a:r>
            <a:endParaRPr lang="en-US" dirty="0"/>
          </a:p>
          <a:p>
            <a:r>
              <a:rPr lang="en-US" dirty="0"/>
              <a:t>It constructs a border layout with the indicated gaps between components</a:t>
            </a:r>
            <a:r>
              <a:rPr lang="en-US" dirty="0" smtClean="0"/>
              <a:t>.</a:t>
            </a:r>
            <a:endParaRPr lang="en-US" dirty="0" smtClean="0"/>
          </a:p>
          <a:p>
            <a:r>
              <a:rPr lang="en-US" dirty="0">
                <a:solidFill>
                  <a:srgbClr val="FF0000"/>
                </a:solidFill>
              </a:rPr>
              <a:t>Methods of </a:t>
            </a:r>
            <a:r>
              <a:rPr lang="en-US" dirty="0" err="1" smtClean="0">
                <a:solidFill>
                  <a:srgbClr val="FF0000"/>
                </a:solidFill>
              </a:rPr>
              <a:t>BorderLayout</a:t>
            </a:r>
            <a:endParaRPr lang="en-US" dirty="0" smtClean="0">
              <a:solidFill>
                <a:srgbClr val="0070C0"/>
              </a:solidFill>
            </a:endParaRPr>
          </a:p>
          <a:p>
            <a:r>
              <a:rPr lang="en-US" dirty="0"/>
              <a:t>void </a:t>
            </a:r>
            <a:r>
              <a:rPr lang="en-US" dirty="0" err="1"/>
              <a:t>addLayoutComponent</a:t>
            </a:r>
            <a:r>
              <a:rPr lang="en-US" dirty="0"/>
              <a:t>(String </a:t>
            </a:r>
            <a:r>
              <a:rPr lang="en-US" dirty="0" err="1"/>
              <a:t>name,Component</a:t>
            </a:r>
            <a:r>
              <a:rPr lang="en-US" dirty="0"/>
              <a:t> comp)</a:t>
            </a:r>
            <a:endParaRPr lang="en-US" dirty="0"/>
          </a:p>
          <a:p>
            <a:r>
              <a:rPr lang="en-US" dirty="0"/>
              <a:t>void </a:t>
            </a:r>
            <a:r>
              <a:rPr lang="en-US" dirty="0" err="1"/>
              <a:t>removeLayoutComponent</a:t>
            </a:r>
            <a:r>
              <a:rPr lang="en-US" dirty="0"/>
              <a:t>(Component comp)</a:t>
            </a:r>
            <a:endParaRPr lang="en-US" dirty="0"/>
          </a:p>
          <a:p>
            <a:r>
              <a:rPr lang="en-US" dirty="0"/>
              <a:t>void </a:t>
            </a:r>
            <a:r>
              <a:rPr lang="en-US" dirty="0" err="1"/>
              <a:t>setHgap</a:t>
            </a:r>
            <a:r>
              <a:rPr lang="en-US" dirty="0"/>
              <a:t>(</a:t>
            </a:r>
            <a:r>
              <a:rPr lang="en-US" dirty="0" err="1"/>
              <a:t>int</a:t>
            </a:r>
            <a:r>
              <a:rPr lang="en-US" dirty="0"/>
              <a:t> </a:t>
            </a:r>
            <a:r>
              <a:rPr lang="en-US" dirty="0" err="1"/>
              <a:t>hgap</a:t>
            </a:r>
            <a:r>
              <a:rPr lang="en-US" dirty="0"/>
              <a:t>)</a:t>
            </a:r>
            <a:endParaRPr lang="en-US" dirty="0"/>
          </a:p>
          <a:p>
            <a:r>
              <a:rPr lang="en-US" dirty="0" err="1"/>
              <a:t>int</a:t>
            </a:r>
            <a:r>
              <a:rPr lang="en-US" dirty="0"/>
              <a:t> </a:t>
            </a:r>
            <a:r>
              <a:rPr lang="en-US" dirty="0" err="1"/>
              <a:t>getHgap</a:t>
            </a:r>
            <a:r>
              <a:rPr lang="en-US" dirty="0"/>
              <a:t>()</a:t>
            </a:r>
            <a:endParaRPr lang="en-US" dirty="0"/>
          </a:p>
          <a:p>
            <a:r>
              <a:rPr lang="en-US" dirty="0"/>
              <a:t>void </a:t>
            </a:r>
            <a:r>
              <a:rPr lang="en-US" dirty="0" err="1"/>
              <a:t>setVgap</a:t>
            </a:r>
            <a:r>
              <a:rPr lang="en-US" dirty="0"/>
              <a:t>(</a:t>
            </a:r>
            <a:r>
              <a:rPr lang="en-US" dirty="0" err="1"/>
              <a:t>int</a:t>
            </a:r>
            <a:r>
              <a:rPr lang="en-US" dirty="0"/>
              <a:t> </a:t>
            </a:r>
            <a:r>
              <a:rPr lang="en-US" dirty="0" err="1"/>
              <a:t>vgap</a:t>
            </a:r>
            <a:r>
              <a:rPr lang="en-US" dirty="0"/>
              <a:t>)</a:t>
            </a:r>
            <a:endParaRPr lang="en-US" dirty="0"/>
          </a:p>
          <a:p>
            <a:r>
              <a:rPr lang="en-US" dirty="0" err="1"/>
              <a:t>int</a:t>
            </a:r>
            <a:r>
              <a:rPr lang="en-US" dirty="0"/>
              <a:t> </a:t>
            </a:r>
            <a:r>
              <a:rPr lang="en-US" dirty="0" err="1"/>
              <a:t>getVgap</a:t>
            </a:r>
            <a:r>
              <a:rPr lang="en-US" dirty="0"/>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05"/>
          </a:xfrm>
        </p:spPr>
        <p:txBody>
          <a:bodyPr>
            <a:normAutofit fontScale="90000"/>
          </a:bodyPr>
          <a:lstStyle/>
          <a:p>
            <a:r>
              <a:rPr lang="en-US" dirty="0" err="1">
                <a:solidFill>
                  <a:srgbClr val="110CDC"/>
                </a:solidFill>
              </a:rPr>
              <a:t>CardLayout</a:t>
            </a:r>
            <a:endParaRPr lang="en-US" dirty="0" err="1">
              <a:solidFill>
                <a:srgbClr val="110CDC"/>
              </a:solidFill>
            </a:endParaRPr>
          </a:p>
        </p:txBody>
      </p:sp>
      <p:sp>
        <p:nvSpPr>
          <p:cNvPr id="3" name="Content Placeholder 2"/>
          <p:cNvSpPr>
            <a:spLocks noGrp="1"/>
          </p:cNvSpPr>
          <p:nvPr>
            <p:ph idx="1"/>
          </p:nvPr>
        </p:nvSpPr>
        <p:spPr>
          <a:xfrm>
            <a:off x="838200" y="1258958"/>
            <a:ext cx="10863470" cy="5075581"/>
          </a:xfrm>
        </p:spPr>
        <p:txBody>
          <a:bodyPr>
            <a:normAutofit/>
          </a:bodyPr>
          <a:lstStyle/>
          <a:p>
            <a:r>
              <a:rPr lang="en-US" dirty="0">
                <a:solidFill>
                  <a:srgbClr val="D21BD9"/>
                </a:solidFill>
              </a:rPr>
              <a:t>The </a:t>
            </a:r>
            <a:r>
              <a:rPr lang="en-US" dirty="0" err="1">
                <a:solidFill>
                  <a:srgbClr val="D21BD9"/>
                </a:solidFill>
              </a:rPr>
              <a:t>CardLayout</a:t>
            </a:r>
            <a:r>
              <a:rPr lang="en-US" dirty="0">
                <a:solidFill>
                  <a:srgbClr val="D21BD9"/>
                </a:solidFill>
              </a:rPr>
              <a:t> is a bit on the strange side. </a:t>
            </a:r>
            <a:endParaRPr lang="en-US" dirty="0"/>
          </a:p>
          <a:p>
            <a:r>
              <a:rPr lang="en-US" dirty="0"/>
              <a:t>A </a:t>
            </a:r>
            <a:r>
              <a:rPr lang="en-US" dirty="0" err="1"/>
              <a:t>CardLayout</a:t>
            </a:r>
            <a:r>
              <a:rPr lang="en-US" dirty="0"/>
              <a:t> usually manages several components, displaying one of them at a time and hiding the rest. </a:t>
            </a:r>
            <a:endParaRPr lang="en-US" dirty="0"/>
          </a:p>
          <a:p>
            <a:r>
              <a:rPr lang="en-US" dirty="0">
                <a:solidFill>
                  <a:srgbClr val="D21BD9"/>
                </a:solidFill>
              </a:rPr>
              <a:t>All the components are given the same size. </a:t>
            </a:r>
            <a:endParaRPr lang="en-US" dirty="0"/>
          </a:p>
          <a:p>
            <a:r>
              <a:rPr lang="en-US" dirty="0"/>
              <a:t>Usually, the </a:t>
            </a:r>
            <a:r>
              <a:rPr lang="en-US" dirty="0" err="1"/>
              <a:t>CardLayout</a:t>
            </a:r>
            <a:r>
              <a:rPr lang="en-US" dirty="0"/>
              <a:t> manages a group of Panels (or some other container), and each Panel contains several components of its own.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1"/>
          <a:stretch>
            <a:fillRect/>
          </a:stretch>
        </p:blipFill>
        <p:spPr>
          <a:xfrm>
            <a:off x="224790" y="290195"/>
            <a:ext cx="5181600" cy="3742055"/>
          </a:xfrm>
          <a:prstGeom prst="rect">
            <a:avLst/>
          </a:prstGeom>
        </p:spPr>
      </p:pic>
      <p:pic>
        <p:nvPicPr>
          <p:cNvPr id="6" name="Content Placeholder 5"/>
          <p:cNvPicPr>
            <a:picLocks noGrp="1" noChangeAspect="1"/>
          </p:cNvPicPr>
          <p:nvPr>
            <p:ph sz="half" idx="2"/>
          </p:nvPr>
        </p:nvPicPr>
        <p:blipFill>
          <a:blip r:embed="rId2"/>
          <a:stretch>
            <a:fillRect/>
          </a:stretch>
        </p:blipFill>
        <p:spPr>
          <a:xfrm>
            <a:off x="6522720" y="2117090"/>
            <a:ext cx="5547360" cy="40684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510"/>
          </a:xfrm>
        </p:spPr>
        <p:txBody>
          <a:bodyPr/>
          <a:lstStyle/>
          <a:p>
            <a:r>
              <a:rPr lang="en-US"/>
              <a:t>CUI</a:t>
            </a:r>
            <a:endParaRPr lang="en-US"/>
          </a:p>
        </p:txBody>
      </p:sp>
      <p:sp>
        <p:nvSpPr>
          <p:cNvPr id="3" name="Content Placeholder 2"/>
          <p:cNvSpPr>
            <a:spLocks noGrp="1"/>
          </p:cNvSpPr>
          <p:nvPr>
            <p:ph idx="1"/>
          </p:nvPr>
        </p:nvSpPr>
        <p:spPr>
          <a:xfrm>
            <a:off x="838200" y="1270635"/>
            <a:ext cx="10515600" cy="4906645"/>
          </a:xfrm>
        </p:spPr>
        <p:txBody>
          <a:bodyPr>
            <a:normAutofit fontScale="87500" lnSpcReduction="20000"/>
          </a:bodyPr>
          <a:lstStyle/>
          <a:p>
            <a:r>
              <a:rPr lang="en-US">
                <a:sym typeface="+mn-ea"/>
              </a:rPr>
              <a:t>The first way is where the user can remember some commands on which the application is built and type those commands to achieve the respective tasks. </a:t>
            </a:r>
            <a:endParaRPr lang="en-US">
              <a:sym typeface="+mn-ea"/>
            </a:endParaRPr>
          </a:p>
          <a:p>
            <a:r>
              <a:rPr lang="en-US">
                <a:sym typeface="+mn-ea"/>
              </a:rPr>
              <a:t>For example, the user may have to type a PRINT command to send a file contents to a printer.</a:t>
            </a:r>
            <a:endParaRPr lang="en-US">
              <a:sym typeface="+mn-ea"/>
            </a:endParaRPr>
          </a:p>
          <a:p>
            <a:r>
              <a:rPr lang="en-US"/>
              <a:t>Here, the user should know the syntax and correct usage of the PRINT command. </a:t>
            </a:r>
            <a:endParaRPr lang="en-US"/>
          </a:p>
          <a:p>
            <a:r>
              <a:rPr lang="en-US"/>
              <a:t>Then only he can interact with the application properly. </a:t>
            </a:r>
            <a:endParaRPr lang="en-US"/>
          </a:p>
          <a:p>
            <a:r>
              <a:rPr lang="en-US"/>
              <a:t>This is called CUI (Character User Interface) since the user has </a:t>
            </a:r>
            <a:r>
              <a:rPr lang="en-US">
                <a:solidFill>
                  <a:srgbClr val="D21BD9"/>
                </a:solidFill>
              </a:rPr>
              <a:t>to use characters or commands</a:t>
            </a:r>
            <a:r>
              <a:rPr lang="en-US"/>
              <a:t> to interact with the application. </a:t>
            </a:r>
            <a:endParaRPr lang="en-US"/>
          </a:p>
          <a:p>
            <a:r>
              <a:rPr lang="en-US">
                <a:solidFill>
                  <a:srgbClr val="C00000"/>
                </a:solidFill>
              </a:rPr>
              <a:t>Disadvantage:</a:t>
            </a:r>
            <a:endParaRPr lang="en-US">
              <a:solidFill>
                <a:srgbClr val="C00000"/>
              </a:solidFill>
            </a:endParaRPr>
          </a:p>
          <a:p>
            <a:r>
              <a:rPr lang="en-US">
                <a:solidFill>
                  <a:srgbClr val="110CDC"/>
                </a:solidFill>
              </a:rPr>
              <a:t>User has to remember several commands and their use with correct syntax. </a:t>
            </a:r>
            <a:endParaRPr lang="en-US">
              <a:solidFill>
                <a:srgbClr val="110CDC"/>
              </a:solidFill>
            </a:endParaRPr>
          </a:p>
          <a:p>
            <a:r>
              <a:rPr lang="en-US">
                <a:solidFill>
                  <a:srgbClr val="110CDC"/>
                </a:solidFill>
              </a:rPr>
              <a:t>Not user-friendly. A person who does not know any thing about computers will find this CUI very difficult</a:t>
            </a:r>
            <a:endParaRPr lang="en-US">
              <a:solidFill>
                <a:srgbClr val="110CDC"/>
              </a:solidFill>
            </a:endParaRPr>
          </a:p>
          <a:p>
            <a:endParaRPr lang="en-US">
              <a:solidFill>
                <a:srgbClr val="110CDC"/>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0415"/>
          </a:xfrm>
        </p:spPr>
        <p:txBody>
          <a:bodyPr/>
          <a:lstStyle/>
          <a:p>
            <a:r>
              <a:rPr lang="en-US" dirty="0" err="1">
                <a:solidFill>
                  <a:srgbClr val="110CDC"/>
                </a:solidFill>
              </a:rPr>
              <a:t>CardLayout</a:t>
            </a:r>
            <a:endParaRPr lang="en-US" dirty="0" err="1">
              <a:solidFill>
                <a:srgbClr val="110CDC"/>
              </a:solidFill>
            </a:endParaRPr>
          </a:p>
        </p:txBody>
      </p:sp>
      <p:sp>
        <p:nvSpPr>
          <p:cNvPr id="3" name="Content Placeholder 2"/>
          <p:cNvSpPr>
            <a:spLocks noGrp="1"/>
          </p:cNvSpPr>
          <p:nvPr>
            <p:ph idx="1"/>
          </p:nvPr>
        </p:nvSpPr>
        <p:spPr>
          <a:xfrm>
            <a:off x="838200" y="1268730"/>
            <a:ext cx="10515600" cy="4908550"/>
          </a:xfrm>
        </p:spPr>
        <p:txBody>
          <a:bodyPr>
            <a:normAutofit lnSpcReduction="10000"/>
          </a:bodyPr>
          <a:lstStyle/>
          <a:p>
            <a:r>
              <a:rPr lang="en-US" dirty="0"/>
              <a:t>Card layout Manager displays the container you pass to it as </a:t>
            </a:r>
            <a:r>
              <a:rPr lang="en-US" dirty="0">
                <a:solidFill>
                  <a:srgbClr val="D21BD9"/>
                </a:solidFill>
              </a:rPr>
              <a:t>cards</a:t>
            </a:r>
            <a:r>
              <a:rPr lang="en-US" dirty="0"/>
              <a:t>.</a:t>
            </a:r>
            <a:endParaRPr lang="en-US" dirty="0"/>
          </a:p>
          <a:p>
            <a:r>
              <a:rPr lang="en-US" dirty="0"/>
              <a:t>We assign name to each card and then move from one card to another by using </a:t>
            </a:r>
            <a:r>
              <a:rPr lang="en-US" dirty="0">
                <a:solidFill>
                  <a:srgbClr val="D21BD9"/>
                </a:solidFill>
              </a:rPr>
              <a:t>show()</a:t>
            </a:r>
            <a:r>
              <a:rPr lang="en-US" dirty="0"/>
              <a:t> method.</a:t>
            </a:r>
            <a:endParaRPr lang="en-US" dirty="0"/>
          </a:p>
          <a:p>
            <a:r>
              <a:rPr lang="en-US" dirty="0"/>
              <a:t>Besides show() method , we can also use </a:t>
            </a:r>
            <a:r>
              <a:rPr lang="en-US" dirty="0" err="1">
                <a:solidFill>
                  <a:srgbClr val="FF0000"/>
                </a:solidFill>
              </a:rPr>
              <a:t>first,last,next</a:t>
            </a:r>
            <a:r>
              <a:rPr lang="en-US" dirty="0"/>
              <a:t> and </a:t>
            </a:r>
            <a:r>
              <a:rPr lang="en-US" dirty="0">
                <a:solidFill>
                  <a:srgbClr val="FF0000"/>
                </a:solidFill>
              </a:rPr>
              <a:t>previous</a:t>
            </a:r>
            <a:r>
              <a:rPr lang="en-US" dirty="0"/>
              <a:t> methods of the </a:t>
            </a:r>
            <a:r>
              <a:rPr lang="en-US" dirty="0" err="1"/>
              <a:t>CardLayout</a:t>
            </a:r>
            <a:r>
              <a:rPr lang="en-US" dirty="0"/>
              <a:t> class to display the specific class.</a:t>
            </a:r>
            <a:endParaRPr lang="en-US" dirty="0"/>
          </a:p>
          <a:p>
            <a:r>
              <a:rPr lang="en-US" dirty="0">
                <a:solidFill>
                  <a:srgbClr val="110CDC"/>
                </a:solidFill>
              </a:rPr>
              <a:t>Constructors</a:t>
            </a:r>
            <a:endParaRPr lang="en-US" dirty="0"/>
          </a:p>
          <a:p>
            <a:r>
              <a:rPr lang="en-US" dirty="0" err="1">
                <a:solidFill>
                  <a:srgbClr val="FF0000"/>
                </a:solidFill>
              </a:rPr>
              <a:t>CardLayout</a:t>
            </a:r>
            <a:r>
              <a:rPr lang="en-US" dirty="0">
                <a:solidFill>
                  <a:srgbClr val="FF0000"/>
                </a:solidFill>
              </a:rPr>
              <a:t>()</a:t>
            </a:r>
            <a:endParaRPr lang="en-US" dirty="0"/>
          </a:p>
          <a:p>
            <a:r>
              <a:rPr lang="en-US" dirty="0"/>
              <a:t>It creates a new card layout</a:t>
            </a:r>
            <a:endParaRPr lang="en-US" dirty="0"/>
          </a:p>
          <a:p>
            <a:r>
              <a:rPr lang="en-US" dirty="0" err="1">
                <a:solidFill>
                  <a:srgbClr val="FF0000"/>
                </a:solidFill>
              </a:rPr>
              <a:t>CardLayout</a:t>
            </a:r>
            <a:r>
              <a:rPr lang="en-US" dirty="0">
                <a:solidFill>
                  <a:srgbClr val="FF0000"/>
                </a:solidFill>
              </a:rPr>
              <a:t>(</a:t>
            </a:r>
            <a:r>
              <a:rPr lang="en-US" dirty="0" err="1">
                <a:solidFill>
                  <a:srgbClr val="FF0000"/>
                </a:solidFill>
              </a:rPr>
              <a:t>int</a:t>
            </a:r>
            <a:r>
              <a:rPr lang="en-US" dirty="0">
                <a:solidFill>
                  <a:srgbClr val="FF0000"/>
                </a:solidFill>
              </a:rPr>
              <a:t> </a:t>
            </a:r>
            <a:r>
              <a:rPr lang="en-US" dirty="0" err="1">
                <a:solidFill>
                  <a:srgbClr val="FF0000"/>
                </a:solidFill>
              </a:rPr>
              <a:t>hgap,int</a:t>
            </a:r>
            <a:r>
              <a:rPr lang="en-US" dirty="0">
                <a:solidFill>
                  <a:srgbClr val="FF0000"/>
                </a:solidFill>
              </a:rPr>
              <a:t> </a:t>
            </a:r>
            <a:r>
              <a:rPr lang="en-US" dirty="0" err="1">
                <a:solidFill>
                  <a:srgbClr val="FF0000"/>
                </a:solidFill>
              </a:rPr>
              <a:t>vgap</a:t>
            </a:r>
            <a:r>
              <a:rPr lang="en-US" dirty="0">
                <a:solidFill>
                  <a:srgbClr val="FF0000"/>
                </a:solidFill>
              </a:rPr>
              <a:t>)</a:t>
            </a:r>
            <a:endParaRPr lang="en-US" dirty="0"/>
          </a:p>
          <a:p>
            <a:r>
              <a:rPr lang="en-US" dirty="0"/>
              <a:t>It creates a new card layout with the given horizontal and vertical gaps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r>
              <a:rPr lang="en-US" dirty="0">
                <a:solidFill>
                  <a:srgbClr val="110CDC"/>
                </a:solidFill>
              </a:rPr>
              <a:t>Methods of </a:t>
            </a:r>
            <a:r>
              <a:rPr lang="en-US" dirty="0" err="1">
                <a:solidFill>
                  <a:srgbClr val="110CDC"/>
                </a:solidFill>
              </a:rPr>
              <a:t>CardLayout</a:t>
            </a:r>
            <a:endParaRPr lang="en-US" dirty="0" err="1">
              <a:solidFill>
                <a:srgbClr val="110CDC"/>
              </a:solidFill>
            </a:endParaRPr>
          </a:p>
        </p:txBody>
      </p:sp>
      <p:sp>
        <p:nvSpPr>
          <p:cNvPr id="3" name="Content Placeholder 2"/>
          <p:cNvSpPr>
            <a:spLocks noGrp="1"/>
          </p:cNvSpPr>
          <p:nvPr>
            <p:ph idx="1"/>
          </p:nvPr>
        </p:nvSpPr>
        <p:spPr>
          <a:xfrm>
            <a:off x="192405" y="1313180"/>
            <a:ext cx="11161395" cy="4864100"/>
          </a:xfrm>
        </p:spPr>
        <p:txBody>
          <a:bodyPr>
            <a:normAutofit lnSpcReduction="10000"/>
          </a:bodyPr>
          <a:lstStyle/>
          <a:p>
            <a:r>
              <a:rPr lang="en-US" dirty="0"/>
              <a:t>void </a:t>
            </a:r>
            <a:r>
              <a:rPr lang="en-US" dirty="0" err="1"/>
              <a:t>addLayoutComponent</a:t>
            </a:r>
            <a:r>
              <a:rPr lang="en-US" dirty="0"/>
              <a:t>(String </a:t>
            </a:r>
            <a:r>
              <a:rPr lang="en-US" dirty="0" err="1"/>
              <a:t>name,Component</a:t>
            </a:r>
            <a:r>
              <a:rPr lang="en-US" dirty="0"/>
              <a:t> comp)</a:t>
            </a:r>
            <a:endParaRPr lang="en-US" dirty="0"/>
          </a:p>
          <a:p>
            <a:r>
              <a:rPr lang="en-US" dirty="0"/>
              <a:t>void </a:t>
            </a:r>
            <a:r>
              <a:rPr lang="en-US" dirty="0" err="1"/>
              <a:t>removeLayoutComponent</a:t>
            </a:r>
            <a:r>
              <a:rPr lang="en-US" dirty="0"/>
              <a:t>(Component comp)</a:t>
            </a:r>
            <a:endParaRPr lang="en-US" dirty="0"/>
          </a:p>
          <a:p>
            <a:r>
              <a:rPr lang="en-US" dirty="0"/>
              <a:t>void </a:t>
            </a:r>
            <a:r>
              <a:rPr lang="en-US" dirty="0" err="1"/>
              <a:t>setHgap</a:t>
            </a:r>
            <a:r>
              <a:rPr lang="en-US" dirty="0"/>
              <a:t>(</a:t>
            </a:r>
            <a:r>
              <a:rPr lang="en-US" dirty="0" err="1"/>
              <a:t>int</a:t>
            </a:r>
            <a:r>
              <a:rPr lang="en-US" dirty="0"/>
              <a:t> </a:t>
            </a:r>
            <a:r>
              <a:rPr lang="en-US" dirty="0" err="1"/>
              <a:t>hgap</a:t>
            </a:r>
            <a:r>
              <a:rPr lang="en-US" dirty="0"/>
              <a:t>)</a:t>
            </a:r>
            <a:endParaRPr lang="en-US" dirty="0"/>
          </a:p>
          <a:p>
            <a:r>
              <a:rPr lang="en-US" dirty="0" err="1"/>
              <a:t>int</a:t>
            </a:r>
            <a:r>
              <a:rPr lang="en-US" dirty="0"/>
              <a:t> </a:t>
            </a:r>
            <a:r>
              <a:rPr lang="en-US" dirty="0" err="1"/>
              <a:t>getHgap</a:t>
            </a:r>
            <a:r>
              <a:rPr lang="en-US" dirty="0"/>
              <a:t>()</a:t>
            </a:r>
            <a:endParaRPr lang="en-US" dirty="0"/>
          </a:p>
          <a:p>
            <a:r>
              <a:rPr lang="en-US" dirty="0"/>
              <a:t>void </a:t>
            </a:r>
            <a:r>
              <a:rPr lang="en-US" dirty="0" err="1"/>
              <a:t>setVgap</a:t>
            </a:r>
            <a:r>
              <a:rPr lang="en-US" dirty="0"/>
              <a:t>(</a:t>
            </a:r>
            <a:r>
              <a:rPr lang="en-US" dirty="0" err="1"/>
              <a:t>int</a:t>
            </a:r>
            <a:r>
              <a:rPr lang="en-US" dirty="0"/>
              <a:t> </a:t>
            </a:r>
            <a:r>
              <a:rPr lang="en-US" dirty="0" err="1"/>
              <a:t>vgap</a:t>
            </a:r>
            <a:r>
              <a:rPr lang="en-US" dirty="0"/>
              <a:t>)</a:t>
            </a:r>
            <a:endParaRPr lang="en-US" dirty="0"/>
          </a:p>
          <a:p>
            <a:r>
              <a:rPr lang="en-US" dirty="0" err="1"/>
              <a:t>int</a:t>
            </a:r>
            <a:r>
              <a:rPr lang="en-US" dirty="0"/>
              <a:t> </a:t>
            </a:r>
            <a:r>
              <a:rPr lang="en-US" dirty="0" err="1"/>
              <a:t>getVgap</a:t>
            </a:r>
            <a:r>
              <a:rPr lang="en-US" dirty="0"/>
              <a:t>()</a:t>
            </a:r>
            <a:endParaRPr lang="en-US" dirty="0"/>
          </a:p>
          <a:p>
            <a:r>
              <a:rPr lang="en-US" dirty="0">
                <a:solidFill>
                  <a:srgbClr val="0000FF"/>
                </a:solidFill>
              </a:rPr>
              <a:t>void first(Container Parent) </a:t>
            </a:r>
            <a:endParaRPr lang="en-US" dirty="0">
              <a:solidFill>
                <a:srgbClr val="0000FF"/>
              </a:solidFill>
            </a:endParaRPr>
          </a:p>
          <a:p>
            <a:r>
              <a:rPr lang="en-US" dirty="0">
                <a:solidFill>
                  <a:srgbClr val="0000FF"/>
                </a:solidFill>
              </a:rPr>
              <a:t>void last(Container Parent) </a:t>
            </a:r>
            <a:endParaRPr lang="en-US" dirty="0">
              <a:solidFill>
                <a:srgbClr val="0000FF"/>
              </a:solidFill>
            </a:endParaRPr>
          </a:p>
          <a:p>
            <a:r>
              <a:rPr lang="en-US" dirty="0">
                <a:solidFill>
                  <a:srgbClr val="0000FF"/>
                </a:solidFill>
              </a:rPr>
              <a:t>void next(Container Parent) </a:t>
            </a:r>
            <a:endParaRPr lang="en-US" dirty="0">
              <a:solidFill>
                <a:srgbClr val="0000FF"/>
              </a:solidFill>
            </a:endParaRPr>
          </a:p>
          <a:p>
            <a:r>
              <a:rPr lang="en-US" dirty="0">
                <a:solidFill>
                  <a:srgbClr val="0000FF"/>
                </a:solidFill>
              </a:rPr>
              <a:t>void previous(Container Parent) </a:t>
            </a:r>
            <a:endParaRPr lang="en-US" dirty="0">
              <a:solidFill>
                <a:srgbClr val="0000FF"/>
              </a:solidFill>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
            <a:ext cx="10515600" cy="941705"/>
          </a:xfrm>
        </p:spPr>
        <p:txBody>
          <a:bodyPr/>
          <a:lstStyle/>
          <a:p>
            <a:r>
              <a:rPr lang="en-US" dirty="0" err="1">
                <a:solidFill>
                  <a:srgbClr val="110CDC"/>
                </a:solidFill>
              </a:rPr>
              <a:t>GridBagLayout</a:t>
            </a:r>
            <a:endParaRPr lang="en-US" dirty="0" err="1">
              <a:solidFill>
                <a:srgbClr val="110CDC"/>
              </a:solidFill>
            </a:endParaRPr>
          </a:p>
        </p:txBody>
      </p:sp>
      <p:sp>
        <p:nvSpPr>
          <p:cNvPr id="3" name="Content Placeholder 2"/>
          <p:cNvSpPr>
            <a:spLocks noGrp="1"/>
          </p:cNvSpPr>
          <p:nvPr>
            <p:ph idx="1"/>
          </p:nvPr>
        </p:nvSpPr>
        <p:spPr>
          <a:xfrm>
            <a:off x="838200" y="1113155"/>
            <a:ext cx="10515600" cy="5063490"/>
          </a:xfrm>
        </p:spPr>
        <p:txBody>
          <a:bodyPr>
            <a:normAutofit/>
          </a:bodyPr>
          <a:lstStyle/>
          <a:p>
            <a:r>
              <a:rPr lang="en-US" dirty="0" err="1"/>
              <a:t>GridBagLayout</a:t>
            </a:r>
            <a:r>
              <a:rPr lang="en-US" dirty="0"/>
              <a:t> is the most </a:t>
            </a:r>
            <a:r>
              <a:rPr lang="en-US" dirty="0">
                <a:solidFill>
                  <a:schemeClr val="accent4">
                    <a:lumMod val="75000"/>
                  </a:schemeClr>
                </a:solidFill>
              </a:rPr>
              <a:t>sophisticated</a:t>
            </a:r>
            <a:r>
              <a:rPr lang="en-US" dirty="0"/>
              <a:t> and </a:t>
            </a:r>
            <a:r>
              <a:rPr lang="en-US" dirty="0">
                <a:solidFill>
                  <a:schemeClr val="accent4">
                    <a:lumMod val="75000"/>
                  </a:schemeClr>
                </a:solidFill>
              </a:rPr>
              <a:t>complex</a:t>
            </a:r>
            <a:r>
              <a:rPr lang="en-US" dirty="0"/>
              <a:t> of the layouts provided in the development kit. </a:t>
            </a:r>
            <a:endParaRPr lang="en-US" dirty="0"/>
          </a:p>
          <a:p>
            <a:r>
              <a:rPr lang="en-US" dirty="0"/>
              <a:t>The Grid bag layout (like grid layout) arranges components into a </a:t>
            </a:r>
            <a:r>
              <a:rPr lang="en-US" dirty="0">
                <a:solidFill>
                  <a:srgbClr val="FF0000"/>
                </a:solidFill>
              </a:rPr>
              <a:t>grid of rows and columns</a:t>
            </a:r>
            <a:r>
              <a:rPr lang="en-US" dirty="0"/>
              <a:t>, but lets you specify a number of settings </a:t>
            </a:r>
            <a:r>
              <a:rPr lang="en-US" dirty="0">
                <a:solidFill>
                  <a:srgbClr val="00B050"/>
                </a:solidFill>
              </a:rPr>
              <a:t>to fine-tune how the components are sized and positioned within the cells</a:t>
            </a:r>
            <a:r>
              <a:rPr lang="en-US" dirty="0"/>
              <a:t>.</a:t>
            </a:r>
            <a:endParaRPr lang="en-US" dirty="0"/>
          </a:p>
          <a:p>
            <a:r>
              <a:rPr lang="en-US" dirty="0"/>
              <a:t>Unlike the grid layout, the rows and columns </a:t>
            </a:r>
            <a:r>
              <a:rPr lang="en-US" dirty="0">
                <a:solidFill>
                  <a:srgbClr val="FF0000"/>
                </a:solidFill>
              </a:rPr>
              <a:t>are not constrained to be a uniform size</a:t>
            </a:r>
            <a:r>
              <a:rPr lang="en-US" dirty="0"/>
              <a:t>. </a:t>
            </a:r>
            <a:endParaRPr lang="en-US" dirty="0"/>
          </a:p>
          <a:p>
            <a:r>
              <a:rPr lang="en-US" dirty="0"/>
              <a:t>With the </a:t>
            </a:r>
            <a:r>
              <a:rPr lang="en-US" dirty="0" err="1"/>
              <a:t>GridBagLayout</a:t>
            </a:r>
            <a:r>
              <a:rPr lang="en-US" dirty="0"/>
              <a:t>, you can organize components in multiple rows and columns, stretch speciﬁc rows or columns when space is available, and anchor objects in different corners.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9"/>
            <a:ext cx="10515600" cy="909493"/>
          </a:xfrm>
        </p:spPr>
        <p:txBody>
          <a:bodyPr/>
          <a:lstStyle/>
          <a:p>
            <a:r>
              <a:rPr lang="en-US" dirty="0" err="1">
                <a:solidFill>
                  <a:srgbClr val="110CDC"/>
                </a:solidFill>
              </a:rPr>
              <a:t>GridBagLayout</a:t>
            </a:r>
            <a:r>
              <a:rPr lang="en-US" dirty="0">
                <a:solidFill>
                  <a:srgbClr val="110CDC"/>
                </a:solidFill>
              </a:rPr>
              <a:t>(cont’d)</a:t>
            </a:r>
            <a:endParaRPr lang="en-US" dirty="0">
              <a:solidFill>
                <a:srgbClr val="110CDC"/>
              </a:solidFill>
            </a:endParaRPr>
          </a:p>
        </p:txBody>
      </p:sp>
      <p:sp>
        <p:nvSpPr>
          <p:cNvPr id="3" name="Content Placeholder 2"/>
          <p:cNvSpPr>
            <a:spLocks noGrp="1"/>
          </p:cNvSpPr>
          <p:nvPr>
            <p:ph idx="1"/>
          </p:nvPr>
        </p:nvSpPr>
        <p:spPr>
          <a:xfrm>
            <a:off x="457200" y="1177636"/>
            <a:ext cx="11485418" cy="5361709"/>
          </a:xfrm>
        </p:spPr>
        <p:txBody>
          <a:bodyPr/>
          <a:lstStyle/>
          <a:p>
            <a:r>
              <a:rPr lang="en-US" dirty="0"/>
              <a:t>The set of </a:t>
            </a:r>
            <a:r>
              <a:rPr lang="en-US" dirty="0">
                <a:solidFill>
                  <a:srgbClr val="FF0000"/>
                </a:solidFill>
              </a:rPr>
              <a:t>cells</a:t>
            </a:r>
            <a:r>
              <a:rPr lang="en-US" dirty="0"/>
              <a:t> a component spans can be referred to as its </a:t>
            </a:r>
            <a:r>
              <a:rPr lang="en-US" dirty="0">
                <a:solidFill>
                  <a:srgbClr val="00B050"/>
                </a:solidFill>
              </a:rPr>
              <a:t>display area</a:t>
            </a:r>
            <a:r>
              <a:rPr lang="en-US" dirty="0"/>
              <a:t>. </a:t>
            </a:r>
            <a:endParaRPr lang="en-US" dirty="0"/>
          </a:p>
          <a:p>
            <a:r>
              <a:rPr lang="en-US" dirty="0"/>
              <a:t>A component's display area and the way in which it fills that display area are defined by a set of </a:t>
            </a:r>
            <a:r>
              <a:rPr lang="en-US" dirty="0">
                <a:solidFill>
                  <a:srgbClr val="FF0000"/>
                </a:solidFill>
              </a:rPr>
              <a:t>constraints</a:t>
            </a:r>
            <a:r>
              <a:rPr lang="en-US" dirty="0"/>
              <a:t> that are represented by the </a:t>
            </a:r>
            <a:r>
              <a:rPr lang="en-US" b="1" dirty="0" err="1">
                <a:solidFill>
                  <a:srgbClr val="0070C0"/>
                </a:solidFill>
              </a:rPr>
              <a:t>GridBagConstraints</a:t>
            </a:r>
            <a:r>
              <a:rPr lang="en-US" b="1" dirty="0"/>
              <a:t> </a:t>
            </a:r>
            <a:r>
              <a:rPr lang="en-US" dirty="0"/>
              <a:t>object</a:t>
            </a:r>
            <a:endParaRPr lang="en-US" dirty="0"/>
          </a:p>
          <a:p>
            <a:r>
              <a:rPr lang="en-US" dirty="0"/>
              <a:t>The </a:t>
            </a:r>
            <a:r>
              <a:rPr lang="en-US" dirty="0" err="1">
                <a:solidFill>
                  <a:srgbClr val="C00000"/>
                </a:solidFill>
              </a:rPr>
              <a:t>GridBagConstraints</a:t>
            </a:r>
            <a:r>
              <a:rPr lang="en-US" dirty="0">
                <a:solidFill>
                  <a:srgbClr val="C00000"/>
                </a:solidFill>
              </a:rPr>
              <a:t> </a:t>
            </a:r>
            <a:r>
              <a:rPr lang="en-US" dirty="0"/>
              <a:t>object is initialized with a set of default values, each of which can be </a:t>
            </a:r>
            <a:r>
              <a:rPr lang="en-US" dirty="0">
                <a:solidFill>
                  <a:schemeClr val="accent4">
                    <a:lumMod val="75000"/>
                  </a:schemeClr>
                </a:solidFill>
              </a:rPr>
              <a:t>customized </a:t>
            </a:r>
            <a:r>
              <a:rPr lang="en-US" dirty="0"/>
              <a:t>to change the way the component will be </a:t>
            </a:r>
            <a:r>
              <a:rPr lang="en-US" dirty="0" err="1"/>
              <a:t>layed</a:t>
            </a:r>
            <a:r>
              <a:rPr lang="en-US" dirty="0"/>
              <a:t> out within the </a:t>
            </a:r>
            <a:r>
              <a:rPr lang="en-US" dirty="0" err="1"/>
              <a:t>gridbag</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874840" y="232739"/>
            <a:ext cx="8377524" cy="563221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832"/>
          </a:xfrm>
        </p:spPr>
        <p:txBody>
          <a:bodyPr>
            <a:normAutofit/>
          </a:bodyPr>
          <a:lstStyle/>
          <a:p>
            <a:r>
              <a:rPr lang="en-US" sz="3600" b="1" dirty="0" err="1" smtClean="0">
                <a:solidFill>
                  <a:srgbClr val="110CDC"/>
                </a:solidFill>
              </a:rPr>
              <a:t>GridBagConstraints.gridx</a:t>
            </a:r>
            <a:r>
              <a:rPr lang="en-US" sz="3600" b="1" dirty="0" smtClean="0">
                <a:solidFill>
                  <a:srgbClr val="110CDC"/>
                </a:solidFill>
              </a:rPr>
              <a:t> </a:t>
            </a:r>
            <a:r>
              <a:rPr lang="en-US" sz="3600" b="1" dirty="0">
                <a:solidFill>
                  <a:srgbClr val="110CDC"/>
                </a:solidFill>
              </a:rPr>
              <a:t>and </a:t>
            </a:r>
            <a:r>
              <a:rPr lang="en-US" sz="3600" b="1" dirty="0" err="1" smtClean="0">
                <a:solidFill>
                  <a:srgbClr val="110CDC"/>
                </a:solidFill>
              </a:rPr>
              <a:t>GridBagConstraints.gridy</a:t>
            </a:r>
            <a:endParaRPr lang="en-US" sz="3600" dirty="0">
              <a:solidFill>
                <a:srgbClr val="110CDC"/>
              </a:solidFill>
            </a:endParaRPr>
          </a:p>
        </p:txBody>
      </p:sp>
      <p:sp>
        <p:nvSpPr>
          <p:cNvPr id="3" name="Content Placeholder 2"/>
          <p:cNvSpPr>
            <a:spLocks noGrp="1"/>
          </p:cNvSpPr>
          <p:nvPr>
            <p:ph idx="1"/>
          </p:nvPr>
        </p:nvSpPr>
        <p:spPr>
          <a:xfrm>
            <a:off x="838200" y="1258958"/>
            <a:ext cx="10515600" cy="4918005"/>
          </a:xfrm>
        </p:spPr>
        <p:txBody>
          <a:bodyPr>
            <a:normAutofit fontScale="85000" lnSpcReduction="20000"/>
          </a:bodyPr>
          <a:lstStyle/>
          <a:p>
            <a:r>
              <a:rPr lang="en-US" dirty="0"/>
              <a:t>The </a:t>
            </a:r>
            <a:r>
              <a:rPr lang="en-US" dirty="0" err="1"/>
              <a:t>gridx</a:t>
            </a:r>
            <a:r>
              <a:rPr lang="en-US" dirty="0"/>
              <a:t> and </a:t>
            </a:r>
            <a:r>
              <a:rPr lang="en-US" dirty="0" err="1"/>
              <a:t>gridy</a:t>
            </a:r>
            <a:r>
              <a:rPr lang="en-US" dirty="0"/>
              <a:t> settings indicate at which row (</a:t>
            </a:r>
            <a:r>
              <a:rPr lang="en-US" dirty="0" err="1"/>
              <a:t>gridx</a:t>
            </a:r>
            <a:r>
              <a:rPr lang="en-US" dirty="0"/>
              <a:t>) or column (</a:t>
            </a:r>
            <a:r>
              <a:rPr lang="en-US" dirty="0" err="1"/>
              <a:t>gridy</a:t>
            </a:r>
            <a:r>
              <a:rPr lang="en-US" dirty="0"/>
              <a:t>) the component should be located. </a:t>
            </a:r>
            <a:endParaRPr lang="en-US" dirty="0"/>
          </a:p>
          <a:p>
            <a:r>
              <a:rPr lang="en-US" dirty="0"/>
              <a:t>The </a:t>
            </a:r>
            <a:r>
              <a:rPr lang="en-US" dirty="0">
                <a:solidFill>
                  <a:srgbClr val="FF0000"/>
                </a:solidFill>
              </a:rPr>
              <a:t>top row </a:t>
            </a:r>
            <a:r>
              <a:rPr lang="en-US" dirty="0"/>
              <a:t>is </a:t>
            </a:r>
            <a:r>
              <a:rPr lang="en-US" dirty="0" err="1"/>
              <a:t>gridx</a:t>
            </a:r>
            <a:r>
              <a:rPr lang="en-US" dirty="0"/>
              <a:t>=0, and the </a:t>
            </a:r>
            <a:r>
              <a:rPr lang="en-US" dirty="0">
                <a:solidFill>
                  <a:srgbClr val="FF0000"/>
                </a:solidFill>
              </a:rPr>
              <a:t>left-most column </a:t>
            </a:r>
            <a:r>
              <a:rPr lang="en-US" dirty="0"/>
              <a:t>is </a:t>
            </a:r>
            <a:r>
              <a:rPr lang="en-US" dirty="0" err="1"/>
              <a:t>gridy</a:t>
            </a:r>
            <a:r>
              <a:rPr lang="en-US" dirty="0"/>
              <a:t>=0. </a:t>
            </a:r>
            <a:endParaRPr lang="en-US" dirty="0"/>
          </a:p>
          <a:p>
            <a:r>
              <a:rPr lang="en-US" dirty="0"/>
              <a:t>The value for </a:t>
            </a:r>
            <a:r>
              <a:rPr lang="en-US" dirty="0" err="1"/>
              <a:t>gridx</a:t>
            </a:r>
            <a:r>
              <a:rPr lang="en-US" dirty="0"/>
              <a:t>/</a:t>
            </a:r>
            <a:r>
              <a:rPr lang="en-US" dirty="0" err="1"/>
              <a:t>gridy</a:t>
            </a:r>
            <a:r>
              <a:rPr lang="en-US" dirty="0"/>
              <a:t> can either be an integer corresponding to the explicit row/column or the value </a:t>
            </a:r>
            <a:r>
              <a:rPr lang="en-US" dirty="0" err="1">
                <a:solidFill>
                  <a:schemeClr val="accent4">
                    <a:lumMod val="75000"/>
                  </a:schemeClr>
                </a:solidFill>
              </a:rPr>
              <a:t>GridBagConstraints.RELATIVE</a:t>
            </a:r>
            <a:r>
              <a:rPr lang="en-US" dirty="0"/>
              <a:t>, which indicates that the </a:t>
            </a:r>
            <a:r>
              <a:rPr lang="en-US" dirty="0">
                <a:solidFill>
                  <a:srgbClr val="00B050"/>
                </a:solidFill>
              </a:rPr>
              <a:t>component should be placed in the row/column subsequent to the row/column where the last component was placed</a:t>
            </a:r>
            <a:r>
              <a:rPr lang="en-US" dirty="0"/>
              <a:t>.</a:t>
            </a:r>
            <a:endParaRPr lang="en-US" dirty="0"/>
          </a:p>
          <a:p>
            <a:r>
              <a:rPr lang="en-US" dirty="0"/>
              <a:t>For example, when adding components to a row, </a:t>
            </a:r>
            <a:r>
              <a:rPr lang="en-US" dirty="0" err="1">
                <a:solidFill>
                  <a:srgbClr val="FF0000"/>
                </a:solidFill>
              </a:rPr>
              <a:t>gridx</a:t>
            </a:r>
            <a:r>
              <a:rPr lang="en-US" dirty="0">
                <a:solidFill>
                  <a:srgbClr val="FF0000"/>
                </a:solidFill>
              </a:rPr>
              <a:t>=</a:t>
            </a:r>
            <a:r>
              <a:rPr lang="en-US" dirty="0" err="1">
                <a:solidFill>
                  <a:srgbClr val="FF0000"/>
                </a:solidFill>
              </a:rPr>
              <a:t>GridBagConstraints.RELATIVE</a:t>
            </a:r>
            <a:r>
              <a:rPr lang="en-US" dirty="0"/>
              <a:t> places the </a:t>
            </a:r>
            <a:r>
              <a:rPr lang="en-US" dirty="0">
                <a:solidFill>
                  <a:srgbClr val="00B050"/>
                </a:solidFill>
              </a:rPr>
              <a:t>component to the right </a:t>
            </a:r>
            <a:r>
              <a:rPr lang="en-US" dirty="0"/>
              <a:t>of the component just added to the row. If a component was just added to </a:t>
            </a:r>
            <a:r>
              <a:rPr lang="en-US" dirty="0">
                <a:solidFill>
                  <a:srgbClr val="FF0000"/>
                </a:solidFill>
              </a:rPr>
              <a:t>Row 2 in Column 1</a:t>
            </a:r>
            <a:r>
              <a:rPr lang="en-US" dirty="0"/>
              <a:t>, the next component is added to </a:t>
            </a:r>
            <a:r>
              <a:rPr lang="en-US" dirty="0">
                <a:solidFill>
                  <a:srgbClr val="FF0000"/>
                </a:solidFill>
              </a:rPr>
              <a:t>Row 2 in Column 2</a:t>
            </a:r>
            <a:r>
              <a:rPr lang="en-US" dirty="0"/>
              <a:t>.</a:t>
            </a:r>
            <a:endParaRPr lang="en-US" dirty="0"/>
          </a:p>
          <a:p>
            <a:r>
              <a:rPr lang="en-US" dirty="0"/>
              <a:t>When adding components to a column, </a:t>
            </a:r>
            <a:r>
              <a:rPr lang="en-US" dirty="0" err="1">
                <a:solidFill>
                  <a:srgbClr val="FF0000"/>
                </a:solidFill>
              </a:rPr>
              <a:t>gridy</a:t>
            </a:r>
            <a:r>
              <a:rPr lang="en-US" dirty="0">
                <a:solidFill>
                  <a:srgbClr val="FF0000"/>
                </a:solidFill>
              </a:rPr>
              <a:t>=</a:t>
            </a:r>
            <a:r>
              <a:rPr lang="en-US" dirty="0" err="1">
                <a:solidFill>
                  <a:srgbClr val="FF0000"/>
                </a:solidFill>
              </a:rPr>
              <a:t>GridBagConstraints.RELATIVE</a:t>
            </a:r>
            <a:r>
              <a:rPr lang="en-US" dirty="0"/>
              <a:t> places the component </a:t>
            </a:r>
            <a:r>
              <a:rPr lang="en-US" dirty="0">
                <a:solidFill>
                  <a:srgbClr val="00B050"/>
                </a:solidFill>
              </a:rPr>
              <a:t>below the component just added </a:t>
            </a:r>
            <a:r>
              <a:rPr lang="en-US" dirty="0"/>
              <a:t>to the column. If a component was just added to </a:t>
            </a:r>
            <a:r>
              <a:rPr lang="en-US" dirty="0">
                <a:solidFill>
                  <a:srgbClr val="FF0000"/>
                </a:solidFill>
              </a:rPr>
              <a:t>Column 0 in Row 1</a:t>
            </a:r>
            <a:r>
              <a:rPr lang="en-US" dirty="0"/>
              <a:t>, the next component is added to </a:t>
            </a:r>
            <a:r>
              <a:rPr lang="en-US" dirty="0">
                <a:solidFill>
                  <a:srgbClr val="FF0000"/>
                </a:solidFill>
              </a:rPr>
              <a:t>Column 0 in Row 2</a:t>
            </a:r>
            <a:r>
              <a:rPr lang="en-US" dirty="0"/>
              <a:t>.</a:t>
            </a: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4" y="157308"/>
            <a:ext cx="11554691" cy="907084"/>
          </a:xfrm>
        </p:spPr>
        <p:txBody>
          <a:bodyPr>
            <a:noAutofit/>
          </a:bodyPr>
          <a:lstStyle/>
          <a:p>
            <a:r>
              <a:rPr lang="en-US" sz="3600" b="1" dirty="0" err="1" smtClean="0">
                <a:solidFill>
                  <a:srgbClr val="110CDC"/>
                </a:solidFill>
              </a:rPr>
              <a:t>GridBagConstraints.gridwidth</a:t>
            </a:r>
            <a:r>
              <a:rPr lang="en-US" sz="3600" b="1" dirty="0" smtClean="0">
                <a:solidFill>
                  <a:srgbClr val="110CDC"/>
                </a:solidFill>
              </a:rPr>
              <a:t> &amp; </a:t>
            </a:r>
            <a:r>
              <a:rPr lang="en-US" sz="3600" b="1" dirty="0" err="1" smtClean="0">
                <a:solidFill>
                  <a:srgbClr val="110CDC"/>
                </a:solidFill>
              </a:rPr>
              <a:t>GridBagConstraints.gridheight</a:t>
            </a:r>
            <a:endParaRPr lang="en-US" sz="3600" dirty="0">
              <a:solidFill>
                <a:srgbClr val="110CDC"/>
              </a:solidFill>
            </a:endParaRPr>
          </a:p>
        </p:txBody>
      </p:sp>
      <p:sp>
        <p:nvSpPr>
          <p:cNvPr id="3" name="Content Placeholder 2"/>
          <p:cNvSpPr>
            <a:spLocks noGrp="1"/>
          </p:cNvSpPr>
          <p:nvPr>
            <p:ph idx="1"/>
          </p:nvPr>
        </p:nvSpPr>
        <p:spPr>
          <a:xfrm>
            <a:off x="838200" y="1272210"/>
            <a:ext cx="10515600" cy="4904753"/>
          </a:xfrm>
        </p:spPr>
        <p:txBody>
          <a:bodyPr>
            <a:normAutofit fontScale="85000" lnSpcReduction="20000"/>
          </a:bodyPr>
          <a:lstStyle/>
          <a:p>
            <a:r>
              <a:rPr lang="en-US" dirty="0"/>
              <a:t>The </a:t>
            </a:r>
            <a:r>
              <a:rPr lang="en-US" dirty="0" err="1"/>
              <a:t>gridwidth</a:t>
            </a:r>
            <a:r>
              <a:rPr lang="en-US" dirty="0"/>
              <a:t> and </a:t>
            </a:r>
            <a:r>
              <a:rPr lang="en-US" dirty="0" err="1"/>
              <a:t>gridheight</a:t>
            </a:r>
            <a:r>
              <a:rPr lang="en-US" dirty="0"/>
              <a:t> settings indicate the </a:t>
            </a:r>
            <a:r>
              <a:rPr lang="en-US" dirty="0">
                <a:solidFill>
                  <a:srgbClr val="FF0000"/>
                </a:solidFill>
              </a:rPr>
              <a:t>number of cells in the display area for a component</a:t>
            </a:r>
            <a:r>
              <a:rPr lang="en-US" dirty="0"/>
              <a:t>. </a:t>
            </a:r>
            <a:endParaRPr lang="en-US" dirty="0"/>
          </a:p>
          <a:p>
            <a:r>
              <a:rPr lang="en-US" dirty="0"/>
              <a:t>The default values are </a:t>
            </a:r>
            <a:r>
              <a:rPr lang="en-US" dirty="0" err="1"/>
              <a:t>gridwidth</a:t>
            </a:r>
            <a:r>
              <a:rPr lang="en-US" dirty="0"/>
              <a:t>=1 and </a:t>
            </a:r>
            <a:r>
              <a:rPr lang="en-US" dirty="0" err="1"/>
              <a:t>gridheight</a:t>
            </a:r>
            <a:r>
              <a:rPr lang="en-US" dirty="0"/>
              <a:t>=1 meaning that by default components are </a:t>
            </a:r>
            <a:r>
              <a:rPr lang="en-US" dirty="0">
                <a:solidFill>
                  <a:srgbClr val="00B050"/>
                </a:solidFill>
              </a:rPr>
              <a:t>one column wide (</a:t>
            </a:r>
            <a:r>
              <a:rPr lang="en-US" dirty="0" err="1">
                <a:solidFill>
                  <a:srgbClr val="00B050"/>
                </a:solidFill>
              </a:rPr>
              <a:t>gridwidth</a:t>
            </a:r>
            <a:r>
              <a:rPr lang="en-US" dirty="0">
                <a:solidFill>
                  <a:srgbClr val="00B050"/>
                </a:solidFill>
              </a:rPr>
              <a:t>), and one row high (</a:t>
            </a:r>
            <a:r>
              <a:rPr lang="en-US" dirty="0" err="1">
                <a:solidFill>
                  <a:srgbClr val="00B050"/>
                </a:solidFill>
              </a:rPr>
              <a:t>gridheight</a:t>
            </a:r>
            <a:r>
              <a:rPr lang="en-US" dirty="0">
                <a:solidFill>
                  <a:srgbClr val="00B050"/>
                </a:solidFill>
              </a:rPr>
              <a:t>).</a:t>
            </a:r>
            <a:endParaRPr lang="en-US" dirty="0">
              <a:solidFill>
                <a:srgbClr val="00B050"/>
              </a:solidFill>
            </a:endParaRPr>
          </a:p>
          <a:p>
            <a:r>
              <a:rPr lang="en-US" dirty="0"/>
              <a:t>You can make a component two columns wide with </a:t>
            </a:r>
            <a:r>
              <a:rPr lang="en-US" dirty="0" err="1">
                <a:solidFill>
                  <a:srgbClr val="FF0000"/>
                </a:solidFill>
              </a:rPr>
              <a:t>gridwidth</a:t>
            </a:r>
            <a:r>
              <a:rPr lang="en-US" dirty="0">
                <a:solidFill>
                  <a:srgbClr val="FF0000"/>
                </a:solidFill>
              </a:rPr>
              <a:t>=2 </a:t>
            </a:r>
            <a:r>
              <a:rPr lang="en-US" dirty="0"/>
              <a:t>or three rows high with </a:t>
            </a:r>
            <a:r>
              <a:rPr lang="en-US" dirty="0" err="1">
                <a:solidFill>
                  <a:srgbClr val="FF0000"/>
                </a:solidFill>
              </a:rPr>
              <a:t>gridheight</a:t>
            </a:r>
            <a:r>
              <a:rPr lang="en-US" dirty="0">
                <a:solidFill>
                  <a:srgbClr val="FF0000"/>
                </a:solidFill>
              </a:rPr>
              <a:t>=3</a:t>
            </a:r>
            <a:r>
              <a:rPr lang="en-US" dirty="0"/>
              <a:t>. </a:t>
            </a:r>
            <a:endParaRPr lang="en-US" dirty="0"/>
          </a:p>
          <a:p>
            <a:r>
              <a:rPr lang="en-US" dirty="0"/>
              <a:t>Setting </a:t>
            </a:r>
            <a:r>
              <a:rPr lang="en-US" dirty="0" err="1"/>
              <a:t>gridwidth</a:t>
            </a:r>
            <a:r>
              <a:rPr lang="en-US" dirty="0"/>
              <a:t> to </a:t>
            </a:r>
            <a:r>
              <a:rPr lang="en-US" dirty="0" err="1">
                <a:solidFill>
                  <a:srgbClr val="FF0000"/>
                </a:solidFill>
              </a:rPr>
              <a:t>GridBagConstraints.REMAINDER</a:t>
            </a:r>
            <a:r>
              <a:rPr lang="en-US" dirty="0"/>
              <a:t> indicates the component should take up </a:t>
            </a:r>
            <a:r>
              <a:rPr lang="en-US" dirty="0">
                <a:solidFill>
                  <a:srgbClr val="00B050"/>
                </a:solidFill>
              </a:rPr>
              <a:t>the remaining number of cells in the row</a:t>
            </a:r>
            <a:r>
              <a:rPr lang="en-US" dirty="0"/>
              <a:t>. </a:t>
            </a:r>
            <a:endParaRPr lang="en-US" dirty="0"/>
          </a:p>
          <a:p>
            <a:r>
              <a:rPr lang="en-US" dirty="0"/>
              <a:t>Setting it to </a:t>
            </a:r>
            <a:r>
              <a:rPr lang="en-US" dirty="0" err="1">
                <a:solidFill>
                  <a:srgbClr val="FF0000"/>
                </a:solidFill>
              </a:rPr>
              <a:t>GridBagConstraints.RELATIVE</a:t>
            </a:r>
            <a:r>
              <a:rPr lang="en-US" dirty="0"/>
              <a:t> indicates that the component should </a:t>
            </a:r>
            <a:r>
              <a:rPr lang="en-US" dirty="0">
                <a:solidFill>
                  <a:srgbClr val="00B050"/>
                </a:solidFill>
              </a:rPr>
              <a:t>take up all the remaining cells in the row </a:t>
            </a:r>
            <a:r>
              <a:rPr lang="en-US" i="1" dirty="0">
                <a:solidFill>
                  <a:srgbClr val="00B050"/>
                </a:solidFill>
              </a:rPr>
              <a:t>except</a:t>
            </a:r>
            <a:r>
              <a:rPr lang="en-US" dirty="0">
                <a:solidFill>
                  <a:srgbClr val="00B050"/>
                </a:solidFill>
              </a:rPr>
              <a:t> the last one</a:t>
            </a:r>
            <a:r>
              <a:rPr lang="en-US" dirty="0"/>
              <a:t>.</a:t>
            </a:r>
            <a:endParaRPr lang="en-US" dirty="0"/>
          </a:p>
          <a:p>
            <a:r>
              <a:rPr lang="en-US" dirty="0"/>
              <a:t>When you specify a component as the last or next-to-last component in a row, you can give it a </a:t>
            </a:r>
            <a:r>
              <a:rPr lang="en-US" dirty="0" err="1">
                <a:solidFill>
                  <a:srgbClr val="00B050"/>
                </a:solidFill>
              </a:rPr>
              <a:t>gridheight</a:t>
            </a:r>
            <a:r>
              <a:rPr lang="en-US" dirty="0">
                <a:solidFill>
                  <a:srgbClr val="00B050"/>
                </a:solidFill>
              </a:rPr>
              <a:t> value greater than </a:t>
            </a:r>
            <a:r>
              <a:rPr lang="en-US" dirty="0">
                <a:solidFill>
                  <a:srgbClr val="FF0000"/>
                </a:solidFill>
              </a:rPr>
              <a:t>one</a:t>
            </a:r>
            <a:r>
              <a:rPr lang="en-US" dirty="0">
                <a:solidFill>
                  <a:srgbClr val="00B050"/>
                </a:solidFill>
              </a:rPr>
              <a:t> so the component spans multiple rows</a:t>
            </a:r>
            <a:r>
              <a:rPr lang="en-US" dirty="0"/>
              <a:t>. </a:t>
            </a:r>
            <a:endParaRPr lang="en-US" dirty="0"/>
          </a:p>
          <a:p>
            <a:r>
              <a:rPr lang="en-US" dirty="0"/>
              <a:t>However, in this case, there is no way to make the component wider than one column when it is the last or next-to-last component in the row.</a:t>
            </a: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198871"/>
            <a:ext cx="11118273" cy="854075"/>
          </a:xfrm>
        </p:spPr>
        <p:txBody>
          <a:bodyPr>
            <a:noAutofit/>
          </a:bodyPr>
          <a:lstStyle/>
          <a:p>
            <a:r>
              <a:rPr lang="en-US" sz="3600" b="1" dirty="0" err="1" smtClean="0">
                <a:solidFill>
                  <a:srgbClr val="110CDC"/>
                </a:solidFill>
              </a:rPr>
              <a:t>GridBagConstraints.weightx</a:t>
            </a:r>
            <a:r>
              <a:rPr lang="en-US" sz="3600" b="1" dirty="0" smtClean="0">
                <a:solidFill>
                  <a:srgbClr val="110CDC"/>
                </a:solidFill>
              </a:rPr>
              <a:t> &amp; </a:t>
            </a:r>
            <a:r>
              <a:rPr lang="en-US" sz="3600" b="1" dirty="0" err="1" smtClean="0">
                <a:solidFill>
                  <a:srgbClr val="110CDC"/>
                </a:solidFill>
              </a:rPr>
              <a:t>GridBagConstraints.weighty</a:t>
            </a:r>
            <a:endParaRPr lang="en-US" sz="3600" dirty="0">
              <a:solidFill>
                <a:srgbClr val="110CDC"/>
              </a:solidFill>
            </a:endParaRPr>
          </a:p>
        </p:txBody>
      </p:sp>
      <p:sp>
        <p:nvSpPr>
          <p:cNvPr id="3" name="Content Placeholder 2"/>
          <p:cNvSpPr>
            <a:spLocks noGrp="1"/>
          </p:cNvSpPr>
          <p:nvPr>
            <p:ph idx="1"/>
          </p:nvPr>
        </p:nvSpPr>
        <p:spPr>
          <a:xfrm>
            <a:off x="838200" y="1219200"/>
            <a:ext cx="10515600" cy="4957763"/>
          </a:xfrm>
        </p:spPr>
        <p:txBody>
          <a:bodyPr>
            <a:normAutofit/>
          </a:bodyPr>
          <a:lstStyle/>
          <a:p>
            <a:r>
              <a:rPr lang="en-US" dirty="0"/>
              <a:t>When the user </a:t>
            </a:r>
            <a:r>
              <a:rPr lang="en-US" dirty="0">
                <a:solidFill>
                  <a:srgbClr val="FF0000"/>
                </a:solidFill>
              </a:rPr>
              <a:t>resizes</a:t>
            </a:r>
            <a:r>
              <a:rPr lang="en-US" dirty="0"/>
              <a:t> a window using a grid bag layout, the </a:t>
            </a:r>
            <a:r>
              <a:rPr lang="en-US" dirty="0" err="1">
                <a:solidFill>
                  <a:srgbClr val="7030A0"/>
                </a:solidFill>
              </a:rPr>
              <a:t>weightx</a:t>
            </a:r>
            <a:r>
              <a:rPr lang="en-US" dirty="0">
                <a:solidFill>
                  <a:srgbClr val="7030A0"/>
                </a:solidFill>
              </a:rPr>
              <a:t> and weighty </a:t>
            </a:r>
            <a:r>
              <a:rPr lang="en-US" dirty="0">
                <a:solidFill>
                  <a:srgbClr val="00B050"/>
                </a:solidFill>
              </a:rPr>
              <a:t>settings determine how the components resize</a:t>
            </a:r>
            <a:r>
              <a:rPr lang="en-US" dirty="0"/>
              <a:t>. </a:t>
            </a:r>
            <a:endParaRPr lang="en-US" dirty="0"/>
          </a:p>
          <a:p>
            <a:r>
              <a:rPr lang="en-US" dirty="0"/>
              <a:t>By default the settings are </a:t>
            </a:r>
            <a:r>
              <a:rPr lang="en-US" dirty="0" err="1"/>
              <a:t>weightx</a:t>
            </a:r>
            <a:r>
              <a:rPr lang="en-US" dirty="0"/>
              <a:t>=0 and weighty=0, which means that when the window is resized, the components </a:t>
            </a:r>
            <a:r>
              <a:rPr lang="en-US" dirty="0">
                <a:solidFill>
                  <a:srgbClr val="00B050"/>
                </a:solidFill>
              </a:rPr>
              <a:t>stay grouped together in the center of the container</a:t>
            </a:r>
            <a:r>
              <a:rPr lang="en-US" dirty="0"/>
              <a:t>.</a:t>
            </a:r>
            <a:endParaRPr lang="en-US" dirty="0"/>
          </a:p>
          <a:p>
            <a:r>
              <a:rPr lang="en-US" dirty="0"/>
              <a:t>If you give </a:t>
            </a:r>
            <a:r>
              <a:rPr lang="en-US" dirty="0" err="1">
                <a:solidFill>
                  <a:srgbClr val="FF0000"/>
                </a:solidFill>
              </a:rPr>
              <a:t>weightx</a:t>
            </a:r>
            <a:r>
              <a:rPr lang="en-US" dirty="0">
                <a:solidFill>
                  <a:srgbClr val="FF0000"/>
                </a:solidFill>
              </a:rPr>
              <a:t>&gt;0</a:t>
            </a:r>
            <a:r>
              <a:rPr lang="en-US" dirty="0"/>
              <a:t>, the components expand in the x direction (horizontally).</a:t>
            </a:r>
            <a:endParaRPr lang="en-US" dirty="0"/>
          </a:p>
          <a:p>
            <a:r>
              <a:rPr lang="en-US" dirty="0"/>
              <a:t>If you give </a:t>
            </a:r>
            <a:r>
              <a:rPr lang="en-US" dirty="0">
                <a:solidFill>
                  <a:srgbClr val="FF0000"/>
                </a:solidFill>
              </a:rPr>
              <a:t>weighty&gt;0</a:t>
            </a:r>
            <a:r>
              <a:rPr lang="en-US" dirty="0"/>
              <a:t>, the components expand in the y direction (vertically).</a:t>
            </a:r>
            <a:endParaRPr lang="en-US"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US" dirty="0" err="1" smtClean="0">
                <a:solidFill>
                  <a:srgbClr val="110CDC"/>
                </a:solidFill>
              </a:rPr>
              <a:t>GridBagConstraints.fill</a:t>
            </a:r>
            <a:endParaRPr lang="en-US" dirty="0">
              <a:solidFill>
                <a:srgbClr val="110CDC"/>
              </a:solidFill>
            </a:endParaRPr>
          </a:p>
        </p:txBody>
      </p:sp>
      <p:sp>
        <p:nvSpPr>
          <p:cNvPr id="3" name="Content Placeholder 2"/>
          <p:cNvSpPr>
            <a:spLocks noGrp="1"/>
          </p:cNvSpPr>
          <p:nvPr>
            <p:ph idx="1"/>
          </p:nvPr>
        </p:nvSpPr>
        <p:spPr>
          <a:xfrm>
            <a:off x="838200" y="1152940"/>
            <a:ext cx="10515600" cy="5024023"/>
          </a:xfrm>
        </p:spPr>
        <p:txBody>
          <a:bodyPr>
            <a:normAutofit/>
          </a:bodyPr>
          <a:lstStyle/>
          <a:p>
            <a:r>
              <a:rPr lang="en-US" dirty="0"/>
              <a:t>The fill settings determines how a component fills the display area defined by </a:t>
            </a:r>
            <a:r>
              <a:rPr lang="en-US" dirty="0" err="1"/>
              <a:t>gridx</a:t>
            </a:r>
            <a:r>
              <a:rPr lang="en-US" dirty="0"/>
              <a:t>/</a:t>
            </a:r>
            <a:r>
              <a:rPr lang="en-US" dirty="0" err="1"/>
              <a:t>gridy</a:t>
            </a:r>
            <a:r>
              <a:rPr lang="en-US" dirty="0"/>
              <a:t>/</a:t>
            </a:r>
            <a:r>
              <a:rPr lang="en-US" dirty="0" err="1"/>
              <a:t>gridwidth</a:t>
            </a:r>
            <a:r>
              <a:rPr lang="en-US" dirty="0"/>
              <a:t>/</a:t>
            </a:r>
            <a:r>
              <a:rPr lang="en-US" dirty="0" err="1"/>
              <a:t>gridheight</a:t>
            </a:r>
            <a:r>
              <a:rPr lang="en-US" dirty="0"/>
              <a:t>. </a:t>
            </a:r>
            <a:endParaRPr lang="en-US" dirty="0"/>
          </a:p>
          <a:p>
            <a:r>
              <a:rPr lang="en-US" dirty="0"/>
              <a:t>The fill can be set to the following values:</a:t>
            </a:r>
            <a:endParaRPr lang="en-US" dirty="0"/>
          </a:p>
          <a:p>
            <a:r>
              <a:rPr lang="en-US" dirty="0" err="1">
                <a:solidFill>
                  <a:srgbClr val="FF0000"/>
                </a:solidFill>
              </a:rPr>
              <a:t>GridBagConstraints.HORIZONTAL</a:t>
            </a:r>
            <a:r>
              <a:rPr lang="en-US" dirty="0"/>
              <a:t>: The component expands horizontally to fill the entire width of its display area.</a:t>
            </a:r>
            <a:endParaRPr lang="en-US" dirty="0"/>
          </a:p>
          <a:p>
            <a:r>
              <a:rPr lang="en-US" dirty="0" err="1">
                <a:solidFill>
                  <a:srgbClr val="FF0000"/>
                </a:solidFill>
              </a:rPr>
              <a:t>GridBagConstraints.VERTICAL</a:t>
            </a:r>
            <a:r>
              <a:rPr lang="en-US" dirty="0"/>
              <a:t>: The component expands vertically to fill the entire height of its display area.</a:t>
            </a:r>
            <a:endParaRPr lang="en-US" dirty="0"/>
          </a:p>
          <a:p>
            <a:r>
              <a:rPr lang="en-US" dirty="0" err="1">
                <a:solidFill>
                  <a:srgbClr val="FF0000"/>
                </a:solidFill>
              </a:rPr>
              <a:t>GridBagConstraints.BOTH</a:t>
            </a:r>
            <a:r>
              <a:rPr lang="en-US" dirty="0">
                <a:solidFill>
                  <a:srgbClr val="FF0000"/>
                </a:solidFill>
              </a:rPr>
              <a:t>:</a:t>
            </a:r>
            <a:r>
              <a:rPr lang="en-US" dirty="0"/>
              <a:t> The component expands to completely fill the entire display area.</a:t>
            </a:r>
            <a:endParaRPr lang="en-US" dirty="0"/>
          </a:p>
          <a:p>
            <a:r>
              <a:rPr lang="en-US" dirty="0" err="1">
                <a:solidFill>
                  <a:srgbClr val="FF0000"/>
                </a:solidFill>
              </a:rPr>
              <a:t>GridBagConstraints.NONE</a:t>
            </a:r>
            <a:r>
              <a:rPr lang="en-US" dirty="0"/>
              <a:t>: The component is sized to its ideal size regardless of the size of the display area.</a:t>
            </a:r>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err="1" smtClean="0">
                <a:solidFill>
                  <a:srgbClr val="110CDC"/>
                </a:solidFill>
              </a:rPr>
              <a:t>GridBagConstraints.anchor</a:t>
            </a:r>
            <a:endParaRPr lang="en-US" dirty="0">
              <a:solidFill>
                <a:srgbClr val="110CDC"/>
              </a:solidFill>
            </a:endParaRPr>
          </a:p>
        </p:txBody>
      </p:sp>
      <p:sp>
        <p:nvSpPr>
          <p:cNvPr id="3" name="Content Placeholder 2"/>
          <p:cNvSpPr>
            <a:spLocks noGrp="1"/>
          </p:cNvSpPr>
          <p:nvPr>
            <p:ph idx="1"/>
          </p:nvPr>
        </p:nvSpPr>
        <p:spPr>
          <a:xfrm>
            <a:off x="838200" y="1232452"/>
            <a:ext cx="10515600" cy="4944511"/>
          </a:xfrm>
        </p:spPr>
        <p:txBody>
          <a:bodyPr/>
          <a:lstStyle/>
          <a:p>
            <a:r>
              <a:rPr lang="en-US" dirty="0"/>
              <a:t>When a component is smaller than its display area, you can anchor the component in the following locations within its display area:</a:t>
            </a:r>
            <a:endParaRPr lang="en-US" dirty="0"/>
          </a:p>
          <a:p>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CENTER</a:t>
            </a:r>
            <a:r>
              <a:rPr lang="en-US" dirty="0">
                <a:solidFill>
                  <a:schemeClr val="accent4">
                    <a:lumMod val="50000"/>
                  </a:schemeClr>
                </a:solidFill>
              </a:rPr>
              <a:t> </a:t>
            </a:r>
            <a:r>
              <a:rPr lang="en-US" dirty="0"/>
              <a:t>(the default) </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NORTH</a:t>
            </a:r>
            <a:r>
              <a:rPr lang="en-US" dirty="0">
                <a:solidFill>
                  <a:schemeClr val="accent4">
                    <a:lumMod val="50000"/>
                  </a:schemeClr>
                </a:solidFill>
              </a:rPr>
              <a:t> (top)</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NORTHEAST</a:t>
            </a:r>
            <a:r>
              <a:rPr lang="en-US" dirty="0">
                <a:solidFill>
                  <a:schemeClr val="accent4">
                    <a:lumMod val="50000"/>
                  </a:schemeClr>
                </a:solidFill>
              </a:rPr>
              <a:t> (top-right)</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EAST</a:t>
            </a:r>
            <a:r>
              <a:rPr lang="en-US" dirty="0">
                <a:solidFill>
                  <a:schemeClr val="accent4">
                    <a:lumMod val="50000"/>
                  </a:schemeClr>
                </a:solidFill>
              </a:rPr>
              <a:t> (right)</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SOUTHEAST</a:t>
            </a:r>
            <a:r>
              <a:rPr lang="en-US" dirty="0">
                <a:solidFill>
                  <a:schemeClr val="accent4">
                    <a:lumMod val="50000"/>
                  </a:schemeClr>
                </a:solidFill>
              </a:rPr>
              <a:t> (bottom-right)</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SOUTH</a:t>
            </a:r>
            <a:r>
              <a:rPr lang="en-US" dirty="0">
                <a:solidFill>
                  <a:schemeClr val="accent4">
                    <a:lumMod val="50000"/>
                  </a:schemeClr>
                </a:solidFill>
              </a:rPr>
              <a:t> (bottom)</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SOUTHWEST</a:t>
            </a:r>
            <a:r>
              <a:rPr lang="en-US" dirty="0">
                <a:solidFill>
                  <a:schemeClr val="accent4">
                    <a:lumMod val="50000"/>
                  </a:schemeClr>
                </a:solidFill>
              </a:rPr>
              <a:t> (bottom-left)</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WEST</a:t>
            </a:r>
            <a:r>
              <a:rPr lang="en-US" dirty="0">
                <a:solidFill>
                  <a:schemeClr val="accent4">
                    <a:lumMod val="50000"/>
                  </a:schemeClr>
                </a:solidFill>
              </a:rPr>
              <a:t> (left)</a:t>
            </a:r>
            <a:br>
              <a:rPr lang="en-US" dirty="0">
                <a:solidFill>
                  <a:schemeClr val="accent4">
                    <a:lumMod val="50000"/>
                  </a:schemeClr>
                </a:solidFill>
              </a:rPr>
            </a:br>
            <a:r>
              <a:rPr lang="en-US" dirty="0">
                <a:solidFill>
                  <a:schemeClr val="accent4">
                    <a:lumMod val="50000"/>
                  </a:schemeClr>
                </a:solidFill>
              </a:rPr>
              <a:t>anchor=</a:t>
            </a:r>
            <a:r>
              <a:rPr lang="en-US" dirty="0" err="1">
                <a:solidFill>
                  <a:schemeClr val="accent4">
                    <a:lumMod val="50000"/>
                  </a:schemeClr>
                </a:solidFill>
              </a:rPr>
              <a:t>GridBagConstraints.</a:t>
            </a:r>
            <a:r>
              <a:rPr lang="en-US" dirty="0" err="1">
                <a:solidFill>
                  <a:srgbClr val="FF0000"/>
                </a:solidFill>
              </a:rPr>
              <a:t>NORTHWEST</a:t>
            </a:r>
            <a:r>
              <a:rPr lang="en-US" dirty="0">
                <a:solidFill>
                  <a:srgbClr val="FF0000"/>
                </a:solidFill>
              </a:rPr>
              <a:t>(</a:t>
            </a:r>
            <a:r>
              <a:rPr lang="en-US" dirty="0">
                <a:solidFill>
                  <a:schemeClr val="accent4">
                    <a:lumMod val="75000"/>
                  </a:schemeClr>
                </a:solidFill>
              </a:rPr>
              <a:t>top-left</a:t>
            </a:r>
            <a:r>
              <a:rPr lang="en-US" dirty="0">
                <a:solidFill>
                  <a:srgbClr val="FF0000"/>
                </a:solidFill>
              </a:rPr>
              <a:t>)</a:t>
            </a:r>
            <a:endParaRPr lang="en-US" dirty="0">
              <a:solidFill>
                <a:srgbClr val="FF000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10CDC"/>
                </a:solidFill>
              </a:rPr>
              <a:t>GUI</a:t>
            </a:r>
            <a:endParaRPr lang="en-US">
              <a:solidFill>
                <a:srgbClr val="110CDC"/>
              </a:solidFill>
            </a:endParaRPr>
          </a:p>
        </p:txBody>
      </p:sp>
      <p:sp>
        <p:nvSpPr>
          <p:cNvPr id="3" name="Content Placeholder 2"/>
          <p:cNvSpPr>
            <a:spLocks noGrp="1"/>
          </p:cNvSpPr>
          <p:nvPr>
            <p:ph idx="1"/>
          </p:nvPr>
        </p:nvSpPr>
        <p:spPr>
          <a:xfrm>
            <a:off x="838200" y="1494155"/>
            <a:ext cx="10515600" cy="4683125"/>
          </a:xfrm>
        </p:spPr>
        <p:txBody>
          <a:bodyPr>
            <a:normAutofit fontScale="97500"/>
          </a:bodyPr>
          <a:lstStyle/>
          <a:p>
            <a:r>
              <a:rPr lang="en-US">
                <a:solidFill>
                  <a:srgbClr val="3C8F1E"/>
                </a:solidFill>
              </a:rPr>
              <a:t>The user need not remember any commands but interacts with any application by clicking on some images or graphics.</a:t>
            </a:r>
            <a:endParaRPr lang="en-US">
              <a:solidFill>
                <a:srgbClr val="3C8F1E"/>
              </a:solidFill>
            </a:endParaRPr>
          </a:p>
          <a:p>
            <a:r>
              <a:rPr lang="en-US"/>
              <a:t> </a:t>
            </a:r>
            <a:r>
              <a:rPr lang="en-US">
                <a:solidFill>
                  <a:srgbClr val="FF0000"/>
                </a:solidFill>
              </a:rPr>
              <a:t>For example, if the user wants to print a file, he can click on a printer image and the rest of the things will be taken care of by the application. </a:t>
            </a:r>
            <a:endParaRPr lang="en-US">
              <a:solidFill>
                <a:srgbClr val="FF0000"/>
              </a:solidFill>
            </a:endParaRPr>
          </a:p>
          <a:p>
            <a:r>
              <a:rPr lang="en-US">
                <a:solidFill>
                  <a:srgbClr val="3C8F1E"/>
                </a:solidFill>
              </a:rPr>
              <a:t>The user has to tell how many copies he wants and printing continues. This is very easy for the user since' the user remembers only some symbols or images like a magnifying glass symbol for searching, a briefcase symbol for a directory, etc.</a:t>
            </a:r>
            <a:endParaRPr lang="en-US">
              <a:solidFill>
                <a:srgbClr val="3C8F1E"/>
              </a:solidFill>
            </a:endParaRPr>
          </a:p>
          <a:p>
            <a:r>
              <a:rPr lang="en-US">
                <a:solidFill>
                  <a:srgbClr val="FF0000"/>
                </a:solidFill>
              </a:rPr>
              <a:t>This environment where the user can interact with an application through graphics or images is called GUI (Graphics User Interface).</a:t>
            </a:r>
            <a:endParaRPr lang="en-US">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185017"/>
            <a:ext cx="11610109" cy="774562"/>
          </a:xfrm>
        </p:spPr>
        <p:txBody>
          <a:bodyPr>
            <a:normAutofit fontScale="90000"/>
          </a:bodyPr>
          <a:lstStyle/>
          <a:p>
            <a:r>
              <a:rPr lang="en-US" b="1" dirty="0" err="1" smtClean="0">
                <a:solidFill>
                  <a:srgbClr val="110CDC"/>
                </a:solidFill>
              </a:rPr>
              <a:t>GridBagConstraints.ipadx</a:t>
            </a:r>
            <a:r>
              <a:rPr lang="en-US" b="1" dirty="0" smtClean="0">
                <a:solidFill>
                  <a:srgbClr val="110CDC"/>
                </a:solidFill>
              </a:rPr>
              <a:t> </a:t>
            </a:r>
            <a:r>
              <a:rPr lang="en-US" b="1" dirty="0">
                <a:solidFill>
                  <a:srgbClr val="110CDC"/>
                </a:solidFill>
              </a:rPr>
              <a:t>and </a:t>
            </a:r>
            <a:r>
              <a:rPr lang="en-US" b="1" dirty="0" err="1">
                <a:solidFill>
                  <a:srgbClr val="110CDC"/>
                </a:solidFill>
              </a:rPr>
              <a:t>GridBagConstraints</a:t>
            </a:r>
            <a:r>
              <a:rPr lang="en-US" b="1" dirty="0">
                <a:solidFill>
                  <a:srgbClr val="110CDC"/>
                </a:solidFill>
              </a:rPr>
              <a:t> </a:t>
            </a:r>
            <a:r>
              <a:rPr lang="en-US" b="1" dirty="0" smtClean="0">
                <a:solidFill>
                  <a:srgbClr val="110CDC"/>
                </a:solidFill>
              </a:rPr>
              <a:t>.</a:t>
            </a:r>
            <a:r>
              <a:rPr lang="en-US" b="1" dirty="0" err="1" smtClean="0">
                <a:solidFill>
                  <a:srgbClr val="110CDC"/>
                </a:solidFill>
              </a:rPr>
              <a:t>ipady</a:t>
            </a:r>
            <a:endParaRPr lang="en-US" dirty="0">
              <a:solidFill>
                <a:srgbClr val="110CDC"/>
              </a:solidFill>
            </a:endParaRPr>
          </a:p>
        </p:txBody>
      </p:sp>
      <p:sp>
        <p:nvSpPr>
          <p:cNvPr id="3" name="Content Placeholder 2"/>
          <p:cNvSpPr>
            <a:spLocks noGrp="1"/>
          </p:cNvSpPr>
          <p:nvPr>
            <p:ph idx="1"/>
          </p:nvPr>
        </p:nvSpPr>
        <p:spPr>
          <a:xfrm>
            <a:off x="838200" y="1094509"/>
            <a:ext cx="10515600" cy="5082454"/>
          </a:xfrm>
        </p:spPr>
        <p:txBody>
          <a:bodyPr>
            <a:normAutofit fontScale="92500" lnSpcReduction="10000"/>
          </a:bodyPr>
          <a:lstStyle/>
          <a:p>
            <a:r>
              <a:rPr lang="en-US" dirty="0"/>
              <a:t>The layout manager </a:t>
            </a:r>
            <a:r>
              <a:rPr lang="en-US" dirty="0">
                <a:solidFill>
                  <a:srgbClr val="D21BD9"/>
                </a:solidFill>
              </a:rPr>
              <a:t>calculates the size</a:t>
            </a:r>
            <a:r>
              <a:rPr lang="en-US" dirty="0"/>
              <a:t> of a component based on grid bag constraint settings and the other components in the layout. </a:t>
            </a:r>
            <a:endParaRPr lang="en-US" dirty="0"/>
          </a:p>
          <a:p>
            <a:r>
              <a:rPr lang="en-US" dirty="0"/>
              <a:t>You can specify an internal padding </a:t>
            </a:r>
            <a:r>
              <a:rPr lang="en-US" dirty="0">
                <a:solidFill>
                  <a:srgbClr val="FF0000"/>
                </a:solidFill>
              </a:rPr>
              <a:t>to increase the calculated size of a component to make the component wider (</a:t>
            </a:r>
            <a:r>
              <a:rPr lang="en-US" dirty="0" err="1">
                <a:solidFill>
                  <a:srgbClr val="FF0000"/>
                </a:solidFill>
              </a:rPr>
              <a:t>ipadx</a:t>
            </a:r>
            <a:r>
              <a:rPr lang="en-US" dirty="0">
                <a:solidFill>
                  <a:srgbClr val="FF0000"/>
                </a:solidFill>
              </a:rPr>
              <a:t>) or taller (</a:t>
            </a:r>
            <a:r>
              <a:rPr lang="en-US" dirty="0" err="1">
                <a:solidFill>
                  <a:srgbClr val="FF0000"/>
                </a:solidFill>
              </a:rPr>
              <a:t>ipady</a:t>
            </a:r>
            <a:r>
              <a:rPr lang="en-US" dirty="0">
                <a:solidFill>
                  <a:srgbClr val="FF0000"/>
                </a:solidFill>
              </a:rPr>
              <a:t>) than its calculated size</a:t>
            </a:r>
            <a:r>
              <a:rPr lang="en-US" dirty="0"/>
              <a:t>, yet not fill the entire display area the way the HORIZONTAL or VERTICAL fill setting does.</a:t>
            </a:r>
            <a:endParaRPr lang="en-US" dirty="0"/>
          </a:p>
          <a:p>
            <a:r>
              <a:rPr lang="en-US" dirty="0"/>
              <a:t>By default </a:t>
            </a:r>
            <a:r>
              <a:rPr lang="en-US" dirty="0" err="1"/>
              <a:t>ipadx</a:t>
            </a:r>
            <a:r>
              <a:rPr lang="en-US" dirty="0"/>
              <a:t> and </a:t>
            </a:r>
            <a:r>
              <a:rPr lang="en-US" dirty="0" err="1"/>
              <a:t>ipady</a:t>
            </a:r>
            <a:r>
              <a:rPr lang="en-US" dirty="0"/>
              <a:t> are 0. </a:t>
            </a:r>
            <a:endParaRPr lang="en-US" dirty="0"/>
          </a:p>
          <a:p>
            <a:r>
              <a:rPr lang="en-US" dirty="0"/>
              <a:t>When you specify an </a:t>
            </a:r>
            <a:r>
              <a:rPr lang="en-US" dirty="0" err="1"/>
              <a:t>ipadx</a:t>
            </a:r>
            <a:r>
              <a:rPr lang="en-US" dirty="0"/>
              <a:t> value, </a:t>
            </a:r>
            <a:r>
              <a:rPr lang="en-US" dirty="0">
                <a:solidFill>
                  <a:srgbClr val="00B050"/>
                </a:solidFill>
              </a:rPr>
              <a:t>the total component width </a:t>
            </a:r>
            <a:r>
              <a:rPr lang="en-US" dirty="0">
                <a:solidFill>
                  <a:srgbClr val="D21BD9"/>
                </a:solidFill>
              </a:rPr>
              <a:t>is its calculated width plus 2 times the padding</a:t>
            </a:r>
            <a:r>
              <a:rPr lang="en-US" dirty="0">
                <a:solidFill>
                  <a:srgbClr val="00B050"/>
                </a:solidFill>
              </a:rPr>
              <a:t> </a:t>
            </a:r>
            <a:r>
              <a:rPr lang="en-US" dirty="0"/>
              <a:t>(the padding is placed on both sides of the component). </a:t>
            </a:r>
            <a:endParaRPr lang="en-US" dirty="0"/>
          </a:p>
          <a:p>
            <a:r>
              <a:rPr lang="en-US" dirty="0"/>
              <a:t>When you specify an </a:t>
            </a:r>
            <a:r>
              <a:rPr lang="en-US" dirty="0" err="1"/>
              <a:t>ipady</a:t>
            </a:r>
            <a:r>
              <a:rPr lang="en-US" dirty="0"/>
              <a:t> value, </a:t>
            </a:r>
            <a:r>
              <a:rPr lang="en-US" dirty="0">
                <a:solidFill>
                  <a:srgbClr val="00B050"/>
                </a:solidFill>
              </a:rPr>
              <a:t>the total component height is its </a:t>
            </a:r>
            <a:r>
              <a:rPr lang="en-US" dirty="0">
                <a:solidFill>
                  <a:srgbClr val="D21BD9"/>
                </a:solidFill>
              </a:rPr>
              <a:t>calculated height plus 2 times the padding</a:t>
            </a:r>
            <a:r>
              <a:rPr lang="en-US" dirty="0">
                <a:solidFill>
                  <a:srgbClr val="00B050"/>
                </a:solidFill>
              </a:rPr>
              <a:t> </a:t>
            </a:r>
            <a:r>
              <a:rPr lang="en-US" dirty="0"/>
              <a:t>(the padding is placed on the top and bottom of the component)</a:t>
            </a:r>
            <a:endParaRPr lang="en-US"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597"/>
          </a:xfrm>
        </p:spPr>
        <p:txBody>
          <a:bodyPr/>
          <a:lstStyle/>
          <a:p>
            <a:r>
              <a:rPr lang="en-US" b="1" dirty="0" err="1" smtClean="0">
                <a:solidFill>
                  <a:srgbClr val="110CDC"/>
                </a:solidFill>
              </a:rPr>
              <a:t>GridBagConstraints.insets</a:t>
            </a:r>
            <a:endParaRPr lang="en-US" dirty="0">
              <a:solidFill>
                <a:srgbClr val="110CDC"/>
              </a:solidFill>
            </a:endParaRPr>
          </a:p>
        </p:txBody>
      </p:sp>
      <p:sp>
        <p:nvSpPr>
          <p:cNvPr id="3" name="Content Placeholder 2"/>
          <p:cNvSpPr>
            <a:spLocks noGrp="1"/>
          </p:cNvSpPr>
          <p:nvPr>
            <p:ph idx="1"/>
          </p:nvPr>
        </p:nvSpPr>
        <p:spPr>
          <a:xfrm>
            <a:off x="838200" y="1444487"/>
            <a:ext cx="10515600" cy="4732476"/>
          </a:xfrm>
        </p:spPr>
        <p:txBody>
          <a:bodyPr/>
          <a:lstStyle/>
          <a:p>
            <a:r>
              <a:rPr lang="en-US" dirty="0"/>
              <a:t>The insets setting lets you specify the minimum amount of space between the container edge and component</a:t>
            </a:r>
            <a:endParaRPr lang="en-US" dirty="0"/>
          </a:p>
          <a:p>
            <a:r>
              <a:rPr lang="en-US" dirty="0"/>
              <a:t>We can create insets with the Insets class</a:t>
            </a:r>
            <a:endParaRPr lang="en-US" dirty="0"/>
          </a:p>
          <a:p>
            <a:r>
              <a:rPr lang="en-US" dirty="0"/>
              <a:t>Insets(</a:t>
            </a:r>
            <a:r>
              <a:rPr lang="en-US" dirty="0" err="1"/>
              <a:t>int</a:t>
            </a:r>
            <a:r>
              <a:rPr lang="en-US" dirty="0"/>
              <a:t> </a:t>
            </a:r>
            <a:r>
              <a:rPr lang="en-US" dirty="0" err="1"/>
              <a:t>top,int</a:t>
            </a:r>
            <a:r>
              <a:rPr lang="en-US" dirty="0"/>
              <a:t> </a:t>
            </a:r>
            <a:r>
              <a:rPr lang="en-US" dirty="0" err="1"/>
              <a:t>left,int</a:t>
            </a:r>
            <a:r>
              <a:rPr lang="en-US" dirty="0"/>
              <a:t> </a:t>
            </a:r>
            <a:r>
              <a:rPr lang="en-US" dirty="0" err="1"/>
              <a:t>bottom,int</a:t>
            </a:r>
            <a:r>
              <a:rPr lang="en-US" dirty="0"/>
              <a:t> right)</a:t>
            </a:r>
            <a:endParaRPr lang="en-US" dirty="0"/>
          </a:p>
          <a:p>
            <a:r>
              <a:rPr lang="en-US" dirty="0"/>
              <a:t>We can insets of 20 pixels on all the edge by using </a:t>
            </a:r>
            <a:endParaRPr lang="en-US" dirty="0"/>
          </a:p>
          <a:p>
            <a:pPr marL="457200" lvl="1" indent="0">
              <a:buNone/>
            </a:pPr>
            <a:r>
              <a:rPr lang="en-US" dirty="0">
                <a:solidFill>
                  <a:schemeClr val="accent5">
                    <a:lumMod val="75000"/>
                  </a:schemeClr>
                </a:solidFill>
              </a:rPr>
              <a:t>Public Insets </a:t>
            </a:r>
            <a:r>
              <a:rPr lang="en-US" dirty="0" err="1">
                <a:solidFill>
                  <a:schemeClr val="accent5">
                    <a:lumMod val="75000"/>
                  </a:schemeClr>
                </a:solidFill>
              </a:rPr>
              <a:t>getInsets</a:t>
            </a:r>
            <a:r>
              <a:rPr lang="en-US" dirty="0">
                <a:solidFill>
                  <a:schemeClr val="accent5">
                    <a:lumMod val="75000"/>
                  </a:schemeClr>
                </a:solidFill>
              </a:rPr>
              <a:t>()</a:t>
            </a:r>
            <a:endParaRPr lang="en-US" dirty="0">
              <a:solidFill>
                <a:schemeClr val="accent5">
                  <a:lumMod val="75000"/>
                </a:schemeClr>
              </a:solidFill>
            </a:endParaRPr>
          </a:p>
          <a:p>
            <a:pPr marL="457200" lvl="1" indent="0">
              <a:buNone/>
            </a:pPr>
            <a:r>
              <a:rPr lang="en-US" dirty="0">
                <a:solidFill>
                  <a:schemeClr val="accent5">
                    <a:lumMod val="75000"/>
                  </a:schemeClr>
                </a:solidFill>
              </a:rPr>
              <a:t>{</a:t>
            </a:r>
            <a:endParaRPr lang="en-US" dirty="0">
              <a:solidFill>
                <a:schemeClr val="accent5">
                  <a:lumMod val="75000"/>
                </a:schemeClr>
              </a:solidFill>
            </a:endParaRPr>
          </a:p>
          <a:p>
            <a:pPr marL="457200" lvl="1" indent="0">
              <a:buNone/>
            </a:pPr>
            <a:r>
              <a:rPr lang="en-US" dirty="0">
                <a:solidFill>
                  <a:schemeClr val="accent5">
                    <a:lumMod val="75000"/>
                  </a:schemeClr>
                </a:solidFill>
              </a:rPr>
              <a:t>      return(20,20,20,20);</a:t>
            </a:r>
            <a:endParaRPr lang="en-US" dirty="0">
              <a:solidFill>
                <a:schemeClr val="accent5">
                  <a:lumMod val="75000"/>
                </a:schemeClr>
              </a:solidFill>
            </a:endParaRPr>
          </a:p>
          <a:p>
            <a:pPr marL="457200" lvl="1" indent="0">
              <a:buNone/>
            </a:pPr>
            <a:r>
              <a:rPr lang="en-US" dirty="0">
                <a:solidFill>
                  <a:schemeClr val="accent5">
                    <a:lumMod val="75000"/>
                  </a:schemeClr>
                </a:solidFill>
              </a:rPr>
              <a:t>}</a:t>
            </a:r>
            <a:endParaRPr lang="en-US" dirty="0">
              <a:solidFill>
                <a:schemeClr val="accent5">
                  <a:lumMod val="75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r>
              <a:rPr lang="en-US" dirty="0" err="1">
                <a:solidFill>
                  <a:srgbClr val="110CDC"/>
                </a:solidFill>
              </a:rPr>
              <a:t>GridBagLayout</a:t>
            </a:r>
            <a:r>
              <a:rPr lang="en-US" dirty="0">
                <a:solidFill>
                  <a:srgbClr val="110CDC"/>
                </a:solidFill>
              </a:rPr>
              <a:t> Constructor</a:t>
            </a:r>
            <a:endParaRPr lang="en-US" dirty="0">
              <a:solidFill>
                <a:srgbClr val="110CDC"/>
              </a:solidFill>
            </a:endParaRPr>
          </a:p>
        </p:txBody>
      </p:sp>
      <p:sp>
        <p:nvSpPr>
          <p:cNvPr id="3" name="Content Placeholder 2"/>
          <p:cNvSpPr>
            <a:spLocks noGrp="1"/>
          </p:cNvSpPr>
          <p:nvPr>
            <p:ph idx="1"/>
          </p:nvPr>
        </p:nvSpPr>
        <p:spPr>
          <a:xfrm>
            <a:off x="838200" y="1163783"/>
            <a:ext cx="10515600" cy="5248708"/>
          </a:xfrm>
        </p:spPr>
        <p:txBody>
          <a:bodyPr/>
          <a:lstStyle/>
          <a:p>
            <a:r>
              <a:rPr lang="en-US" dirty="0" err="1">
                <a:solidFill>
                  <a:srgbClr val="C00000"/>
                </a:solidFill>
              </a:rPr>
              <a:t>GridBagLayout</a:t>
            </a:r>
            <a:r>
              <a:rPr lang="en-US" dirty="0">
                <a:solidFill>
                  <a:srgbClr val="C00000"/>
                </a:solidFill>
              </a:rPr>
              <a:t>()</a:t>
            </a:r>
            <a:endParaRPr lang="en-US" b="1" dirty="0">
              <a:solidFill>
                <a:srgbClr val="C00000"/>
              </a:solidFill>
            </a:endParaRPr>
          </a:p>
          <a:p>
            <a:pPr lvl="1"/>
            <a:r>
              <a:rPr lang="en-US" dirty="0"/>
              <a:t>It creates the grid bag layout manager</a:t>
            </a:r>
            <a:endParaRPr lang="en-US" dirty="0"/>
          </a:p>
          <a:p>
            <a:r>
              <a:rPr lang="en-US" dirty="0">
                <a:solidFill>
                  <a:srgbClr val="C00000"/>
                </a:solidFill>
              </a:rPr>
              <a:t>Setting up a grid layout is a two step process</a:t>
            </a:r>
            <a:endParaRPr lang="en-US" dirty="0">
              <a:solidFill>
                <a:srgbClr val="C00000"/>
              </a:solidFill>
            </a:endParaRPr>
          </a:p>
          <a:p>
            <a:pPr lvl="1"/>
            <a:r>
              <a:rPr lang="en-US" dirty="0"/>
              <a:t>Configure how you want a component to appear relative to other components(Using </a:t>
            </a:r>
            <a:r>
              <a:rPr lang="en-US" dirty="0" err="1">
                <a:solidFill>
                  <a:srgbClr val="D21BD9"/>
                </a:solidFill>
              </a:rPr>
              <a:t>GridBagConstraints</a:t>
            </a:r>
            <a:r>
              <a:rPr lang="en-US" dirty="0"/>
              <a:t> class)</a:t>
            </a:r>
            <a:endParaRPr lang="en-US" dirty="0"/>
          </a:p>
          <a:p>
            <a:pPr lvl="1"/>
            <a:r>
              <a:rPr lang="en-US" dirty="0"/>
              <a:t>Add the component to the </a:t>
            </a:r>
            <a:r>
              <a:rPr lang="en-US" dirty="0" smtClean="0"/>
              <a:t>layout</a:t>
            </a:r>
            <a:endParaRPr 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895639"/>
          </a:xfrm>
        </p:spPr>
        <p:txBody>
          <a:bodyPr/>
          <a:lstStyle/>
          <a:p>
            <a:r>
              <a:rPr lang="en-US" dirty="0" err="1" smtClean="0">
                <a:solidFill>
                  <a:srgbClr val="110CDC"/>
                </a:solidFill>
              </a:rPr>
              <a:t>GridBagConstraints</a:t>
            </a:r>
            <a:r>
              <a:rPr lang="en-US" dirty="0" smtClean="0">
                <a:solidFill>
                  <a:srgbClr val="110CDC"/>
                </a:solidFill>
              </a:rPr>
              <a:t> constructor</a:t>
            </a:r>
            <a:endParaRPr lang="en-US" dirty="0">
              <a:solidFill>
                <a:srgbClr val="110CDC"/>
              </a:solidFill>
            </a:endParaRPr>
          </a:p>
        </p:txBody>
      </p:sp>
      <p:sp>
        <p:nvSpPr>
          <p:cNvPr id="3" name="Content Placeholder 2"/>
          <p:cNvSpPr>
            <a:spLocks noGrp="1"/>
          </p:cNvSpPr>
          <p:nvPr>
            <p:ph idx="1"/>
          </p:nvPr>
        </p:nvSpPr>
        <p:spPr>
          <a:xfrm>
            <a:off x="838200" y="1302327"/>
            <a:ext cx="10515600" cy="4874636"/>
          </a:xfrm>
        </p:spPr>
        <p:txBody>
          <a:bodyPr/>
          <a:lstStyle/>
          <a:p>
            <a:pPr marL="514350" indent="-514350">
              <a:buFont typeface="+mj-lt"/>
              <a:buAutoNum type="arabicPeriod"/>
            </a:pPr>
            <a:r>
              <a:rPr lang="en-US" dirty="0" err="1" smtClean="0">
                <a:solidFill>
                  <a:srgbClr val="006600"/>
                </a:solidFill>
              </a:rPr>
              <a:t>GridBagConstraints</a:t>
            </a:r>
            <a:r>
              <a:rPr lang="en-US" dirty="0" smtClean="0">
                <a:solidFill>
                  <a:srgbClr val="006600"/>
                </a:solidFill>
              </a:rPr>
              <a:t>()</a:t>
            </a:r>
            <a:endParaRPr lang="en-US" dirty="0" smtClean="0">
              <a:solidFill>
                <a:srgbClr val="006600"/>
              </a:solidFill>
            </a:endParaRPr>
          </a:p>
          <a:p>
            <a:pPr marL="0" indent="0">
              <a:buNone/>
            </a:pPr>
            <a:r>
              <a:rPr lang="en-US" dirty="0"/>
              <a:t>Creates a </a:t>
            </a:r>
            <a:r>
              <a:rPr lang="en-US" dirty="0" err="1"/>
              <a:t>GridBagConstraint</a:t>
            </a:r>
            <a:r>
              <a:rPr lang="en-US" dirty="0"/>
              <a:t> object with all of its fields set to their default value.</a:t>
            </a:r>
            <a:endParaRPr lang="en-US" dirty="0" smtClean="0"/>
          </a:p>
          <a:p>
            <a:pPr marL="514350" indent="-514350">
              <a:buFont typeface="+mj-lt"/>
              <a:buAutoNum type="arabicPeriod"/>
            </a:pPr>
            <a:r>
              <a:rPr lang="en-US" dirty="0" err="1" smtClean="0">
                <a:solidFill>
                  <a:srgbClr val="006600"/>
                </a:solidFill>
              </a:rPr>
              <a:t>GridBagConstraints</a:t>
            </a:r>
            <a:r>
              <a:rPr lang="en-US" dirty="0" smtClean="0"/>
              <a:t>(</a:t>
            </a:r>
            <a:r>
              <a:rPr lang="en-US" dirty="0" err="1" smtClean="0">
                <a:solidFill>
                  <a:srgbClr val="D21BD9"/>
                </a:solidFill>
              </a:rPr>
              <a:t>int</a:t>
            </a:r>
            <a:r>
              <a:rPr lang="en-US" dirty="0" smtClean="0">
                <a:solidFill>
                  <a:srgbClr val="D21BD9"/>
                </a:solidFill>
              </a:rPr>
              <a:t> </a:t>
            </a:r>
            <a:r>
              <a:rPr lang="en-US" dirty="0" err="1" smtClean="0">
                <a:solidFill>
                  <a:srgbClr val="D21BD9"/>
                </a:solidFill>
              </a:rPr>
              <a:t>gridx,int</a:t>
            </a:r>
            <a:r>
              <a:rPr lang="en-US" dirty="0" smtClean="0">
                <a:solidFill>
                  <a:srgbClr val="D21BD9"/>
                </a:solidFill>
              </a:rPr>
              <a:t> </a:t>
            </a:r>
            <a:r>
              <a:rPr lang="en-US" dirty="0" err="1" smtClean="0">
                <a:solidFill>
                  <a:srgbClr val="D21BD9"/>
                </a:solidFill>
              </a:rPr>
              <a:t>gridy</a:t>
            </a:r>
            <a:r>
              <a:rPr lang="en-US" dirty="0" smtClean="0">
                <a:solidFill>
                  <a:srgbClr val="D21BD9"/>
                </a:solidFill>
              </a:rPr>
              <a:t>,</a:t>
            </a:r>
            <a:r>
              <a:rPr lang="en-US" dirty="0">
                <a:solidFill>
                  <a:srgbClr val="D21BD9"/>
                </a:solidFill>
              </a:rPr>
              <a:t> </a:t>
            </a:r>
            <a:r>
              <a:rPr lang="en-US" dirty="0" err="1">
                <a:solidFill>
                  <a:srgbClr val="D21BD9"/>
                </a:solidFill>
              </a:rPr>
              <a:t>int</a:t>
            </a:r>
            <a:r>
              <a:rPr lang="en-US" dirty="0">
                <a:solidFill>
                  <a:srgbClr val="D21BD9"/>
                </a:solidFill>
              </a:rPr>
              <a:t> </a:t>
            </a:r>
            <a:r>
              <a:rPr lang="en-US" dirty="0" err="1">
                <a:solidFill>
                  <a:srgbClr val="D21BD9"/>
                </a:solidFill>
              </a:rPr>
              <a:t>gridwidth</a:t>
            </a:r>
            <a:r>
              <a:rPr lang="en-US" dirty="0">
                <a:solidFill>
                  <a:srgbClr val="D21BD9"/>
                </a:solidFill>
              </a:rPr>
              <a:t>, </a:t>
            </a:r>
            <a:r>
              <a:rPr lang="en-US" dirty="0" err="1">
                <a:solidFill>
                  <a:srgbClr val="D21BD9"/>
                </a:solidFill>
              </a:rPr>
              <a:t>int</a:t>
            </a:r>
            <a:r>
              <a:rPr lang="en-US" dirty="0">
                <a:solidFill>
                  <a:srgbClr val="D21BD9"/>
                </a:solidFill>
              </a:rPr>
              <a:t> </a:t>
            </a:r>
            <a:r>
              <a:rPr lang="en-US" dirty="0" err="1">
                <a:solidFill>
                  <a:srgbClr val="D21BD9"/>
                </a:solidFill>
              </a:rPr>
              <a:t>gridheight</a:t>
            </a:r>
            <a:r>
              <a:rPr lang="en-US" dirty="0">
                <a:solidFill>
                  <a:srgbClr val="D21BD9"/>
                </a:solidFill>
              </a:rPr>
              <a:t>, double </a:t>
            </a:r>
            <a:r>
              <a:rPr lang="en-US" dirty="0" err="1">
                <a:solidFill>
                  <a:srgbClr val="D21BD9"/>
                </a:solidFill>
              </a:rPr>
              <a:t>weightx</a:t>
            </a:r>
            <a:r>
              <a:rPr lang="en-US" dirty="0">
                <a:solidFill>
                  <a:srgbClr val="D21BD9"/>
                </a:solidFill>
              </a:rPr>
              <a:t>, double weighty, </a:t>
            </a:r>
            <a:r>
              <a:rPr lang="en-US" dirty="0" err="1">
                <a:solidFill>
                  <a:srgbClr val="D21BD9"/>
                </a:solidFill>
              </a:rPr>
              <a:t>int</a:t>
            </a:r>
            <a:r>
              <a:rPr lang="en-US" dirty="0">
                <a:solidFill>
                  <a:srgbClr val="D21BD9"/>
                </a:solidFill>
              </a:rPr>
              <a:t> anchor, </a:t>
            </a:r>
            <a:r>
              <a:rPr lang="en-US" dirty="0" err="1">
                <a:solidFill>
                  <a:srgbClr val="D21BD9"/>
                </a:solidFill>
              </a:rPr>
              <a:t>int</a:t>
            </a:r>
            <a:r>
              <a:rPr lang="en-US" dirty="0">
                <a:solidFill>
                  <a:srgbClr val="D21BD9"/>
                </a:solidFill>
              </a:rPr>
              <a:t> fill, </a:t>
            </a:r>
            <a:r>
              <a:rPr lang="en-US" b="1" dirty="0">
                <a:solidFill>
                  <a:srgbClr val="D21BD9"/>
                </a:solidFill>
                <a:hlinkClick r:id="rId1" tooltip="class in java.awt"/>
              </a:rPr>
              <a:t>Insets</a:t>
            </a:r>
            <a:r>
              <a:rPr lang="en-US" dirty="0">
                <a:solidFill>
                  <a:srgbClr val="D21BD9"/>
                </a:solidFill>
              </a:rPr>
              <a:t> </a:t>
            </a:r>
            <a:r>
              <a:rPr lang="en-US" dirty="0" err="1">
                <a:solidFill>
                  <a:srgbClr val="D21BD9"/>
                </a:solidFill>
              </a:rPr>
              <a:t>insets</a:t>
            </a:r>
            <a:r>
              <a:rPr lang="en-US" dirty="0">
                <a:solidFill>
                  <a:srgbClr val="D21BD9"/>
                </a:solidFill>
              </a:rPr>
              <a:t>, </a:t>
            </a:r>
            <a:r>
              <a:rPr lang="en-US" dirty="0" err="1">
                <a:solidFill>
                  <a:srgbClr val="D21BD9"/>
                </a:solidFill>
              </a:rPr>
              <a:t>int</a:t>
            </a:r>
            <a:r>
              <a:rPr lang="en-US" dirty="0">
                <a:solidFill>
                  <a:srgbClr val="D21BD9"/>
                </a:solidFill>
              </a:rPr>
              <a:t> </a:t>
            </a:r>
            <a:r>
              <a:rPr lang="en-US" dirty="0" err="1">
                <a:solidFill>
                  <a:srgbClr val="D21BD9"/>
                </a:solidFill>
              </a:rPr>
              <a:t>ipadx</a:t>
            </a:r>
            <a:r>
              <a:rPr lang="en-US" dirty="0">
                <a:solidFill>
                  <a:srgbClr val="D21BD9"/>
                </a:solidFill>
              </a:rPr>
              <a:t>, </a:t>
            </a:r>
            <a:r>
              <a:rPr lang="en-US" dirty="0" err="1">
                <a:solidFill>
                  <a:srgbClr val="D21BD9"/>
                </a:solidFill>
              </a:rPr>
              <a:t>int</a:t>
            </a:r>
            <a:r>
              <a:rPr lang="en-US" dirty="0">
                <a:solidFill>
                  <a:srgbClr val="D21BD9"/>
                </a:solidFill>
              </a:rPr>
              <a:t> </a:t>
            </a:r>
            <a:r>
              <a:rPr lang="en-US" dirty="0" err="1" smtClean="0">
                <a:solidFill>
                  <a:srgbClr val="D21BD9"/>
                </a:solidFill>
              </a:rPr>
              <a:t>ipady</a:t>
            </a:r>
            <a:r>
              <a:rPr lang="en-US" dirty="0" smtClean="0"/>
              <a:t>)</a:t>
            </a:r>
            <a:endParaRPr lang="en-US" dirty="0" smtClean="0"/>
          </a:p>
          <a:p>
            <a:pPr marL="0" indent="0">
              <a:buNone/>
            </a:pPr>
            <a:r>
              <a:rPr lang="en-US" dirty="0"/>
              <a:t>Creates a </a:t>
            </a:r>
            <a:r>
              <a:rPr lang="en-US" dirty="0" err="1"/>
              <a:t>GridBagConstraints</a:t>
            </a:r>
            <a:r>
              <a:rPr lang="en-US" dirty="0"/>
              <a:t> object with all of its fields set to the passed-in arguments.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US" dirty="0" smtClean="0">
                <a:solidFill>
                  <a:srgbClr val="110CDC"/>
                </a:solidFill>
              </a:rPr>
              <a:t>How to set Constraints</a:t>
            </a:r>
            <a:endParaRPr lang="en-US" dirty="0">
              <a:solidFill>
                <a:srgbClr val="110CDC"/>
              </a:solidFill>
            </a:endParaRP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buNone/>
            </a:pPr>
            <a:r>
              <a:rPr lang="en-US" dirty="0" err="1" smtClean="0">
                <a:solidFill>
                  <a:srgbClr val="D21BD9"/>
                </a:solidFill>
              </a:rPr>
              <a:t>GridBagLayout</a:t>
            </a:r>
            <a:r>
              <a:rPr lang="en-US" dirty="0" smtClean="0">
                <a:solidFill>
                  <a:srgbClr val="D21BD9"/>
                </a:solidFill>
              </a:rPr>
              <a:t> class</a:t>
            </a:r>
            <a:endParaRPr lang="en-US" dirty="0" smtClean="0">
              <a:solidFill>
                <a:srgbClr val="D21BD9"/>
              </a:solidFill>
            </a:endParaRPr>
          </a:p>
          <a:p>
            <a:r>
              <a:rPr lang="en-US" dirty="0" smtClean="0"/>
              <a:t>void</a:t>
            </a:r>
            <a:r>
              <a:rPr lang="en-US" dirty="0"/>
              <a:t>	</a:t>
            </a:r>
            <a:r>
              <a:rPr lang="en-US" dirty="0" err="1"/>
              <a:t>setConstraints</a:t>
            </a:r>
            <a:r>
              <a:rPr lang="en-US" dirty="0"/>
              <a:t>(Component comp, </a:t>
            </a:r>
            <a:r>
              <a:rPr lang="en-US" dirty="0" err="1"/>
              <a:t>GridBagConstraints</a:t>
            </a:r>
            <a:r>
              <a:rPr lang="en-US" dirty="0"/>
              <a:t> constraints)</a:t>
            </a:r>
            <a:endParaRPr lang="en-US" dirty="0"/>
          </a:p>
          <a:p>
            <a:r>
              <a:rPr lang="en-US" dirty="0"/>
              <a:t>Sets the constraints for the specified component in this layout.</a:t>
            </a:r>
            <a:endParaRPr lang="en-US" dirty="0"/>
          </a:p>
          <a:p>
            <a:endParaRPr lang="en-US" dirty="0"/>
          </a:p>
          <a:p>
            <a:pPr marL="0" indent="0">
              <a:buNone/>
            </a:pPr>
            <a:r>
              <a:rPr lang="en-US" dirty="0" smtClean="0">
                <a:solidFill>
                  <a:srgbClr val="D21BD9"/>
                </a:solidFill>
              </a:rPr>
              <a:t>Container</a:t>
            </a:r>
            <a:endParaRPr lang="en-US" dirty="0">
              <a:solidFill>
                <a:srgbClr val="D21BD9"/>
              </a:solidFill>
            </a:endParaRPr>
          </a:p>
          <a:p>
            <a:r>
              <a:rPr lang="en-US" dirty="0"/>
              <a:t>void	add(Component comp, Object constraints)</a:t>
            </a:r>
            <a:endParaRPr lang="en-US" dirty="0"/>
          </a:p>
          <a:p>
            <a:r>
              <a:rPr lang="en-US" dirty="0"/>
              <a:t>Adds </a:t>
            </a:r>
            <a:r>
              <a:rPr lang="en-US" dirty="0" smtClean="0"/>
              <a:t>the </a:t>
            </a:r>
            <a:r>
              <a:rPr lang="en-US" dirty="0"/>
              <a:t>specified component to the end of this container</a:t>
            </a:r>
            <a:r>
              <a:rPr lang="en-US" dirty="0" smtClean="0"/>
              <a:t>.</a:t>
            </a:r>
            <a:endParaRPr lang="en-US" dirty="0" smtClean="0"/>
          </a:p>
          <a:p>
            <a:endParaRPr lang="en-US" dirty="0" smtClean="0"/>
          </a:p>
          <a:p>
            <a:r>
              <a:rPr lang="en-US" dirty="0" smtClean="0"/>
              <a:t>For </a:t>
            </a:r>
            <a:r>
              <a:rPr lang="en-US" dirty="0" err="1" smtClean="0"/>
              <a:t>eg</a:t>
            </a:r>
            <a:r>
              <a:rPr lang="en-US" dirty="0" smtClean="0"/>
              <a:t>:</a:t>
            </a:r>
            <a:endParaRPr lang="en-US" dirty="0"/>
          </a:p>
          <a:p>
            <a:r>
              <a:rPr lang="en-US" dirty="0" smtClean="0"/>
              <a:t>GridBagLayoutFinal.java</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smtClean="0">
                <a:solidFill>
                  <a:srgbClr val="110CDC"/>
                </a:solidFill>
              </a:rPr>
              <a:t>Menus</a:t>
            </a:r>
            <a:endParaRPr lang="en-US" dirty="0">
              <a:solidFill>
                <a:srgbClr val="110CDC"/>
              </a:solidFill>
            </a:endParaRPr>
          </a:p>
        </p:txBody>
      </p:sp>
      <p:sp>
        <p:nvSpPr>
          <p:cNvPr id="3" name="Content Placeholder 2"/>
          <p:cNvSpPr>
            <a:spLocks noGrp="1"/>
          </p:cNvSpPr>
          <p:nvPr>
            <p:ph idx="1"/>
          </p:nvPr>
        </p:nvSpPr>
        <p:spPr>
          <a:xfrm>
            <a:off x="249382" y="1260764"/>
            <a:ext cx="11430000" cy="5430981"/>
          </a:xfrm>
        </p:spPr>
        <p:txBody>
          <a:bodyPr/>
          <a:lstStyle/>
          <a:p>
            <a:r>
              <a:rPr lang="en-US" dirty="0" smtClean="0"/>
              <a:t>We can add AWT menus to Frame using </a:t>
            </a:r>
            <a:r>
              <a:rPr lang="en-US" b="1" dirty="0" smtClean="0">
                <a:solidFill>
                  <a:srgbClr val="C00000"/>
                </a:solidFill>
              </a:rPr>
              <a:t>four</a:t>
            </a:r>
            <a:r>
              <a:rPr lang="en-US" dirty="0" smtClean="0"/>
              <a:t> AWT classes</a:t>
            </a:r>
            <a:endParaRPr lang="en-US" dirty="0" smtClean="0"/>
          </a:p>
          <a:p>
            <a:r>
              <a:rPr lang="en-US" dirty="0" err="1" smtClean="0">
                <a:solidFill>
                  <a:srgbClr val="110CDC"/>
                </a:solidFill>
              </a:rPr>
              <a:t>MenuBar</a:t>
            </a:r>
            <a:r>
              <a:rPr lang="en-US" dirty="0" smtClean="0">
                <a:solidFill>
                  <a:srgbClr val="110CDC"/>
                </a:solidFill>
              </a:rPr>
              <a:t> – </a:t>
            </a:r>
            <a:r>
              <a:rPr lang="en-US" dirty="0" smtClean="0">
                <a:solidFill>
                  <a:srgbClr val="D21BD9"/>
                </a:solidFill>
              </a:rPr>
              <a:t>adds menu bar to a frame window</a:t>
            </a:r>
            <a:endParaRPr lang="en-US" dirty="0" smtClean="0">
              <a:solidFill>
                <a:srgbClr val="D21BD9"/>
              </a:solidFill>
            </a:endParaRPr>
          </a:p>
          <a:p>
            <a:r>
              <a:rPr lang="en-US" dirty="0" smtClean="0">
                <a:solidFill>
                  <a:srgbClr val="110CDC"/>
                </a:solidFill>
              </a:rPr>
              <a:t>Menu - </a:t>
            </a:r>
            <a:r>
              <a:rPr lang="en-US" dirty="0" smtClean="0">
                <a:solidFill>
                  <a:srgbClr val="D21BD9"/>
                </a:solidFill>
              </a:rPr>
              <a:t>add menus such as </a:t>
            </a:r>
            <a:r>
              <a:rPr lang="en-US" dirty="0" smtClean="0"/>
              <a:t>File</a:t>
            </a:r>
            <a:r>
              <a:rPr lang="en-US" dirty="0" smtClean="0">
                <a:solidFill>
                  <a:srgbClr val="D21BD9"/>
                </a:solidFill>
              </a:rPr>
              <a:t> or </a:t>
            </a:r>
            <a:r>
              <a:rPr lang="en-US" dirty="0" smtClean="0"/>
              <a:t>Edit</a:t>
            </a:r>
            <a:r>
              <a:rPr lang="en-US" dirty="0" smtClean="0">
                <a:solidFill>
                  <a:srgbClr val="D21BD9"/>
                </a:solidFill>
              </a:rPr>
              <a:t> menu</a:t>
            </a:r>
            <a:endParaRPr lang="en-US" dirty="0" smtClean="0">
              <a:solidFill>
                <a:srgbClr val="D21BD9"/>
              </a:solidFill>
            </a:endParaRPr>
          </a:p>
          <a:p>
            <a:r>
              <a:rPr lang="en-US" dirty="0" err="1" smtClean="0">
                <a:solidFill>
                  <a:srgbClr val="110CDC"/>
                </a:solidFill>
              </a:rPr>
              <a:t>MenuItem</a:t>
            </a:r>
            <a:r>
              <a:rPr lang="en-US" dirty="0" smtClean="0">
                <a:solidFill>
                  <a:srgbClr val="110CDC"/>
                </a:solidFill>
              </a:rPr>
              <a:t> – </a:t>
            </a:r>
            <a:r>
              <a:rPr lang="en-US" dirty="0" smtClean="0">
                <a:solidFill>
                  <a:srgbClr val="D21BD9"/>
                </a:solidFill>
              </a:rPr>
              <a:t>add menu item like </a:t>
            </a:r>
            <a:r>
              <a:rPr lang="en-US" dirty="0" smtClean="0"/>
              <a:t>new, open and save</a:t>
            </a:r>
            <a:r>
              <a:rPr lang="en-US" dirty="0" smtClean="0">
                <a:solidFill>
                  <a:srgbClr val="D21BD9"/>
                </a:solidFill>
              </a:rPr>
              <a:t> under File menu</a:t>
            </a:r>
            <a:endParaRPr lang="en-US" dirty="0" smtClean="0">
              <a:solidFill>
                <a:srgbClr val="D21BD9"/>
              </a:solidFill>
            </a:endParaRPr>
          </a:p>
          <a:p>
            <a:r>
              <a:rPr lang="en-US" dirty="0" err="1" smtClean="0">
                <a:solidFill>
                  <a:srgbClr val="110CDC"/>
                </a:solidFill>
              </a:rPr>
              <a:t>CheckboxMenuItem</a:t>
            </a:r>
            <a:r>
              <a:rPr lang="en-US" dirty="0" smtClean="0">
                <a:solidFill>
                  <a:srgbClr val="110CDC"/>
                </a:solidFill>
              </a:rPr>
              <a:t> </a:t>
            </a:r>
            <a:r>
              <a:rPr lang="en-US" dirty="0" smtClean="0"/>
              <a:t>- </a:t>
            </a:r>
            <a:r>
              <a:rPr lang="en-US" dirty="0">
                <a:solidFill>
                  <a:srgbClr val="D21BD9"/>
                </a:solidFill>
              </a:rPr>
              <a:t>appears along with a checkbox</a:t>
            </a:r>
            <a:endParaRPr lang="en-US" dirty="0" smtClean="0">
              <a:solidFill>
                <a:srgbClr val="D21BD9"/>
              </a:solidFill>
            </a:endParaRPr>
          </a:p>
          <a:p>
            <a:r>
              <a:rPr lang="en-US" dirty="0" smtClean="0"/>
              <a:t>They </a:t>
            </a:r>
            <a:r>
              <a:rPr lang="en-US" dirty="0"/>
              <a:t>are subclasses of </a:t>
            </a:r>
            <a:r>
              <a:rPr lang="en-US" dirty="0" err="1">
                <a:solidFill>
                  <a:srgbClr val="C00000"/>
                </a:solidFill>
              </a:rPr>
              <a:t>java.awt.MenuComponent</a:t>
            </a:r>
            <a:r>
              <a:rPr lang="en-US" dirty="0"/>
              <a:t> which is </a:t>
            </a:r>
            <a:r>
              <a:rPr lang="en-US" dirty="0" smtClean="0"/>
              <a:t>no </a:t>
            </a:r>
            <a:r>
              <a:rPr lang="en-US" dirty="0"/>
              <a:t>way connected in the hierarchy with Component class</a:t>
            </a:r>
            <a:endParaRPr lang="en-US" dirty="0">
              <a:solidFill>
                <a:srgbClr val="D21BD9"/>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reen shot of menu bar with menu and submenu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9357" y="293914"/>
            <a:ext cx="7464426" cy="6486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dirty="0">
                <a:solidFill>
                  <a:srgbClr val="110CDC"/>
                </a:solidFill>
              </a:rPr>
              <a:t>Create </a:t>
            </a:r>
            <a:r>
              <a:rPr lang="en-US" dirty="0" err="1">
                <a:solidFill>
                  <a:srgbClr val="110CDC"/>
                </a:solidFill>
              </a:rPr>
              <a:t>MenuBar</a:t>
            </a:r>
            <a:r>
              <a:rPr lang="en-US" dirty="0">
                <a:solidFill>
                  <a:srgbClr val="110CDC"/>
                </a:solidFill>
              </a:rPr>
              <a:t> object</a:t>
            </a:r>
            <a:endParaRPr lang="en-US" dirty="0">
              <a:solidFill>
                <a:srgbClr val="110CDC"/>
              </a:solidFill>
            </a:endParaRPr>
          </a:p>
        </p:txBody>
      </p:sp>
      <p:sp>
        <p:nvSpPr>
          <p:cNvPr id="3" name="Content Placeholder 2"/>
          <p:cNvSpPr>
            <a:spLocks noGrp="1"/>
          </p:cNvSpPr>
          <p:nvPr>
            <p:ph idx="1"/>
          </p:nvPr>
        </p:nvSpPr>
        <p:spPr>
          <a:xfrm>
            <a:off x="838200" y="1219200"/>
            <a:ext cx="10515600" cy="4957763"/>
          </a:xfrm>
        </p:spPr>
        <p:txBody>
          <a:bodyPr/>
          <a:lstStyle/>
          <a:p>
            <a:r>
              <a:rPr lang="en-US" dirty="0" err="1">
                <a:solidFill>
                  <a:srgbClr val="D21BD9"/>
                </a:solidFill>
              </a:rPr>
              <a:t>MenuBar</a:t>
            </a:r>
            <a:r>
              <a:rPr lang="en-US" dirty="0">
                <a:solidFill>
                  <a:srgbClr val="D21BD9"/>
                </a:solidFill>
              </a:rPr>
              <a:t> holds the menus. </a:t>
            </a:r>
            <a:endParaRPr lang="en-US" dirty="0" smtClean="0">
              <a:solidFill>
                <a:srgbClr val="D21BD9"/>
              </a:solidFill>
            </a:endParaRPr>
          </a:p>
          <a:p>
            <a:r>
              <a:rPr lang="en-US" dirty="0" err="1" smtClean="0">
                <a:solidFill>
                  <a:srgbClr val="006600"/>
                </a:solidFill>
              </a:rPr>
              <a:t>MenuBar</a:t>
            </a:r>
            <a:r>
              <a:rPr lang="en-US" dirty="0" smtClean="0">
                <a:solidFill>
                  <a:srgbClr val="006600"/>
                </a:solidFill>
              </a:rPr>
              <a:t> </a:t>
            </a:r>
            <a:r>
              <a:rPr lang="en-US" dirty="0">
                <a:solidFill>
                  <a:srgbClr val="006600"/>
                </a:solidFill>
              </a:rPr>
              <a:t>is added to frame with </a:t>
            </a:r>
            <a:r>
              <a:rPr lang="en-US" dirty="0" err="1">
                <a:solidFill>
                  <a:srgbClr val="FF0000"/>
                </a:solidFill>
              </a:rPr>
              <a:t>setMenuBar</a:t>
            </a:r>
            <a:r>
              <a:rPr lang="en-US" dirty="0">
                <a:solidFill>
                  <a:srgbClr val="FF0000"/>
                </a:solidFill>
              </a:rPr>
              <a:t>() </a:t>
            </a:r>
            <a:r>
              <a:rPr lang="en-US" dirty="0" smtClean="0">
                <a:solidFill>
                  <a:srgbClr val="006600"/>
                </a:solidFill>
              </a:rPr>
              <a:t>method of </a:t>
            </a:r>
            <a:r>
              <a:rPr lang="en-US" dirty="0" smtClean="0">
                <a:solidFill>
                  <a:srgbClr val="FF0000"/>
                </a:solidFill>
              </a:rPr>
              <a:t>Frame </a:t>
            </a:r>
            <a:r>
              <a:rPr lang="en-US" dirty="0" smtClean="0">
                <a:solidFill>
                  <a:srgbClr val="006600"/>
                </a:solidFill>
              </a:rPr>
              <a:t>class</a:t>
            </a:r>
            <a:r>
              <a:rPr lang="en-US" dirty="0" smtClean="0"/>
              <a:t>. </a:t>
            </a:r>
            <a:endParaRPr lang="en-US" dirty="0" smtClean="0"/>
          </a:p>
          <a:p>
            <a:r>
              <a:rPr lang="en-US" dirty="0" smtClean="0">
                <a:solidFill>
                  <a:srgbClr val="D21BD9"/>
                </a:solidFill>
              </a:rPr>
              <a:t>Implicitly</a:t>
            </a:r>
            <a:r>
              <a:rPr lang="en-US" dirty="0">
                <a:solidFill>
                  <a:srgbClr val="D21BD9"/>
                </a:solidFill>
              </a:rPr>
              <a:t>, the menu bar is added to the north (top) of the frame. </a:t>
            </a:r>
            <a:endParaRPr lang="en-US" dirty="0" smtClean="0">
              <a:solidFill>
                <a:srgbClr val="D21BD9"/>
              </a:solidFill>
            </a:endParaRPr>
          </a:p>
          <a:p>
            <a:r>
              <a:rPr lang="en-US" dirty="0" err="1" smtClean="0">
                <a:solidFill>
                  <a:srgbClr val="006600"/>
                </a:solidFill>
              </a:rPr>
              <a:t>MenuBar</a:t>
            </a:r>
            <a:r>
              <a:rPr lang="en-US" dirty="0" smtClean="0">
                <a:solidFill>
                  <a:srgbClr val="006600"/>
                </a:solidFill>
              </a:rPr>
              <a:t> </a:t>
            </a:r>
            <a:r>
              <a:rPr lang="en-US" dirty="0">
                <a:solidFill>
                  <a:srgbClr val="006600"/>
                </a:solidFill>
              </a:rPr>
              <a:t>cannot be added to other sides like south and west etc</a:t>
            </a:r>
            <a:r>
              <a:rPr lang="en-US" dirty="0" smtClean="0"/>
              <a:t>.</a:t>
            </a:r>
            <a:endParaRPr lang="en-US" dirty="0" smtClean="0"/>
          </a:p>
          <a:p>
            <a:r>
              <a:rPr lang="en-US" dirty="0" smtClean="0">
                <a:solidFill>
                  <a:srgbClr val="110CDC"/>
                </a:solidFill>
              </a:rPr>
              <a:t>Declaration:</a:t>
            </a:r>
            <a:endParaRPr lang="en-US" dirty="0" smtClean="0">
              <a:solidFill>
                <a:srgbClr val="110CDC"/>
              </a:solidFill>
            </a:endParaRPr>
          </a:p>
          <a:p>
            <a:r>
              <a:rPr lang="en-US" dirty="0">
                <a:solidFill>
                  <a:srgbClr val="00B0F0"/>
                </a:solidFill>
              </a:rPr>
              <a:t>public class </a:t>
            </a:r>
            <a:r>
              <a:rPr lang="en-US" dirty="0" err="1" smtClean="0">
                <a:solidFill>
                  <a:srgbClr val="00B0F0"/>
                </a:solidFill>
              </a:rPr>
              <a:t>MenuBar</a:t>
            </a:r>
            <a:r>
              <a:rPr lang="en-US" dirty="0" smtClean="0">
                <a:solidFill>
                  <a:srgbClr val="00B0F0"/>
                </a:solidFill>
              </a:rPr>
              <a:t> extends </a:t>
            </a:r>
            <a:r>
              <a:rPr lang="en-US" dirty="0" err="1" smtClean="0">
                <a:solidFill>
                  <a:srgbClr val="00B0F0"/>
                </a:solidFill>
              </a:rPr>
              <a:t>MenuComponent</a:t>
            </a:r>
            <a:endParaRPr lang="en-US" dirty="0" smtClean="0">
              <a:solidFill>
                <a:srgbClr val="00B0F0"/>
              </a:solidFill>
            </a:endParaRPr>
          </a:p>
          <a:p>
            <a:r>
              <a:rPr lang="en-US" dirty="0" smtClean="0">
                <a:solidFill>
                  <a:srgbClr val="110CDC"/>
                </a:solidFill>
              </a:rPr>
              <a:t>Constructor:</a:t>
            </a:r>
            <a:endParaRPr lang="en-US" dirty="0">
              <a:solidFill>
                <a:srgbClr val="110CDC"/>
              </a:solidFill>
            </a:endParaRPr>
          </a:p>
          <a:p>
            <a:r>
              <a:rPr lang="en-US" dirty="0" err="1"/>
              <a:t>MenuBar</a:t>
            </a:r>
            <a:r>
              <a:rPr lang="en-US" dirty="0"/>
              <a:t>()</a:t>
            </a:r>
            <a:endParaRPr lang="en-US" dirty="0"/>
          </a:p>
          <a:p>
            <a:r>
              <a:rPr lang="en-US" dirty="0">
                <a:solidFill>
                  <a:srgbClr val="00B0F0"/>
                </a:solidFill>
              </a:rPr>
              <a:t>Creates a new menu bar.</a:t>
            </a:r>
            <a:endParaRPr lang="en-US" dirty="0">
              <a:solidFill>
                <a:srgbClr val="00B0F0"/>
              </a:solidFill>
            </a:endParaRPr>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374073"/>
            <a:ext cx="11748655" cy="6345382"/>
          </a:xfrm>
        </p:spPr>
        <p:txBody>
          <a:bodyPr>
            <a:normAutofit fontScale="92500" lnSpcReduction="20000"/>
          </a:bodyPr>
          <a:lstStyle/>
          <a:p>
            <a:endParaRPr lang="en-US" dirty="0"/>
          </a:p>
          <a:p>
            <a:pPr marL="514350" indent="-514350">
              <a:buFont typeface="+mj-lt"/>
              <a:buAutoNum type="arabicPeriod"/>
            </a:pPr>
            <a:r>
              <a:rPr lang="en-US" dirty="0">
                <a:solidFill>
                  <a:srgbClr val="110CDC"/>
                </a:solidFill>
              </a:rPr>
              <a:t>Menu	add(Menu </a:t>
            </a:r>
            <a:r>
              <a:rPr lang="en-US" dirty="0" smtClean="0">
                <a:solidFill>
                  <a:srgbClr val="110CDC"/>
                </a:solidFill>
              </a:rPr>
              <a:t>m)</a:t>
            </a:r>
            <a:r>
              <a:rPr lang="en-US" dirty="0" smtClean="0"/>
              <a:t> - Adds </a:t>
            </a:r>
            <a:r>
              <a:rPr lang="en-US" dirty="0"/>
              <a:t>the specified menu to the menu bar</a:t>
            </a:r>
            <a:r>
              <a:rPr lang="en-US" dirty="0" smtClean="0"/>
              <a:t>.</a:t>
            </a:r>
            <a:endParaRPr lang="en-US" dirty="0" smtClean="0"/>
          </a:p>
          <a:p>
            <a:pPr marL="514350" indent="-514350">
              <a:buFont typeface="+mj-lt"/>
              <a:buAutoNum type="arabicPeriod"/>
            </a:pPr>
            <a:r>
              <a:rPr lang="en-US" dirty="0">
                <a:solidFill>
                  <a:srgbClr val="110CDC"/>
                </a:solidFill>
              </a:rPr>
              <a:t>void	remove(</a:t>
            </a:r>
            <a:r>
              <a:rPr lang="en-US" dirty="0" err="1">
                <a:solidFill>
                  <a:srgbClr val="110CDC"/>
                </a:solidFill>
              </a:rPr>
              <a:t>int</a:t>
            </a:r>
            <a:r>
              <a:rPr lang="en-US" dirty="0">
                <a:solidFill>
                  <a:srgbClr val="110CDC"/>
                </a:solidFill>
              </a:rPr>
              <a:t> index)</a:t>
            </a:r>
            <a:r>
              <a:rPr lang="en-US" dirty="0"/>
              <a:t>- Removes the menu located at the specified index from this menu bar.</a:t>
            </a:r>
            <a:endParaRPr lang="en-US" dirty="0"/>
          </a:p>
          <a:p>
            <a:pPr marL="514350" indent="-514350">
              <a:buFont typeface="+mj-lt"/>
              <a:buAutoNum type="arabicPeriod"/>
            </a:pPr>
            <a:r>
              <a:rPr lang="en-US" dirty="0">
                <a:solidFill>
                  <a:srgbClr val="110CDC"/>
                </a:solidFill>
              </a:rPr>
              <a:t>void	remove(</a:t>
            </a:r>
            <a:r>
              <a:rPr lang="en-US" dirty="0" err="1">
                <a:solidFill>
                  <a:srgbClr val="110CDC"/>
                </a:solidFill>
              </a:rPr>
              <a:t>MenuComponent</a:t>
            </a:r>
            <a:r>
              <a:rPr lang="en-US" dirty="0">
                <a:solidFill>
                  <a:srgbClr val="110CDC"/>
                </a:solidFill>
              </a:rPr>
              <a:t> m) </a:t>
            </a:r>
            <a:r>
              <a:rPr lang="en-US" dirty="0"/>
              <a:t>- Removes the specified menu component from this menu bar.</a:t>
            </a:r>
            <a:endParaRPr lang="en-US" dirty="0"/>
          </a:p>
          <a:p>
            <a:pPr marL="514350" indent="-514350">
              <a:buFont typeface="+mj-lt"/>
              <a:buAutoNum type="arabicPeriod"/>
            </a:pPr>
            <a:r>
              <a:rPr lang="en-US" dirty="0">
                <a:solidFill>
                  <a:srgbClr val="110CDC"/>
                </a:solidFill>
              </a:rPr>
              <a:t>v</a:t>
            </a:r>
            <a:r>
              <a:rPr lang="en-US" dirty="0" smtClean="0">
                <a:solidFill>
                  <a:srgbClr val="110CDC"/>
                </a:solidFill>
              </a:rPr>
              <a:t>oid </a:t>
            </a:r>
            <a:r>
              <a:rPr lang="en-US" dirty="0" err="1" smtClean="0">
                <a:solidFill>
                  <a:srgbClr val="110CDC"/>
                </a:solidFill>
              </a:rPr>
              <a:t>setHelpMenu</a:t>
            </a:r>
            <a:r>
              <a:rPr lang="en-US" dirty="0" smtClean="0">
                <a:solidFill>
                  <a:srgbClr val="110CDC"/>
                </a:solidFill>
              </a:rPr>
              <a:t>(Menu m) </a:t>
            </a:r>
            <a:r>
              <a:rPr lang="en-US" dirty="0" smtClean="0"/>
              <a:t>– It sets the help menu on this menu bar to be given menu</a:t>
            </a:r>
            <a:endParaRPr lang="en-US" dirty="0"/>
          </a:p>
          <a:p>
            <a:pPr marL="514350" indent="-514350">
              <a:buFont typeface="+mj-lt"/>
              <a:buAutoNum type="arabicPeriod"/>
            </a:pPr>
            <a:r>
              <a:rPr lang="en-US" dirty="0">
                <a:solidFill>
                  <a:srgbClr val="110CDC"/>
                </a:solidFill>
              </a:rPr>
              <a:t>Menu	</a:t>
            </a:r>
            <a:r>
              <a:rPr lang="en-US" dirty="0" err="1">
                <a:solidFill>
                  <a:srgbClr val="110CDC"/>
                </a:solidFill>
              </a:rPr>
              <a:t>getHelpMenu</a:t>
            </a:r>
            <a:r>
              <a:rPr lang="en-US" dirty="0" smtClean="0">
                <a:solidFill>
                  <a:srgbClr val="110CDC"/>
                </a:solidFill>
              </a:rPr>
              <a:t>()</a:t>
            </a:r>
            <a:r>
              <a:rPr lang="en-US" dirty="0" smtClean="0"/>
              <a:t> - Gets </a:t>
            </a:r>
            <a:r>
              <a:rPr lang="en-US" dirty="0"/>
              <a:t>the help menu on the menu bar.</a:t>
            </a:r>
            <a:endParaRPr lang="en-US" dirty="0"/>
          </a:p>
          <a:p>
            <a:pPr marL="514350" indent="-514350">
              <a:buFont typeface="+mj-lt"/>
              <a:buAutoNum type="arabicPeriod"/>
            </a:pPr>
            <a:r>
              <a:rPr lang="en-US" dirty="0">
                <a:solidFill>
                  <a:srgbClr val="110CDC"/>
                </a:solidFill>
              </a:rPr>
              <a:t>Menu	</a:t>
            </a:r>
            <a:r>
              <a:rPr lang="en-US" dirty="0" err="1">
                <a:solidFill>
                  <a:srgbClr val="110CDC"/>
                </a:solidFill>
              </a:rPr>
              <a:t>getMenu</a:t>
            </a:r>
            <a:r>
              <a:rPr lang="en-US" dirty="0">
                <a:solidFill>
                  <a:srgbClr val="110CDC"/>
                </a:solidFill>
              </a:rPr>
              <a:t>(</a:t>
            </a:r>
            <a:r>
              <a:rPr lang="en-US" dirty="0" err="1">
                <a:solidFill>
                  <a:srgbClr val="110CDC"/>
                </a:solidFill>
              </a:rPr>
              <a:t>int</a:t>
            </a:r>
            <a:r>
              <a:rPr lang="en-US" dirty="0">
                <a:solidFill>
                  <a:srgbClr val="110CDC"/>
                </a:solidFill>
              </a:rPr>
              <a:t> </a:t>
            </a:r>
            <a:r>
              <a:rPr lang="en-US" dirty="0" err="1" smtClean="0">
                <a:solidFill>
                  <a:srgbClr val="110CDC"/>
                </a:solidFill>
              </a:rPr>
              <a:t>i</a:t>
            </a:r>
            <a:r>
              <a:rPr lang="en-US" dirty="0" smtClean="0">
                <a:solidFill>
                  <a:srgbClr val="110CDC"/>
                </a:solidFill>
              </a:rPr>
              <a:t>)</a:t>
            </a:r>
            <a:r>
              <a:rPr lang="en-US" dirty="0" smtClean="0"/>
              <a:t>  - Gets </a:t>
            </a:r>
            <a:r>
              <a:rPr lang="en-US" dirty="0"/>
              <a:t>the specified menu.</a:t>
            </a:r>
            <a:endParaRPr lang="en-US" dirty="0"/>
          </a:p>
          <a:p>
            <a:pPr marL="514350" indent="-514350">
              <a:buFont typeface="+mj-lt"/>
              <a:buAutoNum type="arabicPeriod"/>
            </a:pPr>
            <a:r>
              <a:rPr lang="en-US" dirty="0" err="1">
                <a:solidFill>
                  <a:srgbClr val="110CDC"/>
                </a:solidFill>
              </a:rPr>
              <a:t>int</a:t>
            </a:r>
            <a:r>
              <a:rPr lang="en-US" dirty="0">
                <a:solidFill>
                  <a:srgbClr val="110CDC"/>
                </a:solidFill>
              </a:rPr>
              <a:t>	</a:t>
            </a:r>
            <a:r>
              <a:rPr lang="en-US" dirty="0" err="1">
                <a:solidFill>
                  <a:srgbClr val="110CDC"/>
                </a:solidFill>
              </a:rPr>
              <a:t>getMenuCount</a:t>
            </a:r>
            <a:r>
              <a:rPr lang="en-US" dirty="0" smtClean="0">
                <a:solidFill>
                  <a:srgbClr val="110CDC"/>
                </a:solidFill>
              </a:rPr>
              <a:t>()</a:t>
            </a:r>
            <a:r>
              <a:rPr lang="en-US" dirty="0" smtClean="0"/>
              <a:t>- Gets </a:t>
            </a:r>
            <a:r>
              <a:rPr lang="en-US" dirty="0"/>
              <a:t>the number of menus on the menu bar</a:t>
            </a:r>
            <a:r>
              <a:rPr lang="en-US" dirty="0" smtClean="0"/>
              <a:t>.</a:t>
            </a:r>
            <a:endParaRPr lang="en-US" dirty="0" smtClean="0"/>
          </a:p>
          <a:p>
            <a:pPr marL="514350" indent="-514350">
              <a:buFont typeface="+mj-lt"/>
              <a:buAutoNum type="arabicPeriod"/>
            </a:pPr>
            <a:r>
              <a:rPr lang="en-US" dirty="0" smtClean="0">
                <a:solidFill>
                  <a:srgbClr val="110CDC"/>
                </a:solidFill>
              </a:rPr>
              <a:t>Void </a:t>
            </a:r>
            <a:r>
              <a:rPr lang="en-US" dirty="0" err="1" smtClean="0">
                <a:solidFill>
                  <a:srgbClr val="110CDC"/>
                </a:solidFill>
              </a:rPr>
              <a:t>deleteShortcut</a:t>
            </a:r>
            <a:r>
              <a:rPr lang="en-US" dirty="0" smtClean="0">
                <a:solidFill>
                  <a:srgbClr val="110CDC"/>
                </a:solidFill>
              </a:rPr>
              <a:t>()</a:t>
            </a:r>
            <a:r>
              <a:rPr lang="en-US" dirty="0" smtClean="0"/>
              <a:t> – It deletes the given menu shortcut.</a:t>
            </a:r>
            <a:endParaRPr lang="en-US" dirty="0"/>
          </a:p>
          <a:p>
            <a:pPr marL="514350" indent="-514350">
              <a:buFont typeface="+mj-lt"/>
              <a:buAutoNum type="arabicPeriod"/>
            </a:pPr>
            <a:r>
              <a:rPr lang="en-US" dirty="0" err="1">
                <a:solidFill>
                  <a:srgbClr val="110CDC"/>
                </a:solidFill>
              </a:rPr>
              <a:t>MenuItem</a:t>
            </a:r>
            <a:r>
              <a:rPr lang="en-US" dirty="0">
                <a:solidFill>
                  <a:srgbClr val="110CDC"/>
                </a:solidFill>
              </a:rPr>
              <a:t>	</a:t>
            </a:r>
            <a:r>
              <a:rPr lang="en-US" dirty="0" err="1">
                <a:solidFill>
                  <a:srgbClr val="110CDC"/>
                </a:solidFill>
              </a:rPr>
              <a:t>getShortcutMenuItem</a:t>
            </a:r>
            <a:r>
              <a:rPr lang="en-US" dirty="0">
                <a:solidFill>
                  <a:srgbClr val="110CDC"/>
                </a:solidFill>
              </a:rPr>
              <a:t>(</a:t>
            </a:r>
            <a:r>
              <a:rPr lang="en-US" dirty="0" err="1">
                <a:solidFill>
                  <a:srgbClr val="110CDC"/>
                </a:solidFill>
              </a:rPr>
              <a:t>MenuShortcut</a:t>
            </a:r>
            <a:r>
              <a:rPr lang="en-US" dirty="0">
                <a:solidFill>
                  <a:srgbClr val="110CDC"/>
                </a:solidFill>
              </a:rPr>
              <a:t> s)</a:t>
            </a:r>
            <a:endParaRPr lang="en-US" dirty="0">
              <a:solidFill>
                <a:srgbClr val="110CDC"/>
              </a:solidFill>
            </a:endParaRPr>
          </a:p>
          <a:p>
            <a:pPr marL="0" indent="0">
              <a:buNone/>
            </a:pPr>
            <a:r>
              <a:rPr lang="en-US" dirty="0"/>
              <a:t>Gets the instance of </a:t>
            </a:r>
            <a:r>
              <a:rPr lang="en-US" dirty="0" err="1"/>
              <a:t>MenuItem</a:t>
            </a:r>
            <a:r>
              <a:rPr lang="en-US" dirty="0"/>
              <a:t> associated with the specified </a:t>
            </a:r>
            <a:r>
              <a:rPr lang="en-US" dirty="0" err="1"/>
              <a:t>MenuShortcut</a:t>
            </a:r>
            <a:r>
              <a:rPr lang="en-US" dirty="0"/>
              <a:t> object, or null if none of the menu items being managed by this menu bar is associated with the specified menu shortcut</a:t>
            </a:r>
            <a:r>
              <a:rPr lang="en-US" dirty="0" smtClean="0"/>
              <a: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dirty="0" smtClean="0">
                <a:solidFill>
                  <a:srgbClr val="110CDC"/>
                </a:solidFill>
              </a:rPr>
              <a:t>How to add menu bar in Frame</a:t>
            </a:r>
            <a:endParaRPr lang="en-US" dirty="0">
              <a:solidFill>
                <a:srgbClr val="110CDC"/>
              </a:solidFill>
            </a:endParaRPr>
          </a:p>
        </p:txBody>
      </p:sp>
      <p:sp>
        <p:nvSpPr>
          <p:cNvPr id="3" name="Content Placeholder 2"/>
          <p:cNvSpPr>
            <a:spLocks noGrp="1"/>
          </p:cNvSpPr>
          <p:nvPr>
            <p:ph idx="1"/>
          </p:nvPr>
        </p:nvSpPr>
        <p:spPr>
          <a:xfrm>
            <a:off x="838200" y="1537855"/>
            <a:ext cx="10515600" cy="4639108"/>
          </a:xfrm>
        </p:spPr>
        <p:txBody>
          <a:bodyPr/>
          <a:lstStyle/>
          <a:p>
            <a:r>
              <a:rPr lang="en-US" dirty="0">
                <a:solidFill>
                  <a:srgbClr val="00B0F0"/>
                </a:solidFill>
              </a:rPr>
              <a:t>void	</a:t>
            </a:r>
            <a:r>
              <a:rPr lang="en-US" dirty="0" err="1">
                <a:solidFill>
                  <a:srgbClr val="00B0F0"/>
                </a:solidFill>
              </a:rPr>
              <a:t>setMenuBar</a:t>
            </a:r>
            <a:r>
              <a:rPr lang="en-US" dirty="0">
                <a:solidFill>
                  <a:srgbClr val="00B0F0"/>
                </a:solidFill>
              </a:rPr>
              <a:t>(</a:t>
            </a:r>
            <a:r>
              <a:rPr lang="en-US" dirty="0" err="1">
                <a:solidFill>
                  <a:srgbClr val="00B0F0"/>
                </a:solidFill>
              </a:rPr>
              <a:t>MenuBar</a:t>
            </a:r>
            <a:r>
              <a:rPr lang="en-US" dirty="0">
                <a:solidFill>
                  <a:srgbClr val="00B0F0"/>
                </a:solidFill>
              </a:rPr>
              <a:t> </a:t>
            </a:r>
            <a:r>
              <a:rPr lang="en-US" dirty="0" err="1">
                <a:solidFill>
                  <a:srgbClr val="00B0F0"/>
                </a:solidFill>
              </a:rPr>
              <a:t>mb</a:t>
            </a:r>
            <a:r>
              <a:rPr lang="en-US" dirty="0">
                <a:solidFill>
                  <a:srgbClr val="00B0F0"/>
                </a:solidFill>
              </a:rPr>
              <a:t>)</a:t>
            </a:r>
            <a:endParaRPr lang="en-US" dirty="0">
              <a:solidFill>
                <a:srgbClr val="00B0F0"/>
              </a:solidFill>
            </a:endParaRPr>
          </a:p>
          <a:p>
            <a:r>
              <a:rPr lang="en-US" dirty="0"/>
              <a:t>Sets the menu bar for this frame to the specified menu bar.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10CDC"/>
                </a:solidFill>
              </a:rPr>
              <a:t>GUI Advanatges</a:t>
            </a:r>
            <a:endParaRPr lang="en-US">
              <a:solidFill>
                <a:srgbClr val="110CDC"/>
              </a:solidFill>
            </a:endParaRPr>
          </a:p>
        </p:txBody>
      </p:sp>
      <p:sp>
        <p:nvSpPr>
          <p:cNvPr id="3" name="Content Placeholder 2"/>
          <p:cNvSpPr>
            <a:spLocks noGrp="1"/>
          </p:cNvSpPr>
          <p:nvPr>
            <p:ph idx="1"/>
          </p:nvPr>
        </p:nvSpPr>
        <p:spPr/>
        <p:txBody>
          <a:bodyPr>
            <a:normAutofit/>
          </a:bodyPr>
          <a:lstStyle/>
          <a:p>
            <a:r>
              <a:rPr lang="en-US">
                <a:solidFill>
                  <a:srgbClr val="3C8F1E"/>
                </a:solidFill>
              </a:rPr>
              <a:t>It is user-friendly. </a:t>
            </a:r>
            <a:endParaRPr lang="en-US"/>
          </a:p>
          <a:p>
            <a:r>
              <a:rPr lang="en-US">
                <a:solidFill>
                  <a:srgbClr val="D21BD9"/>
                </a:solidFill>
              </a:rPr>
              <a:t>It adds attraction and beauty to any application by adding pictures, colors, menus, animation</a:t>
            </a:r>
            <a:endParaRPr lang="en-US"/>
          </a:p>
          <a:p>
            <a:r>
              <a:rPr lang="en-US"/>
              <a:t>It is possible to simulate the real life objects using GUI. </a:t>
            </a:r>
            <a:endParaRPr lang="en-US"/>
          </a:p>
          <a:p>
            <a:r>
              <a:rPr lang="en-US">
                <a:solidFill>
                  <a:srgbClr val="3C8F1E"/>
                </a:solidFill>
              </a:rPr>
              <a:t>GUI eliminates the need of user training.</a:t>
            </a:r>
            <a:endParaRPr lang="en-US">
              <a:solidFill>
                <a:srgbClr val="3C8F1E"/>
              </a:solidFill>
            </a:endParaRPr>
          </a:p>
          <a:p>
            <a:r>
              <a:rPr lang="en-US">
                <a:solidFill>
                  <a:srgbClr val="D21BD9"/>
                </a:solidFill>
              </a:rPr>
              <a:t>GUI helps to create graphical components like push buttons, radio buttons, check boxes, etc. and use them effectively in our programs.</a:t>
            </a:r>
            <a:endParaRPr lang="en-US">
              <a:solidFill>
                <a:srgbClr val="D21BD9"/>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MenuBar</a:t>
            </a:r>
            <a:r>
              <a:rPr lang="en-US" dirty="0" smtClean="0"/>
              <a:t> object</a:t>
            </a:r>
            <a:endParaRPr lang="en-US" dirty="0"/>
          </a:p>
        </p:txBody>
      </p:sp>
      <p:sp>
        <p:nvSpPr>
          <p:cNvPr id="3" name="Content Placeholder 2"/>
          <p:cNvSpPr>
            <a:spLocks noGrp="1"/>
          </p:cNvSpPr>
          <p:nvPr>
            <p:ph idx="1"/>
          </p:nvPr>
        </p:nvSpPr>
        <p:spPr/>
        <p:txBody>
          <a:bodyPr>
            <a:normAutofit fontScale="90000" lnSpcReduction="10000"/>
          </a:bodyPr>
          <a:lstStyle/>
          <a:p>
            <a:r>
              <a:rPr lang="en-US" dirty="0" err="1" smtClean="0"/>
              <a:t>MenuBar</a:t>
            </a:r>
            <a:r>
              <a:rPr lang="en-US" dirty="0"/>
              <a:t>: </a:t>
            </a:r>
            <a:r>
              <a:rPr lang="en-US" dirty="0" err="1"/>
              <a:t>MenuBar</a:t>
            </a:r>
            <a:r>
              <a:rPr lang="en-US" dirty="0"/>
              <a:t> holds the menus. </a:t>
            </a:r>
            <a:r>
              <a:rPr lang="en-US" dirty="0" err="1"/>
              <a:t>MenuBar</a:t>
            </a:r>
            <a:r>
              <a:rPr lang="en-US" dirty="0"/>
              <a:t> is added to frame with </a:t>
            </a:r>
            <a:r>
              <a:rPr lang="en-US" dirty="0" err="1"/>
              <a:t>setMenuBar</a:t>
            </a:r>
            <a:r>
              <a:rPr lang="en-US" dirty="0"/>
              <a:t>() method. Implicitly, the menu bar is added to the north (top) of the frame. </a:t>
            </a:r>
            <a:r>
              <a:rPr lang="en-US" dirty="0" err="1"/>
              <a:t>MenuBar</a:t>
            </a:r>
            <a:r>
              <a:rPr lang="en-US" dirty="0"/>
              <a:t> cannot be added to other sides like south and west etc.</a:t>
            </a:r>
            <a:endParaRPr lang="en-US" dirty="0"/>
          </a:p>
          <a:p>
            <a:r>
              <a:rPr lang="en-US" dirty="0"/>
              <a:t>Menu: Menu holds the menu items. Menu is added to frame with add() method. A sub-menu can be added to Menu.</a:t>
            </a:r>
            <a:endParaRPr lang="en-US" dirty="0"/>
          </a:p>
          <a:p>
            <a:r>
              <a:rPr lang="en-US" dirty="0" err="1"/>
              <a:t>MenuItem</a:t>
            </a:r>
            <a:r>
              <a:rPr lang="en-US" dirty="0"/>
              <a:t>: </a:t>
            </a:r>
            <a:r>
              <a:rPr lang="en-US" dirty="0" err="1"/>
              <a:t>MenuItem</a:t>
            </a:r>
            <a:r>
              <a:rPr lang="en-US" dirty="0"/>
              <a:t> displays the actual option user can select. Menu items are added to menu with method </a:t>
            </a:r>
            <a:r>
              <a:rPr lang="en-US" dirty="0" err="1"/>
              <a:t>addMenuItem</a:t>
            </a:r>
            <a:r>
              <a:rPr lang="en-US" dirty="0"/>
              <a:t>(). A dull-colored line can be added in between menu items with </a:t>
            </a:r>
            <a:r>
              <a:rPr lang="en-US" dirty="0" err="1"/>
              <a:t>addSeparator</a:t>
            </a:r>
            <a:r>
              <a:rPr lang="en-US" dirty="0"/>
              <a:t>() method. The dull-colored line groups (or separates from other) menu items with similar functionality like cut, copy and paste.</a:t>
            </a:r>
            <a:endParaRPr lang="en-US" dirty="0"/>
          </a:p>
          <a:p>
            <a:r>
              <a:rPr lang="en-US" dirty="0" err="1"/>
              <a:t>CheckboxMenuItem</a:t>
            </a:r>
            <a:r>
              <a:rPr lang="en-US" dirty="0"/>
              <a:t>: It differs from </a:t>
            </a:r>
            <a:r>
              <a:rPr lang="en-US" dirty="0" err="1"/>
              <a:t>MenuItem</a:t>
            </a:r>
            <a:r>
              <a:rPr lang="en-US" dirty="0"/>
              <a:t> in that it appears along with a checkbox. The selection can be done with checkbox selected.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254288"/>
            <a:ext cx="10515600" cy="687820"/>
          </a:xfrm>
        </p:spPr>
        <p:txBody>
          <a:bodyPr>
            <a:normAutofit fontScale="90000"/>
          </a:bodyPr>
          <a:lstStyle/>
          <a:p>
            <a:r>
              <a:rPr lang="en-US" dirty="0">
                <a:solidFill>
                  <a:srgbClr val="110CDC"/>
                </a:solidFill>
              </a:rPr>
              <a:t>Creating Menu Object</a:t>
            </a:r>
            <a:endParaRPr lang="en-US" dirty="0">
              <a:solidFill>
                <a:srgbClr val="110CDC"/>
              </a:solidFill>
            </a:endParaRPr>
          </a:p>
        </p:txBody>
      </p:sp>
      <p:sp>
        <p:nvSpPr>
          <p:cNvPr id="3" name="Content Placeholder 2"/>
          <p:cNvSpPr>
            <a:spLocks noGrp="1"/>
          </p:cNvSpPr>
          <p:nvPr>
            <p:ph idx="1"/>
          </p:nvPr>
        </p:nvSpPr>
        <p:spPr>
          <a:xfrm>
            <a:off x="327025" y="1374140"/>
            <a:ext cx="11342370" cy="5118735"/>
          </a:xfrm>
        </p:spPr>
        <p:txBody>
          <a:bodyPr>
            <a:normAutofit/>
          </a:bodyPr>
          <a:lstStyle/>
          <a:p>
            <a:r>
              <a:rPr lang="en-US" dirty="0" smtClean="0">
                <a:solidFill>
                  <a:srgbClr val="110CDC"/>
                </a:solidFill>
              </a:rPr>
              <a:t>Declaration:</a:t>
            </a:r>
            <a:endParaRPr lang="en-US" dirty="0" smtClean="0">
              <a:solidFill>
                <a:srgbClr val="110CDC"/>
              </a:solidFill>
            </a:endParaRPr>
          </a:p>
          <a:p>
            <a:r>
              <a:rPr lang="en-US" dirty="0" smtClean="0">
                <a:solidFill>
                  <a:srgbClr val="00B0F0"/>
                </a:solidFill>
              </a:rPr>
              <a:t>public </a:t>
            </a:r>
            <a:r>
              <a:rPr lang="en-US" dirty="0">
                <a:solidFill>
                  <a:srgbClr val="00B0F0"/>
                </a:solidFill>
              </a:rPr>
              <a:t>class Menu extends </a:t>
            </a:r>
            <a:r>
              <a:rPr lang="en-US" dirty="0" err="1" smtClean="0">
                <a:solidFill>
                  <a:srgbClr val="00B0F0"/>
                </a:solidFill>
              </a:rPr>
              <a:t>MenuItem</a:t>
            </a:r>
            <a:endParaRPr lang="en-US" dirty="0" smtClean="0">
              <a:solidFill>
                <a:srgbClr val="00B0F0"/>
              </a:solidFill>
            </a:endParaRPr>
          </a:p>
          <a:p>
            <a:r>
              <a:rPr lang="en-US" dirty="0" smtClean="0">
                <a:solidFill>
                  <a:srgbClr val="110CDC"/>
                </a:solidFill>
              </a:rPr>
              <a:t>Constructors:</a:t>
            </a:r>
            <a:endParaRPr lang="en-US" dirty="0">
              <a:solidFill>
                <a:srgbClr val="110CDC"/>
              </a:solidFill>
            </a:endParaRPr>
          </a:p>
          <a:p>
            <a:r>
              <a:rPr lang="en-US" dirty="0">
                <a:solidFill>
                  <a:srgbClr val="00B0F0"/>
                </a:solidFill>
              </a:rPr>
              <a:t>Menu()</a:t>
            </a:r>
            <a:endParaRPr lang="en-US" dirty="0">
              <a:solidFill>
                <a:srgbClr val="00B0F0"/>
              </a:solidFill>
            </a:endParaRPr>
          </a:p>
          <a:p>
            <a:r>
              <a:rPr lang="en-US" dirty="0"/>
              <a:t>Constructs a new menu with an empty label.</a:t>
            </a:r>
            <a:endParaRPr lang="en-US" dirty="0"/>
          </a:p>
          <a:p>
            <a:r>
              <a:rPr lang="en-US" dirty="0">
                <a:solidFill>
                  <a:srgbClr val="00B0F0"/>
                </a:solidFill>
              </a:rPr>
              <a:t>Menu(String label)</a:t>
            </a:r>
            <a:endParaRPr lang="en-US" dirty="0">
              <a:solidFill>
                <a:srgbClr val="00B0F0"/>
              </a:solidFill>
            </a:endParaRPr>
          </a:p>
          <a:p>
            <a:r>
              <a:rPr lang="en-US" dirty="0"/>
              <a:t>Constructs a new menu with the specified label.</a:t>
            </a:r>
            <a:endParaRPr lang="en-US" dirty="0"/>
          </a:p>
          <a:p>
            <a:r>
              <a:rPr lang="en-US" dirty="0">
                <a:solidFill>
                  <a:srgbClr val="00B0F0"/>
                </a:solidFill>
              </a:rPr>
              <a:t>Menu(String label, </a:t>
            </a:r>
            <a:r>
              <a:rPr lang="en-US" dirty="0" err="1">
                <a:solidFill>
                  <a:srgbClr val="00B0F0"/>
                </a:solidFill>
              </a:rPr>
              <a:t>boolean</a:t>
            </a:r>
            <a:r>
              <a:rPr lang="en-US" dirty="0">
                <a:solidFill>
                  <a:srgbClr val="00B0F0"/>
                </a:solidFill>
              </a:rPr>
              <a:t> </a:t>
            </a:r>
            <a:r>
              <a:rPr lang="en-US" dirty="0" err="1">
                <a:solidFill>
                  <a:srgbClr val="00B0F0"/>
                </a:solidFill>
              </a:rPr>
              <a:t>tearOff</a:t>
            </a:r>
            <a:r>
              <a:rPr lang="en-US" dirty="0">
                <a:solidFill>
                  <a:srgbClr val="00B0F0"/>
                </a:solidFill>
              </a:rPr>
              <a:t>)---</a:t>
            </a:r>
            <a:r>
              <a:rPr lang="en-US" dirty="0"/>
              <a:t>pop-up</a:t>
            </a:r>
            <a:endParaRPr lang="en-US" dirty="0"/>
          </a:p>
          <a:p>
            <a:r>
              <a:rPr lang="en-US" dirty="0"/>
              <a:t>Constructs a new menu with the specified label, indicating whether the menu can be torn off.</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630" y="231140"/>
            <a:ext cx="11522710" cy="6441440"/>
          </a:xfrm>
        </p:spPr>
        <p:txBody>
          <a:bodyPr>
            <a:normAutofit/>
          </a:bodyPr>
          <a:lstStyle/>
          <a:p>
            <a:r>
              <a:rPr lang="en-US" dirty="0" err="1">
                <a:solidFill>
                  <a:srgbClr val="110CDC"/>
                </a:solidFill>
              </a:rPr>
              <a:t>MenuItem</a:t>
            </a:r>
            <a:r>
              <a:rPr lang="en-US" dirty="0">
                <a:solidFill>
                  <a:srgbClr val="110CDC"/>
                </a:solidFill>
              </a:rPr>
              <a:t>	add(</a:t>
            </a:r>
            <a:r>
              <a:rPr lang="en-US" dirty="0" err="1">
                <a:solidFill>
                  <a:srgbClr val="110CDC"/>
                </a:solidFill>
              </a:rPr>
              <a:t>MenuItem</a:t>
            </a:r>
            <a:r>
              <a:rPr lang="en-US" dirty="0">
                <a:solidFill>
                  <a:srgbClr val="110CDC"/>
                </a:solidFill>
              </a:rPr>
              <a:t> mi)</a:t>
            </a:r>
            <a:endParaRPr lang="en-US" dirty="0">
              <a:solidFill>
                <a:srgbClr val="110CDC"/>
              </a:solidFill>
            </a:endParaRPr>
          </a:p>
          <a:p>
            <a:pPr marL="0" indent="0">
              <a:buNone/>
            </a:pPr>
            <a:r>
              <a:rPr lang="en-US" dirty="0"/>
              <a:t>Adds the specified menu item to this menu.</a:t>
            </a:r>
            <a:endParaRPr lang="en-US" dirty="0"/>
          </a:p>
          <a:p>
            <a:r>
              <a:rPr lang="en-US" dirty="0">
                <a:solidFill>
                  <a:srgbClr val="110CDC"/>
                </a:solidFill>
              </a:rPr>
              <a:t>void	add(String label)</a:t>
            </a:r>
            <a:endParaRPr lang="en-US" dirty="0">
              <a:solidFill>
                <a:srgbClr val="110CDC"/>
              </a:solidFill>
            </a:endParaRPr>
          </a:p>
          <a:p>
            <a:pPr marL="0" indent="0">
              <a:buNone/>
            </a:pPr>
            <a:r>
              <a:rPr lang="en-US" dirty="0"/>
              <a:t>Adds an item with the specified label to this menu.</a:t>
            </a:r>
            <a:endParaRPr lang="en-US" dirty="0"/>
          </a:p>
          <a:p>
            <a:r>
              <a:rPr lang="en-US" dirty="0">
                <a:solidFill>
                  <a:srgbClr val="110CDC"/>
                </a:solidFill>
              </a:rPr>
              <a:t>void	</a:t>
            </a:r>
            <a:r>
              <a:rPr lang="en-US" dirty="0" err="1">
                <a:solidFill>
                  <a:srgbClr val="110CDC"/>
                </a:solidFill>
              </a:rPr>
              <a:t>addSeparator</a:t>
            </a:r>
            <a:r>
              <a:rPr lang="en-US" dirty="0">
                <a:solidFill>
                  <a:srgbClr val="110CDC"/>
                </a:solidFill>
              </a:rPr>
              <a:t>()</a:t>
            </a:r>
            <a:endParaRPr lang="en-US" dirty="0">
              <a:solidFill>
                <a:srgbClr val="110CDC"/>
              </a:solidFill>
            </a:endParaRPr>
          </a:p>
          <a:p>
            <a:pPr marL="0" indent="0">
              <a:buNone/>
            </a:pPr>
            <a:r>
              <a:rPr lang="en-US" dirty="0"/>
              <a:t>Adds a separator line, or a </a:t>
            </a:r>
            <a:r>
              <a:rPr lang="en-US" dirty="0" err="1"/>
              <a:t>hypen</a:t>
            </a:r>
            <a:r>
              <a:rPr lang="en-US" dirty="0"/>
              <a:t>, to the menu at the current position.</a:t>
            </a:r>
            <a:endParaRPr lang="en-US" dirty="0"/>
          </a:p>
          <a:p>
            <a:r>
              <a:rPr lang="en-US" dirty="0" err="1">
                <a:solidFill>
                  <a:srgbClr val="110CDC"/>
                </a:solidFill>
              </a:rPr>
              <a:t>MenuItem</a:t>
            </a:r>
            <a:r>
              <a:rPr lang="en-US" dirty="0">
                <a:solidFill>
                  <a:srgbClr val="110CDC"/>
                </a:solidFill>
              </a:rPr>
              <a:t>	</a:t>
            </a:r>
            <a:r>
              <a:rPr lang="en-US" dirty="0" err="1">
                <a:solidFill>
                  <a:srgbClr val="110CDC"/>
                </a:solidFill>
              </a:rPr>
              <a:t>getItem</a:t>
            </a:r>
            <a:r>
              <a:rPr lang="en-US" dirty="0">
                <a:solidFill>
                  <a:srgbClr val="110CDC"/>
                </a:solidFill>
              </a:rPr>
              <a:t>(</a:t>
            </a:r>
            <a:r>
              <a:rPr lang="en-US" dirty="0" err="1">
                <a:solidFill>
                  <a:srgbClr val="110CDC"/>
                </a:solidFill>
              </a:rPr>
              <a:t>int</a:t>
            </a:r>
            <a:r>
              <a:rPr lang="en-US" dirty="0">
                <a:solidFill>
                  <a:srgbClr val="110CDC"/>
                </a:solidFill>
              </a:rPr>
              <a:t> index)</a:t>
            </a:r>
            <a:endParaRPr lang="en-US" dirty="0">
              <a:solidFill>
                <a:srgbClr val="110CDC"/>
              </a:solidFill>
            </a:endParaRPr>
          </a:p>
          <a:p>
            <a:pPr marL="0" indent="0">
              <a:buNone/>
            </a:pPr>
            <a:r>
              <a:rPr lang="en-US" dirty="0"/>
              <a:t>Gets the item located at the specified index of this menu.</a:t>
            </a:r>
            <a:endParaRPr lang="en-US" dirty="0"/>
          </a:p>
          <a:p>
            <a:r>
              <a:rPr lang="en-US" dirty="0" err="1">
                <a:solidFill>
                  <a:srgbClr val="110CDC"/>
                </a:solidFill>
              </a:rPr>
              <a:t>int</a:t>
            </a:r>
            <a:r>
              <a:rPr lang="en-US" dirty="0">
                <a:solidFill>
                  <a:srgbClr val="110CDC"/>
                </a:solidFill>
              </a:rPr>
              <a:t>	</a:t>
            </a:r>
            <a:r>
              <a:rPr lang="en-US" dirty="0" err="1">
                <a:solidFill>
                  <a:srgbClr val="110CDC"/>
                </a:solidFill>
              </a:rPr>
              <a:t>getItemCount</a:t>
            </a:r>
            <a:r>
              <a:rPr lang="en-US" dirty="0">
                <a:solidFill>
                  <a:srgbClr val="110CDC"/>
                </a:solidFill>
              </a:rPr>
              <a:t>()</a:t>
            </a:r>
            <a:endParaRPr lang="en-US" dirty="0">
              <a:solidFill>
                <a:srgbClr val="110CDC"/>
              </a:solidFill>
            </a:endParaRPr>
          </a:p>
          <a:p>
            <a:pPr marL="0" indent="0">
              <a:buNone/>
            </a:pPr>
            <a:r>
              <a:rPr lang="en-US" dirty="0"/>
              <a:t>Get the number of items in this menu.</a:t>
            </a:r>
            <a:endParaRPr lang="en-US" dirty="0"/>
          </a:p>
          <a:p>
            <a:r>
              <a:rPr lang="en-US" dirty="0">
                <a:solidFill>
                  <a:srgbClr val="110CDC"/>
                </a:solidFill>
              </a:rPr>
              <a:t>void	insert(</a:t>
            </a:r>
            <a:r>
              <a:rPr lang="en-US" dirty="0" err="1">
                <a:solidFill>
                  <a:srgbClr val="110CDC"/>
                </a:solidFill>
              </a:rPr>
              <a:t>MenuItem</a:t>
            </a:r>
            <a:r>
              <a:rPr lang="en-US" dirty="0">
                <a:solidFill>
                  <a:srgbClr val="110CDC"/>
                </a:solidFill>
              </a:rPr>
              <a:t> </a:t>
            </a:r>
            <a:r>
              <a:rPr lang="en-US" dirty="0" err="1">
                <a:solidFill>
                  <a:srgbClr val="110CDC"/>
                </a:solidFill>
              </a:rPr>
              <a:t>menuitem</a:t>
            </a:r>
            <a:r>
              <a:rPr lang="en-US" dirty="0">
                <a:solidFill>
                  <a:srgbClr val="110CDC"/>
                </a:solidFill>
              </a:rPr>
              <a:t>, </a:t>
            </a:r>
            <a:r>
              <a:rPr lang="en-US" dirty="0" err="1">
                <a:solidFill>
                  <a:srgbClr val="110CDC"/>
                </a:solidFill>
              </a:rPr>
              <a:t>int</a:t>
            </a:r>
            <a:r>
              <a:rPr lang="en-US" dirty="0">
                <a:solidFill>
                  <a:srgbClr val="110CDC"/>
                </a:solidFill>
              </a:rPr>
              <a:t> index)</a:t>
            </a:r>
            <a:endParaRPr lang="en-US" dirty="0">
              <a:solidFill>
                <a:srgbClr val="110CDC"/>
              </a:solidFill>
            </a:endParaRPr>
          </a:p>
          <a:p>
            <a:pPr marL="0" indent="0">
              <a:buNone/>
            </a:pPr>
            <a:r>
              <a:rPr lang="en-US" dirty="0" smtClean="0"/>
              <a:t>Inserts </a:t>
            </a:r>
            <a:r>
              <a:rPr lang="en-US" dirty="0"/>
              <a:t>a menu item into this menu at the specified position.</a:t>
            </a:r>
            <a:endParaRPr lang="en-US"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95" y="353060"/>
            <a:ext cx="11897995" cy="6350635"/>
          </a:xfrm>
        </p:spPr>
        <p:txBody>
          <a:bodyPr>
            <a:normAutofit fontScale="97500"/>
          </a:bodyPr>
          <a:lstStyle/>
          <a:p>
            <a:r>
              <a:rPr lang="en-US" dirty="0">
                <a:solidFill>
                  <a:srgbClr val="110CDC"/>
                </a:solidFill>
                <a:sym typeface="+mn-ea"/>
              </a:rPr>
              <a:t>void	insert(String label, </a:t>
            </a:r>
            <a:r>
              <a:rPr lang="en-US" dirty="0" err="1">
                <a:solidFill>
                  <a:srgbClr val="110CDC"/>
                </a:solidFill>
                <a:sym typeface="+mn-ea"/>
              </a:rPr>
              <a:t>int</a:t>
            </a:r>
            <a:r>
              <a:rPr lang="en-US" dirty="0">
                <a:solidFill>
                  <a:srgbClr val="110CDC"/>
                </a:solidFill>
                <a:sym typeface="+mn-ea"/>
              </a:rPr>
              <a:t> index)</a:t>
            </a:r>
            <a:endParaRPr lang="en-US" dirty="0">
              <a:solidFill>
                <a:srgbClr val="110CDC"/>
              </a:solidFill>
            </a:endParaRPr>
          </a:p>
          <a:p>
            <a:r>
              <a:rPr lang="en-US" dirty="0">
                <a:sym typeface="+mn-ea"/>
              </a:rPr>
              <a:t>Inserts a menu item with the specified label into this menu at the specified position.</a:t>
            </a:r>
            <a:endParaRPr lang="en-US" dirty="0"/>
          </a:p>
          <a:p>
            <a:r>
              <a:rPr lang="en-US" dirty="0">
                <a:solidFill>
                  <a:srgbClr val="110CDC"/>
                </a:solidFill>
                <a:sym typeface="+mn-ea"/>
              </a:rPr>
              <a:t>void	</a:t>
            </a:r>
            <a:r>
              <a:rPr lang="en-US" dirty="0" err="1">
                <a:solidFill>
                  <a:srgbClr val="110CDC"/>
                </a:solidFill>
                <a:sym typeface="+mn-ea"/>
              </a:rPr>
              <a:t>insertSeparator</a:t>
            </a:r>
            <a:r>
              <a:rPr lang="en-US" dirty="0">
                <a:solidFill>
                  <a:srgbClr val="110CDC"/>
                </a:solidFill>
                <a:sym typeface="+mn-ea"/>
              </a:rPr>
              <a:t>(</a:t>
            </a:r>
            <a:r>
              <a:rPr lang="en-US" dirty="0" err="1">
                <a:solidFill>
                  <a:srgbClr val="110CDC"/>
                </a:solidFill>
                <a:sym typeface="+mn-ea"/>
              </a:rPr>
              <a:t>int</a:t>
            </a:r>
            <a:r>
              <a:rPr lang="en-US" dirty="0">
                <a:solidFill>
                  <a:srgbClr val="110CDC"/>
                </a:solidFill>
                <a:sym typeface="+mn-ea"/>
              </a:rPr>
              <a:t> index)</a:t>
            </a:r>
            <a:endParaRPr lang="en-US" dirty="0">
              <a:solidFill>
                <a:srgbClr val="110CDC"/>
              </a:solidFill>
            </a:endParaRPr>
          </a:p>
          <a:p>
            <a:r>
              <a:rPr lang="en-US" dirty="0">
                <a:sym typeface="+mn-ea"/>
              </a:rPr>
              <a:t>Inserts a separator at the specified position.</a:t>
            </a:r>
            <a:endParaRPr lang="en-US" dirty="0"/>
          </a:p>
          <a:p>
            <a:r>
              <a:rPr lang="en-US" dirty="0" err="1">
                <a:solidFill>
                  <a:srgbClr val="110CDC"/>
                </a:solidFill>
                <a:sym typeface="+mn-ea"/>
              </a:rPr>
              <a:t>boolean</a:t>
            </a:r>
            <a:r>
              <a:rPr lang="en-US" dirty="0">
                <a:solidFill>
                  <a:srgbClr val="110CDC"/>
                </a:solidFill>
                <a:sym typeface="+mn-ea"/>
              </a:rPr>
              <a:t>	</a:t>
            </a:r>
            <a:r>
              <a:rPr lang="en-US" dirty="0" err="1">
                <a:solidFill>
                  <a:srgbClr val="110CDC"/>
                </a:solidFill>
                <a:sym typeface="+mn-ea"/>
              </a:rPr>
              <a:t>isTearOff</a:t>
            </a:r>
            <a:r>
              <a:rPr lang="en-US" dirty="0">
                <a:solidFill>
                  <a:srgbClr val="110CDC"/>
                </a:solidFill>
                <a:sym typeface="+mn-ea"/>
              </a:rPr>
              <a:t>()</a:t>
            </a:r>
            <a:endParaRPr lang="en-US" dirty="0">
              <a:solidFill>
                <a:srgbClr val="110CDC"/>
              </a:solidFill>
            </a:endParaRPr>
          </a:p>
          <a:p>
            <a:r>
              <a:rPr lang="en-US" dirty="0">
                <a:sym typeface="+mn-ea"/>
              </a:rPr>
              <a:t>Indicates whether this menu is a tear-off menu.</a:t>
            </a:r>
            <a:endParaRPr lang="en-US" dirty="0"/>
          </a:p>
          <a:p>
            <a:r>
              <a:rPr lang="en-US" dirty="0">
                <a:solidFill>
                  <a:srgbClr val="110CDC"/>
                </a:solidFill>
                <a:sym typeface="+mn-ea"/>
              </a:rPr>
              <a:t>void	remove(</a:t>
            </a:r>
            <a:r>
              <a:rPr lang="en-US" dirty="0" err="1">
                <a:solidFill>
                  <a:srgbClr val="110CDC"/>
                </a:solidFill>
                <a:sym typeface="+mn-ea"/>
              </a:rPr>
              <a:t>int</a:t>
            </a:r>
            <a:r>
              <a:rPr lang="en-US" dirty="0">
                <a:solidFill>
                  <a:srgbClr val="110CDC"/>
                </a:solidFill>
                <a:sym typeface="+mn-ea"/>
              </a:rPr>
              <a:t> index)</a:t>
            </a:r>
            <a:endParaRPr lang="en-US" dirty="0">
              <a:solidFill>
                <a:srgbClr val="110CDC"/>
              </a:solidFill>
            </a:endParaRPr>
          </a:p>
          <a:p>
            <a:r>
              <a:rPr lang="en-US" dirty="0">
                <a:sym typeface="+mn-ea"/>
              </a:rPr>
              <a:t>Removes the menu item at the specified index from this menu.</a:t>
            </a:r>
            <a:endParaRPr lang="en-US" dirty="0"/>
          </a:p>
          <a:p>
            <a:r>
              <a:rPr lang="en-US" dirty="0">
                <a:solidFill>
                  <a:srgbClr val="110CDC"/>
                </a:solidFill>
                <a:sym typeface="+mn-ea"/>
              </a:rPr>
              <a:t>void	remove(</a:t>
            </a:r>
            <a:r>
              <a:rPr lang="en-US" dirty="0" err="1">
                <a:solidFill>
                  <a:srgbClr val="110CDC"/>
                </a:solidFill>
                <a:sym typeface="+mn-ea"/>
              </a:rPr>
              <a:t>MenuComponent</a:t>
            </a:r>
            <a:r>
              <a:rPr lang="en-US" dirty="0">
                <a:solidFill>
                  <a:srgbClr val="110CDC"/>
                </a:solidFill>
                <a:sym typeface="+mn-ea"/>
              </a:rPr>
              <a:t> item)</a:t>
            </a:r>
            <a:endParaRPr lang="en-US" dirty="0">
              <a:solidFill>
                <a:srgbClr val="110CDC"/>
              </a:solidFill>
            </a:endParaRPr>
          </a:p>
          <a:p>
            <a:r>
              <a:rPr lang="en-US" dirty="0">
                <a:sym typeface="+mn-ea"/>
              </a:rPr>
              <a:t>Removes the specified menu item from this menu.</a:t>
            </a:r>
            <a:endParaRPr lang="en-US" dirty="0"/>
          </a:p>
          <a:p>
            <a:r>
              <a:rPr lang="en-US" dirty="0">
                <a:solidFill>
                  <a:srgbClr val="110CDC"/>
                </a:solidFill>
                <a:sym typeface="+mn-ea"/>
              </a:rPr>
              <a:t>void	</a:t>
            </a:r>
            <a:r>
              <a:rPr lang="en-US" dirty="0" err="1">
                <a:solidFill>
                  <a:srgbClr val="110CDC"/>
                </a:solidFill>
                <a:sym typeface="+mn-ea"/>
              </a:rPr>
              <a:t>removeAll</a:t>
            </a:r>
            <a:r>
              <a:rPr lang="en-US" dirty="0">
                <a:solidFill>
                  <a:srgbClr val="110CDC"/>
                </a:solidFill>
                <a:sym typeface="+mn-ea"/>
              </a:rPr>
              <a:t>()</a:t>
            </a:r>
            <a:endParaRPr lang="en-US" dirty="0">
              <a:solidFill>
                <a:srgbClr val="110CDC"/>
              </a:solidFill>
            </a:endParaRPr>
          </a:p>
          <a:p>
            <a:r>
              <a:rPr lang="en-US" dirty="0">
                <a:sym typeface="+mn-ea"/>
              </a:rPr>
              <a:t>Removes all items from this menu.</a:t>
            </a:r>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18" y="226580"/>
            <a:ext cx="10515600" cy="800100"/>
          </a:xfrm>
        </p:spPr>
        <p:txBody>
          <a:bodyPr/>
          <a:lstStyle/>
          <a:p>
            <a:r>
              <a:rPr lang="en-US" dirty="0" err="1">
                <a:solidFill>
                  <a:srgbClr val="110CDC"/>
                </a:solidFill>
                <a:sym typeface="+mn-ea"/>
              </a:rPr>
              <a:t>MenuItem</a:t>
            </a:r>
            <a:endParaRPr lang="en-US" dirty="0">
              <a:solidFill>
                <a:srgbClr val="110CDC"/>
              </a:solidFill>
            </a:endParaRPr>
          </a:p>
        </p:txBody>
      </p:sp>
      <p:sp>
        <p:nvSpPr>
          <p:cNvPr id="3" name="Content Placeholder 2"/>
          <p:cNvSpPr>
            <a:spLocks noGrp="1"/>
          </p:cNvSpPr>
          <p:nvPr>
            <p:ph idx="1"/>
          </p:nvPr>
        </p:nvSpPr>
        <p:spPr>
          <a:xfrm>
            <a:off x="471056" y="1026681"/>
            <a:ext cx="11334230" cy="5465560"/>
          </a:xfrm>
        </p:spPr>
        <p:txBody>
          <a:bodyPr>
            <a:normAutofit/>
          </a:bodyPr>
          <a:lstStyle/>
          <a:p>
            <a:r>
              <a:rPr lang="en-US" dirty="0" smtClean="0">
                <a:solidFill>
                  <a:srgbClr val="110CDC"/>
                </a:solidFill>
              </a:rPr>
              <a:t>Declaration</a:t>
            </a:r>
            <a:endParaRPr lang="en-US" dirty="0" smtClean="0">
              <a:solidFill>
                <a:srgbClr val="110CDC"/>
              </a:solidFill>
            </a:endParaRPr>
          </a:p>
          <a:p>
            <a:r>
              <a:rPr lang="en-US" dirty="0" smtClean="0">
                <a:solidFill>
                  <a:srgbClr val="00B0F0"/>
                </a:solidFill>
              </a:rPr>
              <a:t>public </a:t>
            </a:r>
            <a:r>
              <a:rPr lang="en-US" dirty="0">
                <a:solidFill>
                  <a:srgbClr val="00B0F0"/>
                </a:solidFill>
              </a:rPr>
              <a:t>class </a:t>
            </a:r>
            <a:r>
              <a:rPr lang="en-US" dirty="0" err="1">
                <a:solidFill>
                  <a:srgbClr val="00B0F0"/>
                </a:solidFill>
              </a:rPr>
              <a:t>MenuItem</a:t>
            </a:r>
            <a:r>
              <a:rPr lang="en-US" dirty="0">
                <a:solidFill>
                  <a:srgbClr val="00B0F0"/>
                </a:solidFill>
              </a:rPr>
              <a:t> extends </a:t>
            </a:r>
            <a:r>
              <a:rPr lang="en-US" dirty="0" err="1" smtClean="0">
                <a:solidFill>
                  <a:srgbClr val="00B0F0"/>
                </a:solidFill>
              </a:rPr>
              <a:t>MenuComponent</a:t>
            </a:r>
            <a:endParaRPr lang="en-US" dirty="0" smtClean="0">
              <a:solidFill>
                <a:srgbClr val="00B0F0"/>
              </a:solidFill>
            </a:endParaRPr>
          </a:p>
          <a:p>
            <a:r>
              <a:rPr lang="en-US" dirty="0" smtClean="0">
                <a:solidFill>
                  <a:srgbClr val="110CDC"/>
                </a:solidFill>
              </a:rPr>
              <a:t>Constructors:</a:t>
            </a:r>
            <a:endParaRPr lang="en-US" dirty="0">
              <a:solidFill>
                <a:srgbClr val="110CDC"/>
              </a:solidFill>
            </a:endParaRPr>
          </a:p>
          <a:p>
            <a:r>
              <a:rPr lang="en-US" dirty="0" err="1">
                <a:solidFill>
                  <a:srgbClr val="00B0F0"/>
                </a:solidFill>
              </a:rPr>
              <a:t>MenuItem</a:t>
            </a:r>
            <a:r>
              <a:rPr lang="en-US" dirty="0">
                <a:solidFill>
                  <a:srgbClr val="00B0F0"/>
                </a:solidFill>
              </a:rPr>
              <a:t>()</a:t>
            </a:r>
            <a:endParaRPr lang="en-US" dirty="0">
              <a:solidFill>
                <a:srgbClr val="00B0F0"/>
              </a:solidFill>
            </a:endParaRPr>
          </a:p>
          <a:p>
            <a:r>
              <a:rPr lang="en-US" dirty="0"/>
              <a:t>Constructs a new </a:t>
            </a:r>
            <a:r>
              <a:rPr lang="en-US" dirty="0" err="1"/>
              <a:t>MenuItem</a:t>
            </a:r>
            <a:r>
              <a:rPr lang="en-US" dirty="0"/>
              <a:t> with an empty label and no keyboard shortcut.</a:t>
            </a:r>
            <a:endParaRPr lang="en-US" dirty="0"/>
          </a:p>
          <a:p>
            <a:r>
              <a:rPr lang="en-US" dirty="0" err="1">
                <a:solidFill>
                  <a:srgbClr val="00B0F0"/>
                </a:solidFill>
              </a:rPr>
              <a:t>MenuItem</a:t>
            </a:r>
            <a:r>
              <a:rPr lang="en-US" dirty="0">
                <a:solidFill>
                  <a:srgbClr val="00B0F0"/>
                </a:solidFill>
              </a:rPr>
              <a:t>(String label)</a:t>
            </a:r>
            <a:endParaRPr lang="en-US" dirty="0">
              <a:solidFill>
                <a:srgbClr val="00B0F0"/>
              </a:solidFill>
            </a:endParaRPr>
          </a:p>
          <a:p>
            <a:r>
              <a:rPr lang="en-US" dirty="0"/>
              <a:t>Constructs a new </a:t>
            </a:r>
            <a:r>
              <a:rPr lang="en-US" dirty="0" err="1"/>
              <a:t>MenuItem</a:t>
            </a:r>
            <a:r>
              <a:rPr lang="en-US" dirty="0"/>
              <a:t> with the specified label and no keyboard shortcut.</a:t>
            </a:r>
            <a:endParaRPr lang="en-US" dirty="0"/>
          </a:p>
          <a:p>
            <a:r>
              <a:rPr lang="en-US" dirty="0" err="1">
                <a:solidFill>
                  <a:srgbClr val="00B0F0"/>
                </a:solidFill>
              </a:rPr>
              <a:t>MenuItem</a:t>
            </a:r>
            <a:r>
              <a:rPr lang="en-US" dirty="0">
                <a:solidFill>
                  <a:srgbClr val="00B0F0"/>
                </a:solidFill>
              </a:rPr>
              <a:t>(String label, </a:t>
            </a:r>
            <a:r>
              <a:rPr lang="en-US" dirty="0" err="1">
                <a:solidFill>
                  <a:srgbClr val="00B0F0"/>
                </a:solidFill>
              </a:rPr>
              <a:t>MenuShortcut</a:t>
            </a:r>
            <a:r>
              <a:rPr lang="en-US" dirty="0">
                <a:solidFill>
                  <a:srgbClr val="00B0F0"/>
                </a:solidFill>
              </a:rPr>
              <a:t> s)</a:t>
            </a:r>
            <a:endParaRPr lang="en-US" dirty="0">
              <a:solidFill>
                <a:srgbClr val="00B0F0"/>
              </a:solidFill>
            </a:endParaRPr>
          </a:p>
          <a:p>
            <a:r>
              <a:rPr lang="en-US" dirty="0"/>
              <a:t>Create a menu item with an associated keyboard shortcut.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 y="187325"/>
            <a:ext cx="11853545" cy="6546215"/>
          </a:xfrm>
        </p:spPr>
        <p:txBody>
          <a:bodyPr>
            <a:normAutofit fontScale="97500"/>
          </a:bodyPr>
          <a:lstStyle/>
          <a:p>
            <a:r>
              <a:rPr lang="en-US" dirty="0">
                <a:solidFill>
                  <a:srgbClr val="110CDC"/>
                </a:solidFill>
              </a:rPr>
              <a:t>void	</a:t>
            </a:r>
            <a:r>
              <a:rPr lang="en-US" dirty="0" err="1">
                <a:solidFill>
                  <a:srgbClr val="110CDC"/>
                </a:solidFill>
              </a:rPr>
              <a:t>deleteShortcut</a:t>
            </a:r>
            <a:r>
              <a:rPr lang="en-US" dirty="0">
                <a:solidFill>
                  <a:srgbClr val="110CDC"/>
                </a:solidFill>
              </a:rPr>
              <a:t>()</a:t>
            </a:r>
            <a:endParaRPr lang="en-US" dirty="0">
              <a:solidFill>
                <a:srgbClr val="110CDC"/>
              </a:solidFill>
            </a:endParaRPr>
          </a:p>
          <a:p>
            <a:r>
              <a:rPr lang="en-US" dirty="0"/>
              <a:t>Delete any </a:t>
            </a:r>
            <a:r>
              <a:rPr lang="en-US" dirty="0" err="1"/>
              <a:t>MenuShortcut</a:t>
            </a:r>
            <a:r>
              <a:rPr lang="en-US" dirty="0"/>
              <a:t> object associated with this menu item.</a:t>
            </a:r>
            <a:endParaRPr lang="en-US" dirty="0"/>
          </a:p>
          <a:p>
            <a:r>
              <a:rPr lang="en-US" dirty="0">
                <a:solidFill>
                  <a:srgbClr val="110CDC"/>
                </a:solidFill>
              </a:rPr>
              <a:t>protected void	</a:t>
            </a:r>
            <a:r>
              <a:rPr lang="en-US" dirty="0" err="1">
                <a:solidFill>
                  <a:srgbClr val="110CDC"/>
                </a:solidFill>
              </a:rPr>
              <a:t>disableEvents</a:t>
            </a:r>
            <a:r>
              <a:rPr lang="en-US" dirty="0">
                <a:solidFill>
                  <a:srgbClr val="110CDC"/>
                </a:solidFill>
              </a:rPr>
              <a:t>(long </a:t>
            </a:r>
            <a:r>
              <a:rPr lang="en-US" dirty="0" err="1">
                <a:solidFill>
                  <a:srgbClr val="110CDC"/>
                </a:solidFill>
              </a:rPr>
              <a:t>eventsToDisable</a:t>
            </a:r>
            <a:r>
              <a:rPr lang="en-US" dirty="0">
                <a:solidFill>
                  <a:srgbClr val="110CDC"/>
                </a:solidFill>
              </a:rPr>
              <a:t>)</a:t>
            </a:r>
            <a:endParaRPr lang="en-US" dirty="0">
              <a:solidFill>
                <a:srgbClr val="110CDC"/>
              </a:solidFill>
            </a:endParaRPr>
          </a:p>
          <a:p>
            <a:r>
              <a:rPr lang="en-US" dirty="0"/>
              <a:t>Disables event delivery to this menu item for events defined by the specified event mask parameter.</a:t>
            </a:r>
            <a:endParaRPr lang="en-US" dirty="0"/>
          </a:p>
          <a:p>
            <a:r>
              <a:rPr lang="en-US" dirty="0">
                <a:solidFill>
                  <a:srgbClr val="110CDC"/>
                </a:solidFill>
              </a:rPr>
              <a:t>protected void	</a:t>
            </a:r>
            <a:r>
              <a:rPr lang="en-US" dirty="0" err="1">
                <a:solidFill>
                  <a:srgbClr val="110CDC"/>
                </a:solidFill>
              </a:rPr>
              <a:t>enableEvents</a:t>
            </a:r>
            <a:r>
              <a:rPr lang="en-US" dirty="0">
                <a:solidFill>
                  <a:srgbClr val="110CDC"/>
                </a:solidFill>
              </a:rPr>
              <a:t>(long </a:t>
            </a:r>
            <a:r>
              <a:rPr lang="en-US" dirty="0" err="1">
                <a:solidFill>
                  <a:srgbClr val="110CDC"/>
                </a:solidFill>
              </a:rPr>
              <a:t>eventsToEnable</a:t>
            </a:r>
            <a:r>
              <a:rPr lang="en-US" dirty="0">
                <a:solidFill>
                  <a:srgbClr val="110CDC"/>
                </a:solidFill>
              </a:rPr>
              <a:t>)</a:t>
            </a:r>
            <a:endParaRPr lang="en-US" dirty="0">
              <a:solidFill>
                <a:srgbClr val="110CDC"/>
              </a:solidFill>
            </a:endParaRPr>
          </a:p>
          <a:p>
            <a:r>
              <a:rPr lang="en-US" dirty="0"/>
              <a:t>Enables event delivery to this menu item for events to be defined by the specified event mask parameter</a:t>
            </a:r>
            <a:endParaRPr lang="en-US" dirty="0"/>
          </a:p>
          <a:p>
            <a:r>
              <a:rPr lang="en-US" dirty="0" smtClean="0">
                <a:solidFill>
                  <a:srgbClr val="110CDC"/>
                </a:solidFill>
              </a:rPr>
              <a:t>String</a:t>
            </a:r>
            <a:r>
              <a:rPr lang="en-US" dirty="0">
                <a:solidFill>
                  <a:srgbClr val="110CDC"/>
                </a:solidFill>
              </a:rPr>
              <a:t>	</a:t>
            </a:r>
            <a:r>
              <a:rPr lang="en-US" dirty="0" err="1">
                <a:solidFill>
                  <a:srgbClr val="110CDC"/>
                </a:solidFill>
              </a:rPr>
              <a:t>getLabel</a:t>
            </a:r>
            <a:r>
              <a:rPr lang="en-US" dirty="0">
                <a:solidFill>
                  <a:srgbClr val="110CDC"/>
                </a:solidFill>
              </a:rPr>
              <a:t>()</a:t>
            </a:r>
            <a:endParaRPr lang="en-US" dirty="0">
              <a:solidFill>
                <a:srgbClr val="110CDC"/>
              </a:solidFill>
            </a:endParaRPr>
          </a:p>
          <a:p>
            <a:r>
              <a:rPr lang="en-US" dirty="0"/>
              <a:t>Gets the label for this menu item.</a:t>
            </a:r>
            <a:endParaRPr lang="en-US" dirty="0"/>
          </a:p>
          <a:p>
            <a:r>
              <a:rPr lang="en-US" dirty="0" err="1" smtClean="0">
                <a:solidFill>
                  <a:srgbClr val="110CDC"/>
                </a:solidFill>
              </a:rPr>
              <a:t>MenuShortcut</a:t>
            </a:r>
            <a:r>
              <a:rPr lang="en-US" dirty="0">
                <a:solidFill>
                  <a:srgbClr val="110CDC"/>
                </a:solidFill>
              </a:rPr>
              <a:t>	</a:t>
            </a:r>
            <a:r>
              <a:rPr lang="en-US" dirty="0" err="1">
                <a:solidFill>
                  <a:srgbClr val="110CDC"/>
                </a:solidFill>
              </a:rPr>
              <a:t>getShortcut</a:t>
            </a:r>
            <a:r>
              <a:rPr lang="en-US" dirty="0">
                <a:solidFill>
                  <a:srgbClr val="110CDC"/>
                </a:solidFill>
              </a:rPr>
              <a:t>()</a:t>
            </a:r>
            <a:endParaRPr lang="en-US" dirty="0">
              <a:solidFill>
                <a:srgbClr val="110CDC"/>
              </a:solidFill>
            </a:endParaRPr>
          </a:p>
          <a:p>
            <a:r>
              <a:rPr lang="en-US" dirty="0">
                <a:sym typeface="+mn-ea"/>
              </a:rPr>
              <a:t>Get the </a:t>
            </a:r>
            <a:r>
              <a:rPr lang="en-US" dirty="0" err="1">
                <a:sym typeface="+mn-ea"/>
              </a:rPr>
              <a:t>MenuShortcut</a:t>
            </a:r>
            <a:r>
              <a:rPr lang="en-US" dirty="0">
                <a:sym typeface="+mn-ea"/>
              </a:rPr>
              <a:t> object associated with this menu item,</a:t>
            </a:r>
            <a:endParaRPr lang="en-US" dirty="0"/>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545" y="81280"/>
            <a:ext cx="11778615" cy="6636385"/>
          </a:xfrm>
        </p:spPr>
        <p:txBody>
          <a:bodyPr>
            <a:normAutofit/>
          </a:bodyPr>
          <a:lstStyle/>
          <a:p>
            <a:endParaRPr lang="en-US" dirty="0"/>
          </a:p>
          <a:p>
            <a:r>
              <a:rPr lang="en-US" dirty="0" err="1">
                <a:solidFill>
                  <a:srgbClr val="110CDC"/>
                </a:solidFill>
                <a:sym typeface="+mn-ea"/>
              </a:rPr>
              <a:t>boolean</a:t>
            </a:r>
            <a:r>
              <a:rPr lang="en-US" dirty="0">
                <a:solidFill>
                  <a:srgbClr val="110CDC"/>
                </a:solidFill>
                <a:sym typeface="+mn-ea"/>
              </a:rPr>
              <a:t>	</a:t>
            </a:r>
            <a:r>
              <a:rPr lang="en-US" dirty="0" err="1">
                <a:solidFill>
                  <a:srgbClr val="110CDC"/>
                </a:solidFill>
                <a:sym typeface="+mn-ea"/>
              </a:rPr>
              <a:t>isEnabled</a:t>
            </a:r>
            <a:r>
              <a:rPr lang="en-US" dirty="0">
                <a:solidFill>
                  <a:srgbClr val="110CDC"/>
                </a:solidFill>
                <a:sym typeface="+mn-ea"/>
              </a:rPr>
              <a:t>()</a:t>
            </a:r>
            <a:endParaRPr lang="en-US" dirty="0">
              <a:solidFill>
                <a:srgbClr val="110CDC"/>
              </a:solidFill>
            </a:endParaRPr>
          </a:p>
          <a:p>
            <a:r>
              <a:rPr lang="en-US" dirty="0">
                <a:sym typeface="+mn-ea"/>
              </a:rPr>
              <a:t>Checks whether this menu item is enabled.</a:t>
            </a:r>
            <a:endParaRPr lang="en-US" dirty="0"/>
          </a:p>
          <a:p>
            <a:r>
              <a:rPr lang="en-US" dirty="0" smtClean="0">
                <a:solidFill>
                  <a:srgbClr val="110CDC"/>
                </a:solidFill>
                <a:sym typeface="+mn-ea"/>
              </a:rPr>
              <a:t>void</a:t>
            </a:r>
            <a:r>
              <a:rPr lang="en-US" dirty="0">
                <a:solidFill>
                  <a:srgbClr val="110CDC"/>
                </a:solidFill>
                <a:sym typeface="+mn-ea"/>
              </a:rPr>
              <a:t>	</a:t>
            </a:r>
            <a:r>
              <a:rPr lang="en-US" dirty="0" err="1">
                <a:solidFill>
                  <a:srgbClr val="110CDC"/>
                </a:solidFill>
                <a:sym typeface="+mn-ea"/>
              </a:rPr>
              <a:t>setEnabled</a:t>
            </a:r>
            <a:r>
              <a:rPr lang="en-US" dirty="0">
                <a:solidFill>
                  <a:srgbClr val="110CDC"/>
                </a:solidFill>
                <a:sym typeface="+mn-ea"/>
              </a:rPr>
              <a:t>(</a:t>
            </a:r>
            <a:r>
              <a:rPr lang="en-US" dirty="0" err="1">
                <a:solidFill>
                  <a:srgbClr val="110CDC"/>
                </a:solidFill>
                <a:sym typeface="+mn-ea"/>
              </a:rPr>
              <a:t>boolean</a:t>
            </a:r>
            <a:r>
              <a:rPr lang="en-US" dirty="0">
                <a:solidFill>
                  <a:srgbClr val="110CDC"/>
                </a:solidFill>
                <a:sym typeface="+mn-ea"/>
              </a:rPr>
              <a:t> b)</a:t>
            </a:r>
            <a:endParaRPr lang="en-US" dirty="0">
              <a:solidFill>
                <a:srgbClr val="110CDC"/>
              </a:solidFill>
            </a:endParaRPr>
          </a:p>
          <a:p>
            <a:r>
              <a:rPr lang="en-US" dirty="0">
                <a:sym typeface="+mn-ea"/>
              </a:rPr>
              <a:t>Sets whether or not this menu item can be chosen.</a:t>
            </a:r>
            <a:endParaRPr lang="en-US" dirty="0"/>
          </a:p>
          <a:p>
            <a:r>
              <a:rPr lang="en-US" dirty="0">
                <a:solidFill>
                  <a:srgbClr val="110CDC"/>
                </a:solidFill>
                <a:sym typeface="+mn-ea"/>
              </a:rPr>
              <a:t>void	</a:t>
            </a:r>
            <a:r>
              <a:rPr lang="en-US" dirty="0" err="1">
                <a:solidFill>
                  <a:srgbClr val="110CDC"/>
                </a:solidFill>
                <a:sym typeface="+mn-ea"/>
              </a:rPr>
              <a:t>setLabel</a:t>
            </a:r>
            <a:r>
              <a:rPr lang="en-US" dirty="0">
                <a:solidFill>
                  <a:srgbClr val="110CDC"/>
                </a:solidFill>
                <a:sym typeface="+mn-ea"/>
              </a:rPr>
              <a:t>(String label)</a:t>
            </a:r>
            <a:endParaRPr lang="en-US" dirty="0">
              <a:solidFill>
                <a:srgbClr val="110CDC"/>
              </a:solidFill>
            </a:endParaRPr>
          </a:p>
          <a:p>
            <a:r>
              <a:rPr lang="en-US" dirty="0">
                <a:sym typeface="+mn-ea"/>
              </a:rPr>
              <a:t>Sets the label for this menu item to the specified label.</a:t>
            </a:r>
            <a:endParaRPr lang="en-US" dirty="0"/>
          </a:p>
          <a:p>
            <a:r>
              <a:rPr lang="en-US" dirty="0">
                <a:solidFill>
                  <a:srgbClr val="110CDC"/>
                </a:solidFill>
                <a:sym typeface="+mn-ea"/>
              </a:rPr>
              <a:t>void	</a:t>
            </a:r>
            <a:r>
              <a:rPr lang="en-US" dirty="0" err="1">
                <a:solidFill>
                  <a:srgbClr val="110CDC"/>
                </a:solidFill>
                <a:sym typeface="+mn-ea"/>
              </a:rPr>
              <a:t>setShortcut</a:t>
            </a:r>
            <a:r>
              <a:rPr lang="en-US" dirty="0">
                <a:solidFill>
                  <a:srgbClr val="110CDC"/>
                </a:solidFill>
                <a:sym typeface="+mn-ea"/>
              </a:rPr>
              <a:t>(</a:t>
            </a:r>
            <a:r>
              <a:rPr lang="en-US" dirty="0" err="1">
                <a:solidFill>
                  <a:srgbClr val="110CDC"/>
                </a:solidFill>
                <a:sym typeface="+mn-ea"/>
              </a:rPr>
              <a:t>MenuShortcut</a:t>
            </a:r>
            <a:r>
              <a:rPr lang="en-US" dirty="0">
                <a:solidFill>
                  <a:srgbClr val="110CDC"/>
                </a:solidFill>
                <a:sym typeface="+mn-ea"/>
              </a:rPr>
              <a:t> s)</a:t>
            </a:r>
            <a:endParaRPr lang="en-US" dirty="0">
              <a:solidFill>
                <a:srgbClr val="110CDC"/>
              </a:solidFill>
            </a:endParaRPr>
          </a:p>
          <a:p>
            <a:r>
              <a:rPr lang="en-US" dirty="0">
                <a:sym typeface="+mn-ea"/>
              </a:rPr>
              <a:t>Set the </a:t>
            </a:r>
            <a:r>
              <a:rPr lang="en-US" dirty="0" err="1">
                <a:sym typeface="+mn-ea"/>
              </a:rPr>
              <a:t>MenuShortcut</a:t>
            </a:r>
            <a:r>
              <a:rPr lang="en-US" dirty="0">
                <a:sym typeface="+mn-ea"/>
              </a:rPr>
              <a:t> object associated with this menu item.</a:t>
            </a:r>
            <a:endParaRPr lang="en-US"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2109"/>
          </a:xfrm>
        </p:spPr>
        <p:txBody>
          <a:bodyPr/>
          <a:lstStyle/>
          <a:p>
            <a:r>
              <a:rPr lang="en-US" dirty="0" err="1">
                <a:solidFill>
                  <a:srgbClr val="110CDC"/>
                </a:solidFill>
                <a:sym typeface="+mn-ea"/>
              </a:rPr>
              <a:t>MenuShortcut</a:t>
            </a:r>
            <a:r>
              <a:rPr lang="en-US" dirty="0">
                <a:solidFill>
                  <a:srgbClr val="110CDC"/>
                </a:solidFill>
                <a:sym typeface="+mn-ea"/>
              </a:rPr>
              <a:t> </a:t>
            </a:r>
            <a:endParaRPr lang="en-US" dirty="0">
              <a:solidFill>
                <a:srgbClr val="110CDC"/>
              </a:solidFill>
            </a:endParaRPr>
          </a:p>
        </p:txBody>
      </p:sp>
      <p:sp>
        <p:nvSpPr>
          <p:cNvPr id="3" name="Content Placeholder 2"/>
          <p:cNvSpPr>
            <a:spLocks noGrp="1"/>
          </p:cNvSpPr>
          <p:nvPr>
            <p:ph idx="1"/>
          </p:nvPr>
        </p:nvSpPr>
        <p:spPr>
          <a:xfrm>
            <a:off x="263235" y="942108"/>
            <a:ext cx="11388437" cy="5403273"/>
          </a:xfrm>
        </p:spPr>
        <p:txBody>
          <a:bodyPr>
            <a:normAutofit/>
          </a:bodyPr>
          <a:lstStyle/>
          <a:p>
            <a:r>
              <a:rPr lang="en-US" dirty="0" err="1" smtClean="0">
                <a:solidFill>
                  <a:srgbClr val="110CDC"/>
                </a:solidFill>
              </a:rPr>
              <a:t>Decclaration</a:t>
            </a:r>
            <a:r>
              <a:rPr lang="en-US" dirty="0" smtClean="0">
                <a:solidFill>
                  <a:srgbClr val="110CDC"/>
                </a:solidFill>
              </a:rPr>
              <a:t>:</a:t>
            </a:r>
            <a:endParaRPr lang="en-US" dirty="0" smtClean="0">
              <a:solidFill>
                <a:srgbClr val="110CDC"/>
              </a:solidFill>
            </a:endParaRPr>
          </a:p>
          <a:p>
            <a:r>
              <a:rPr lang="en-US" dirty="0" smtClean="0">
                <a:solidFill>
                  <a:srgbClr val="00B0F0"/>
                </a:solidFill>
              </a:rPr>
              <a:t>public </a:t>
            </a:r>
            <a:r>
              <a:rPr lang="en-US" dirty="0">
                <a:solidFill>
                  <a:srgbClr val="00B0F0"/>
                </a:solidFill>
              </a:rPr>
              <a:t>class </a:t>
            </a:r>
            <a:r>
              <a:rPr lang="en-US" dirty="0" err="1" smtClean="0">
                <a:solidFill>
                  <a:srgbClr val="00B0F0"/>
                </a:solidFill>
              </a:rPr>
              <a:t>MenuShortcut</a:t>
            </a:r>
            <a:r>
              <a:rPr lang="en-US" dirty="0" smtClean="0">
                <a:solidFill>
                  <a:srgbClr val="00B0F0"/>
                </a:solidFill>
              </a:rPr>
              <a:t> extends </a:t>
            </a:r>
            <a:r>
              <a:rPr lang="en-US" dirty="0">
                <a:solidFill>
                  <a:srgbClr val="00B0F0"/>
                </a:solidFill>
              </a:rPr>
              <a:t>Object</a:t>
            </a:r>
            <a:endParaRPr lang="en-US" dirty="0">
              <a:solidFill>
                <a:srgbClr val="00B0F0"/>
              </a:solidFill>
            </a:endParaRPr>
          </a:p>
          <a:p>
            <a:r>
              <a:rPr lang="en-US" dirty="0" smtClean="0">
                <a:solidFill>
                  <a:srgbClr val="D21BD9"/>
                </a:solidFill>
              </a:rPr>
              <a:t>The </a:t>
            </a:r>
            <a:r>
              <a:rPr lang="en-US" dirty="0" err="1">
                <a:solidFill>
                  <a:srgbClr val="D21BD9"/>
                </a:solidFill>
              </a:rPr>
              <a:t>MenuShortcutclass</a:t>
            </a:r>
            <a:r>
              <a:rPr lang="en-US" dirty="0">
                <a:solidFill>
                  <a:srgbClr val="D21BD9"/>
                </a:solidFill>
              </a:rPr>
              <a:t> represents a keyboard accelerator for a </a:t>
            </a:r>
            <a:r>
              <a:rPr lang="en-US" dirty="0" err="1">
                <a:solidFill>
                  <a:srgbClr val="D21BD9"/>
                </a:solidFill>
              </a:rPr>
              <a:t>MenuItem</a:t>
            </a:r>
            <a:r>
              <a:rPr lang="en-US" dirty="0">
                <a:solidFill>
                  <a:srgbClr val="D21BD9"/>
                </a:solidFill>
              </a:rPr>
              <a:t>.</a:t>
            </a:r>
            <a:endParaRPr lang="en-US" dirty="0">
              <a:solidFill>
                <a:srgbClr val="D21BD9"/>
              </a:solidFill>
            </a:endParaRPr>
          </a:p>
          <a:p>
            <a:r>
              <a:rPr lang="en-US" dirty="0">
                <a:solidFill>
                  <a:srgbClr val="006600"/>
                </a:solidFill>
              </a:rPr>
              <a:t>Menu shortcuts are created using virtual </a:t>
            </a:r>
            <a:r>
              <a:rPr lang="en-US" dirty="0" err="1">
                <a:solidFill>
                  <a:srgbClr val="006600"/>
                </a:solidFill>
              </a:rPr>
              <a:t>keycodes</a:t>
            </a:r>
            <a:r>
              <a:rPr lang="en-US" dirty="0">
                <a:solidFill>
                  <a:srgbClr val="006600"/>
                </a:solidFill>
              </a:rPr>
              <a:t>, not characters. For example, a menu shortcut for Ctrl-a (assuming that Control is the accelerator key) would be created with code like the following</a:t>
            </a:r>
            <a:r>
              <a:rPr lang="en-US" dirty="0" smtClean="0">
                <a:solidFill>
                  <a:srgbClr val="006600"/>
                </a:solidFill>
              </a:rPr>
              <a:t>:</a:t>
            </a:r>
            <a:endParaRPr lang="en-US" dirty="0">
              <a:solidFill>
                <a:srgbClr val="006600"/>
              </a:solidFill>
            </a:endParaRPr>
          </a:p>
          <a:p>
            <a:r>
              <a:rPr lang="en-US" dirty="0" err="1">
                <a:solidFill>
                  <a:srgbClr val="00B0F0"/>
                </a:solidFill>
              </a:rPr>
              <a:t>MenuShortcut</a:t>
            </a:r>
            <a:r>
              <a:rPr lang="en-US" dirty="0">
                <a:solidFill>
                  <a:srgbClr val="00B0F0"/>
                </a:solidFill>
              </a:rPr>
              <a:t> </a:t>
            </a:r>
            <a:r>
              <a:rPr lang="en-US" dirty="0" err="1">
                <a:solidFill>
                  <a:srgbClr val="00B0F0"/>
                </a:solidFill>
              </a:rPr>
              <a:t>ms</a:t>
            </a:r>
            <a:r>
              <a:rPr lang="en-US" dirty="0">
                <a:solidFill>
                  <a:srgbClr val="00B0F0"/>
                </a:solidFill>
              </a:rPr>
              <a:t> = new </a:t>
            </a:r>
            <a:r>
              <a:rPr lang="en-US" dirty="0" err="1">
                <a:solidFill>
                  <a:srgbClr val="00B0F0"/>
                </a:solidFill>
              </a:rPr>
              <a:t>MenuShortcut</a:t>
            </a:r>
            <a:r>
              <a:rPr lang="en-US" dirty="0">
                <a:solidFill>
                  <a:srgbClr val="00B0F0"/>
                </a:solidFill>
              </a:rPr>
              <a:t>(</a:t>
            </a:r>
            <a:r>
              <a:rPr lang="en-US" dirty="0" err="1">
                <a:solidFill>
                  <a:srgbClr val="00B0F0"/>
                </a:solidFill>
              </a:rPr>
              <a:t>KeyEvent.VK_A</a:t>
            </a:r>
            <a:r>
              <a:rPr lang="en-US" dirty="0">
                <a:solidFill>
                  <a:srgbClr val="00B0F0"/>
                </a:solidFill>
              </a:rPr>
              <a:t>, false);</a:t>
            </a:r>
            <a:endParaRPr lang="en-US" dirty="0">
              <a:solidFill>
                <a:srgbClr val="00B0F0"/>
              </a:solidFill>
            </a:endParaRPr>
          </a:p>
          <a:p>
            <a:r>
              <a:rPr lang="en-US" dirty="0" smtClean="0"/>
              <a:t>or alternatively</a:t>
            </a:r>
            <a:endParaRPr lang="en-US" dirty="0"/>
          </a:p>
          <a:p>
            <a:r>
              <a:rPr lang="en-US" dirty="0" err="1">
                <a:solidFill>
                  <a:srgbClr val="00B0F0"/>
                </a:solidFill>
              </a:rPr>
              <a:t>MenuShortcut</a:t>
            </a:r>
            <a:r>
              <a:rPr lang="en-US" dirty="0">
                <a:solidFill>
                  <a:srgbClr val="00B0F0"/>
                </a:solidFill>
              </a:rPr>
              <a:t> </a:t>
            </a:r>
            <a:r>
              <a:rPr lang="en-US" dirty="0" err="1">
                <a:solidFill>
                  <a:srgbClr val="00B0F0"/>
                </a:solidFill>
              </a:rPr>
              <a:t>ms</a:t>
            </a:r>
            <a:r>
              <a:rPr lang="en-US" dirty="0">
                <a:solidFill>
                  <a:srgbClr val="00B0F0"/>
                </a:solidFill>
              </a:rPr>
              <a:t> = new </a:t>
            </a:r>
            <a:r>
              <a:rPr lang="en-US" dirty="0" err="1">
                <a:solidFill>
                  <a:srgbClr val="00B0F0"/>
                </a:solidFill>
              </a:rPr>
              <a:t>MenuShortcut</a:t>
            </a:r>
            <a:r>
              <a:rPr lang="en-US" dirty="0">
                <a:solidFill>
                  <a:srgbClr val="00B0F0"/>
                </a:solidFill>
              </a:rPr>
              <a:t>(</a:t>
            </a:r>
            <a:r>
              <a:rPr lang="en-US" dirty="0" err="1">
                <a:solidFill>
                  <a:srgbClr val="00B0F0"/>
                </a:solidFill>
              </a:rPr>
              <a:t>KeyEvent.getExtendedKeyCodeForChar</a:t>
            </a:r>
            <a:r>
              <a:rPr lang="en-US" dirty="0">
                <a:solidFill>
                  <a:srgbClr val="00B0F0"/>
                </a:solidFill>
              </a:rPr>
              <a:t>('A'), false);</a:t>
            </a:r>
            <a:endParaRPr lang="en-US" dirty="0">
              <a:solidFill>
                <a:srgbClr val="00B0F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86691"/>
          </a:xfrm>
        </p:spPr>
        <p:txBody>
          <a:bodyPr/>
          <a:lstStyle/>
          <a:p>
            <a:r>
              <a:rPr lang="en-US" dirty="0" smtClean="0">
                <a:solidFill>
                  <a:srgbClr val="110CDC"/>
                </a:solidFill>
              </a:rPr>
              <a:t>Dialog Boxes</a:t>
            </a:r>
            <a:endParaRPr lang="en-US" dirty="0">
              <a:solidFill>
                <a:srgbClr val="110CDC"/>
              </a:solidFill>
            </a:endParaRPr>
          </a:p>
        </p:txBody>
      </p:sp>
      <p:sp>
        <p:nvSpPr>
          <p:cNvPr id="3" name="Content Placeholder 2"/>
          <p:cNvSpPr>
            <a:spLocks noGrp="1"/>
          </p:cNvSpPr>
          <p:nvPr>
            <p:ph idx="1"/>
          </p:nvPr>
        </p:nvSpPr>
        <p:spPr>
          <a:xfrm>
            <a:off x="152399" y="886691"/>
            <a:ext cx="11651673" cy="5749636"/>
          </a:xfrm>
        </p:spPr>
        <p:txBody>
          <a:bodyPr>
            <a:normAutofit/>
          </a:bodyPr>
          <a:lstStyle/>
          <a:p>
            <a:r>
              <a:rPr lang="en-US" dirty="0" smtClean="0">
                <a:solidFill>
                  <a:srgbClr val="D21BD9"/>
                </a:solidFill>
              </a:rPr>
              <a:t>AWT support special window class-the Dialog class-that you can use to create dialog boxes.</a:t>
            </a:r>
            <a:endParaRPr lang="en-US" dirty="0" smtClean="0">
              <a:solidFill>
                <a:srgbClr val="D21BD9"/>
              </a:solidFill>
            </a:endParaRPr>
          </a:p>
          <a:p>
            <a:r>
              <a:rPr lang="en-US" dirty="0" smtClean="0">
                <a:solidFill>
                  <a:srgbClr val="006600"/>
                </a:solidFill>
              </a:rPr>
              <a:t>The windows created with this class look more like standard dialog boxes than one you create with frame window.</a:t>
            </a:r>
            <a:endParaRPr lang="en-US" dirty="0" smtClean="0">
              <a:solidFill>
                <a:srgbClr val="006600"/>
              </a:solidFill>
            </a:endParaRPr>
          </a:p>
          <a:p>
            <a:r>
              <a:rPr lang="en-US" dirty="0" smtClean="0">
                <a:solidFill>
                  <a:srgbClr val="D21BD9"/>
                </a:solidFill>
              </a:rPr>
              <a:t>Dialog boxes do not have minimize or maximize buttons</a:t>
            </a:r>
            <a:endParaRPr lang="en-US" dirty="0" smtClean="0">
              <a:solidFill>
                <a:srgbClr val="D21BD9"/>
              </a:solidFill>
            </a:endParaRPr>
          </a:p>
          <a:p>
            <a:r>
              <a:rPr lang="en-US" dirty="0">
                <a:solidFill>
                  <a:srgbClr val="006600"/>
                </a:solidFill>
              </a:rPr>
              <a:t>Dialog boxes are primarily </a:t>
            </a:r>
            <a:r>
              <a:rPr lang="en-US" dirty="0">
                <a:solidFill>
                  <a:srgbClr val="FF0000"/>
                </a:solidFill>
              </a:rPr>
              <a:t>used to obtain user input </a:t>
            </a:r>
            <a:r>
              <a:rPr lang="en-US" dirty="0">
                <a:solidFill>
                  <a:srgbClr val="006600"/>
                </a:solidFill>
              </a:rPr>
              <a:t>and are often child windows of a top-level window.</a:t>
            </a:r>
            <a:endParaRPr lang="en-US" dirty="0">
              <a:solidFill>
                <a:srgbClr val="006600"/>
              </a:solidFill>
            </a:endParaRPr>
          </a:p>
          <a:p>
            <a:r>
              <a:rPr lang="en-US" dirty="0">
                <a:solidFill>
                  <a:srgbClr val="D21BD9"/>
                </a:solidFill>
              </a:rPr>
              <a:t>Dialog boxes don’t have menu bars, but in other respects, they function like frame windows.</a:t>
            </a:r>
            <a:endParaRPr lang="en-US" dirty="0">
              <a:solidFill>
                <a:srgbClr val="D21BD9"/>
              </a:solidFill>
            </a:endParaRPr>
          </a:p>
          <a:p>
            <a:r>
              <a:rPr lang="en-US" dirty="0">
                <a:solidFill>
                  <a:srgbClr val="006600"/>
                </a:solidFill>
              </a:rPr>
              <a:t>You can add controls to them, for example, in the same way that you add controls to a frame window.</a:t>
            </a:r>
            <a:endParaRPr lang="en-US" dirty="0">
              <a:solidFill>
                <a:srgbClr val="006600"/>
              </a:solidFill>
            </a:endParaRPr>
          </a:p>
          <a:p>
            <a:endParaRPr lang="en-US" dirty="0" smtClean="0">
              <a:solidFill>
                <a:srgbClr val="006600"/>
              </a:solidFill>
            </a:endParaRP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019" y="163079"/>
            <a:ext cx="11686308" cy="6417829"/>
          </a:xfrm>
        </p:spPr>
        <p:txBody>
          <a:bodyPr/>
          <a:lstStyle/>
          <a:p>
            <a:r>
              <a:rPr lang="en-US" dirty="0">
                <a:solidFill>
                  <a:srgbClr val="D21BD9"/>
                </a:solidFill>
              </a:rPr>
              <a:t>Dialog boxes may be </a:t>
            </a:r>
            <a:r>
              <a:rPr lang="en-US" dirty="0">
                <a:solidFill>
                  <a:srgbClr val="FF0000"/>
                </a:solidFill>
              </a:rPr>
              <a:t>modal or modeless.</a:t>
            </a:r>
            <a:endParaRPr lang="en-US" dirty="0">
              <a:solidFill>
                <a:srgbClr val="FF0000"/>
              </a:solidFill>
            </a:endParaRPr>
          </a:p>
          <a:p>
            <a:r>
              <a:rPr lang="en-US" dirty="0">
                <a:solidFill>
                  <a:srgbClr val="006600"/>
                </a:solidFill>
              </a:rPr>
              <a:t>When a</a:t>
            </a:r>
            <a:r>
              <a:rPr lang="en-US" dirty="0"/>
              <a:t> </a:t>
            </a:r>
            <a:r>
              <a:rPr lang="en-US" i="1" dirty="0">
                <a:solidFill>
                  <a:srgbClr val="FF0000"/>
                </a:solidFill>
              </a:rPr>
              <a:t>modal </a:t>
            </a:r>
            <a:r>
              <a:rPr lang="en-US" dirty="0">
                <a:solidFill>
                  <a:srgbClr val="FF0000"/>
                </a:solidFill>
              </a:rPr>
              <a:t>dialog box is active</a:t>
            </a:r>
            <a:r>
              <a:rPr lang="en-US" dirty="0"/>
              <a:t>, </a:t>
            </a:r>
            <a:r>
              <a:rPr lang="en-US" dirty="0">
                <a:solidFill>
                  <a:srgbClr val="006600"/>
                </a:solidFill>
              </a:rPr>
              <a:t>all input is directed to it until it is closed. This means that </a:t>
            </a:r>
            <a:r>
              <a:rPr lang="en-US" dirty="0">
                <a:solidFill>
                  <a:srgbClr val="FF0000"/>
                </a:solidFill>
              </a:rPr>
              <a:t>you cannot access other parts of your program until you have closed the dialog box</a:t>
            </a:r>
            <a:r>
              <a:rPr lang="en-US" dirty="0" smtClean="0"/>
              <a:t>.</a:t>
            </a:r>
            <a:endParaRPr lang="en-US" dirty="0" smtClean="0"/>
          </a:p>
          <a:p>
            <a:r>
              <a:rPr lang="en-US" dirty="0">
                <a:solidFill>
                  <a:srgbClr val="006600"/>
                </a:solidFill>
              </a:rPr>
              <a:t>When a </a:t>
            </a:r>
            <a:r>
              <a:rPr lang="en-US" i="1" dirty="0">
                <a:solidFill>
                  <a:srgbClr val="FF0000"/>
                </a:solidFill>
              </a:rPr>
              <a:t>modeless </a:t>
            </a:r>
            <a:r>
              <a:rPr lang="en-US" dirty="0">
                <a:solidFill>
                  <a:srgbClr val="FF0000"/>
                </a:solidFill>
              </a:rPr>
              <a:t>dialog box is </a:t>
            </a:r>
            <a:r>
              <a:rPr lang="en-US" dirty="0" err="1">
                <a:solidFill>
                  <a:srgbClr val="FF0000"/>
                </a:solidFill>
              </a:rPr>
              <a:t>active,input</a:t>
            </a:r>
            <a:r>
              <a:rPr lang="en-US" dirty="0">
                <a:solidFill>
                  <a:srgbClr val="FF0000"/>
                </a:solidFill>
              </a:rPr>
              <a:t> focus can be directed to another window in your program.</a:t>
            </a:r>
            <a:r>
              <a:rPr lang="en-US" dirty="0"/>
              <a:t> </a:t>
            </a:r>
            <a:r>
              <a:rPr lang="en-US" dirty="0">
                <a:solidFill>
                  <a:srgbClr val="006600"/>
                </a:solidFill>
              </a:rPr>
              <a:t>Thus, other parts of your program remain active and accessible.</a:t>
            </a:r>
            <a:endParaRPr lang="en-US" dirty="0">
              <a:solidFill>
                <a:srgbClr val="006600"/>
              </a:solidFill>
            </a:endParaRPr>
          </a:p>
          <a:p>
            <a:r>
              <a:rPr lang="en-US" dirty="0">
                <a:solidFill>
                  <a:srgbClr val="006600"/>
                </a:solidFill>
              </a:rPr>
              <a:t>Dialog boxes are of type </a:t>
            </a:r>
            <a:r>
              <a:rPr lang="en-US" b="1" dirty="0">
                <a:solidFill>
                  <a:srgbClr val="FF0000"/>
                </a:solidFill>
              </a:rPr>
              <a:t>Dialog</a:t>
            </a:r>
            <a:endParaRPr lang="en-US" dirty="0">
              <a:solidFill>
                <a:srgbClr val="FF000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10CDC"/>
                </a:solidFill>
              </a:rPr>
              <a:t>AWT Introduction</a:t>
            </a:r>
            <a:endParaRPr lang="en-US">
              <a:solidFill>
                <a:srgbClr val="110CDC"/>
              </a:solidFill>
            </a:endParaRPr>
          </a:p>
        </p:txBody>
      </p:sp>
      <p:sp>
        <p:nvSpPr>
          <p:cNvPr id="3" name="Content Placeholder 2"/>
          <p:cNvSpPr>
            <a:spLocks noGrp="1"/>
          </p:cNvSpPr>
          <p:nvPr>
            <p:ph idx="1"/>
          </p:nvPr>
        </p:nvSpPr>
        <p:spPr/>
        <p:txBody>
          <a:bodyPr/>
          <a:lstStyle/>
          <a:p>
            <a:r>
              <a:rPr lang="en-US">
                <a:solidFill>
                  <a:srgbClr val="D21BD9"/>
                </a:solidFill>
              </a:rPr>
              <a:t>Java AWT (Abstract Windowing Toolkit) is an API to develop GUI or window-based application in java.</a:t>
            </a:r>
            <a:endParaRPr lang="en-US">
              <a:solidFill>
                <a:srgbClr val="D21BD9"/>
              </a:solidFill>
            </a:endParaRPr>
          </a:p>
          <a:p>
            <a:r>
              <a:rPr lang="en-US">
                <a:solidFill>
                  <a:srgbClr val="3C8F1E"/>
                </a:solidFill>
              </a:rPr>
              <a:t>Java AWT components are platform-dependent i.e. components are displayed according to the view of operating system. AWT is heavyweight i.e. its components uses the resources of system.</a:t>
            </a:r>
            <a:endParaRPr lang="en-US"/>
          </a:p>
          <a:p>
            <a:r>
              <a:rPr lang="en-US">
                <a:solidFill>
                  <a:srgbClr val="D21BD9"/>
                </a:solidFill>
              </a:rPr>
              <a:t>The java.awt package provides classes for AWT api such as TextField, Label, TextArea, RadioButton, CheckBox, Choice, List etc</a:t>
            </a:r>
            <a:endParaRPr lang="en-US">
              <a:solidFill>
                <a:srgbClr val="D21BD9"/>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129599"/>
            <a:ext cx="10515600" cy="867930"/>
          </a:xfrm>
        </p:spPr>
        <p:txBody>
          <a:bodyPr/>
          <a:lstStyle/>
          <a:p>
            <a:r>
              <a:rPr lang="en-US" dirty="0" smtClean="0">
                <a:solidFill>
                  <a:srgbClr val="110CDC"/>
                </a:solidFill>
              </a:rPr>
              <a:t>Constructors of </a:t>
            </a:r>
            <a:r>
              <a:rPr lang="en-US" dirty="0">
                <a:solidFill>
                  <a:srgbClr val="110CDC"/>
                </a:solidFill>
              </a:rPr>
              <a:t>D</a:t>
            </a:r>
            <a:r>
              <a:rPr lang="en-US" dirty="0" smtClean="0">
                <a:solidFill>
                  <a:srgbClr val="110CDC"/>
                </a:solidFill>
              </a:rPr>
              <a:t>ialog class</a:t>
            </a:r>
            <a:endParaRPr lang="en-US" dirty="0">
              <a:solidFill>
                <a:srgbClr val="110CDC"/>
              </a:solidFill>
            </a:endParaRPr>
          </a:p>
        </p:txBody>
      </p:sp>
      <p:sp>
        <p:nvSpPr>
          <p:cNvPr id="3" name="Content Placeholder 2"/>
          <p:cNvSpPr>
            <a:spLocks noGrp="1"/>
          </p:cNvSpPr>
          <p:nvPr>
            <p:ph idx="1"/>
          </p:nvPr>
        </p:nvSpPr>
        <p:spPr>
          <a:xfrm>
            <a:off x="145473" y="997529"/>
            <a:ext cx="11679381" cy="5652652"/>
          </a:xfrm>
        </p:spPr>
        <p:txBody>
          <a:bodyPr>
            <a:normAutofit/>
          </a:bodyPr>
          <a:lstStyle/>
          <a:p>
            <a:r>
              <a:rPr lang="en-US" dirty="0">
                <a:solidFill>
                  <a:srgbClr val="00B0F0"/>
                </a:solidFill>
              </a:rPr>
              <a:t>Dialog(Frame owner)</a:t>
            </a:r>
            <a:endParaRPr lang="en-US" dirty="0">
              <a:solidFill>
                <a:srgbClr val="00B0F0"/>
              </a:solidFill>
            </a:endParaRPr>
          </a:p>
          <a:p>
            <a:r>
              <a:rPr lang="en-US" dirty="0"/>
              <a:t>Constructs an initially invisible, modeless Dialog with the specified owner Frame and an empty title.</a:t>
            </a:r>
            <a:endParaRPr lang="en-US" dirty="0"/>
          </a:p>
          <a:p>
            <a:r>
              <a:rPr lang="en-US" dirty="0">
                <a:solidFill>
                  <a:srgbClr val="00B0F0"/>
                </a:solidFill>
              </a:rPr>
              <a:t>Dialog(Frame owner, </a:t>
            </a:r>
            <a:r>
              <a:rPr lang="en-US" dirty="0" err="1">
                <a:solidFill>
                  <a:srgbClr val="00B0F0"/>
                </a:solidFill>
              </a:rPr>
              <a:t>boolean</a:t>
            </a:r>
            <a:r>
              <a:rPr lang="en-US" dirty="0">
                <a:solidFill>
                  <a:srgbClr val="00B0F0"/>
                </a:solidFill>
              </a:rPr>
              <a:t> modal)</a:t>
            </a:r>
            <a:endParaRPr lang="en-US" dirty="0">
              <a:solidFill>
                <a:srgbClr val="00B0F0"/>
              </a:solidFill>
            </a:endParaRPr>
          </a:p>
          <a:p>
            <a:r>
              <a:rPr lang="en-US" dirty="0"/>
              <a:t>Constructs an initially invisible Dialog with the specified owner Frame and modality and an empty title</a:t>
            </a:r>
            <a:r>
              <a:rPr lang="en-US" dirty="0" smtClean="0"/>
              <a:t>.</a:t>
            </a:r>
            <a:endParaRPr lang="en-US" dirty="0" smtClean="0"/>
          </a:p>
          <a:p>
            <a:r>
              <a:rPr lang="en-US" dirty="0" smtClean="0">
                <a:solidFill>
                  <a:srgbClr val="00B0F0"/>
                </a:solidFill>
              </a:rPr>
              <a:t>Dialog(Frame </a:t>
            </a:r>
            <a:r>
              <a:rPr lang="en-US" dirty="0">
                <a:solidFill>
                  <a:srgbClr val="00B0F0"/>
                </a:solidFill>
              </a:rPr>
              <a:t>owner, String title)</a:t>
            </a:r>
            <a:endParaRPr lang="en-US" dirty="0">
              <a:solidFill>
                <a:srgbClr val="00B0F0"/>
              </a:solidFill>
            </a:endParaRPr>
          </a:p>
          <a:p>
            <a:r>
              <a:rPr lang="en-US" dirty="0"/>
              <a:t>Constructs an initially invisible, modeless Dialog with the specified owner Frame and title.</a:t>
            </a:r>
            <a:endParaRPr lang="en-US" dirty="0"/>
          </a:p>
          <a:p>
            <a:r>
              <a:rPr lang="en-US" dirty="0">
                <a:solidFill>
                  <a:srgbClr val="00B0F0"/>
                </a:solidFill>
              </a:rPr>
              <a:t>Dialog(Frame owner, String title, </a:t>
            </a:r>
            <a:r>
              <a:rPr lang="en-US" dirty="0" err="1">
                <a:solidFill>
                  <a:srgbClr val="00B0F0"/>
                </a:solidFill>
              </a:rPr>
              <a:t>boolean</a:t>
            </a:r>
            <a:r>
              <a:rPr lang="en-US" dirty="0">
                <a:solidFill>
                  <a:srgbClr val="00B0F0"/>
                </a:solidFill>
              </a:rPr>
              <a:t> modal)</a:t>
            </a:r>
            <a:endParaRPr lang="en-US" dirty="0">
              <a:solidFill>
                <a:srgbClr val="00B0F0"/>
              </a:solidFill>
            </a:endParaRPr>
          </a:p>
          <a:p>
            <a:r>
              <a:rPr lang="en-US" dirty="0"/>
              <a:t>Constructs an initially invisible Dialog with the specified owner Frame, title and modality</a:t>
            </a:r>
            <a:r>
              <a:rPr lang="en-US" dirty="0" smtClean="0"/>
              <a:t>.</a:t>
            </a:r>
            <a:endParaRPr lang="en-US" dirty="0" smtClean="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87926"/>
            <a:ext cx="11804073" cy="6317673"/>
          </a:xfrm>
        </p:spPr>
        <p:txBody>
          <a:bodyPr>
            <a:normAutofit/>
          </a:bodyPr>
          <a:lstStyle/>
          <a:p>
            <a:r>
              <a:rPr lang="en-US" dirty="0" smtClean="0">
                <a:solidFill>
                  <a:srgbClr val="00B0F0"/>
                </a:solidFill>
              </a:rPr>
              <a:t>String</a:t>
            </a:r>
            <a:r>
              <a:rPr lang="en-US" dirty="0">
                <a:solidFill>
                  <a:srgbClr val="00B0F0"/>
                </a:solidFill>
              </a:rPr>
              <a:t>	</a:t>
            </a:r>
            <a:r>
              <a:rPr lang="en-US" dirty="0" err="1">
                <a:solidFill>
                  <a:srgbClr val="00B0F0"/>
                </a:solidFill>
              </a:rPr>
              <a:t>getTitle</a:t>
            </a:r>
            <a:r>
              <a:rPr lang="en-US" dirty="0">
                <a:solidFill>
                  <a:srgbClr val="00B0F0"/>
                </a:solidFill>
              </a:rPr>
              <a:t>()</a:t>
            </a:r>
            <a:endParaRPr lang="en-US" dirty="0">
              <a:solidFill>
                <a:srgbClr val="00B0F0"/>
              </a:solidFill>
            </a:endParaRPr>
          </a:p>
          <a:p>
            <a:r>
              <a:rPr lang="en-US" dirty="0"/>
              <a:t>Gets the title of the dialog.</a:t>
            </a:r>
            <a:endParaRPr lang="en-US" dirty="0"/>
          </a:p>
          <a:p>
            <a:r>
              <a:rPr lang="en-US" dirty="0">
                <a:solidFill>
                  <a:srgbClr val="00B0F0"/>
                </a:solidFill>
              </a:rPr>
              <a:t>void	</a:t>
            </a:r>
            <a:r>
              <a:rPr lang="en-US" dirty="0" err="1">
                <a:solidFill>
                  <a:srgbClr val="00B0F0"/>
                </a:solidFill>
              </a:rPr>
              <a:t>setBackground</a:t>
            </a:r>
            <a:r>
              <a:rPr lang="en-US" dirty="0">
                <a:solidFill>
                  <a:srgbClr val="00B0F0"/>
                </a:solidFill>
              </a:rPr>
              <a:t>(Color </a:t>
            </a:r>
            <a:r>
              <a:rPr lang="en-US" dirty="0" err="1">
                <a:solidFill>
                  <a:srgbClr val="00B0F0"/>
                </a:solidFill>
              </a:rPr>
              <a:t>bgColor</a:t>
            </a:r>
            <a:r>
              <a:rPr lang="en-US" dirty="0">
                <a:solidFill>
                  <a:srgbClr val="00B0F0"/>
                </a:solidFill>
              </a:rPr>
              <a:t>)</a:t>
            </a:r>
            <a:endParaRPr lang="en-US" dirty="0">
              <a:solidFill>
                <a:srgbClr val="00B0F0"/>
              </a:solidFill>
            </a:endParaRPr>
          </a:p>
          <a:p>
            <a:r>
              <a:rPr lang="en-US" dirty="0"/>
              <a:t>Sets the background color of this window.</a:t>
            </a:r>
            <a:endParaRPr lang="en-US" dirty="0"/>
          </a:p>
          <a:p>
            <a:r>
              <a:rPr lang="en-US" dirty="0">
                <a:solidFill>
                  <a:srgbClr val="00B0F0"/>
                </a:solidFill>
              </a:rPr>
              <a:t>void	</a:t>
            </a:r>
            <a:r>
              <a:rPr lang="en-US" dirty="0" err="1">
                <a:solidFill>
                  <a:srgbClr val="00B0F0"/>
                </a:solidFill>
              </a:rPr>
              <a:t>setModal</a:t>
            </a:r>
            <a:r>
              <a:rPr lang="en-US" dirty="0">
                <a:solidFill>
                  <a:srgbClr val="00B0F0"/>
                </a:solidFill>
              </a:rPr>
              <a:t>(</a:t>
            </a:r>
            <a:r>
              <a:rPr lang="en-US" dirty="0" err="1">
                <a:solidFill>
                  <a:srgbClr val="00B0F0"/>
                </a:solidFill>
              </a:rPr>
              <a:t>boolean</a:t>
            </a:r>
            <a:r>
              <a:rPr lang="en-US" dirty="0">
                <a:solidFill>
                  <a:srgbClr val="00B0F0"/>
                </a:solidFill>
              </a:rPr>
              <a:t> modal)</a:t>
            </a:r>
            <a:endParaRPr lang="en-US" dirty="0">
              <a:solidFill>
                <a:srgbClr val="00B0F0"/>
              </a:solidFill>
            </a:endParaRPr>
          </a:p>
          <a:p>
            <a:r>
              <a:rPr lang="en-US" dirty="0"/>
              <a:t>Specifies whether this dialog should be modal.</a:t>
            </a:r>
            <a:endParaRPr lang="en-US" dirty="0"/>
          </a:p>
          <a:p>
            <a:r>
              <a:rPr lang="en-US" dirty="0" smtClean="0">
                <a:solidFill>
                  <a:srgbClr val="00B0F0"/>
                </a:solidFill>
              </a:rPr>
              <a:t>void</a:t>
            </a:r>
            <a:r>
              <a:rPr lang="en-US" dirty="0">
                <a:solidFill>
                  <a:srgbClr val="00B0F0"/>
                </a:solidFill>
              </a:rPr>
              <a:t>	</a:t>
            </a:r>
            <a:r>
              <a:rPr lang="en-US" dirty="0" err="1">
                <a:solidFill>
                  <a:srgbClr val="00B0F0"/>
                </a:solidFill>
              </a:rPr>
              <a:t>setResizable</a:t>
            </a:r>
            <a:r>
              <a:rPr lang="en-US" dirty="0">
                <a:solidFill>
                  <a:srgbClr val="00B0F0"/>
                </a:solidFill>
              </a:rPr>
              <a:t>(</a:t>
            </a:r>
            <a:r>
              <a:rPr lang="en-US" dirty="0" err="1">
                <a:solidFill>
                  <a:srgbClr val="00B0F0"/>
                </a:solidFill>
              </a:rPr>
              <a:t>boolean</a:t>
            </a:r>
            <a:r>
              <a:rPr lang="en-US" dirty="0">
                <a:solidFill>
                  <a:srgbClr val="00B0F0"/>
                </a:solidFill>
              </a:rPr>
              <a:t> resizable)</a:t>
            </a:r>
            <a:endParaRPr lang="en-US" dirty="0">
              <a:solidFill>
                <a:srgbClr val="00B0F0"/>
              </a:solidFill>
            </a:endParaRPr>
          </a:p>
          <a:p>
            <a:r>
              <a:rPr lang="en-US" dirty="0"/>
              <a:t>Sets whether this dialog is resizable by the user.</a:t>
            </a:r>
            <a:endParaRPr lang="en-US" dirty="0"/>
          </a:p>
          <a:p>
            <a:r>
              <a:rPr lang="en-US" dirty="0">
                <a:solidFill>
                  <a:srgbClr val="00B0F0"/>
                </a:solidFill>
              </a:rPr>
              <a:t>void	</a:t>
            </a:r>
            <a:r>
              <a:rPr lang="en-US" dirty="0" err="1">
                <a:solidFill>
                  <a:srgbClr val="00B0F0"/>
                </a:solidFill>
              </a:rPr>
              <a:t>setTitle</a:t>
            </a:r>
            <a:r>
              <a:rPr lang="en-US" dirty="0">
                <a:solidFill>
                  <a:srgbClr val="00B0F0"/>
                </a:solidFill>
              </a:rPr>
              <a:t>(String title)</a:t>
            </a:r>
            <a:endParaRPr lang="en-US" dirty="0">
              <a:solidFill>
                <a:srgbClr val="00B0F0"/>
              </a:solidFill>
            </a:endParaRPr>
          </a:p>
          <a:p>
            <a:r>
              <a:rPr lang="en-US" dirty="0"/>
              <a:t>Sets the title of the Dialog.</a:t>
            </a:r>
            <a:endParaRPr lang="en-US" dirty="0"/>
          </a:p>
          <a:p>
            <a:r>
              <a:rPr lang="en-US" dirty="0">
                <a:solidFill>
                  <a:srgbClr val="00B0F0"/>
                </a:solidFill>
              </a:rPr>
              <a:t>void	</a:t>
            </a:r>
            <a:r>
              <a:rPr lang="en-US" dirty="0" err="1">
                <a:solidFill>
                  <a:srgbClr val="00B0F0"/>
                </a:solidFill>
              </a:rPr>
              <a:t>setVisible</a:t>
            </a:r>
            <a:r>
              <a:rPr lang="en-US" dirty="0">
                <a:solidFill>
                  <a:srgbClr val="00B0F0"/>
                </a:solidFill>
              </a:rPr>
              <a:t>(</a:t>
            </a:r>
            <a:r>
              <a:rPr lang="en-US" dirty="0" err="1">
                <a:solidFill>
                  <a:srgbClr val="00B0F0"/>
                </a:solidFill>
              </a:rPr>
              <a:t>boolean</a:t>
            </a:r>
            <a:r>
              <a:rPr lang="en-US" dirty="0">
                <a:solidFill>
                  <a:srgbClr val="00B0F0"/>
                </a:solidFill>
              </a:rPr>
              <a:t> b)</a:t>
            </a:r>
            <a:endParaRPr lang="en-US" dirty="0">
              <a:solidFill>
                <a:srgbClr val="00B0F0"/>
              </a:solidFill>
            </a:endParaRPr>
          </a:p>
          <a:p>
            <a:r>
              <a:rPr lang="en-US" dirty="0"/>
              <a:t>Shows or hides this Dialog depending on the value of parameter b.</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2" y="212725"/>
            <a:ext cx="10515600" cy="604693"/>
          </a:xfrm>
        </p:spPr>
        <p:txBody>
          <a:bodyPr>
            <a:normAutofit fontScale="90000"/>
          </a:bodyPr>
          <a:lstStyle/>
          <a:p>
            <a:r>
              <a:rPr lang="en-US" dirty="0" err="1" smtClean="0">
                <a:solidFill>
                  <a:srgbClr val="110CDC"/>
                </a:solidFill>
              </a:rPr>
              <a:t>FileDialog</a:t>
            </a:r>
            <a:endParaRPr lang="en-US" dirty="0">
              <a:solidFill>
                <a:srgbClr val="110CDC"/>
              </a:solidFill>
            </a:endParaRPr>
          </a:p>
        </p:txBody>
      </p:sp>
      <p:sp>
        <p:nvSpPr>
          <p:cNvPr id="3" name="Content Placeholder 2"/>
          <p:cNvSpPr>
            <a:spLocks noGrp="1"/>
          </p:cNvSpPr>
          <p:nvPr>
            <p:ph idx="1"/>
          </p:nvPr>
        </p:nvSpPr>
        <p:spPr>
          <a:xfrm>
            <a:off x="838200" y="969818"/>
            <a:ext cx="10515600" cy="5207145"/>
          </a:xfrm>
        </p:spPr>
        <p:txBody>
          <a:bodyPr>
            <a:normAutofit fontScale="90000"/>
          </a:bodyPr>
          <a:lstStyle/>
          <a:p>
            <a:r>
              <a:rPr lang="en-US" dirty="0" smtClean="0">
                <a:solidFill>
                  <a:srgbClr val="D21BD9"/>
                </a:solidFill>
              </a:rPr>
              <a:t>We can use AWT class </a:t>
            </a:r>
            <a:r>
              <a:rPr lang="en-US" dirty="0" err="1" smtClean="0">
                <a:solidFill>
                  <a:srgbClr val="D21BD9"/>
                </a:solidFill>
              </a:rPr>
              <a:t>FileDialog</a:t>
            </a:r>
            <a:r>
              <a:rPr lang="en-US" dirty="0" smtClean="0">
                <a:solidFill>
                  <a:srgbClr val="D21BD9"/>
                </a:solidFill>
              </a:rPr>
              <a:t> to create and display the dialog boxes that let the user browse directories and select files.</a:t>
            </a:r>
            <a:endParaRPr lang="en-US" dirty="0" smtClean="0">
              <a:solidFill>
                <a:srgbClr val="D21BD9"/>
              </a:solidFill>
            </a:endParaRPr>
          </a:p>
          <a:p>
            <a:r>
              <a:rPr lang="en-US" dirty="0" smtClean="0">
                <a:solidFill>
                  <a:srgbClr val="006600"/>
                </a:solidFill>
              </a:rPr>
              <a:t>Public class </a:t>
            </a:r>
            <a:r>
              <a:rPr lang="en-US" dirty="0" err="1">
                <a:solidFill>
                  <a:srgbClr val="006600"/>
                </a:solidFill>
              </a:rPr>
              <a:t>FileDialog</a:t>
            </a:r>
            <a:r>
              <a:rPr lang="en-US" dirty="0">
                <a:solidFill>
                  <a:srgbClr val="006600"/>
                </a:solidFill>
              </a:rPr>
              <a:t> </a:t>
            </a:r>
            <a:r>
              <a:rPr lang="en-US" dirty="0" smtClean="0">
                <a:solidFill>
                  <a:srgbClr val="006600"/>
                </a:solidFill>
              </a:rPr>
              <a:t>extends Dialog</a:t>
            </a:r>
            <a:endParaRPr lang="en-US" dirty="0" smtClean="0">
              <a:solidFill>
                <a:srgbClr val="006600"/>
              </a:solidFill>
            </a:endParaRPr>
          </a:p>
          <a:p>
            <a:r>
              <a:rPr lang="en-US" dirty="0" smtClean="0">
                <a:solidFill>
                  <a:srgbClr val="D21BD9"/>
                </a:solidFill>
              </a:rPr>
              <a:t>Java </a:t>
            </a:r>
            <a:r>
              <a:rPr lang="en-US" dirty="0">
                <a:solidFill>
                  <a:srgbClr val="D21BD9"/>
                </a:solidFill>
              </a:rPr>
              <a:t>provides a built-in dialog box that lets the user specify a file. </a:t>
            </a:r>
            <a:endParaRPr lang="en-US" dirty="0">
              <a:solidFill>
                <a:srgbClr val="D21BD9"/>
              </a:solidFill>
            </a:endParaRPr>
          </a:p>
          <a:p>
            <a:r>
              <a:rPr lang="en-US" dirty="0">
                <a:solidFill>
                  <a:srgbClr val="D21BD9"/>
                </a:solidFill>
              </a:rPr>
              <a:t>To create a file dialog box, instantiate an object of type </a:t>
            </a:r>
            <a:r>
              <a:rPr lang="en-US" b="1" dirty="0" err="1">
                <a:solidFill>
                  <a:srgbClr val="FF0000"/>
                </a:solidFill>
              </a:rPr>
              <a:t>FileDialog</a:t>
            </a:r>
            <a:r>
              <a:rPr lang="en-US" dirty="0" smtClean="0">
                <a:solidFill>
                  <a:srgbClr val="FF0000"/>
                </a:solidFill>
              </a:rPr>
              <a:t>.</a:t>
            </a:r>
            <a:endParaRPr lang="en-US" dirty="0" smtClean="0">
              <a:solidFill>
                <a:srgbClr val="FF0000"/>
              </a:solidFill>
            </a:endParaRPr>
          </a:p>
          <a:p>
            <a:r>
              <a:rPr lang="en-US" b="1" dirty="0" smtClean="0">
                <a:solidFill>
                  <a:srgbClr val="FF0000"/>
                </a:solidFill>
              </a:rPr>
              <a:t>public static final int	LOAD	0</a:t>
            </a:r>
            <a:endParaRPr lang="en-US" dirty="0" smtClean="0">
              <a:solidFill>
                <a:srgbClr val="FF0000"/>
              </a:solidFill>
            </a:endParaRPr>
          </a:p>
          <a:p>
            <a:r>
              <a:rPr lang="en-US" dirty="0">
                <a:solidFill>
                  <a:srgbClr val="110CDC"/>
                </a:solidFill>
              </a:rPr>
              <a:t>This constant value indicates that the purpose of the file dialog window is to locate a file from which to read.</a:t>
            </a:r>
            <a:endParaRPr lang="en-US" dirty="0">
              <a:solidFill>
                <a:srgbClr val="110CDC"/>
              </a:solidFill>
            </a:endParaRPr>
          </a:p>
          <a:p>
            <a:r>
              <a:rPr lang="en-US" b="1" dirty="0" smtClean="0">
                <a:solidFill>
                  <a:srgbClr val="FF0000"/>
                </a:solidFill>
                <a:sym typeface="+mn-ea"/>
              </a:rPr>
              <a:t>public static final int	SAVE	1</a:t>
            </a:r>
            <a:endParaRPr lang="en-US" dirty="0">
              <a:solidFill>
                <a:srgbClr val="FF0000"/>
              </a:solidFill>
            </a:endParaRPr>
          </a:p>
          <a:p>
            <a:r>
              <a:rPr lang="en-US" dirty="0">
                <a:solidFill>
                  <a:srgbClr val="110CDC"/>
                </a:solidFill>
              </a:rPr>
              <a:t>This constant value indicates that the purpose of the file dialog window is to locate a file to which to write.</a:t>
            </a:r>
            <a:endParaRPr lang="en-US" dirty="0">
              <a:solidFill>
                <a:srgbClr val="110CDC"/>
              </a:solidFill>
            </a:endParaRP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5" y="193964"/>
            <a:ext cx="11499273" cy="6373091"/>
          </a:xfrm>
        </p:spPr>
        <p:txBody>
          <a:bodyPr>
            <a:normAutofit lnSpcReduction="10000"/>
          </a:bodyPr>
          <a:lstStyle/>
          <a:p>
            <a:r>
              <a:rPr lang="en-US" dirty="0" err="1" smtClean="0">
                <a:solidFill>
                  <a:srgbClr val="D21BD9"/>
                </a:solidFill>
              </a:rPr>
              <a:t>FileDialog</a:t>
            </a:r>
            <a:r>
              <a:rPr lang="en-US" dirty="0" smtClean="0">
                <a:solidFill>
                  <a:srgbClr val="D21BD9"/>
                </a:solidFill>
              </a:rPr>
              <a:t>(</a:t>
            </a:r>
            <a:r>
              <a:rPr lang="en-US" dirty="0" smtClean="0">
                <a:solidFill>
                  <a:srgbClr val="00B0F0"/>
                </a:solidFill>
              </a:rPr>
              <a:t>Dialog parent</a:t>
            </a:r>
            <a:r>
              <a:rPr lang="en-US" dirty="0" smtClean="0">
                <a:solidFill>
                  <a:srgbClr val="D21BD9"/>
                </a:solidFill>
              </a:rPr>
              <a:t>)</a:t>
            </a:r>
            <a:endParaRPr lang="en-US" dirty="0">
              <a:solidFill>
                <a:srgbClr val="D21BD9"/>
              </a:solidFill>
            </a:endParaRPr>
          </a:p>
          <a:p>
            <a:r>
              <a:rPr lang="en-US" dirty="0"/>
              <a:t>Creates a file dialog for loading a file.</a:t>
            </a:r>
            <a:endParaRPr lang="en-US" dirty="0"/>
          </a:p>
          <a:p>
            <a:r>
              <a:rPr lang="en-US" dirty="0" err="1" smtClean="0">
                <a:solidFill>
                  <a:srgbClr val="D21BD9"/>
                </a:solidFill>
              </a:rPr>
              <a:t>FileDialog</a:t>
            </a:r>
            <a:r>
              <a:rPr lang="en-US" dirty="0" smtClean="0">
                <a:solidFill>
                  <a:srgbClr val="D21BD9"/>
                </a:solidFill>
              </a:rPr>
              <a:t>(</a:t>
            </a:r>
            <a:r>
              <a:rPr lang="en-US" dirty="0" smtClean="0">
                <a:solidFill>
                  <a:srgbClr val="00B0F0"/>
                </a:solidFill>
              </a:rPr>
              <a:t>Dialog parent</a:t>
            </a:r>
            <a:r>
              <a:rPr lang="en-US" dirty="0" smtClean="0">
                <a:solidFill>
                  <a:srgbClr val="D21BD9"/>
                </a:solidFill>
              </a:rPr>
              <a:t>, </a:t>
            </a:r>
            <a:r>
              <a:rPr lang="en-US" dirty="0">
                <a:solidFill>
                  <a:srgbClr val="D21BD9"/>
                </a:solidFill>
              </a:rPr>
              <a:t>String title)</a:t>
            </a:r>
            <a:endParaRPr lang="en-US" dirty="0">
              <a:solidFill>
                <a:srgbClr val="D21BD9"/>
              </a:solidFill>
            </a:endParaRPr>
          </a:p>
          <a:p>
            <a:r>
              <a:rPr lang="en-US" dirty="0"/>
              <a:t>Creates a file </a:t>
            </a:r>
            <a:r>
              <a:rPr lang="en-US" dirty="0" smtClean="0"/>
              <a:t>dialog </a:t>
            </a:r>
            <a:r>
              <a:rPr lang="en-US" dirty="0"/>
              <a:t>window with the specified title for loading a file.</a:t>
            </a:r>
            <a:endParaRPr lang="en-US" dirty="0"/>
          </a:p>
          <a:p>
            <a:r>
              <a:rPr lang="en-US" dirty="0" err="1">
                <a:solidFill>
                  <a:srgbClr val="D21BD9"/>
                </a:solidFill>
              </a:rPr>
              <a:t>FileDialog</a:t>
            </a:r>
            <a:r>
              <a:rPr lang="en-US" dirty="0">
                <a:solidFill>
                  <a:srgbClr val="D21BD9"/>
                </a:solidFill>
              </a:rPr>
              <a:t>(</a:t>
            </a:r>
            <a:r>
              <a:rPr lang="en-US" dirty="0">
                <a:solidFill>
                  <a:srgbClr val="00B0F0"/>
                </a:solidFill>
              </a:rPr>
              <a:t>Dialog parent</a:t>
            </a:r>
            <a:r>
              <a:rPr lang="en-US" dirty="0">
                <a:solidFill>
                  <a:srgbClr val="D21BD9"/>
                </a:solidFill>
              </a:rPr>
              <a:t>, String title, </a:t>
            </a:r>
            <a:r>
              <a:rPr lang="en-US" dirty="0" err="1">
                <a:solidFill>
                  <a:srgbClr val="D21BD9"/>
                </a:solidFill>
              </a:rPr>
              <a:t>int</a:t>
            </a:r>
            <a:r>
              <a:rPr lang="en-US" dirty="0">
                <a:solidFill>
                  <a:srgbClr val="D21BD9"/>
                </a:solidFill>
              </a:rPr>
              <a:t> mode)</a:t>
            </a:r>
            <a:endParaRPr lang="en-US" dirty="0">
              <a:solidFill>
                <a:srgbClr val="D21BD9"/>
              </a:solidFill>
            </a:endParaRPr>
          </a:p>
          <a:p>
            <a:r>
              <a:rPr lang="en-US" dirty="0"/>
              <a:t>Creates a file dialog window with the specified title for loading or saving a file.</a:t>
            </a:r>
            <a:endParaRPr lang="en-US" dirty="0"/>
          </a:p>
          <a:p>
            <a:r>
              <a:rPr lang="en-US" dirty="0" err="1">
                <a:solidFill>
                  <a:srgbClr val="D21BD9"/>
                </a:solidFill>
              </a:rPr>
              <a:t>FileDialog</a:t>
            </a:r>
            <a:r>
              <a:rPr lang="en-US" dirty="0">
                <a:solidFill>
                  <a:srgbClr val="D21BD9"/>
                </a:solidFill>
              </a:rPr>
              <a:t>(</a:t>
            </a:r>
            <a:r>
              <a:rPr lang="en-US" b="1" dirty="0">
                <a:solidFill>
                  <a:schemeClr val="accent2">
                    <a:lumMod val="75000"/>
                  </a:schemeClr>
                </a:solidFill>
              </a:rPr>
              <a:t>Frame parent</a:t>
            </a:r>
            <a:r>
              <a:rPr lang="en-US" dirty="0">
                <a:solidFill>
                  <a:srgbClr val="D21BD9"/>
                </a:solidFill>
              </a:rPr>
              <a:t>)</a:t>
            </a:r>
            <a:endParaRPr lang="en-US" dirty="0">
              <a:solidFill>
                <a:srgbClr val="D21BD9"/>
              </a:solidFill>
            </a:endParaRPr>
          </a:p>
          <a:p>
            <a:r>
              <a:rPr lang="en-US" dirty="0"/>
              <a:t>Creates a file dialog for loading a file.</a:t>
            </a:r>
            <a:endParaRPr lang="en-US" dirty="0"/>
          </a:p>
          <a:p>
            <a:r>
              <a:rPr lang="en-US" dirty="0" err="1">
                <a:solidFill>
                  <a:srgbClr val="D21BD9"/>
                </a:solidFill>
              </a:rPr>
              <a:t>FileDialog</a:t>
            </a:r>
            <a:r>
              <a:rPr lang="en-US" b="1" dirty="0">
                <a:solidFill>
                  <a:schemeClr val="accent2">
                    <a:lumMod val="75000"/>
                  </a:schemeClr>
                </a:solidFill>
              </a:rPr>
              <a:t>(Frame parent</a:t>
            </a:r>
            <a:r>
              <a:rPr lang="en-US" dirty="0">
                <a:solidFill>
                  <a:srgbClr val="D21BD9"/>
                </a:solidFill>
              </a:rPr>
              <a:t>, String title)</a:t>
            </a:r>
            <a:endParaRPr lang="en-US" dirty="0">
              <a:solidFill>
                <a:srgbClr val="D21BD9"/>
              </a:solidFill>
            </a:endParaRPr>
          </a:p>
          <a:p>
            <a:r>
              <a:rPr lang="en-US" dirty="0"/>
              <a:t>Creates a file dialog window with the specified title for loading a file.</a:t>
            </a:r>
            <a:endParaRPr lang="en-US" dirty="0"/>
          </a:p>
          <a:p>
            <a:r>
              <a:rPr lang="en-US" dirty="0" err="1">
                <a:solidFill>
                  <a:srgbClr val="D21BD9"/>
                </a:solidFill>
              </a:rPr>
              <a:t>FileDialog</a:t>
            </a:r>
            <a:r>
              <a:rPr lang="en-US" dirty="0">
                <a:solidFill>
                  <a:srgbClr val="D21BD9"/>
                </a:solidFill>
              </a:rPr>
              <a:t>(</a:t>
            </a:r>
            <a:r>
              <a:rPr lang="en-US" b="1" dirty="0">
                <a:solidFill>
                  <a:schemeClr val="accent2">
                    <a:lumMod val="75000"/>
                  </a:schemeClr>
                </a:solidFill>
              </a:rPr>
              <a:t>Frame parent</a:t>
            </a:r>
            <a:r>
              <a:rPr lang="en-US" dirty="0">
                <a:solidFill>
                  <a:srgbClr val="D21BD9"/>
                </a:solidFill>
              </a:rPr>
              <a:t>, String title, </a:t>
            </a:r>
            <a:r>
              <a:rPr lang="en-US" dirty="0" err="1">
                <a:solidFill>
                  <a:srgbClr val="D21BD9"/>
                </a:solidFill>
              </a:rPr>
              <a:t>int</a:t>
            </a:r>
            <a:r>
              <a:rPr lang="en-US" dirty="0">
                <a:solidFill>
                  <a:srgbClr val="D21BD9"/>
                </a:solidFill>
              </a:rPr>
              <a:t> mode)</a:t>
            </a:r>
            <a:endParaRPr lang="en-US" dirty="0">
              <a:solidFill>
                <a:srgbClr val="D21BD9"/>
              </a:solidFill>
            </a:endParaRPr>
          </a:p>
          <a:p>
            <a:r>
              <a:rPr lang="en-US" dirty="0"/>
              <a:t>Creates a file dialog window with the specified title for loading or saving a file.</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1" y="152400"/>
            <a:ext cx="11651673" cy="6553200"/>
          </a:xfrm>
        </p:spPr>
        <p:txBody>
          <a:bodyPr>
            <a:normAutofit fontScale="77500" lnSpcReduction="20000"/>
          </a:bodyPr>
          <a:lstStyle/>
          <a:p>
            <a:r>
              <a:rPr lang="en-US" dirty="0" smtClean="0">
                <a:solidFill>
                  <a:srgbClr val="110CDC"/>
                </a:solidFill>
              </a:rPr>
              <a:t>String </a:t>
            </a:r>
            <a:r>
              <a:rPr lang="en-US" dirty="0">
                <a:solidFill>
                  <a:srgbClr val="110CDC"/>
                </a:solidFill>
              </a:rPr>
              <a:t>	</a:t>
            </a:r>
            <a:r>
              <a:rPr lang="en-US" dirty="0" err="1">
                <a:solidFill>
                  <a:srgbClr val="110CDC"/>
                </a:solidFill>
              </a:rPr>
              <a:t>getDirectory</a:t>
            </a:r>
            <a:r>
              <a:rPr lang="en-US" dirty="0">
                <a:solidFill>
                  <a:srgbClr val="110CDC"/>
                </a:solidFill>
              </a:rPr>
              <a:t>()</a:t>
            </a:r>
            <a:endParaRPr lang="en-US" dirty="0">
              <a:solidFill>
                <a:srgbClr val="110CDC"/>
              </a:solidFill>
            </a:endParaRPr>
          </a:p>
          <a:p>
            <a:pPr marL="0" indent="0">
              <a:buNone/>
            </a:pPr>
            <a:r>
              <a:rPr lang="en-US" dirty="0"/>
              <a:t>Gets the directory of this file dialog.</a:t>
            </a:r>
            <a:endParaRPr lang="en-US" dirty="0"/>
          </a:p>
          <a:p>
            <a:r>
              <a:rPr lang="en-US" dirty="0" smtClean="0">
                <a:solidFill>
                  <a:srgbClr val="110CDC"/>
                </a:solidFill>
              </a:rPr>
              <a:t>String </a:t>
            </a:r>
            <a:r>
              <a:rPr lang="en-US" dirty="0">
                <a:solidFill>
                  <a:srgbClr val="110CDC"/>
                </a:solidFill>
              </a:rPr>
              <a:t>	</a:t>
            </a:r>
            <a:r>
              <a:rPr lang="en-US" dirty="0" err="1">
                <a:solidFill>
                  <a:srgbClr val="110CDC"/>
                </a:solidFill>
              </a:rPr>
              <a:t>getFile</a:t>
            </a:r>
            <a:r>
              <a:rPr lang="en-US" dirty="0">
                <a:solidFill>
                  <a:srgbClr val="110CDC"/>
                </a:solidFill>
              </a:rPr>
              <a:t>()</a:t>
            </a:r>
            <a:endParaRPr lang="en-US" dirty="0">
              <a:solidFill>
                <a:srgbClr val="110CDC"/>
              </a:solidFill>
            </a:endParaRPr>
          </a:p>
          <a:p>
            <a:pPr marL="0" indent="0">
              <a:buNone/>
            </a:pPr>
            <a:r>
              <a:rPr lang="en-US" dirty="0"/>
              <a:t>Gets the selected file of this file dialog.</a:t>
            </a:r>
            <a:endParaRPr lang="en-US" dirty="0"/>
          </a:p>
          <a:p>
            <a:r>
              <a:rPr lang="en-US" dirty="0">
                <a:solidFill>
                  <a:srgbClr val="110CDC"/>
                </a:solidFill>
              </a:rPr>
              <a:t>File[]	</a:t>
            </a:r>
            <a:r>
              <a:rPr lang="en-US" dirty="0" smtClean="0">
                <a:solidFill>
                  <a:srgbClr val="110CDC"/>
                </a:solidFill>
              </a:rPr>
              <a:t> </a:t>
            </a:r>
            <a:r>
              <a:rPr lang="en-US" dirty="0" err="1" smtClean="0">
                <a:solidFill>
                  <a:srgbClr val="110CDC"/>
                </a:solidFill>
              </a:rPr>
              <a:t>getFiles</a:t>
            </a:r>
            <a:r>
              <a:rPr lang="en-US" dirty="0">
                <a:solidFill>
                  <a:srgbClr val="110CDC"/>
                </a:solidFill>
              </a:rPr>
              <a:t>()</a:t>
            </a:r>
            <a:endParaRPr lang="en-US" dirty="0">
              <a:solidFill>
                <a:srgbClr val="110CDC"/>
              </a:solidFill>
            </a:endParaRPr>
          </a:p>
          <a:p>
            <a:pPr marL="0" indent="0">
              <a:buNone/>
            </a:pPr>
            <a:r>
              <a:rPr lang="en-US" dirty="0"/>
              <a:t>Returns files that the user selects.</a:t>
            </a:r>
            <a:endParaRPr lang="en-US" dirty="0"/>
          </a:p>
          <a:p>
            <a:r>
              <a:rPr lang="en-US" dirty="0" err="1">
                <a:solidFill>
                  <a:srgbClr val="110CDC"/>
                </a:solidFill>
              </a:rPr>
              <a:t>int</a:t>
            </a:r>
            <a:r>
              <a:rPr lang="en-US" dirty="0">
                <a:solidFill>
                  <a:srgbClr val="110CDC"/>
                </a:solidFill>
              </a:rPr>
              <a:t>	</a:t>
            </a:r>
            <a:r>
              <a:rPr lang="en-US" dirty="0" err="1">
                <a:solidFill>
                  <a:srgbClr val="110CDC"/>
                </a:solidFill>
              </a:rPr>
              <a:t>getMode</a:t>
            </a:r>
            <a:r>
              <a:rPr lang="en-US" dirty="0">
                <a:solidFill>
                  <a:srgbClr val="110CDC"/>
                </a:solidFill>
              </a:rPr>
              <a:t>()</a:t>
            </a:r>
            <a:endParaRPr lang="en-US" dirty="0">
              <a:solidFill>
                <a:srgbClr val="110CDC"/>
              </a:solidFill>
            </a:endParaRPr>
          </a:p>
          <a:p>
            <a:pPr marL="0" indent="0">
              <a:buNone/>
            </a:pPr>
            <a:r>
              <a:rPr lang="en-US" dirty="0"/>
              <a:t>Indicates whether this file dialog box is for loading from a file or for saving to a file.</a:t>
            </a:r>
            <a:endParaRPr lang="en-US" dirty="0"/>
          </a:p>
          <a:p>
            <a:r>
              <a:rPr lang="en-US" dirty="0" err="1">
                <a:solidFill>
                  <a:srgbClr val="110CDC"/>
                </a:solidFill>
              </a:rPr>
              <a:t>boolean</a:t>
            </a:r>
            <a:r>
              <a:rPr lang="en-US" dirty="0">
                <a:solidFill>
                  <a:srgbClr val="110CDC"/>
                </a:solidFill>
              </a:rPr>
              <a:t>	</a:t>
            </a:r>
            <a:r>
              <a:rPr lang="en-US" dirty="0" err="1">
                <a:solidFill>
                  <a:srgbClr val="110CDC"/>
                </a:solidFill>
              </a:rPr>
              <a:t>isMultipleMode</a:t>
            </a:r>
            <a:r>
              <a:rPr lang="en-US" dirty="0">
                <a:solidFill>
                  <a:srgbClr val="110CDC"/>
                </a:solidFill>
              </a:rPr>
              <a:t>()</a:t>
            </a:r>
            <a:endParaRPr lang="en-US" dirty="0">
              <a:solidFill>
                <a:srgbClr val="110CDC"/>
              </a:solidFill>
            </a:endParaRPr>
          </a:p>
          <a:p>
            <a:pPr marL="0" indent="0">
              <a:buNone/>
            </a:pPr>
            <a:r>
              <a:rPr lang="en-US" dirty="0"/>
              <a:t>Returns whether the file dialog allows the multiple file selection.</a:t>
            </a:r>
            <a:endParaRPr lang="en-US" dirty="0"/>
          </a:p>
          <a:p>
            <a:r>
              <a:rPr lang="en-US" dirty="0">
                <a:solidFill>
                  <a:srgbClr val="110CDC"/>
                </a:solidFill>
              </a:rPr>
              <a:t>void	</a:t>
            </a:r>
            <a:r>
              <a:rPr lang="en-US" dirty="0" err="1">
                <a:solidFill>
                  <a:srgbClr val="110CDC"/>
                </a:solidFill>
              </a:rPr>
              <a:t>setDirectory</a:t>
            </a:r>
            <a:r>
              <a:rPr lang="en-US" dirty="0">
                <a:solidFill>
                  <a:srgbClr val="110CDC"/>
                </a:solidFill>
              </a:rPr>
              <a:t>(String </a:t>
            </a:r>
            <a:r>
              <a:rPr lang="en-US" dirty="0" err="1">
                <a:solidFill>
                  <a:srgbClr val="110CDC"/>
                </a:solidFill>
              </a:rPr>
              <a:t>dir</a:t>
            </a:r>
            <a:r>
              <a:rPr lang="en-US" dirty="0">
                <a:solidFill>
                  <a:srgbClr val="110CDC"/>
                </a:solidFill>
              </a:rPr>
              <a:t>)</a:t>
            </a:r>
            <a:endParaRPr lang="en-US" dirty="0">
              <a:solidFill>
                <a:srgbClr val="110CDC"/>
              </a:solidFill>
            </a:endParaRPr>
          </a:p>
          <a:p>
            <a:pPr marL="0" indent="0">
              <a:buNone/>
            </a:pPr>
            <a:r>
              <a:rPr lang="en-US" dirty="0"/>
              <a:t>Sets the directory of this file dialog window to be the specified directory.</a:t>
            </a:r>
            <a:endParaRPr lang="en-US" dirty="0"/>
          </a:p>
          <a:p>
            <a:r>
              <a:rPr lang="en-US" dirty="0">
                <a:solidFill>
                  <a:srgbClr val="110CDC"/>
                </a:solidFill>
              </a:rPr>
              <a:t>void	</a:t>
            </a:r>
            <a:r>
              <a:rPr lang="en-US" dirty="0" err="1">
                <a:solidFill>
                  <a:srgbClr val="110CDC"/>
                </a:solidFill>
              </a:rPr>
              <a:t>setFile</a:t>
            </a:r>
            <a:r>
              <a:rPr lang="en-US" dirty="0">
                <a:solidFill>
                  <a:srgbClr val="110CDC"/>
                </a:solidFill>
              </a:rPr>
              <a:t>(String file)</a:t>
            </a:r>
            <a:endParaRPr lang="en-US" dirty="0">
              <a:solidFill>
                <a:srgbClr val="110CDC"/>
              </a:solidFill>
            </a:endParaRPr>
          </a:p>
          <a:p>
            <a:pPr marL="0" indent="0">
              <a:buNone/>
            </a:pPr>
            <a:r>
              <a:rPr lang="en-US" dirty="0"/>
              <a:t>Sets the selected file for this file dialog window to be the specified file.</a:t>
            </a:r>
            <a:endParaRPr lang="en-US" dirty="0"/>
          </a:p>
          <a:p>
            <a:r>
              <a:rPr lang="en-US" dirty="0">
                <a:solidFill>
                  <a:srgbClr val="110CDC"/>
                </a:solidFill>
              </a:rPr>
              <a:t>void	</a:t>
            </a:r>
            <a:r>
              <a:rPr lang="en-US" dirty="0" err="1">
                <a:solidFill>
                  <a:srgbClr val="110CDC"/>
                </a:solidFill>
              </a:rPr>
              <a:t>setMode</a:t>
            </a:r>
            <a:r>
              <a:rPr lang="en-US" dirty="0">
                <a:solidFill>
                  <a:srgbClr val="110CDC"/>
                </a:solidFill>
              </a:rPr>
              <a:t>(</a:t>
            </a:r>
            <a:r>
              <a:rPr lang="en-US" dirty="0" err="1">
                <a:solidFill>
                  <a:srgbClr val="110CDC"/>
                </a:solidFill>
              </a:rPr>
              <a:t>int</a:t>
            </a:r>
            <a:r>
              <a:rPr lang="en-US" dirty="0">
                <a:solidFill>
                  <a:srgbClr val="110CDC"/>
                </a:solidFill>
              </a:rPr>
              <a:t> mode)</a:t>
            </a:r>
            <a:endParaRPr lang="en-US" dirty="0">
              <a:solidFill>
                <a:srgbClr val="110CDC"/>
              </a:solidFill>
            </a:endParaRPr>
          </a:p>
          <a:p>
            <a:pPr marL="0" indent="0">
              <a:buNone/>
            </a:pPr>
            <a:r>
              <a:rPr lang="en-US" dirty="0"/>
              <a:t>Sets the mode of the file dialog.</a:t>
            </a:r>
            <a:endParaRPr lang="en-US" dirty="0"/>
          </a:p>
          <a:p>
            <a:r>
              <a:rPr lang="en-US" dirty="0">
                <a:solidFill>
                  <a:srgbClr val="110CDC"/>
                </a:solidFill>
              </a:rPr>
              <a:t>void	</a:t>
            </a:r>
            <a:r>
              <a:rPr lang="en-US" dirty="0" err="1">
                <a:solidFill>
                  <a:srgbClr val="110CDC"/>
                </a:solidFill>
              </a:rPr>
              <a:t>setMultipleMode</a:t>
            </a:r>
            <a:r>
              <a:rPr lang="en-US" dirty="0">
                <a:solidFill>
                  <a:srgbClr val="110CDC"/>
                </a:solidFill>
              </a:rPr>
              <a:t>(</a:t>
            </a:r>
            <a:r>
              <a:rPr lang="en-US" dirty="0" err="1">
                <a:solidFill>
                  <a:srgbClr val="110CDC"/>
                </a:solidFill>
              </a:rPr>
              <a:t>boolean</a:t>
            </a:r>
            <a:r>
              <a:rPr lang="en-US" dirty="0">
                <a:solidFill>
                  <a:srgbClr val="110CDC"/>
                </a:solidFill>
              </a:rPr>
              <a:t> enable)</a:t>
            </a:r>
            <a:endParaRPr lang="en-US" dirty="0">
              <a:solidFill>
                <a:srgbClr val="110CDC"/>
              </a:solidFill>
            </a:endParaRPr>
          </a:p>
          <a:p>
            <a:r>
              <a:rPr lang="en-US" dirty="0"/>
              <a:t>Enables or disables multiple file selection for the file dialog.</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3454"/>
            <a:ext cx="11319164" cy="5777345"/>
          </a:xfrm>
        </p:spPr>
        <p:txBody>
          <a:bodyPr/>
          <a:lstStyle/>
          <a:p>
            <a:r>
              <a:rPr lang="en-US" dirty="0"/>
              <a:t>FileDialogDemo.java</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41014</Words>
  <Application>WPS Presentation</Application>
  <PresentationFormat>Widescreen</PresentationFormat>
  <Paragraphs>978</Paragraphs>
  <Slides>95</Slides>
  <Notes>0</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4" baseType="lpstr">
      <vt:lpstr>Arial</vt:lpstr>
      <vt:lpstr>SimSun</vt:lpstr>
      <vt:lpstr>Wingdings</vt:lpstr>
      <vt:lpstr>Calibri Light</vt:lpstr>
      <vt:lpstr>Calibri</vt:lpstr>
      <vt:lpstr>Microsoft YaHei</vt:lpstr>
      <vt:lpstr>Arial Unicode MS</vt:lpstr>
      <vt:lpstr>Office Theme</vt:lpstr>
      <vt:lpstr>Paint.Picture</vt:lpstr>
      <vt:lpstr>Abstract Windowing Toolkit (AWT)</vt:lpstr>
      <vt:lpstr>Course Outcome</vt:lpstr>
      <vt:lpstr>Unit Outcome</vt:lpstr>
      <vt:lpstr>Contents..</vt:lpstr>
      <vt:lpstr>Introduction</vt:lpstr>
      <vt:lpstr>CUI</vt:lpstr>
      <vt:lpstr>GUI</vt:lpstr>
      <vt:lpstr>GUI Advanatges</vt:lpstr>
      <vt:lpstr>AWT Introduction</vt:lpstr>
      <vt:lpstr>PowerPoint 演示文稿</vt:lpstr>
      <vt:lpstr>Component</vt:lpstr>
      <vt:lpstr>PowerPoint 演示文稿</vt:lpstr>
      <vt:lpstr>Container</vt:lpstr>
      <vt:lpstr>PowerPoint 演示文稿</vt:lpstr>
      <vt:lpstr>Window</vt:lpstr>
      <vt:lpstr>Frame</vt:lpstr>
      <vt:lpstr>Dialog</vt:lpstr>
      <vt:lpstr>Panel</vt:lpstr>
      <vt:lpstr>Applet</vt:lpstr>
      <vt:lpstr>Difference between Applet and Frame</vt:lpstr>
      <vt:lpstr>Container methods</vt:lpstr>
      <vt:lpstr>Container methods (cont’d)</vt:lpstr>
      <vt:lpstr>Use of AWT controls</vt:lpstr>
      <vt:lpstr>Label</vt:lpstr>
      <vt:lpstr>Label cont’d..</vt:lpstr>
      <vt:lpstr>Button Class</vt:lpstr>
      <vt:lpstr>CheckBox Class </vt:lpstr>
      <vt:lpstr>Checkbox methods</vt:lpstr>
      <vt:lpstr>Radio Button</vt:lpstr>
      <vt:lpstr>TextField</vt:lpstr>
      <vt:lpstr>TextField Methods</vt:lpstr>
      <vt:lpstr>TextArea</vt:lpstr>
      <vt:lpstr>TextArea constructors</vt:lpstr>
      <vt:lpstr>TextArea methods</vt:lpstr>
      <vt:lpstr>Choice</vt:lpstr>
      <vt:lpstr>PowerPoint 演示文稿</vt:lpstr>
      <vt:lpstr>PowerPoint 演示文稿</vt:lpstr>
      <vt:lpstr>List Class</vt:lpstr>
      <vt:lpstr>List methods</vt:lpstr>
      <vt:lpstr>PowerPoint 演示文稿</vt:lpstr>
      <vt:lpstr>Peers</vt:lpstr>
      <vt:lpstr>Peer(cont’d)</vt:lpstr>
      <vt:lpstr>Layout Manager</vt:lpstr>
      <vt:lpstr>LayoutManager</vt:lpstr>
      <vt:lpstr>LayoutManager</vt:lpstr>
      <vt:lpstr>Default Layout Manager</vt:lpstr>
      <vt:lpstr>FlowLayout</vt:lpstr>
      <vt:lpstr>FlowLayout constructors</vt:lpstr>
      <vt:lpstr>PowerPoint 演示文稿</vt:lpstr>
      <vt:lpstr>Methods of FlowLayout class</vt:lpstr>
      <vt:lpstr>GridLayout</vt:lpstr>
      <vt:lpstr>PowerPoint 演示文稿</vt:lpstr>
      <vt:lpstr>GridLayout Constructors</vt:lpstr>
      <vt:lpstr>Methods of GridLayout class</vt:lpstr>
      <vt:lpstr>BorderLayout</vt:lpstr>
      <vt:lpstr>PowerPoint 演示文稿</vt:lpstr>
      <vt:lpstr>BorderLayout constructors</vt:lpstr>
      <vt:lpstr>CardLayout</vt:lpstr>
      <vt:lpstr>PowerPoint 演示文稿</vt:lpstr>
      <vt:lpstr>CardLayout</vt:lpstr>
      <vt:lpstr>Methods of CardLayout</vt:lpstr>
      <vt:lpstr>GridBagLayout</vt:lpstr>
      <vt:lpstr>GridBagLayout(cont’d)</vt:lpstr>
      <vt:lpstr>PowerPoint 演示文稿</vt:lpstr>
      <vt:lpstr>GridBagConstraints.gridx and GridBagConstraints.gridy</vt:lpstr>
      <vt:lpstr>GridBagConstraints.gridwidth &amp; GridBagConstraints.gridheight</vt:lpstr>
      <vt:lpstr>GridBagConstraints.weightx &amp; GridBagConstraints.weighty</vt:lpstr>
      <vt:lpstr>GridBagConstraints.fill</vt:lpstr>
      <vt:lpstr>GridBagConstraints.anchor</vt:lpstr>
      <vt:lpstr>GridBagConstraints.ipadx and GridBagConstraints .ipady</vt:lpstr>
      <vt:lpstr>GridBagConstraints.insets</vt:lpstr>
      <vt:lpstr>GridBagLayout Constructor</vt:lpstr>
      <vt:lpstr>GridBagConstraints constructor</vt:lpstr>
      <vt:lpstr>How to set Constraints</vt:lpstr>
      <vt:lpstr>Menus</vt:lpstr>
      <vt:lpstr>PowerPoint 演示文稿</vt:lpstr>
      <vt:lpstr>Create MenuBar object</vt:lpstr>
      <vt:lpstr>PowerPoint 演示文稿</vt:lpstr>
      <vt:lpstr>How to add menu bar in Frame</vt:lpstr>
      <vt:lpstr>Create MenuBar object</vt:lpstr>
      <vt:lpstr>Creating Menu Object</vt:lpstr>
      <vt:lpstr>PowerPoint 演示文稿</vt:lpstr>
      <vt:lpstr>PowerPoint 演示文稿</vt:lpstr>
      <vt:lpstr>MenuItem</vt:lpstr>
      <vt:lpstr>PowerPoint 演示文稿</vt:lpstr>
      <vt:lpstr>PowerPoint 演示文稿</vt:lpstr>
      <vt:lpstr>MenuShortcut </vt:lpstr>
      <vt:lpstr>Dialog Boxes</vt:lpstr>
      <vt:lpstr>PowerPoint 演示文稿</vt:lpstr>
      <vt:lpstr>Constructors of Dialog class</vt:lpstr>
      <vt:lpstr>PowerPoint 演示文稿</vt:lpstr>
      <vt:lpstr>FileDialog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AWT and SWING</dc:title>
  <dc:creator>Admin</dc:creator>
  <cp:lastModifiedBy>Admin</cp:lastModifiedBy>
  <cp:revision>158</cp:revision>
  <dcterms:created xsi:type="dcterms:W3CDTF">2016-12-19T06:40:00Z</dcterms:created>
  <dcterms:modified xsi:type="dcterms:W3CDTF">2019-07-18T04:25:18Z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