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326" r:id="rId4"/>
    <p:sldId id="325" r:id="rId5"/>
    <p:sldId id="327" r:id="rId6"/>
    <p:sldId id="32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29" r:id="rId21"/>
    <p:sldId id="272" r:id="rId22"/>
    <p:sldId id="273" r:id="rId23"/>
    <p:sldId id="274" r:id="rId24"/>
    <p:sldId id="275" r:id="rId25"/>
    <p:sldId id="276" r:id="rId26"/>
    <p:sldId id="330" r:id="rId27"/>
    <p:sldId id="331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44" r:id="rId40"/>
    <p:sldId id="332" r:id="rId41"/>
    <p:sldId id="342" r:id="rId42"/>
    <p:sldId id="343" r:id="rId43"/>
    <p:sldId id="345" r:id="rId44"/>
    <p:sldId id="357" r:id="rId45"/>
    <p:sldId id="358" r:id="rId46"/>
    <p:sldId id="347" r:id="rId47"/>
    <p:sldId id="348" r:id="rId48"/>
    <p:sldId id="349" r:id="rId49"/>
    <p:sldId id="350" r:id="rId50"/>
    <p:sldId id="346" r:id="rId51"/>
    <p:sldId id="351" r:id="rId52"/>
    <p:sldId id="352" r:id="rId53"/>
    <p:sldId id="353" r:id="rId54"/>
    <p:sldId id="354" r:id="rId55"/>
    <p:sldId id="355" r:id="rId56"/>
    <p:sldId id="356" r:id="rId57"/>
    <p:sldId id="336" r:id="rId58"/>
    <p:sldId id="338" r:id="rId59"/>
    <p:sldId id="359" r:id="rId60"/>
    <p:sldId id="360" r:id="rId61"/>
    <p:sldId id="361" r:id="rId62"/>
    <p:sldId id="362" r:id="rId63"/>
    <p:sldId id="364" r:id="rId64"/>
    <p:sldId id="365" r:id="rId65"/>
    <p:sldId id="428" r:id="rId66"/>
    <p:sldId id="368" r:id="rId67"/>
    <p:sldId id="366" r:id="rId68"/>
    <p:sldId id="427" r:id="rId69"/>
    <p:sldId id="429" r:id="rId70"/>
    <p:sldId id="430" r:id="rId71"/>
    <p:sldId id="431" r:id="rId72"/>
    <p:sldId id="43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54A0-6430-4D6C-B8E3-9C93297648C7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3493-EB61-4AE9-A352-62A5129AE0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2765-E632-4F70-BF70-0306811AAE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02/08/2019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13E3-0D23-4103-AA11-7CD60B543D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Swings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Marks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8" y="140274"/>
            <a:ext cx="10515600" cy="8340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Swing Features(cont’d..)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974361"/>
            <a:ext cx="11707318" cy="56962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Borders: </a:t>
            </a:r>
            <a:r>
              <a:rPr lang="en-US" dirty="0">
                <a:solidFill>
                  <a:srgbClr val="0000FF"/>
                </a:solidFill>
              </a:rPr>
              <a:t>You can draw borders in many different styles around components using </a:t>
            </a:r>
            <a:r>
              <a:rPr lang="en-US" dirty="0" err="1">
                <a:solidFill>
                  <a:srgbClr val="826300"/>
                </a:solidFill>
              </a:rPr>
              <a:t>setBorder</a:t>
            </a:r>
            <a:r>
              <a:rPr lang="en-US" dirty="0">
                <a:solidFill>
                  <a:srgbClr val="0000FF"/>
                </a:solidFill>
              </a:rPr>
              <a:t> method</a:t>
            </a:r>
          </a:p>
          <a:p>
            <a:r>
              <a:rPr lang="en-US" dirty="0" err="1">
                <a:solidFill>
                  <a:srgbClr val="FF0000"/>
                </a:solidFill>
              </a:rPr>
              <a:t>Mouseless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allows to easily connect keystrokes to the components</a:t>
            </a:r>
          </a:p>
          <a:p>
            <a:r>
              <a:rPr lang="en-US" dirty="0">
                <a:solidFill>
                  <a:srgbClr val="FF0000"/>
                </a:solidFill>
              </a:rPr>
              <a:t>Tooltips: </a:t>
            </a:r>
            <a:r>
              <a:rPr lang="en-US" dirty="0">
                <a:solidFill>
                  <a:srgbClr val="0000FF"/>
                </a:solidFill>
              </a:rPr>
              <a:t>You can use </a:t>
            </a:r>
            <a:r>
              <a:rPr lang="en-US" dirty="0" err="1">
                <a:solidFill>
                  <a:srgbClr val="826300"/>
                </a:solidFill>
              </a:rPr>
              <a:t>setToolTipText</a:t>
            </a:r>
            <a:r>
              <a:rPr lang="en-US" dirty="0">
                <a:solidFill>
                  <a:srgbClr val="0000FF"/>
                </a:solidFill>
              </a:rPr>
              <a:t> method of </a:t>
            </a:r>
            <a:r>
              <a:rPr lang="en-US" dirty="0" err="1">
                <a:solidFill>
                  <a:srgbClr val="0000FF"/>
                </a:solidFill>
              </a:rPr>
              <a:t>Jcomponent</a:t>
            </a:r>
            <a:r>
              <a:rPr lang="en-US" dirty="0">
                <a:solidFill>
                  <a:srgbClr val="0000FF"/>
                </a:solidFill>
              </a:rPr>
              <a:t> to give components a tooltip, one of those small windows that appears when the mouse hovers over a component and gives explanatory text</a:t>
            </a:r>
          </a:p>
          <a:p>
            <a:r>
              <a:rPr lang="en-US" dirty="0">
                <a:solidFill>
                  <a:srgbClr val="FF0000"/>
                </a:solidFill>
              </a:rPr>
              <a:t>Easy scrolling: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can connect scrolling to various components</a:t>
            </a:r>
          </a:p>
          <a:p>
            <a:r>
              <a:rPr lang="en-US" dirty="0">
                <a:solidFill>
                  <a:srgbClr val="FF0000"/>
                </a:solidFill>
              </a:rPr>
              <a:t>New layout </a:t>
            </a:r>
            <a:r>
              <a:rPr lang="en-US" dirty="0" err="1">
                <a:solidFill>
                  <a:srgbClr val="FF0000"/>
                </a:solidFill>
              </a:rPr>
              <a:t>manaers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826300"/>
                </a:solidFill>
              </a:rPr>
              <a:t>BoxLayout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dirty="0" err="1">
                <a:solidFill>
                  <a:srgbClr val="826300"/>
                </a:solidFill>
              </a:rPr>
              <a:t>OverlayLayout</a:t>
            </a:r>
            <a:endParaRPr lang="en-US" dirty="0">
              <a:solidFill>
                <a:srgbClr val="8263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Pluggable look and feel: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can set the appearance of applets and applications to one of the three standard looks: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Windows,Unix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or Metal</a:t>
            </a:r>
          </a:p>
          <a:p>
            <a:r>
              <a:rPr lang="en-US" dirty="0">
                <a:solidFill>
                  <a:srgbClr val="FF0000"/>
                </a:solidFill>
              </a:rPr>
              <a:t>Graphics debugging: </a:t>
            </a:r>
            <a:r>
              <a:rPr lang="en-US" dirty="0">
                <a:solidFill>
                  <a:srgbClr val="0000FF"/>
                </a:solidFill>
              </a:rPr>
              <a:t>You can use the </a:t>
            </a:r>
            <a:r>
              <a:rPr lang="en-US" dirty="0" err="1">
                <a:solidFill>
                  <a:srgbClr val="826300"/>
                </a:solidFill>
              </a:rPr>
              <a:t>setDebuggingGraphicsOptions</a:t>
            </a:r>
            <a:r>
              <a:rPr lang="en-US" dirty="0">
                <a:solidFill>
                  <a:srgbClr val="0000FF"/>
                </a:solidFill>
              </a:rPr>
              <a:t> method to set up graphics debugging</a:t>
            </a:r>
          </a:p>
          <a:p>
            <a:r>
              <a:rPr lang="en-US" b="1" dirty="0">
                <a:solidFill>
                  <a:srgbClr val="FF0000"/>
                </a:solidFill>
              </a:rPr>
              <a:t>Icons: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Many Swing components can display icons. Usually, icons are implemented as instances of the </a:t>
            </a:r>
            <a:r>
              <a:rPr lang="en-US" dirty="0" err="1">
                <a:solidFill>
                  <a:srgbClr val="826300"/>
                </a:solidFill>
              </a:rPr>
              <a:t>ImageIcon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06" y="0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914400"/>
            <a:ext cx="11962151" cy="5741233"/>
          </a:xfrm>
        </p:spPr>
        <p:txBody>
          <a:bodyPr>
            <a:normAutofit/>
          </a:bodyPr>
          <a:lstStyle/>
          <a:p>
            <a:r>
              <a:rPr lang="en-US" dirty="0"/>
              <a:t>In general, a visual component is a collection of 3 distinct aspects/things:</a:t>
            </a:r>
          </a:p>
          <a:p>
            <a:pPr marL="0" indent="0">
              <a:buNone/>
            </a:pPr>
            <a:r>
              <a:rPr lang="en-US" dirty="0"/>
              <a:t>• The way that the component </a:t>
            </a:r>
            <a:r>
              <a:rPr lang="en-US" dirty="0">
                <a:solidFill>
                  <a:srgbClr val="FF0000"/>
                </a:solidFill>
              </a:rPr>
              <a:t>looks</a:t>
            </a:r>
            <a:r>
              <a:rPr lang="en-US" dirty="0"/>
              <a:t> when design on the screen.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view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• The way that the component </a:t>
            </a:r>
            <a:r>
              <a:rPr lang="en-US" dirty="0">
                <a:solidFill>
                  <a:srgbClr val="FF0000"/>
                </a:solidFill>
              </a:rPr>
              <a:t>reacts</a:t>
            </a:r>
            <a:r>
              <a:rPr lang="en-US" dirty="0"/>
              <a:t> to the user.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controller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• The state </a:t>
            </a:r>
            <a:r>
              <a:rPr lang="en-US" dirty="0">
                <a:solidFill>
                  <a:srgbClr val="FF0000"/>
                </a:solidFill>
              </a:rPr>
              <a:t>information associated </a:t>
            </a:r>
            <a:r>
              <a:rPr lang="en-US" dirty="0"/>
              <a:t>with the component.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u="sng" dirty="0"/>
              <a:t>For example</a:t>
            </a:r>
            <a:r>
              <a:rPr lang="en-US" dirty="0"/>
              <a:t>, in the case of </a:t>
            </a:r>
            <a:r>
              <a:rPr lang="en-US" b="1" u="sng" dirty="0"/>
              <a:t>a check box,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model</a:t>
            </a:r>
            <a:r>
              <a:rPr lang="en-US" dirty="0"/>
              <a:t> contains a field that indicates if the box is checked or unchecked.</a:t>
            </a:r>
          </a:p>
          <a:p>
            <a:r>
              <a:rPr lang="en-US" dirty="0"/>
              <a:t> The </a:t>
            </a:r>
            <a:r>
              <a:rPr lang="en-US" b="1" i="1" dirty="0">
                <a:solidFill>
                  <a:srgbClr val="FF0000"/>
                </a:solidFill>
              </a:rPr>
              <a:t>view</a:t>
            </a:r>
            <a:r>
              <a:rPr lang="en-US" i="1" dirty="0"/>
              <a:t> </a:t>
            </a:r>
            <a:r>
              <a:rPr lang="en-US" dirty="0"/>
              <a:t>determines how the component is displayed on the screen, including any aspects of the view that are affected by the current state of the model. 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  <a:r>
              <a:rPr lang="en-US" i="1" dirty="0"/>
              <a:t> </a:t>
            </a:r>
            <a:r>
              <a:rPr lang="en-US" dirty="0"/>
              <a:t>determines how the component reacts to </a:t>
            </a:r>
            <a:r>
              <a:rPr lang="en-US" dirty="0" smtClean="0"/>
              <a:t>the </a:t>
            </a:r>
            <a:r>
              <a:rPr lang="en-US" dirty="0"/>
              <a:t>user.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example, when the user clicks a check box, the controller reacts by changing the model to reflect the user’s choice (checked or unchecked). This then results in the view being updated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MVC Architecture 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goal of the MVC architecture is to separate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 object (model)</a:t>
            </a:r>
            <a:r>
              <a:rPr lang="en-US" dirty="0">
                <a:solidFill>
                  <a:srgbClr val="0000FF"/>
                </a:solidFill>
              </a:rPr>
              <a:t>, its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representation to the user (view),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way it is controlled by the user (controller)</a:t>
            </a:r>
            <a:r>
              <a:rPr lang="en-US" dirty="0">
                <a:solidFill>
                  <a:srgbClr val="0000FF"/>
                </a:solidFill>
              </a:rPr>
              <a:t>.</a:t>
            </a:r>
            <a:endParaRPr lang="en-US" dirty="0"/>
          </a:p>
          <a:p>
            <a:r>
              <a:rPr lang="en-US" dirty="0"/>
              <a:t>Although the MVC architecture and the principles behind it are conceptually sound, the </a:t>
            </a:r>
            <a:r>
              <a:rPr lang="en-US" dirty="0">
                <a:solidFill>
                  <a:srgbClr val="FF0000"/>
                </a:solidFill>
              </a:rPr>
              <a:t>high level of separation between the view and the controller is not beneficial </a:t>
            </a:r>
            <a:r>
              <a:rPr lang="en-US" dirty="0"/>
              <a:t>for Swing components. </a:t>
            </a:r>
          </a:p>
          <a:p>
            <a:r>
              <a:rPr lang="en-US" dirty="0"/>
              <a:t>Instead, Swing uses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modified version of MVC </a:t>
            </a:r>
            <a:r>
              <a:rPr lang="en-US" dirty="0"/>
              <a:t>that </a:t>
            </a:r>
            <a:r>
              <a:rPr lang="en-US" dirty="0">
                <a:solidFill>
                  <a:srgbClr val="0000FF"/>
                </a:solidFill>
              </a:rPr>
              <a:t>combines the view and the controller into a single logical entity </a:t>
            </a:r>
            <a:r>
              <a:rPr lang="en-US" dirty="0"/>
              <a:t>called the </a:t>
            </a:r>
            <a:r>
              <a:rPr lang="en-US" b="1" i="1" dirty="0">
                <a:solidFill>
                  <a:srgbClr val="FF0000"/>
                </a:solidFill>
              </a:rPr>
              <a:t>UI delegate</a:t>
            </a:r>
            <a:r>
              <a:rPr lang="en-US" dirty="0"/>
              <a:t>. </a:t>
            </a:r>
          </a:p>
          <a:p>
            <a:r>
              <a:rPr lang="en-US" dirty="0"/>
              <a:t>For this reason, Swing’s approach is called either the </a:t>
            </a:r>
            <a:r>
              <a:rPr lang="en-US" b="1" i="1" dirty="0">
                <a:solidFill>
                  <a:srgbClr val="FF0000"/>
                </a:solidFill>
              </a:rPr>
              <a:t>Model-Delegate</a:t>
            </a:r>
            <a:r>
              <a:rPr lang="en-US" i="1" dirty="0"/>
              <a:t> </a:t>
            </a:r>
            <a:r>
              <a:rPr lang="en-US" dirty="0"/>
              <a:t>architecture or the </a:t>
            </a:r>
            <a:r>
              <a:rPr lang="en-US" b="1" i="1" dirty="0">
                <a:solidFill>
                  <a:srgbClr val="FF0000"/>
                </a:solidFill>
              </a:rPr>
              <a:t>Separable Model </a:t>
            </a:r>
            <a:r>
              <a:rPr lang="en-US" dirty="0"/>
              <a:t>architecture</a:t>
            </a:r>
            <a:r>
              <a:rPr lang="en-US" i="1" dirty="0"/>
              <a:t>.</a:t>
            </a:r>
          </a:p>
          <a:p>
            <a:r>
              <a:rPr lang="en-US" dirty="0"/>
              <a:t>Therefore, although Swing’s component architecture is based on MVC, it does not use a classical implementation of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MVC Architecture 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23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Swing’s pluggable look and feel is made possible by its Model-Delegate architecture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Because the view (look) and controller (feel) are separate from the model, the </a:t>
            </a:r>
            <a:r>
              <a:rPr lang="en-US" dirty="0">
                <a:solidFill>
                  <a:srgbClr val="FF0000"/>
                </a:solidFill>
              </a:rPr>
              <a:t>look and feel can be changed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without affecting how the component is used within a program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Conversely, it is possible to customize the model without affecting the way that the component appears on the screen or responds to user input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support the Model-Delegate architecture, most Swing components contain two objects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first represents the model.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second represents the UI delegate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AWT 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 Swing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518" y="1223494"/>
          <a:ext cx="10766738" cy="5519340"/>
        </p:xfrm>
        <a:graphic>
          <a:graphicData uri="http://schemas.openxmlformats.org/drawingml/2006/table">
            <a:tbl>
              <a:tblPr/>
              <a:tblGrid>
                <a:gridCol w="914400"/>
                <a:gridCol w="5126937"/>
                <a:gridCol w="4725401"/>
              </a:tblGrid>
              <a:tr h="270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No.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Java AWT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Java Swing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1)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AWT components are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platform-dependent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Java swing components are 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platform-independent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2)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AWT components are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heavyweight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Swing components are 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lightweight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174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3)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AWT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doesn't support pluggable look and feel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Swing 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supports pluggable look and feel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7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4)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AWT provides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less components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 than Swing.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Swing provides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more powerful components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 such as tables, lists,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scrollpanes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colorchooser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tabbedpane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etc.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6696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5)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AWT 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doesn't follows MVC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(Model View Controller) where model represents data, view represents presentation and controller acts as an interface between model and view.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Swing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follows MVC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58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6)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No naming convention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All Swing component names begin with a capital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J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and follow the format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</a:t>
                      </a:r>
                      <a:r>
                        <a:rPr lang="en-US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Xxx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 E.g.,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JFrame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JPanel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JApplet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JDialog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JButton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Components and Containers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Swing GUI consists of two key items: </a:t>
            </a:r>
            <a:r>
              <a:rPr lang="en-US" b="1" i="1" dirty="0">
                <a:solidFill>
                  <a:srgbClr val="FF0000"/>
                </a:solidFill>
              </a:rPr>
              <a:t>components </a:t>
            </a:r>
            <a:r>
              <a:rPr lang="en-US" b="1" dirty="0">
                <a:solidFill>
                  <a:srgbClr val="FF0000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containers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this distinction is mostly conceptual because all containers are also components</a:t>
            </a:r>
          </a:p>
          <a:p>
            <a:r>
              <a:rPr lang="en-US" dirty="0">
                <a:solidFill>
                  <a:srgbClr val="0000FF"/>
                </a:solidFill>
              </a:rPr>
              <a:t>The difference between the two is found in their intended purpose: As the term is commonly used, a </a:t>
            </a:r>
            <a:r>
              <a:rPr lang="en-US" i="1" dirty="0">
                <a:solidFill>
                  <a:srgbClr val="0000FF"/>
                </a:solidFill>
              </a:rPr>
              <a:t>component </a:t>
            </a:r>
            <a:r>
              <a:rPr lang="en-US" dirty="0">
                <a:solidFill>
                  <a:srgbClr val="0000FF"/>
                </a:solidFill>
              </a:rPr>
              <a:t>is an independent visual control, such as a push button or slider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container holds a group of components</a:t>
            </a:r>
          </a:p>
          <a:p>
            <a:r>
              <a:rPr lang="en-US" dirty="0">
                <a:solidFill>
                  <a:srgbClr val="0000FF"/>
                </a:solidFill>
              </a:rPr>
              <a:t>Thus, a container is a special type of component that is designed to hold other components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Furthermore, in order for a component to be displayed, it must be held within a container. </a:t>
            </a:r>
          </a:p>
          <a:p>
            <a:r>
              <a:rPr lang="en-US" dirty="0">
                <a:solidFill>
                  <a:srgbClr val="0000FF"/>
                </a:solidFill>
              </a:rPr>
              <a:t>Thus, all Swing GUIs will have at least one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Because containers are components, a container can also hold other containers. This enables Swing to define what is called a </a:t>
            </a:r>
            <a:r>
              <a:rPr lang="en-US" i="1" dirty="0">
                <a:solidFill>
                  <a:srgbClr val="FF0000"/>
                </a:solidFill>
              </a:rPr>
              <a:t>containment hierarchy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at the top of which must be a </a:t>
            </a:r>
            <a:r>
              <a:rPr lang="en-US" i="1" dirty="0">
                <a:solidFill>
                  <a:srgbClr val="FF0000"/>
                </a:solidFill>
              </a:rPr>
              <a:t>top-level container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general, Swing components are derived from the </a:t>
            </a:r>
            <a:r>
              <a:rPr lang="en-US" b="1" dirty="0" err="1">
                <a:solidFill>
                  <a:srgbClr val="0000FF"/>
                </a:solidFill>
              </a:rPr>
              <a:t>JComponent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JComponent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provides the functionality that is common to all component</a:t>
            </a:r>
          </a:p>
          <a:p>
            <a:r>
              <a:rPr lang="en-US" dirty="0">
                <a:solidFill>
                  <a:srgbClr val="0000FF"/>
                </a:solidFill>
              </a:rPr>
              <a:t>For example, </a:t>
            </a:r>
            <a:r>
              <a:rPr lang="en-US" b="1" dirty="0" err="1">
                <a:solidFill>
                  <a:srgbClr val="0000FF"/>
                </a:solidFill>
              </a:rPr>
              <a:t>JComponent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supports the pluggable look and </a:t>
            </a:r>
            <a:r>
              <a:rPr lang="en-US" dirty="0" smtClean="0">
                <a:solidFill>
                  <a:srgbClr val="0000FF"/>
                </a:solidFill>
              </a:rPr>
              <a:t>feel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JComponent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inherits the AWT classes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Container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Component</a:t>
            </a:r>
          </a:p>
          <a:p>
            <a:r>
              <a:rPr lang="en-US" dirty="0">
                <a:solidFill>
                  <a:srgbClr val="0000FF"/>
                </a:solidFill>
              </a:rPr>
              <a:t>All of Swing’s components are represented by classes defined within the package </a:t>
            </a:r>
            <a:r>
              <a:rPr lang="en-US" b="1" dirty="0" err="1">
                <a:solidFill>
                  <a:srgbClr val="0000FF"/>
                </a:solidFill>
              </a:rPr>
              <a:t>javax.swing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Notice that all component classes begin with the letter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For example, the class for a label is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JLabel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the class for a push button is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JButton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and the class for a scroll bar is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JScrollBar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Components(cont’d..)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1365161"/>
            <a:ext cx="10470524" cy="52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1" y="399245"/>
            <a:ext cx="11060423" cy="63364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ontainer in s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29" y="647336"/>
            <a:ext cx="9195746" cy="56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programs using GUI Framework[Swing]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Components(cont’d..)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7886"/>
            <a:ext cx="10598239" cy="52288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JApplet</a:t>
            </a:r>
            <a:r>
              <a:rPr lang="en-US" dirty="0"/>
              <a:t>	 - An extended version of </a:t>
            </a:r>
            <a:r>
              <a:rPr lang="en-US" dirty="0" err="1"/>
              <a:t>java.applet.Applet</a:t>
            </a:r>
            <a:r>
              <a:rPr lang="en-US" dirty="0"/>
              <a:t> that adds support for the JFC/Swing component architecture.</a:t>
            </a:r>
          </a:p>
          <a:p>
            <a:r>
              <a:rPr lang="en-US" dirty="0" err="1">
                <a:solidFill>
                  <a:srgbClr val="0000FF"/>
                </a:solidFill>
              </a:rPr>
              <a:t>Jbutton</a:t>
            </a:r>
            <a:r>
              <a:rPr lang="en-US" dirty="0"/>
              <a:t>- An implementation of a "push" button.</a:t>
            </a:r>
          </a:p>
          <a:p>
            <a:r>
              <a:rPr lang="en-US" dirty="0" err="1">
                <a:solidFill>
                  <a:srgbClr val="0000FF"/>
                </a:solidFill>
              </a:rPr>
              <a:t>JCheckBox</a:t>
            </a:r>
            <a:r>
              <a:rPr lang="en-US" dirty="0"/>
              <a:t> - An implementation of a check box -- an item that can be selected or deselected, and which displays its state to the user.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JCheckBoxMenuItem</a:t>
            </a:r>
            <a:r>
              <a:rPr lang="en-US" dirty="0"/>
              <a:t>	- A menu item that can be selected or deselected.</a:t>
            </a:r>
          </a:p>
          <a:p>
            <a:r>
              <a:rPr lang="en-US" dirty="0" err="1">
                <a:solidFill>
                  <a:srgbClr val="0000FF"/>
                </a:solidFill>
              </a:rPr>
              <a:t>JColorChooser</a:t>
            </a:r>
            <a:r>
              <a:rPr lang="en-US" dirty="0"/>
              <a:t> - </a:t>
            </a:r>
            <a:r>
              <a:rPr lang="en-US" dirty="0" err="1"/>
              <a:t>JColorChooser</a:t>
            </a:r>
            <a:r>
              <a:rPr lang="en-US" dirty="0"/>
              <a:t> provides a pane of controls designed to allow a user to manipulate and select a color.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JComboBox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/>
              <a:t>- A component that combines a button or editable field and a drop-down list.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JComponent</a:t>
            </a:r>
            <a:r>
              <a:rPr lang="en-US" dirty="0"/>
              <a:t>	 - The base class for all Swing components except top-level containers.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JDesktopPane</a:t>
            </a:r>
            <a:r>
              <a:rPr lang="en-US" dirty="0"/>
              <a:t> - A container used to create a multiple-document interface or a virtual desktop.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28034"/>
            <a:ext cx="10920211" cy="6053070"/>
          </a:xfrm>
        </p:spPr>
        <p:txBody>
          <a:bodyPr>
            <a:normAutofit fontScale="95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JDialog</a:t>
            </a:r>
            <a:r>
              <a:rPr lang="en-US" dirty="0"/>
              <a:t>	- The main class for creating a dialog window.</a:t>
            </a:r>
          </a:p>
          <a:p>
            <a:r>
              <a:rPr lang="en-US" dirty="0" err="1">
                <a:solidFill>
                  <a:srgbClr val="0000FF"/>
                </a:solidFill>
              </a:rPr>
              <a:t>JEditorPane</a:t>
            </a:r>
            <a:r>
              <a:rPr lang="en-US" dirty="0"/>
              <a:t> -	A text component to edit various kinds of content.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JFileChooser</a:t>
            </a:r>
            <a:r>
              <a:rPr lang="en-US" dirty="0"/>
              <a:t>	- </a:t>
            </a:r>
            <a:r>
              <a:rPr lang="en-US" dirty="0" err="1"/>
              <a:t>JFileChooser</a:t>
            </a:r>
            <a:r>
              <a:rPr lang="en-US" dirty="0"/>
              <a:t> provides a simple mechanism for the user to choose a file.</a:t>
            </a:r>
          </a:p>
          <a:p>
            <a:r>
              <a:rPr lang="en-US" dirty="0" err="1">
                <a:solidFill>
                  <a:srgbClr val="0000FF"/>
                </a:solidFill>
              </a:rPr>
              <a:t>JFormattedTextField</a:t>
            </a:r>
            <a:r>
              <a:rPr lang="en-US" dirty="0"/>
              <a:t>	- </a:t>
            </a:r>
            <a:r>
              <a:rPr lang="en-US" dirty="0" err="1"/>
              <a:t>JFormattedTextField</a:t>
            </a:r>
            <a:r>
              <a:rPr lang="en-US" dirty="0"/>
              <a:t> extends </a:t>
            </a:r>
            <a:r>
              <a:rPr lang="en-US" dirty="0" err="1"/>
              <a:t>JTextField</a:t>
            </a:r>
            <a:r>
              <a:rPr lang="en-US" dirty="0"/>
              <a:t> adding support for formatting arbitrary values, as well as retrieving a particular object once the user has edited the text.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JFrame</a:t>
            </a:r>
            <a:r>
              <a:rPr lang="en-US" dirty="0"/>
              <a:t>	- An extended version of </a:t>
            </a:r>
            <a:r>
              <a:rPr lang="en-US" dirty="0" err="1"/>
              <a:t>java.awt.Frame</a:t>
            </a:r>
            <a:r>
              <a:rPr lang="en-US" dirty="0"/>
              <a:t> that adds support for the JFC/Swing component architecture.</a:t>
            </a:r>
          </a:p>
          <a:p>
            <a:r>
              <a:rPr lang="en-US" dirty="0" err="1">
                <a:solidFill>
                  <a:srgbClr val="0000FF"/>
                </a:solidFill>
              </a:rPr>
              <a:t>JInternalFrame</a:t>
            </a:r>
            <a:r>
              <a:rPr lang="en-US" dirty="0"/>
              <a:t>	 - A lightweight object that provides many of the features of a native frame, including dragging, closing, becoming an icon, resizing, title display, and support for a menu bar.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JLabel</a:t>
            </a:r>
            <a:r>
              <a:rPr lang="en-US" dirty="0"/>
              <a:t>	- A display area for a short text string or an image, or both.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92428"/>
            <a:ext cx="10559603" cy="584700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JLayeredPane</a:t>
            </a:r>
            <a:r>
              <a:rPr lang="en-US" dirty="0"/>
              <a:t>	- </a:t>
            </a:r>
            <a:r>
              <a:rPr lang="en-US" dirty="0" err="1"/>
              <a:t>JLayeredPane</a:t>
            </a:r>
            <a:r>
              <a:rPr lang="en-US" dirty="0"/>
              <a:t> adds depth to a JFC/Swing container, allowing components to overlap each other when needed.</a:t>
            </a:r>
          </a:p>
          <a:p>
            <a:r>
              <a:rPr lang="en-US" dirty="0" err="1">
                <a:solidFill>
                  <a:srgbClr val="0000FF"/>
                </a:solidFill>
              </a:rPr>
              <a:t>JList</a:t>
            </a:r>
            <a:r>
              <a:rPr lang="en-US" dirty="0">
                <a:solidFill>
                  <a:srgbClr val="0000FF"/>
                </a:solidFill>
              </a:rPr>
              <a:t>&lt;E&gt;</a:t>
            </a:r>
            <a:r>
              <a:rPr lang="en-US" dirty="0"/>
              <a:t>	- A component that displays a list of objects and allows the user to select one or more items.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JMenu</a:t>
            </a:r>
            <a:r>
              <a:rPr lang="en-US" dirty="0"/>
              <a:t>	- An implementation of a menu -- a popup window containing </a:t>
            </a:r>
            <a:r>
              <a:rPr lang="en-US" dirty="0" err="1"/>
              <a:t>JMenuItems</a:t>
            </a:r>
            <a:r>
              <a:rPr lang="en-US" dirty="0"/>
              <a:t> that is displayed when the user selects an item on the </a:t>
            </a:r>
            <a:r>
              <a:rPr lang="en-US" dirty="0" err="1"/>
              <a:t>JMenuBar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00FF"/>
                </a:solidFill>
              </a:rPr>
              <a:t>JMenuBar</a:t>
            </a:r>
            <a:r>
              <a:rPr lang="en-US" dirty="0"/>
              <a:t>	- An implementation of a menu bar.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JMenuItem</a:t>
            </a:r>
            <a:r>
              <a:rPr lang="en-US" dirty="0"/>
              <a:t>	- An implementation of an item in a menu.</a:t>
            </a:r>
          </a:p>
          <a:p>
            <a:r>
              <a:rPr lang="en-US" dirty="0" err="1">
                <a:solidFill>
                  <a:srgbClr val="0000FF"/>
                </a:solidFill>
              </a:rPr>
              <a:t>JOptionPane</a:t>
            </a:r>
            <a:r>
              <a:rPr lang="en-US" dirty="0"/>
              <a:t>	- </a:t>
            </a:r>
            <a:r>
              <a:rPr lang="en-US" dirty="0" err="1"/>
              <a:t>JOptionPane</a:t>
            </a:r>
            <a:r>
              <a:rPr lang="en-US" dirty="0"/>
              <a:t> makes it easy to pop up a standard dialog box that prompts users for a value or informs them of something.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31064"/>
            <a:ext cx="10765665" cy="59242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JPanel</a:t>
            </a:r>
            <a:r>
              <a:rPr lang="en-US" dirty="0"/>
              <a:t>	- </a:t>
            </a:r>
            <a:r>
              <a:rPr lang="en-US" dirty="0" err="1"/>
              <a:t>JPanel</a:t>
            </a:r>
            <a:r>
              <a:rPr lang="en-US" dirty="0"/>
              <a:t> is a generic lightweight container.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JPasswordField</a:t>
            </a:r>
            <a:r>
              <a:rPr lang="en-US" dirty="0"/>
              <a:t>	- </a:t>
            </a:r>
            <a:r>
              <a:rPr lang="en-US" dirty="0" err="1"/>
              <a:t>JPasswordField</a:t>
            </a:r>
            <a:r>
              <a:rPr lang="en-US" dirty="0"/>
              <a:t> is a lightweight component that allows the editing of a single line of text where the view indicates something was typed, but does not show the original characters.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JPopupMenu</a:t>
            </a:r>
            <a:r>
              <a:rPr lang="en-US" dirty="0"/>
              <a:t>	- An implementation of a popup menu -- a small window that pops up and displays a series of choices.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JProgressBar</a:t>
            </a:r>
            <a:r>
              <a:rPr lang="en-US" dirty="0"/>
              <a:t>	- A component that visually displays the progress of some task.</a:t>
            </a:r>
          </a:p>
          <a:p>
            <a:r>
              <a:rPr lang="en-US" dirty="0" err="1">
                <a:solidFill>
                  <a:srgbClr val="0000FF"/>
                </a:solidFill>
              </a:rPr>
              <a:t>JRadioButton</a:t>
            </a:r>
            <a:r>
              <a:rPr lang="en-US" dirty="0"/>
              <a:t>	- An implementation of a radio button -- an item that can be selected or deselected, and which displays its state to the user.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JRadioButtonMenuItem</a:t>
            </a:r>
            <a:r>
              <a:rPr lang="en-US" dirty="0"/>
              <a:t>	- An implementation of a radio button menu item.</a:t>
            </a:r>
          </a:p>
          <a:p>
            <a:r>
              <a:rPr lang="en-US" dirty="0" err="1">
                <a:solidFill>
                  <a:srgbClr val="0000FF"/>
                </a:solidFill>
              </a:rPr>
              <a:t>JRootPane</a:t>
            </a:r>
            <a:r>
              <a:rPr lang="en-US" dirty="0"/>
              <a:t>	- A lightweight container used behind the scenes by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JDialog</a:t>
            </a:r>
            <a:r>
              <a:rPr lang="en-US" dirty="0"/>
              <a:t>, </a:t>
            </a:r>
            <a:r>
              <a:rPr lang="en-US" dirty="0" err="1"/>
              <a:t>JWindow</a:t>
            </a:r>
            <a:r>
              <a:rPr lang="en-US" dirty="0"/>
              <a:t>, </a:t>
            </a:r>
            <a:r>
              <a:rPr lang="en-US" dirty="0" err="1"/>
              <a:t>JApplet</a:t>
            </a:r>
            <a:r>
              <a:rPr lang="en-US" dirty="0"/>
              <a:t>, and </a:t>
            </a:r>
            <a:r>
              <a:rPr lang="en-US" dirty="0" err="1"/>
              <a:t>JInternalFrame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00FF"/>
                </a:solidFill>
              </a:rPr>
              <a:t>JScrollBar</a:t>
            </a:r>
            <a:r>
              <a:rPr lang="en-US" dirty="0"/>
              <a:t>	- An implementation of a scrollbar.</a:t>
            </a:r>
          </a:p>
          <a:p>
            <a:r>
              <a:rPr lang="en-US" dirty="0" err="1">
                <a:solidFill>
                  <a:srgbClr val="0000FF"/>
                </a:solidFill>
              </a:rPr>
              <a:t>JScrollPane</a:t>
            </a:r>
            <a:r>
              <a:rPr lang="en-US" dirty="0"/>
              <a:t>	- Provides a scrollable view of a lightweight component.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99" y="101954"/>
            <a:ext cx="10881575" cy="59629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JSeparator</a:t>
            </a:r>
            <a:r>
              <a:rPr lang="en-US" dirty="0"/>
              <a:t>	- </a:t>
            </a:r>
            <a:r>
              <a:rPr lang="en-US" dirty="0" err="1"/>
              <a:t>JSeparator</a:t>
            </a:r>
            <a:r>
              <a:rPr lang="en-US" dirty="0"/>
              <a:t> provides a general purpose component for implementing divider lines - most commonly used as a divider between menu items that breaks them up into logical groupings.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JSlider</a:t>
            </a:r>
            <a:r>
              <a:rPr lang="en-US" dirty="0"/>
              <a:t>	- A component that lets the user graphically select a value by sliding a knob within a bounded interval.</a:t>
            </a:r>
          </a:p>
          <a:p>
            <a:r>
              <a:rPr lang="en-US" dirty="0" err="1">
                <a:solidFill>
                  <a:srgbClr val="0000FF"/>
                </a:solidFill>
              </a:rPr>
              <a:t>JSpinner</a:t>
            </a:r>
            <a:r>
              <a:rPr lang="en-US" dirty="0"/>
              <a:t>	 - A single line input field that lets the user select a number or an object value from an ordered sequence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example of JSlider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42" y="1667890"/>
            <a:ext cx="2212872" cy="7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Jspiner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65" y="3308266"/>
            <a:ext cx="2569285" cy="25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813"/>
            <a:ext cx="10515600" cy="58921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JSplitPane</a:t>
            </a:r>
            <a:r>
              <a:rPr lang="en-US" dirty="0"/>
              <a:t>	- </a:t>
            </a:r>
            <a:r>
              <a:rPr lang="en-US" dirty="0" err="1"/>
              <a:t>JSplitPane</a:t>
            </a:r>
            <a:r>
              <a:rPr lang="en-US" dirty="0"/>
              <a:t> is used to divide two (and only two) Components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 descr="https://cdncontribute.geeksforgeeks.org/wp-content/uploads/1-1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0" y="945005"/>
            <a:ext cx="2662577" cy="271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307" y="311618"/>
            <a:ext cx="10734207" cy="61191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JTabbedPane</a:t>
            </a:r>
            <a:r>
              <a:rPr lang="en-US" dirty="0"/>
              <a:t>	- A component that lets the user switch between a group of components by clicking on a tab with a given title and/or icon.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JTable</a:t>
            </a:r>
            <a:r>
              <a:rPr lang="en-US" dirty="0"/>
              <a:t>	- The </a:t>
            </a:r>
            <a:r>
              <a:rPr lang="en-US" dirty="0" err="1"/>
              <a:t>JTable</a:t>
            </a:r>
            <a:r>
              <a:rPr lang="en-US" dirty="0"/>
              <a:t> is used to display and edit regular two-dimensional tables of cells.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JAVA Jtabbedpa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372" y="1199212"/>
            <a:ext cx="3247193" cy="29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67" y="431538"/>
            <a:ext cx="11019020" cy="57593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JTextArea</a:t>
            </a:r>
            <a:r>
              <a:rPr lang="en-US" dirty="0"/>
              <a:t>	-A </a:t>
            </a:r>
            <a:r>
              <a:rPr lang="en-US" dirty="0" err="1"/>
              <a:t>JTextArea</a:t>
            </a:r>
            <a:r>
              <a:rPr lang="en-US" dirty="0"/>
              <a:t> is a multi-line area that displays plain text.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JTextField</a:t>
            </a:r>
            <a:r>
              <a:rPr lang="en-US" dirty="0"/>
              <a:t>	- </a:t>
            </a:r>
            <a:r>
              <a:rPr lang="en-US" dirty="0" err="1"/>
              <a:t>JTextField</a:t>
            </a:r>
            <a:r>
              <a:rPr lang="en-US" dirty="0"/>
              <a:t> is a lightweight component that allows the editing of a single line of text.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JTextPane</a:t>
            </a:r>
            <a:r>
              <a:rPr lang="en-US" dirty="0"/>
              <a:t>	- </a:t>
            </a:r>
            <a:r>
              <a:rPr lang="en-US" dirty="0" err="1"/>
              <a:t>JTextPane</a:t>
            </a:r>
            <a:r>
              <a:rPr lang="en-US" dirty="0"/>
              <a:t> is a subclass of </a:t>
            </a:r>
            <a:r>
              <a:rPr lang="en-US" dirty="0" err="1"/>
              <a:t>JEditorPane</a:t>
            </a:r>
            <a:r>
              <a:rPr lang="en-US" dirty="0"/>
              <a:t> class. </a:t>
            </a:r>
            <a:r>
              <a:rPr lang="en-US" dirty="0" err="1"/>
              <a:t>JTextPane</a:t>
            </a:r>
            <a:r>
              <a:rPr lang="en-US" dirty="0"/>
              <a:t> is used for styled document with embedded images and components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JToggleButton</a:t>
            </a:r>
            <a:r>
              <a:rPr lang="en-US" dirty="0"/>
              <a:t>	- An implementation of a two-state button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JToolBar</a:t>
            </a:r>
            <a:r>
              <a:rPr lang="en-US" dirty="0"/>
              <a:t>	 - </a:t>
            </a:r>
            <a:r>
              <a:rPr lang="en-US" dirty="0" err="1"/>
              <a:t>JToolBar</a:t>
            </a:r>
            <a:r>
              <a:rPr lang="en-US" dirty="0"/>
              <a:t> provides a component that is useful for displaying commonly used Actions or controls.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JToolTip</a:t>
            </a:r>
            <a:r>
              <a:rPr lang="en-US" dirty="0"/>
              <a:t>	- Used to display a "Tip" for a Component.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JTree</a:t>
            </a:r>
            <a:r>
              <a:rPr lang="en-US" dirty="0"/>
              <a:t>	 - A control that displays a set of hierarchical data as an outline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Containers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Swing defines two types of containers.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</a:rPr>
              <a:t>Top-level containers: </a:t>
            </a:r>
          </a:p>
          <a:p>
            <a:r>
              <a:rPr lang="en-US" b="1" dirty="0" err="1">
                <a:solidFill>
                  <a:srgbClr val="0000FF"/>
                </a:solidFill>
              </a:rPr>
              <a:t>JFrame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JApplet</a:t>
            </a:r>
            <a:r>
              <a:rPr lang="en-US" dirty="0" err="1">
                <a:solidFill>
                  <a:srgbClr val="0000FF"/>
                </a:solidFill>
              </a:rPr>
              <a:t>,</a:t>
            </a:r>
            <a:r>
              <a:rPr lang="en-US" b="1" dirty="0" err="1">
                <a:solidFill>
                  <a:srgbClr val="0000FF"/>
                </a:solidFill>
              </a:rPr>
              <a:t>JWindow</a:t>
            </a:r>
            <a:r>
              <a:rPr lang="en-US" dirty="0">
                <a:solidFill>
                  <a:srgbClr val="0000FF"/>
                </a:solidFill>
              </a:rPr>
              <a:t>, and </a:t>
            </a:r>
            <a:r>
              <a:rPr lang="en-US" b="1" dirty="0" err="1">
                <a:solidFill>
                  <a:srgbClr val="0000FF"/>
                </a:solidFill>
              </a:rPr>
              <a:t>JDialog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These containers </a:t>
            </a:r>
            <a:r>
              <a:rPr lang="en-US" dirty="0">
                <a:solidFill>
                  <a:srgbClr val="FF0000"/>
                </a:solidFill>
              </a:rPr>
              <a:t>do not inherit </a:t>
            </a:r>
            <a:r>
              <a:rPr lang="en-US" b="1" dirty="0" err="1">
                <a:solidFill>
                  <a:srgbClr val="FF0000"/>
                </a:solidFill>
              </a:rPr>
              <a:t>Jcomponent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They do, </a:t>
            </a:r>
            <a:r>
              <a:rPr lang="en-US" dirty="0" err="1">
                <a:solidFill>
                  <a:srgbClr val="0000FF"/>
                </a:solidFill>
              </a:rPr>
              <a:t>however,inherit</a:t>
            </a:r>
            <a:r>
              <a:rPr lang="en-US" dirty="0">
                <a:solidFill>
                  <a:srgbClr val="0000FF"/>
                </a:solidFill>
              </a:rPr>
              <a:t> the AWT classes </a:t>
            </a:r>
            <a:r>
              <a:rPr lang="en-US" b="1" dirty="0">
                <a:solidFill>
                  <a:srgbClr val="0000FF"/>
                </a:solidFill>
              </a:rPr>
              <a:t>Component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b="1" dirty="0">
                <a:solidFill>
                  <a:srgbClr val="0000FF"/>
                </a:solidFill>
              </a:rPr>
              <a:t>Container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Unlike Swing’s other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components,which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lightweight, the top-level containers are </a:t>
            </a:r>
            <a:r>
              <a:rPr lang="en-US" dirty="0">
                <a:solidFill>
                  <a:srgbClr val="FF0000"/>
                </a:solidFill>
              </a:rPr>
              <a:t>heavyweight</a:t>
            </a:r>
          </a:p>
          <a:p>
            <a:r>
              <a:rPr lang="en-US" dirty="0">
                <a:solidFill>
                  <a:srgbClr val="0000FF"/>
                </a:solidFill>
              </a:rPr>
              <a:t>As the name implies, a top-level container must be at the top of a containment hierarchy.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top-level container is not contained within any other container</a:t>
            </a:r>
          </a:p>
          <a:p>
            <a:r>
              <a:rPr lang="en-US" dirty="0">
                <a:solidFill>
                  <a:srgbClr val="0000FF"/>
                </a:solidFill>
              </a:rPr>
              <a:t>Furthermore, every containment hierarchy must begin with a top-level container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one most commonly used for applications is </a:t>
            </a:r>
            <a:r>
              <a:rPr lang="en-US" b="1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The one used for applets is </a:t>
            </a:r>
            <a:r>
              <a:rPr lang="en-US" b="1" dirty="0" err="1">
                <a:solidFill>
                  <a:srgbClr val="FF0000"/>
                </a:solidFill>
              </a:rPr>
              <a:t>JApplet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Containers(cont’d..)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u="sng" dirty="0">
                <a:solidFill>
                  <a:srgbClr val="FF0000"/>
                </a:solidFill>
              </a:rPr>
              <a:t>Lightweight Containers:</a:t>
            </a:r>
          </a:p>
          <a:p>
            <a:r>
              <a:rPr lang="en-US" dirty="0">
                <a:solidFill>
                  <a:srgbClr val="0000FF"/>
                </a:solidFill>
              </a:rPr>
              <a:t>Lightweight containers </a:t>
            </a:r>
            <a:r>
              <a:rPr lang="en-US" i="1" dirty="0">
                <a:solidFill>
                  <a:srgbClr val="0000FF"/>
                </a:solidFill>
              </a:rPr>
              <a:t>do </a:t>
            </a:r>
            <a:r>
              <a:rPr lang="en-US" dirty="0">
                <a:solidFill>
                  <a:srgbClr val="0000FF"/>
                </a:solidFill>
              </a:rPr>
              <a:t>inherit </a:t>
            </a:r>
            <a:r>
              <a:rPr lang="en-US" b="1" dirty="0" err="1">
                <a:solidFill>
                  <a:srgbClr val="0000FF"/>
                </a:solidFill>
              </a:rPr>
              <a:t>JComponent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example of a lightweight container is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which is a general-purpose container. </a:t>
            </a:r>
          </a:p>
          <a:p>
            <a:r>
              <a:rPr lang="en-US" dirty="0">
                <a:solidFill>
                  <a:srgbClr val="0000FF"/>
                </a:solidFill>
              </a:rPr>
              <a:t>Lightweight containers are often used to organize and manage groups of related components because a lightweight container can be contained within another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Thus, you can use lightweight containers such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JPanel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create subgroups of related controls that are contained within an outer container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 between AWT and Swing on the given aspect.</a:t>
            </a:r>
          </a:p>
          <a:p>
            <a:r>
              <a:rPr lang="en-US" dirty="0" smtClean="0"/>
              <a:t>Develop Graphical User interface program using swing components for the given problem</a:t>
            </a:r>
          </a:p>
          <a:p>
            <a:r>
              <a:rPr lang="en-US" dirty="0" smtClean="0"/>
              <a:t>Use the given type of button in Java based GUI</a:t>
            </a:r>
          </a:p>
          <a:p>
            <a:r>
              <a:rPr lang="en-US" dirty="0" smtClean="0"/>
              <a:t>Develop GUI using advanced Swing components for the given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Top-Level Container Panes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Each top-level container defines a set of </a:t>
            </a:r>
            <a:r>
              <a:rPr lang="en-US" i="1" dirty="0">
                <a:solidFill>
                  <a:srgbClr val="FF0000"/>
                </a:solidFill>
              </a:rPr>
              <a:t>panes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the top of the hierarchy is an instance of </a:t>
            </a:r>
            <a:r>
              <a:rPr lang="en-US" b="1" dirty="0" err="1">
                <a:solidFill>
                  <a:srgbClr val="FF0000"/>
                </a:solidFill>
              </a:rPr>
              <a:t>JRootPane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JRootPane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a lightweight container whose purpose is to manage the other panes.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also helps manage the optional menu bar. </a:t>
            </a:r>
          </a:p>
          <a:p>
            <a:r>
              <a:rPr lang="en-US" dirty="0">
                <a:solidFill>
                  <a:srgbClr val="0000FF"/>
                </a:solidFill>
              </a:rPr>
              <a:t>The panes that comprise the root pane are called the </a:t>
            </a:r>
            <a:r>
              <a:rPr lang="en-US" i="1" dirty="0">
                <a:solidFill>
                  <a:srgbClr val="FF0000"/>
                </a:solidFill>
              </a:rPr>
              <a:t>glass pane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content pane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and the </a:t>
            </a:r>
            <a:r>
              <a:rPr lang="en-US" i="1" dirty="0">
                <a:solidFill>
                  <a:srgbClr val="FF0000"/>
                </a:solidFill>
              </a:rPr>
              <a:t>layered pane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Root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When you look at any window in a computer, the outer part containing the minimize, restore and close buttons and the overall border can be thought of as a frame.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frame that we are imaging is still hollow! </a:t>
            </a:r>
          </a:p>
          <a:p>
            <a:r>
              <a:rPr lang="en-US" dirty="0">
                <a:solidFill>
                  <a:srgbClr val="0000FF"/>
                </a:solidFill>
              </a:rPr>
              <a:t>That means there is nothing in the middle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So, the frame is similar to a real-life photo frame</a:t>
            </a:r>
          </a:p>
          <a:p>
            <a:r>
              <a:rPr lang="en-US" dirty="0">
                <a:solidFill>
                  <a:srgbClr val="0000FF"/>
                </a:solidFill>
              </a:rPr>
              <a:t>When we create a </a:t>
            </a:r>
            <a:r>
              <a:rPr lang="en-US" b="1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rgbClr val="0000FF"/>
                </a:solidFill>
              </a:rPr>
              <a:t> object, a </a:t>
            </a:r>
            <a:r>
              <a:rPr lang="en-US" b="1" dirty="0" err="1">
                <a:solidFill>
                  <a:srgbClr val="FF0000"/>
                </a:solidFill>
              </a:rPr>
              <a:t>JRootPane</a:t>
            </a:r>
            <a:r>
              <a:rPr lang="en-US" dirty="0">
                <a:solidFill>
                  <a:srgbClr val="0000FF"/>
                </a:solidFill>
              </a:rPr>
              <a:t> is automatically created and it occupies the empty part of the frame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So, 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JRootPane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like the base of the photo frame. This means that all the content in the frame should lie on top of it</a:t>
            </a:r>
          </a:p>
          <a:p>
            <a:r>
              <a:rPr lang="en-US" dirty="0">
                <a:solidFill>
                  <a:srgbClr val="0000FF"/>
                </a:solidFill>
              </a:rPr>
              <a:t>Now the </a:t>
            </a:r>
            <a:r>
              <a:rPr lang="en-US" b="1" dirty="0" err="1">
                <a:solidFill>
                  <a:srgbClr val="0000FF"/>
                </a:solidFill>
              </a:rPr>
              <a:t>JRootPane</a:t>
            </a:r>
            <a:r>
              <a:rPr lang="en-US" dirty="0">
                <a:solidFill>
                  <a:srgbClr val="0000FF"/>
                </a:solidFill>
              </a:rPr>
              <a:t> has two children. There is an optional </a:t>
            </a:r>
            <a:r>
              <a:rPr lang="en-US" b="1" dirty="0" err="1">
                <a:solidFill>
                  <a:srgbClr val="FF0000"/>
                </a:solidFill>
              </a:rPr>
              <a:t>MenuBar</a:t>
            </a:r>
            <a:r>
              <a:rPr lang="en-US" dirty="0">
                <a:solidFill>
                  <a:srgbClr val="0000FF"/>
                </a:solidFill>
              </a:rPr>
              <a:t> and a </a:t>
            </a:r>
            <a:r>
              <a:rPr lang="en-US" b="1" dirty="0" err="1">
                <a:solidFill>
                  <a:srgbClr val="FF0000"/>
                </a:solidFill>
              </a:rPr>
              <a:t>ContentPane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imple application with a frame that contains a menu bar and a content pane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4914"/>
            <a:ext cx="3382108" cy="339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diagram of the frame's major par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21" y="2384914"/>
            <a:ext cx="3967675" cy="339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7" y="215223"/>
            <a:ext cx="10515600" cy="924029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Content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47" y="1244184"/>
            <a:ext cx="11288843" cy="533649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menu bar occupies the upper part while the rest of the part is used by the </a:t>
            </a:r>
            <a:r>
              <a:rPr lang="en-US" b="1" dirty="0" err="1">
                <a:solidFill>
                  <a:srgbClr val="0000FF"/>
                </a:solidFill>
              </a:rPr>
              <a:t>ContentPane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the name suggests, all the contents that we might add will be placed on the </a:t>
            </a:r>
            <a:r>
              <a:rPr lang="en-US" b="1" dirty="0" err="1">
                <a:solidFill>
                  <a:srgbClr val="FF0000"/>
                </a:solidFill>
              </a:rPr>
              <a:t>ContentPane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Hence, the </a:t>
            </a:r>
            <a:r>
              <a:rPr lang="en-US" b="1" dirty="0" err="1">
                <a:solidFill>
                  <a:srgbClr val="0000FF"/>
                </a:solidFill>
              </a:rPr>
              <a:t>ContentPane</a:t>
            </a:r>
            <a:r>
              <a:rPr lang="en-US" dirty="0">
                <a:solidFill>
                  <a:srgbClr val="0000FF"/>
                </a:solidFill>
              </a:rPr>
              <a:t> is very similar to the photograph in the photo frame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holds the visible content. </a:t>
            </a:r>
          </a:p>
          <a:p>
            <a:r>
              <a:rPr lang="en-US" dirty="0">
                <a:solidFill>
                  <a:srgbClr val="0000FF"/>
                </a:solidFill>
              </a:rPr>
              <a:t>Whenever we add a component to a </a:t>
            </a:r>
            <a:r>
              <a:rPr lang="en-US" b="1" dirty="0" err="1">
                <a:solidFill>
                  <a:srgbClr val="0000FF"/>
                </a:solidFill>
              </a:rPr>
              <a:t>JFrame</a:t>
            </a:r>
            <a:r>
              <a:rPr lang="en-US" dirty="0">
                <a:solidFill>
                  <a:srgbClr val="0000FF"/>
                </a:solidFill>
              </a:rPr>
              <a:t> using a method like </a:t>
            </a:r>
            <a:r>
              <a:rPr lang="en-US" i="1" dirty="0" err="1">
                <a:solidFill>
                  <a:srgbClr val="0000FF"/>
                </a:solidFill>
              </a:rPr>
              <a:t>frame.add</a:t>
            </a:r>
            <a:r>
              <a:rPr lang="en-US" i="1" dirty="0">
                <a:solidFill>
                  <a:srgbClr val="0000FF"/>
                </a:solidFill>
              </a:rPr>
              <a:t>(component) </a:t>
            </a:r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b="1" dirty="0" err="1">
                <a:solidFill>
                  <a:srgbClr val="0000FF"/>
                </a:solidFill>
              </a:rPr>
              <a:t>ContentPane</a:t>
            </a:r>
            <a:r>
              <a:rPr lang="en-US" dirty="0">
                <a:solidFill>
                  <a:srgbClr val="0000FF"/>
                </a:solidFill>
              </a:rPr>
              <a:t> is implicitly called and the component is added to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ContentPane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has no default layout, the component takes up the entire area of the component pane</a:t>
            </a:r>
          </a:p>
          <a:p>
            <a:r>
              <a:rPr lang="en-US" dirty="0">
                <a:solidFill>
                  <a:srgbClr val="0000FF"/>
                </a:solidFill>
              </a:rPr>
              <a:t>In case we add a new component, the old component is overlapped by the new one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909039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Content pane(cont’d..)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46" y="1319134"/>
            <a:ext cx="10740453" cy="50516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Although the glass pane and the layered panes are integral to the operation of a top-level container and serve important purposes, much of what they provide occurs behind the scene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pane with which your application will interact the most is the content pane, because this is the pane to which you will add visual components. </a:t>
            </a:r>
          </a:p>
          <a:p>
            <a:r>
              <a:rPr lang="en-US" dirty="0">
                <a:solidFill>
                  <a:srgbClr val="0000FF"/>
                </a:solidFill>
              </a:rPr>
              <a:t>In other words, when you add a component, such as a button, to a top-level container, you will add it to the content pane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default, the content pane is an opaque instance of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36" y="110293"/>
            <a:ext cx="10515600" cy="102896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Glass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037710"/>
          </a:xfrm>
        </p:spPr>
        <p:txBody>
          <a:bodyPr>
            <a:normAutofit/>
          </a:bodyPr>
          <a:lstStyle/>
          <a:p>
            <a:r>
              <a:rPr lang="en-US" dirty="0"/>
              <a:t>It covers the entire visible area of the root pane. </a:t>
            </a:r>
          </a:p>
          <a:p>
            <a:r>
              <a:rPr lang="en-US" dirty="0">
                <a:solidFill>
                  <a:srgbClr val="0000FF"/>
                </a:solidFill>
              </a:rPr>
              <a:t>The glass pane is the top-level pane. It sits above and completely covers all other panes</a:t>
            </a:r>
            <a:endParaRPr lang="en-US" dirty="0"/>
          </a:p>
          <a:p>
            <a:r>
              <a:rPr lang="en-US" dirty="0"/>
              <a:t>It behaves just like a sheet of glass and is completely transparent unless we implement the glass pane’s </a:t>
            </a:r>
            <a:r>
              <a:rPr lang="en-US" i="1" dirty="0" err="1"/>
              <a:t>paintComponent</a:t>
            </a:r>
            <a:r>
              <a:rPr lang="en-US" dirty="0"/>
              <a:t> method. </a:t>
            </a:r>
          </a:p>
          <a:p>
            <a:r>
              <a:rPr lang="en-US" dirty="0">
                <a:solidFill>
                  <a:srgbClr val="0000FF"/>
                </a:solidFill>
              </a:rPr>
              <a:t>The glass pane enables you to manage mouse events that affect the entire container (rather than an individual control) or to paint</a:t>
            </a:r>
          </a:p>
          <a:p>
            <a:r>
              <a:rPr lang="en-US" dirty="0"/>
              <a:t>It is similar to the glass on the photo frame which is invisible and lies on top of the photograph</a:t>
            </a:r>
          </a:p>
          <a:p>
            <a:r>
              <a:rPr lang="en-US" dirty="0">
                <a:solidFill>
                  <a:srgbClr val="0000FF"/>
                </a:solidFill>
              </a:rPr>
              <a:t>In most cases, you won’t need to use the glass pane directly, but it is there if you need it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Layered pane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109272"/>
            <a:ext cx="11317574" cy="53664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layered pane is an instance of </a:t>
            </a:r>
            <a:r>
              <a:rPr lang="en-US" b="1" dirty="0" err="1">
                <a:solidFill>
                  <a:srgbClr val="0000FF"/>
                </a:solidFill>
              </a:rPr>
              <a:t>JLayeredPane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layered pane allows components to be given a </a:t>
            </a:r>
            <a:r>
              <a:rPr lang="en-US" dirty="0">
                <a:solidFill>
                  <a:srgbClr val="FF0000"/>
                </a:solidFill>
              </a:rPr>
              <a:t>depth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value. </a:t>
            </a:r>
          </a:p>
          <a:p>
            <a:r>
              <a:rPr lang="en-US" dirty="0">
                <a:solidFill>
                  <a:srgbClr val="0000FF"/>
                </a:solidFill>
              </a:rPr>
              <a:t>This value determines which component overlays another. (Thus, the layered pane lets you specify a Z-order for a component, although this is not something that you will usually need to do.)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layered pane holds the content pane and the (optional)menu bar.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ot pane manages four other panes: a layered pane, a menu bar, a content pane, and a glass pane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61" y="814927"/>
            <a:ext cx="7284989" cy="4776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extended version of </a:t>
            </a:r>
            <a:r>
              <a:rPr lang="en-US" dirty="0" err="1"/>
              <a:t>java.applet.Applet</a:t>
            </a:r>
            <a:r>
              <a:rPr lang="en-US" dirty="0"/>
              <a:t> that adds support for the JFC/Swing component architecture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8" y="124736"/>
            <a:ext cx="11060243" cy="6097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4793" y="734517"/>
            <a:ext cx="11692328" cy="59361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display area for a short text string or an image, or both. A label does not react to input events. As a result, it cannot get the keyboard focus.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Constructor </a:t>
            </a:r>
            <a:r>
              <a:rPr lang="en-US" dirty="0">
                <a:solidFill>
                  <a:srgbClr val="FF0000"/>
                </a:solidFill>
              </a:rPr>
              <a:t>and Description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no image and with an empty string for the title.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(Icon image)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the specified image.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(Icon image,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horizontalAlignment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the specified image and horizontal alignment.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(String text)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the specified text.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(String text, Icon </a:t>
            </a:r>
            <a:r>
              <a:rPr lang="en-US" dirty="0" err="1">
                <a:solidFill>
                  <a:srgbClr val="00B0F0"/>
                </a:solidFill>
              </a:rPr>
              <a:t>icon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horizontalAlignment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the specified text, image, and horizontal alignment.</a:t>
            </a:r>
          </a:p>
          <a:p>
            <a:r>
              <a:rPr lang="en-US" dirty="0" err="1">
                <a:solidFill>
                  <a:srgbClr val="00B0F0"/>
                </a:solidFill>
              </a:rPr>
              <a:t>JLabel</a:t>
            </a:r>
            <a:r>
              <a:rPr lang="en-US" dirty="0">
                <a:solidFill>
                  <a:srgbClr val="00B0F0"/>
                </a:solidFill>
              </a:rPr>
              <a:t>(String text,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horizontalAlignment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Creates a </a:t>
            </a:r>
            <a:r>
              <a:rPr lang="en-US" dirty="0" err="1"/>
              <a:t>JLabel</a:t>
            </a:r>
            <a:r>
              <a:rPr lang="en-US" dirty="0"/>
              <a:t> instance with the specified text and horizontal alignment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using swing to display </a:t>
            </a:r>
            <a:r>
              <a:rPr lang="en-US" dirty="0" err="1" smtClean="0"/>
              <a:t>Scrollpane</a:t>
            </a:r>
            <a:r>
              <a:rPr lang="en-US" dirty="0" smtClean="0"/>
              <a:t> and </a:t>
            </a:r>
            <a:r>
              <a:rPr lang="en-US" dirty="0" err="1" smtClean="0"/>
              <a:t>JComboBox</a:t>
            </a:r>
            <a:r>
              <a:rPr lang="en-US" dirty="0" smtClean="0"/>
              <a:t> in </a:t>
            </a:r>
            <a:r>
              <a:rPr lang="en-US" dirty="0" err="1" smtClean="0"/>
              <a:t>JApplet</a:t>
            </a:r>
            <a:endParaRPr lang="en-US" dirty="0" smtClean="0"/>
          </a:p>
          <a:p>
            <a:r>
              <a:rPr lang="en-US" dirty="0" smtClean="0"/>
              <a:t>Write a Java Program to create a </a:t>
            </a:r>
            <a:r>
              <a:rPr lang="en-US" dirty="0" err="1" smtClean="0"/>
              <a:t>JTree</a:t>
            </a:r>
            <a:endParaRPr lang="en-US" dirty="0" smtClean="0"/>
          </a:p>
          <a:p>
            <a:r>
              <a:rPr lang="en-US" dirty="0" smtClean="0"/>
              <a:t>Write a program to create a </a:t>
            </a:r>
            <a:r>
              <a:rPr lang="en-US" dirty="0" err="1" smtClean="0"/>
              <a:t>JTable</a:t>
            </a:r>
            <a:endParaRPr lang="en-US" dirty="0" smtClean="0"/>
          </a:p>
          <a:p>
            <a:r>
              <a:rPr lang="en-US" dirty="0" smtClean="0"/>
              <a:t>Write a Java program to launch </a:t>
            </a:r>
            <a:r>
              <a:rPr lang="en-US" dirty="0" err="1" smtClean="0"/>
              <a:t>JProgressBar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1" y="44970"/>
            <a:ext cx="11722309" cy="66706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Icon	</a:t>
            </a:r>
            <a:r>
              <a:rPr lang="en-US" b="1" dirty="0" err="1">
                <a:solidFill>
                  <a:srgbClr val="0070C0"/>
                </a:solidFill>
              </a:rPr>
              <a:t>getIcon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graphic image (glyph, icon) that the label displays.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getIconTextGap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amount of space between the text and the icon displayed in this label.</a:t>
            </a:r>
          </a:p>
          <a:p>
            <a:r>
              <a:rPr lang="en-US" b="1" dirty="0">
                <a:solidFill>
                  <a:srgbClr val="0070C0"/>
                </a:solidFill>
              </a:rPr>
              <a:t>String	</a:t>
            </a:r>
            <a:r>
              <a:rPr lang="en-US" b="1" dirty="0" err="1">
                <a:solidFill>
                  <a:srgbClr val="0070C0"/>
                </a:solidFill>
              </a:rPr>
              <a:t>getText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text string that the label displays.</a:t>
            </a:r>
          </a:p>
          <a:p>
            <a:r>
              <a:rPr lang="en-US" b="1" dirty="0">
                <a:solidFill>
                  <a:srgbClr val="0070C0"/>
                </a:solidFill>
              </a:rPr>
              <a:t>void	</a:t>
            </a:r>
            <a:r>
              <a:rPr lang="en-US" b="1" dirty="0" err="1">
                <a:solidFill>
                  <a:srgbClr val="0070C0"/>
                </a:solidFill>
              </a:rPr>
              <a:t>setHorizontalAlignment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alignment)</a:t>
            </a:r>
          </a:p>
          <a:p>
            <a:r>
              <a:rPr lang="en-US" dirty="0"/>
              <a:t>Sets the alignment of the label's contents along the X axis.</a:t>
            </a:r>
          </a:p>
          <a:p>
            <a:r>
              <a:rPr lang="en-US" b="1" dirty="0">
                <a:solidFill>
                  <a:srgbClr val="0070C0"/>
                </a:solidFill>
              </a:rPr>
              <a:t>void	</a:t>
            </a:r>
            <a:r>
              <a:rPr lang="en-US" b="1" dirty="0" err="1">
                <a:solidFill>
                  <a:srgbClr val="0070C0"/>
                </a:solidFill>
              </a:rPr>
              <a:t>setHorizontalTextPosition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textPosition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Sets the horizontal position of the label's text, relative to its image.</a:t>
            </a:r>
          </a:p>
          <a:p>
            <a:r>
              <a:rPr lang="en-US" b="1" dirty="0">
                <a:solidFill>
                  <a:srgbClr val="0070C0"/>
                </a:solidFill>
              </a:rPr>
              <a:t>void	</a:t>
            </a:r>
            <a:r>
              <a:rPr lang="en-US" b="1" dirty="0" err="1">
                <a:solidFill>
                  <a:srgbClr val="0070C0"/>
                </a:solidFill>
              </a:rPr>
              <a:t>setIcon</a:t>
            </a:r>
            <a:r>
              <a:rPr lang="en-US" b="1" dirty="0">
                <a:solidFill>
                  <a:srgbClr val="0070C0"/>
                </a:solidFill>
              </a:rPr>
              <a:t>(Icon icon)</a:t>
            </a:r>
          </a:p>
          <a:p>
            <a:r>
              <a:rPr lang="en-US" dirty="0"/>
              <a:t>Defines the icon this component will display.</a:t>
            </a:r>
          </a:p>
          <a:p>
            <a:r>
              <a:rPr lang="en-US" b="1" dirty="0">
                <a:solidFill>
                  <a:srgbClr val="0070C0"/>
                </a:solidFill>
              </a:rPr>
              <a:t>void	</a:t>
            </a:r>
            <a:r>
              <a:rPr lang="en-US" b="1" dirty="0" err="1">
                <a:solidFill>
                  <a:srgbClr val="0070C0"/>
                </a:solidFill>
              </a:rPr>
              <a:t>setIconTextGap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iconTextGap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If both the icon and text properties are set, this property defines the space between them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284813"/>
            <a:ext cx="10949066" cy="589215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setText</a:t>
            </a:r>
            <a:r>
              <a:rPr lang="en-US" dirty="0">
                <a:solidFill>
                  <a:srgbClr val="0070C0"/>
                </a:solidFill>
              </a:rPr>
              <a:t>(String text)</a:t>
            </a:r>
          </a:p>
          <a:p>
            <a:r>
              <a:rPr lang="en-US" dirty="0"/>
              <a:t>Defines the single line of text this component will display.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setVerticalAlignment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alignment)</a:t>
            </a:r>
          </a:p>
          <a:p>
            <a:r>
              <a:rPr lang="en-US" dirty="0"/>
              <a:t>Sets the alignment of the label's contents along the Y axis.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setVerticalTextPosition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textPosition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Sets the vertical position of the label's text, relative to its image.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77" y="155262"/>
            <a:ext cx="10515600" cy="759137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ImageIcon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914398"/>
            <a:ext cx="11872209" cy="56962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 err="1" smtClean="0">
                <a:solidFill>
                  <a:srgbClr val="0070C0"/>
                </a:solidFill>
              </a:rPr>
              <a:t>ImageIcon</a:t>
            </a:r>
            <a:r>
              <a:rPr lang="en-US" dirty="0" smtClean="0">
                <a:solidFill>
                  <a:srgbClr val="0070C0"/>
                </a:solidFill>
              </a:rPr>
              <a:t> extends Object implements Icon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An implementation of the Icon interface that paints Icons from Images. </a:t>
            </a:r>
            <a:endParaRPr lang="en-US" dirty="0" smtClean="0"/>
          </a:p>
          <a:p>
            <a:r>
              <a:rPr lang="en-US" dirty="0" smtClean="0"/>
              <a:t>Images </a:t>
            </a:r>
            <a:r>
              <a:rPr lang="en-US" dirty="0"/>
              <a:t>that are created from a URL, filename or byte array are preloaded using </a:t>
            </a:r>
            <a:r>
              <a:rPr lang="en-US" dirty="0" err="1"/>
              <a:t>MediaTracker</a:t>
            </a:r>
            <a:r>
              <a:rPr lang="en-US" dirty="0"/>
              <a:t> to monitor the loaded state of the image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ImageIcon</a:t>
            </a:r>
            <a:r>
              <a:rPr lang="en-US" b="1" dirty="0">
                <a:solidFill>
                  <a:srgbClr val="0070C0"/>
                </a:solidFill>
              </a:rPr>
              <a:t>(String filename)</a:t>
            </a:r>
          </a:p>
          <a:p>
            <a:r>
              <a:rPr lang="en-US" dirty="0"/>
              <a:t>Creates an </a:t>
            </a:r>
            <a:r>
              <a:rPr lang="en-US" dirty="0" err="1"/>
              <a:t>ImageIcon</a:t>
            </a:r>
            <a:r>
              <a:rPr lang="en-US" dirty="0"/>
              <a:t> from the specified file.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getIconHeight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Gets the height of the icon.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getIconWidth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Gets the width of the icon.</a:t>
            </a:r>
          </a:p>
          <a:p>
            <a:r>
              <a:rPr lang="en-US" dirty="0">
                <a:solidFill>
                  <a:srgbClr val="0070C0"/>
                </a:solidFill>
              </a:rPr>
              <a:t>Image	</a:t>
            </a:r>
            <a:r>
              <a:rPr lang="en-US" dirty="0" err="1">
                <a:solidFill>
                  <a:srgbClr val="0070C0"/>
                </a:solidFill>
              </a:rPr>
              <a:t>getImage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this icon's Image.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setImage</a:t>
            </a:r>
            <a:r>
              <a:rPr lang="en-US" dirty="0">
                <a:solidFill>
                  <a:srgbClr val="0070C0"/>
                </a:solidFill>
              </a:rPr>
              <a:t>(Image image)</a:t>
            </a:r>
          </a:p>
          <a:p>
            <a:r>
              <a:rPr lang="en-US" dirty="0"/>
              <a:t>Sets the image displayed by this icon.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setBounds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setBounds</a:t>
            </a:r>
            <a:r>
              <a:rPr lang="en-US" dirty="0"/>
              <a:t>() method not only specifies the size of the frame, but the location of the upper left corner: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public </a:t>
            </a:r>
            <a:r>
              <a:rPr lang="en-US" dirty="0">
                <a:solidFill>
                  <a:srgbClr val="008000"/>
                </a:solidFill>
              </a:rPr>
              <a:t>void </a:t>
            </a:r>
            <a:r>
              <a:rPr lang="en-US" dirty="0" err="1">
                <a:solidFill>
                  <a:srgbClr val="008000"/>
                </a:solidFill>
              </a:rPr>
              <a:t>setBounds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x, 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y, 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width, 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height)</a:t>
            </a:r>
          </a:p>
          <a:p>
            <a:r>
              <a:rPr lang="en-US" dirty="0"/>
              <a:t>This puts the upper left corner at location (x, y), where x the </a:t>
            </a:r>
            <a:r>
              <a:rPr lang="en-US" dirty="0" err="1"/>
              <a:t>the</a:t>
            </a:r>
            <a:r>
              <a:rPr lang="en-US" dirty="0"/>
              <a:t> number of pixels from the left of the screen and y is </a:t>
            </a:r>
            <a:r>
              <a:rPr lang="en-US" dirty="0" err="1"/>
              <a:t>is</a:t>
            </a:r>
            <a:r>
              <a:rPr lang="en-US" dirty="0"/>
              <a:t> the number from the top of the screen. height and width are as before.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82" y="215224"/>
            <a:ext cx="10515600" cy="83408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Border &amp; </a:t>
            </a:r>
            <a:r>
              <a:rPr lang="en-US" dirty="0" err="1">
                <a:solidFill>
                  <a:srgbClr val="0000FF"/>
                </a:solidFill>
              </a:rPr>
              <a:t>BorderFactory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1424066"/>
            <a:ext cx="11257614" cy="5216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Border	</a:t>
            </a:r>
          </a:p>
          <a:p>
            <a:r>
              <a:rPr lang="en-US" dirty="0"/>
              <a:t>Interface describing an object capable of rendering a border around the edges of a swing component.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BorderFactory</a:t>
            </a:r>
            <a:r>
              <a:rPr lang="en-US" dirty="0"/>
              <a:t> extends Object</a:t>
            </a:r>
          </a:p>
          <a:p>
            <a:endParaRPr lang="en-US" dirty="0"/>
          </a:p>
          <a:p>
            <a:r>
              <a:rPr lang="en-US" dirty="0"/>
              <a:t>static Border	</a:t>
            </a:r>
            <a:r>
              <a:rPr lang="en-US" dirty="0" err="1"/>
              <a:t>createLineBorder</a:t>
            </a:r>
            <a:r>
              <a:rPr lang="en-US" dirty="0"/>
              <a:t>(Color color)</a:t>
            </a:r>
          </a:p>
          <a:p>
            <a:r>
              <a:rPr lang="en-US" dirty="0"/>
              <a:t>Creates a line border withe the specified color.</a:t>
            </a:r>
          </a:p>
          <a:p>
            <a:r>
              <a:rPr lang="en-US" dirty="0"/>
              <a:t>static Border	</a:t>
            </a:r>
            <a:r>
              <a:rPr lang="en-US" dirty="0" err="1"/>
              <a:t>createLineBorder</a:t>
            </a:r>
            <a:r>
              <a:rPr lang="en-US" dirty="0"/>
              <a:t>(Color </a:t>
            </a:r>
            <a:r>
              <a:rPr lang="en-US" dirty="0" err="1"/>
              <a:t>color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thickness)</a:t>
            </a:r>
          </a:p>
          <a:p>
            <a:r>
              <a:rPr lang="en-US" dirty="0"/>
              <a:t>Creates a line border with the specified color and width.</a:t>
            </a:r>
          </a:p>
          <a:p>
            <a:r>
              <a:rPr lang="en-US" dirty="0"/>
              <a:t>static Border	</a:t>
            </a:r>
            <a:r>
              <a:rPr lang="en-US" dirty="0" err="1"/>
              <a:t>createLineBorder</a:t>
            </a:r>
            <a:r>
              <a:rPr lang="en-US" dirty="0"/>
              <a:t>(Color </a:t>
            </a:r>
            <a:r>
              <a:rPr lang="en-US" dirty="0" err="1"/>
              <a:t>color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thickness, </a:t>
            </a:r>
            <a:r>
              <a:rPr lang="en-US" dirty="0" err="1"/>
              <a:t>boolean</a:t>
            </a:r>
            <a:r>
              <a:rPr lang="en-US" dirty="0"/>
              <a:t> rounded)</a:t>
            </a:r>
          </a:p>
          <a:p>
            <a:r>
              <a:rPr lang="en-US" dirty="0"/>
              <a:t>Creates a line border with the specified color, thickness, and corner shape.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5" y="170253"/>
            <a:ext cx="10515600" cy="909039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JComboBox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15" y="1079292"/>
            <a:ext cx="11438744" cy="544142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 err="1" smtClean="0">
                <a:solidFill>
                  <a:srgbClr val="0070C0"/>
                </a:solidFill>
              </a:rPr>
              <a:t>JComboBox</a:t>
            </a:r>
            <a:r>
              <a:rPr lang="en-US" dirty="0" smtClean="0">
                <a:solidFill>
                  <a:srgbClr val="0070C0"/>
                </a:solidFill>
              </a:rPr>
              <a:t>&lt;E&gt; extends </a:t>
            </a:r>
            <a:r>
              <a:rPr lang="en-US" dirty="0" err="1">
                <a:solidFill>
                  <a:srgbClr val="0070C0"/>
                </a:solidFill>
              </a:rPr>
              <a:t>JComponent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A </a:t>
            </a:r>
            <a:r>
              <a:rPr lang="en-US" dirty="0">
                <a:solidFill>
                  <a:srgbClr val="FF00FF"/>
                </a:solidFill>
              </a:rPr>
              <a:t>component that combines a button or editable field and a drop-down list.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The </a:t>
            </a:r>
            <a:r>
              <a:rPr lang="en-US" dirty="0">
                <a:solidFill>
                  <a:srgbClr val="FF00FF"/>
                </a:solidFill>
              </a:rPr>
              <a:t>user can select a value from the drop-down list, which appears at the user's request.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JComboBox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Creates a </a:t>
            </a:r>
            <a:r>
              <a:rPr lang="en-US" dirty="0" err="1"/>
              <a:t>JComboBox</a:t>
            </a:r>
            <a:r>
              <a:rPr lang="en-US" dirty="0"/>
              <a:t> with a default data model.</a:t>
            </a:r>
          </a:p>
          <a:p>
            <a:r>
              <a:rPr lang="en-US" dirty="0" err="1">
                <a:solidFill>
                  <a:srgbClr val="0070C0"/>
                </a:solidFill>
              </a:rPr>
              <a:t>JComboBox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ComboBoxModel</a:t>
            </a:r>
            <a:r>
              <a:rPr lang="en-US" dirty="0">
                <a:solidFill>
                  <a:srgbClr val="0070C0"/>
                </a:solidFill>
              </a:rPr>
              <a:t>&lt;E&gt; </a:t>
            </a:r>
            <a:r>
              <a:rPr lang="en-US" dirty="0" err="1">
                <a:solidFill>
                  <a:srgbClr val="0070C0"/>
                </a:solidFill>
              </a:rPr>
              <a:t>aModel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Creates a </a:t>
            </a:r>
            <a:r>
              <a:rPr lang="en-US" dirty="0" err="1"/>
              <a:t>JComboBox</a:t>
            </a:r>
            <a:r>
              <a:rPr lang="en-US" dirty="0"/>
              <a:t> that takes its items from an existing </a:t>
            </a:r>
            <a:r>
              <a:rPr lang="en-US" dirty="0" err="1"/>
              <a:t>ComboBoxModel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JComboBox</a:t>
            </a:r>
            <a:r>
              <a:rPr lang="en-US" dirty="0">
                <a:solidFill>
                  <a:srgbClr val="0070C0"/>
                </a:solidFill>
              </a:rPr>
              <a:t>(E[] items)</a:t>
            </a:r>
          </a:p>
          <a:p>
            <a:r>
              <a:rPr lang="en-US" dirty="0"/>
              <a:t>Creates a </a:t>
            </a:r>
            <a:r>
              <a:rPr lang="en-US" dirty="0" err="1"/>
              <a:t>JComboBox</a:t>
            </a:r>
            <a:r>
              <a:rPr lang="en-US" dirty="0"/>
              <a:t> that contains the elements in the specified array.</a:t>
            </a:r>
          </a:p>
          <a:p>
            <a:r>
              <a:rPr lang="en-US" dirty="0" err="1">
                <a:solidFill>
                  <a:srgbClr val="0070C0"/>
                </a:solidFill>
              </a:rPr>
              <a:t>JComboBox</a:t>
            </a:r>
            <a:r>
              <a:rPr lang="en-US" dirty="0">
                <a:solidFill>
                  <a:srgbClr val="0070C0"/>
                </a:solidFill>
              </a:rPr>
              <a:t>(Vector&lt;E&gt; items)</a:t>
            </a:r>
          </a:p>
          <a:p>
            <a:r>
              <a:rPr lang="en-US" dirty="0"/>
              <a:t>Creates a </a:t>
            </a:r>
            <a:r>
              <a:rPr lang="en-US" dirty="0" err="1"/>
              <a:t>JComboBox</a:t>
            </a:r>
            <a:r>
              <a:rPr lang="en-US" dirty="0"/>
              <a:t> that contains the elements in the specified Vector.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179882"/>
            <a:ext cx="11857220" cy="63558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addItem</a:t>
            </a:r>
            <a:r>
              <a:rPr lang="en-US" dirty="0">
                <a:solidFill>
                  <a:srgbClr val="0070C0"/>
                </a:solidFill>
              </a:rPr>
              <a:t>(E item)</a:t>
            </a:r>
          </a:p>
          <a:p>
            <a:r>
              <a:rPr lang="en-US" dirty="0"/>
              <a:t>Adds an item to the item list.</a:t>
            </a:r>
          </a:p>
          <a:p>
            <a:r>
              <a:rPr lang="en-US" dirty="0">
                <a:solidFill>
                  <a:srgbClr val="0070C0"/>
                </a:solidFill>
              </a:rPr>
              <a:t>E	</a:t>
            </a:r>
            <a:r>
              <a:rPr lang="en-US" dirty="0" err="1">
                <a:solidFill>
                  <a:srgbClr val="0070C0"/>
                </a:solidFill>
              </a:rPr>
              <a:t>getItemAt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index)</a:t>
            </a:r>
          </a:p>
          <a:p>
            <a:r>
              <a:rPr lang="en-US" dirty="0"/>
              <a:t>Returns the list item at the specified index.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getItemCount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number of items in the list.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insertItemAt</a:t>
            </a:r>
            <a:r>
              <a:rPr lang="en-US" dirty="0">
                <a:solidFill>
                  <a:srgbClr val="0070C0"/>
                </a:solidFill>
              </a:rPr>
              <a:t>(E item,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index)</a:t>
            </a:r>
          </a:p>
          <a:p>
            <a:r>
              <a:rPr lang="en-US" dirty="0"/>
              <a:t>Inserts an item into the item list at a given index.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removeAllItems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Removes all items from the item list.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removeItem</a:t>
            </a:r>
            <a:r>
              <a:rPr lang="en-US" dirty="0">
                <a:solidFill>
                  <a:srgbClr val="0070C0"/>
                </a:solidFill>
              </a:rPr>
              <a:t>(Object </a:t>
            </a:r>
            <a:r>
              <a:rPr lang="en-US" dirty="0" err="1">
                <a:solidFill>
                  <a:srgbClr val="0070C0"/>
                </a:solidFill>
              </a:rPr>
              <a:t>anObject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Removes an item from the item list.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removeItemAt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anIndex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Removes the item at </a:t>
            </a:r>
            <a:r>
              <a:rPr lang="en-US" dirty="0" smtClean="0"/>
              <a:t>an Index </a:t>
            </a:r>
            <a:r>
              <a:rPr lang="en-US" dirty="0"/>
              <a:t>This method works only if the </a:t>
            </a:r>
            <a:r>
              <a:rPr lang="en-US" dirty="0" err="1"/>
              <a:t>JComboBox</a:t>
            </a:r>
            <a:r>
              <a:rPr lang="en-US" dirty="0"/>
              <a:t> uses a mutable data model.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56" y="200233"/>
            <a:ext cx="10515600" cy="939019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JTextField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57" y="1139252"/>
            <a:ext cx="11198900" cy="538146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 smtClean="0">
                <a:solidFill>
                  <a:srgbClr val="0000FF"/>
                </a:solidFill>
              </a:rPr>
              <a:t>JTextField</a:t>
            </a:r>
            <a:r>
              <a:rPr lang="en-US" dirty="0" smtClean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JTextComponent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is a lightweight component that allows the editing of a single line of text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JTextField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Constructs a new </a:t>
            </a:r>
            <a:r>
              <a:rPr lang="en-US" dirty="0" err="1" smtClean="0"/>
              <a:t>TextField</a:t>
            </a:r>
            <a:r>
              <a:rPr lang="en-US" dirty="0" smtClean="0"/>
              <a:t> with string as null and no. of column 0.</a:t>
            </a:r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JTextField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columns)</a:t>
            </a:r>
          </a:p>
          <a:p>
            <a:r>
              <a:rPr lang="en-US" dirty="0"/>
              <a:t>Constructs a new empty </a:t>
            </a:r>
            <a:r>
              <a:rPr lang="en-US" dirty="0" err="1"/>
              <a:t>TextField</a:t>
            </a:r>
            <a:r>
              <a:rPr lang="en-US" dirty="0"/>
              <a:t> with the specified number of columns.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JTextField</a:t>
            </a:r>
            <a:r>
              <a:rPr lang="en-US" dirty="0">
                <a:solidFill>
                  <a:srgbClr val="0000FF"/>
                </a:solidFill>
              </a:rPr>
              <a:t>(String text)</a:t>
            </a:r>
          </a:p>
          <a:p>
            <a:r>
              <a:rPr lang="en-US" dirty="0"/>
              <a:t>Constructs a new </a:t>
            </a:r>
            <a:r>
              <a:rPr lang="en-US" dirty="0" err="1"/>
              <a:t>TextField</a:t>
            </a:r>
            <a:r>
              <a:rPr lang="en-US" dirty="0"/>
              <a:t> initialized with the specified text.</a:t>
            </a:r>
          </a:p>
          <a:p>
            <a:r>
              <a:rPr lang="en-US" dirty="0" err="1">
                <a:solidFill>
                  <a:srgbClr val="0000FF"/>
                </a:solidFill>
              </a:rPr>
              <a:t>JTextField</a:t>
            </a:r>
            <a:r>
              <a:rPr lang="en-US" dirty="0">
                <a:solidFill>
                  <a:srgbClr val="0000FF"/>
                </a:solidFill>
              </a:rPr>
              <a:t>(String text,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columns)</a:t>
            </a:r>
          </a:p>
          <a:p>
            <a:r>
              <a:rPr lang="en-US" dirty="0"/>
              <a:t>Constructs a new </a:t>
            </a:r>
            <a:r>
              <a:rPr lang="en-US" dirty="0" err="1"/>
              <a:t>TextField</a:t>
            </a:r>
            <a:r>
              <a:rPr lang="en-US" dirty="0"/>
              <a:t> initialized with the specified text and columns.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JTextArea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 smtClean="0"/>
              <a:t>JTextArea</a:t>
            </a:r>
            <a:r>
              <a:rPr lang="en-US" dirty="0" smtClean="0"/>
              <a:t> extends </a:t>
            </a:r>
            <a:r>
              <a:rPr lang="en-US" dirty="0" err="1"/>
              <a:t>JTextComponent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JTextArea</a:t>
            </a:r>
            <a:r>
              <a:rPr lang="en-US" dirty="0"/>
              <a:t> is a multi-line area that displays plain text.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28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JButton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243"/>
            <a:ext cx="10515600" cy="5022720"/>
          </a:xfrm>
        </p:spPr>
        <p:txBody>
          <a:bodyPr>
            <a:normAutofit/>
          </a:bodyPr>
          <a:lstStyle/>
          <a:p>
            <a:r>
              <a:rPr lang="en-US" dirty="0"/>
              <a:t>Buttons are simple UI components used to generate events when the user presses them. Swing buttons can </a:t>
            </a:r>
            <a:r>
              <a:rPr lang="en-US" dirty="0" smtClean="0"/>
              <a:t>display icons, text</a:t>
            </a:r>
            <a:r>
              <a:rPr lang="en-US" dirty="0"/>
              <a:t>, or both.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section </a:t>
            </a:r>
            <a:r>
              <a:rPr lang="en-US" dirty="0" err="1" smtClean="0"/>
              <a:t>AbstractButton</a:t>
            </a:r>
            <a:r>
              <a:rPr lang="en-US" dirty="0" smtClean="0"/>
              <a:t> </a:t>
            </a:r>
            <a:r>
              <a:rPr lang="en-US" dirty="0"/>
              <a:t>is an abstract base class for all button </a:t>
            </a:r>
            <a:r>
              <a:rPr lang="en-US" dirty="0" smtClean="0"/>
              <a:t>components (</a:t>
            </a:r>
            <a:r>
              <a:rPr lang="en-US" dirty="0" err="1" smtClean="0"/>
              <a:t>JButton</a:t>
            </a:r>
            <a:r>
              <a:rPr lang="en-US" dirty="0"/>
              <a:t>, </a:t>
            </a:r>
            <a:r>
              <a:rPr lang="en-US" dirty="0" err="1"/>
              <a:t>JToggleButton</a:t>
            </a:r>
            <a:r>
              <a:rPr lang="en-US" dirty="0"/>
              <a:t>, </a:t>
            </a:r>
            <a:r>
              <a:rPr lang="en-US" dirty="0" err="1" smtClean="0"/>
              <a:t>JCheckBox</a:t>
            </a:r>
            <a:r>
              <a:rPr lang="en-US" dirty="0" smtClean="0"/>
              <a:t>, </a:t>
            </a:r>
            <a:r>
              <a:rPr lang="en-US" dirty="0" err="1" smtClean="0"/>
              <a:t>JRadioButton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r>
              <a:rPr lang="en-US" dirty="0"/>
              <a:t> and its subclasses</a:t>
            </a:r>
            <a:r>
              <a:rPr lang="en-US" dirty="0" smtClean="0"/>
              <a:t>).</a:t>
            </a:r>
          </a:p>
          <a:p>
            <a:r>
              <a:rPr lang="en-US" dirty="0" err="1"/>
              <a:t>AbstractButton</a:t>
            </a:r>
            <a:r>
              <a:rPr lang="en-US" dirty="0"/>
              <a:t> provides much of the functionality associated with the interaction between the various concrete</a:t>
            </a:r>
          </a:p>
          <a:p>
            <a:r>
              <a:rPr lang="en-US" dirty="0"/>
              <a:t>button classes and their </a:t>
            </a:r>
            <a:r>
              <a:rPr lang="en-US" dirty="0" err="1"/>
              <a:t>ButtonModel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we mentioned earlier, buttons in Swing can be made up of </a:t>
            </a:r>
            <a:r>
              <a:rPr lang="en-US" dirty="0" smtClean="0"/>
              <a:t>an image </a:t>
            </a:r>
            <a:r>
              <a:rPr lang="en-US" dirty="0"/>
              <a:t>(Icon ), text, or both. The relative positions of the text and icon are specified exactly as they are with </a:t>
            </a:r>
            <a:r>
              <a:rPr lang="en-US" dirty="0" smtClean="0"/>
              <a:t>the </a:t>
            </a:r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/>
              <a:t>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245" y="110292"/>
            <a:ext cx="10515600" cy="939019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Content..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184223"/>
            <a:ext cx="11272603" cy="5291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FF"/>
                </a:solidFill>
              </a:rPr>
              <a:t>Introduction to swing: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Swing features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Difference between AWT and Swing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Swing Components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</a:rPr>
              <a:t>Japplet</a:t>
            </a:r>
            <a:r>
              <a:rPr lang="en-US" dirty="0" smtClean="0">
                <a:solidFill>
                  <a:srgbClr val="008000"/>
                </a:solidFill>
              </a:rPr>
              <a:t>, Icons and Labels, Text fields, Combo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FF"/>
                </a:solidFill>
              </a:rPr>
              <a:t>Buttons:</a:t>
            </a:r>
          </a:p>
          <a:p>
            <a:pPr lvl="1"/>
            <a:r>
              <a:rPr lang="en-US" dirty="0" err="1" smtClean="0">
                <a:solidFill>
                  <a:srgbClr val="FF00FF"/>
                </a:solidFill>
              </a:rPr>
              <a:t>Jbutton</a:t>
            </a:r>
            <a:r>
              <a:rPr lang="en-US" dirty="0" smtClean="0">
                <a:solidFill>
                  <a:srgbClr val="FF00FF"/>
                </a:solidFill>
              </a:rPr>
              <a:t>, Checkbox and Radio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Advanced Swing Components: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Tabbed Panes, Scroll </a:t>
            </a:r>
            <a:r>
              <a:rPr lang="en-US" dirty="0" err="1" smtClean="0">
                <a:solidFill>
                  <a:srgbClr val="008000"/>
                </a:solidFill>
              </a:rPr>
              <a:t>Panes,Trees</a:t>
            </a:r>
            <a:r>
              <a:rPr lang="en-US" dirty="0" smtClean="0">
                <a:solidFill>
                  <a:srgbClr val="008000"/>
                </a:solidFill>
              </a:rPr>
              <a:t>, Tables ,Progress </a:t>
            </a:r>
            <a:r>
              <a:rPr lang="en-US" dirty="0" err="1" smtClean="0">
                <a:solidFill>
                  <a:srgbClr val="008000"/>
                </a:solidFill>
              </a:rPr>
              <a:t>bar,tool</a:t>
            </a:r>
            <a:r>
              <a:rPr lang="en-US" dirty="0" smtClean="0">
                <a:solidFill>
                  <a:srgbClr val="008000"/>
                </a:solidFill>
              </a:rPr>
              <a:t> tips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FF"/>
                </a:solidFill>
              </a:rPr>
              <a:t>MVC Architecture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JToggleButton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488780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JToggleButton</a:t>
            </a:r>
            <a:r>
              <a:rPr lang="en-US" dirty="0"/>
              <a:t> is a two-state button. The two states are selected and unselected.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err="1"/>
              <a:t>JRadioButton</a:t>
            </a:r>
            <a:r>
              <a:rPr lang="en-US" i="1" dirty="0"/>
              <a:t> </a:t>
            </a:r>
            <a:r>
              <a:rPr lang="en-US" dirty="0"/>
              <a:t>and </a:t>
            </a:r>
            <a:r>
              <a:rPr lang="en-US" i="1" dirty="0" err="1"/>
              <a:t>JCheckBox</a:t>
            </a:r>
            <a:r>
              <a:rPr lang="en-US" i="1" dirty="0"/>
              <a:t> </a:t>
            </a:r>
            <a:r>
              <a:rPr lang="en-US" dirty="0"/>
              <a:t>classes are subclasses of this class.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presses the toggle button, it toggles between being pressed or </a:t>
            </a:r>
            <a:r>
              <a:rPr lang="en-US" dirty="0" err="1"/>
              <a:t>unpressed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JToggleButton</a:t>
            </a:r>
            <a:r>
              <a:rPr lang="en-US" dirty="0"/>
              <a:t> is used to select a choice from a list of possible choices. </a:t>
            </a:r>
            <a:endParaRPr lang="en-US" dirty="0" smtClean="0"/>
          </a:p>
          <a:p>
            <a:r>
              <a:rPr lang="en-US" dirty="0" smtClean="0"/>
              <a:t>Buttons </a:t>
            </a:r>
            <a:r>
              <a:rPr lang="en-US" dirty="0"/>
              <a:t>can be configured, and to some degree controlled, by Actions. Using an Action with a button has many benefits beyond directly configuring a button.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JToggleButton</a:t>
            </a:r>
            <a:r>
              <a:rPr lang="en-US" dirty="0" smtClean="0">
                <a:solidFill>
                  <a:srgbClr val="0000FF"/>
                </a:solidFill>
              </a:rPr>
              <a:t>(cont’d)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214"/>
            <a:ext cx="10515600" cy="497774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Constructors in </a:t>
            </a:r>
            <a:r>
              <a:rPr lang="en-US" b="1" dirty="0" err="1"/>
              <a:t>JToggleButton</a:t>
            </a:r>
            <a:r>
              <a:rPr lang="en-US" b="1" dirty="0"/>
              <a:t>:</a:t>
            </a:r>
            <a:endParaRPr lang="en-US" dirty="0"/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():</a:t>
            </a:r>
            <a:r>
              <a:rPr lang="en-US" dirty="0"/>
              <a:t> Creates an initially unselected toggle button without setting the text or image.</a:t>
            </a:r>
          </a:p>
          <a:p>
            <a:pPr fontAlgn="base"/>
            <a:r>
              <a:rPr lang="en-US" b="1" dirty="0" err="1" smtClean="0"/>
              <a:t>JToggleButton</a:t>
            </a:r>
            <a:r>
              <a:rPr lang="en-US" b="1" dirty="0" smtClean="0"/>
              <a:t>(Icon </a:t>
            </a:r>
            <a:r>
              <a:rPr lang="en-US" b="1" dirty="0"/>
              <a:t>icon):</a:t>
            </a:r>
            <a:r>
              <a:rPr lang="en-US" dirty="0"/>
              <a:t> Creates an initially unselected toggle button with the specified image but no text.</a:t>
            </a:r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(Icon </a:t>
            </a:r>
            <a:r>
              <a:rPr lang="en-US" b="1" dirty="0" err="1"/>
              <a:t>icon</a:t>
            </a:r>
            <a:r>
              <a:rPr lang="en-US" b="1" dirty="0"/>
              <a:t>, </a:t>
            </a:r>
            <a:r>
              <a:rPr lang="en-US" b="1" dirty="0" err="1"/>
              <a:t>boolean</a:t>
            </a:r>
            <a:r>
              <a:rPr lang="en-US" b="1" dirty="0"/>
              <a:t> selected):</a:t>
            </a:r>
            <a:r>
              <a:rPr lang="en-US" dirty="0"/>
              <a:t> Creates a toggle button with the specified image and selection state, but no text.</a:t>
            </a:r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(String text):</a:t>
            </a:r>
            <a:r>
              <a:rPr lang="en-US" dirty="0"/>
              <a:t> Creates an unselected toggle button with the specified text.</a:t>
            </a:r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(String text, </a:t>
            </a:r>
            <a:r>
              <a:rPr lang="en-US" b="1" dirty="0" err="1"/>
              <a:t>boolean</a:t>
            </a:r>
            <a:r>
              <a:rPr lang="en-US" b="1" dirty="0"/>
              <a:t> selected):</a:t>
            </a:r>
            <a:r>
              <a:rPr lang="en-US" dirty="0"/>
              <a:t> Creates a toggle button with the specified text and selection state.</a:t>
            </a:r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(String text, Icon icon):</a:t>
            </a:r>
            <a:r>
              <a:rPr lang="en-US" dirty="0"/>
              <a:t> Creates a toggle button that has the specified text and image, and that is initially unselected.</a:t>
            </a:r>
          </a:p>
          <a:p>
            <a:pPr fontAlgn="base"/>
            <a:r>
              <a:rPr lang="en-US" b="1" dirty="0" err="1"/>
              <a:t>JToggleButton</a:t>
            </a:r>
            <a:r>
              <a:rPr lang="en-US" b="1" dirty="0"/>
              <a:t>(String text, Icon </a:t>
            </a:r>
            <a:r>
              <a:rPr lang="en-US" b="1" dirty="0" err="1"/>
              <a:t>icon</a:t>
            </a:r>
            <a:r>
              <a:rPr lang="en-US" b="1" dirty="0"/>
              <a:t>, </a:t>
            </a:r>
            <a:r>
              <a:rPr lang="en-US" b="1" dirty="0" err="1"/>
              <a:t>boolean</a:t>
            </a:r>
            <a:r>
              <a:rPr lang="en-US" b="1" dirty="0"/>
              <a:t> selected):</a:t>
            </a:r>
            <a:r>
              <a:rPr lang="en-US" dirty="0"/>
              <a:t>Creates a toggle button with the specified text, image, and selection state.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125283"/>
            <a:ext cx="10515600" cy="699177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JCheckBox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824460"/>
            <a:ext cx="11572406" cy="58611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JCheckBox</a:t>
            </a:r>
            <a:r>
              <a:rPr lang="en-US" dirty="0" smtClean="0"/>
              <a:t> </a:t>
            </a:r>
            <a:r>
              <a:rPr lang="en-US" dirty="0"/>
              <a:t>can be selected or deselected 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displays it state to the user . </a:t>
            </a:r>
            <a:endParaRPr lang="en-US" dirty="0" smtClean="0"/>
          </a:p>
          <a:p>
            <a:r>
              <a:rPr lang="en-US" dirty="0" err="1" smtClean="0"/>
              <a:t>JCheckBox</a:t>
            </a:r>
            <a:r>
              <a:rPr lang="en-US" dirty="0" smtClean="0"/>
              <a:t> </a:t>
            </a:r>
            <a:r>
              <a:rPr lang="en-US" dirty="0"/>
              <a:t>inherits </a:t>
            </a:r>
            <a:r>
              <a:rPr lang="en-US" dirty="0" err="1"/>
              <a:t>JToggleButton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/>
              <a:t>public class </a:t>
            </a:r>
            <a:r>
              <a:rPr lang="en-US" dirty="0" err="1"/>
              <a:t>JCheckBox</a:t>
            </a:r>
            <a:r>
              <a:rPr lang="en-US" dirty="0"/>
              <a:t> extends </a:t>
            </a:r>
            <a:r>
              <a:rPr lang="en-US" dirty="0" err="1"/>
              <a:t>JToggleButton</a:t>
            </a:r>
            <a:endParaRPr lang="en-US" dirty="0"/>
          </a:p>
          <a:p>
            <a:r>
              <a:rPr lang="en-US" dirty="0" smtClean="0"/>
              <a:t>Constructor </a:t>
            </a:r>
            <a:r>
              <a:rPr lang="en-US" dirty="0"/>
              <a:t>of the class are :</a:t>
            </a:r>
          </a:p>
          <a:p>
            <a:r>
              <a:rPr lang="en-US" dirty="0" err="1" smtClean="0"/>
              <a:t>JCheckBox</a:t>
            </a:r>
            <a:r>
              <a:rPr lang="en-US" dirty="0"/>
              <a:t>() : creates a new checkbox with no text or icon</a:t>
            </a:r>
          </a:p>
          <a:p>
            <a:r>
              <a:rPr lang="en-US" dirty="0" err="1"/>
              <a:t>JCheckBox</a:t>
            </a:r>
            <a:r>
              <a:rPr lang="en-US" dirty="0"/>
              <a:t>(Icon </a:t>
            </a:r>
            <a:r>
              <a:rPr lang="en-US" dirty="0" err="1"/>
              <a:t>i</a:t>
            </a:r>
            <a:r>
              <a:rPr lang="en-US" dirty="0"/>
              <a:t>) : creates a new checkbox with the icon specified</a:t>
            </a:r>
          </a:p>
          <a:p>
            <a:r>
              <a:rPr lang="en-US" dirty="0" err="1"/>
              <a:t>JCheckBox</a:t>
            </a:r>
            <a:r>
              <a:rPr lang="en-US" dirty="0"/>
              <a:t>(Icon </a:t>
            </a:r>
            <a:r>
              <a:rPr lang="en-US" dirty="0" err="1"/>
              <a:t>icon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s) : </a:t>
            </a:r>
            <a:endParaRPr lang="en-US" dirty="0" smtClean="0"/>
          </a:p>
          <a:p>
            <a:r>
              <a:rPr lang="en-US" dirty="0" err="1" smtClean="0"/>
              <a:t>JCheckBox</a:t>
            </a:r>
            <a:r>
              <a:rPr lang="en-US" dirty="0" smtClean="0"/>
              <a:t>(String </a:t>
            </a:r>
            <a:r>
              <a:rPr lang="en-US" dirty="0"/>
              <a:t>t) :creates a new checkbox with the string specified</a:t>
            </a:r>
          </a:p>
          <a:p>
            <a:r>
              <a:rPr lang="en-US" dirty="0" err="1"/>
              <a:t>JCheckBox</a:t>
            </a:r>
            <a:r>
              <a:rPr lang="en-US" dirty="0"/>
              <a:t>(String text, </a:t>
            </a:r>
            <a:r>
              <a:rPr lang="en-US" dirty="0" err="1"/>
              <a:t>boolean</a:t>
            </a:r>
            <a:r>
              <a:rPr lang="en-US" dirty="0"/>
              <a:t> selected)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JCheckBox</a:t>
            </a:r>
            <a:r>
              <a:rPr lang="en-US" dirty="0" smtClean="0"/>
              <a:t>(String </a:t>
            </a:r>
            <a:r>
              <a:rPr lang="en-US" dirty="0"/>
              <a:t>text, Icon icon)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JCheckBox</a:t>
            </a:r>
            <a:r>
              <a:rPr lang="en-US" dirty="0"/>
              <a:t>(String text, Icon </a:t>
            </a:r>
            <a:r>
              <a:rPr lang="en-US" dirty="0" err="1"/>
              <a:t>icon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selected</a:t>
            </a:r>
            <a:r>
              <a:rPr lang="en-US" dirty="0" smtClean="0"/>
              <a:t>):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setIcon</a:t>
            </a:r>
            <a:r>
              <a:rPr lang="en-US" dirty="0"/>
              <a:t>(Icon </a:t>
            </a:r>
            <a:r>
              <a:rPr lang="en-US" dirty="0" err="1"/>
              <a:t>i</a:t>
            </a:r>
            <a:r>
              <a:rPr lang="en-US" dirty="0"/>
              <a:t>) : sets the icon of the checkbox to the given icon</a:t>
            </a:r>
          </a:p>
          <a:p>
            <a:r>
              <a:rPr lang="en-US" dirty="0" err="1"/>
              <a:t>setText</a:t>
            </a:r>
            <a:r>
              <a:rPr lang="en-US" dirty="0"/>
              <a:t>(String s) :sets the text of the checkbox to the given text</a:t>
            </a:r>
          </a:p>
          <a:p>
            <a:r>
              <a:rPr lang="en-US" dirty="0" err="1"/>
              <a:t>setSelected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b) : sets the checkbox to selected if </a:t>
            </a:r>
            <a:r>
              <a:rPr lang="en-US" dirty="0" err="1"/>
              <a:t>boolean</a:t>
            </a:r>
            <a:r>
              <a:rPr lang="en-US" dirty="0"/>
              <a:t> value passed is true or vice versa</a:t>
            </a:r>
          </a:p>
          <a:p>
            <a:r>
              <a:rPr lang="en-US" dirty="0" err="1"/>
              <a:t>getIcon</a:t>
            </a:r>
            <a:r>
              <a:rPr lang="en-US" dirty="0"/>
              <a:t>() : returns the image of the checkbox</a:t>
            </a:r>
          </a:p>
          <a:p>
            <a:r>
              <a:rPr lang="en-US" dirty="0" err="1"/>
              <a:t>getText</a:t>
            </a:r>
            <a:r>
              <a:rPr lang="en-US" dirty="0"/>
              <a:t>() : returns the text of the checkbox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JRadioButton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 It is widely used in exam systems or quiz.</a:t>
            </a:r>
          </a:p>
          <a:p>
            <a:r>
              <a:rPr lang="en-US" dirty="0"/>
              <a:t>It should be added in </a:t>
            </a:r>
            <a:r>
              <a:rPr lang="en-US" dirty="0" err="1"/>
              <a:t>ButtonGroup</a:t>
            </a:r>
            <a:r>
              <a:rPr lang="en-US" dirty="0"/>
              <a:t> to select one radio button only</a:t>
            </a:r>
            <a:r>
              <a:rPr lang="en-US" dirty="0" smtClean="0"/>
              <a:t>.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JRadioButton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JToggleButton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694" y="3554587"/>
          <a:ext cx="11092722" cy="3071064"/>
        </p:xfrm>
        <a:graphic>
          <a:graphicData uri="http://schemas.openxmlformats.org/drawingml/2006/table">
            <a:tbl>
              <a:tblPr/>
              <a:tblGrid>
                <a:gridCol w="5546361"/>
                <a:gridCol w="5546361"/>
              </a:tblGrid>
              <a:tr h="5687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lnL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3411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JRadioButton()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unselected radio button with no text.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1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JRadioButton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unselected radio button with specified text.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3411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JRadioButton(String s, boolean selected)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radio button with the specified text and selected status.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871" y="431638"/>
          <a:ext cx="11392526" cy="5819259"/>
        </p:xfrm>
        <a:graphic>
          <a:graphicData uri="http://schemas.openxmlformats.org/drawingml/2006/table">
            <a:tbl>
              <a:tblPr/>
              <a:tblGrid>
                <a:gridCol w="5696263"/>
                <a:gridCol w="5696263"/>
              </a:tblGrid>
              <a:tr h="14093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specified text on button.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getText()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text of the button.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0001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setEnabled(boolean b)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or disable the button.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93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setIcon(Icon b)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specified Icon on the button.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0001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Icon getIcon()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get the Icon of the button.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25" y="274638"/>
            <a:ext cx="10268263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JTabbedPane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9625" y="990600"/>
            <a:ext cx="11242624" cy="5715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JTabbedPane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encapsulates a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tabbed pane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manages a set of components by linking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causes the component associated with that tab to come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forefront.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Tabbed panes are very common in the modern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that lets the user switch between a group of components by clicking on a tab with a given title and/or icon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JTabbedPane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three constructors.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JTabbedPane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empty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TabbedPane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 default tab placement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JTabbedPane.TOP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JTabbedPane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tabPlacement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empty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TabbedPane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specified tab placement of either: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JTabbedPane.TOP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JTabbedPane.BOTTOM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JTabbedPane.LEFT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JTabbedPane.RIGHT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JTabbedPane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tabPlacement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tabLayoutPolicy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empty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TabbedPane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specified tab placement and tab layout policy.</a:t>
            </a:r>
          </a:p>
          <a:p>
            <a:r>
              <a:rPr lang="en-US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n-US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add(String title, Component component</a:t>
            </a:r>
            <a:r>
              <a:rPr lang="en-US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addTab</a:t>
            </a:r>
            <a:r>
              <a:rPr lang="en-US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title, Component component</a:t>
            </a:r>
            <a:r>
              <a:rPr lang="en-US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45" y="228600"/>
            <a:ext cx="10493115" cy="49092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JTable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4793" y="899410"/>
            <a:ext cx="11877207" cy="580619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JTable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component that displays rows and columns of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drag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cursor 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 boundaries to resize columns.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drag a column to a new position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 smtClean="0"/>
              <a:t>Jtable</a:t>
            </a:r>
            <a:r>
              <a:rPr lang="en-US" dirty="0" smtClean="0"/>
              <a:t> is used </a:t>
            </a:r>
            <a:r>
              <a:rPr lang="en-US" dirty="0"/>
              <a:t>to display or edit two-dimensional data that is having both rows and columns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 err="1"/>
              <a:t>JTable</a:t>
            </a:r>
            <a:r>
              <a:rPr lang="en-US" b="1" dirty="0"/>
              <a:t>(): </a:t>
            </a:r>
            <a:r>
              <a:rPr lang="en-US" dirty="0"/>
              <a:t>A table is created with empty cells.</a:t>
            </a:r>
          </a:p>
          <a:p>
            <a:pPr fontAlgn="base"/>
            <a:r>
              <a:rPr lang="en-US" b="1" dirty="0" err="1"/>
              <a:t>JTable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rows, </a:t>
            </a:r>
            <a:r>
              <a:rPr lang="en-US" b="1" dirty="0" err="1"/>
              <a:t>int</a:t>
            </a:r>
            <a:r>
              <a:rPr lang="en-US" b="1" dirty="0"/>
              <a:t> cols): </a:t>
            </a:r>
            <a:r>
              <a:rPr lang="en-US" dirty="0"/>
              <a:t>Creates a table of size rows * cols.</a:t>
            </a:r>
          </a:p>
          <a:p>
            <a:pPr fontAlgn="base"/>
            <a:r>
              <a:rPr lang="en-US" b="1" dirty="0" err="1"/>
              <a:t>JTable</a:t>
            </a:r>
            <a:r>
              <a:rPr lang="en-US" b="1" dirty="0"/>
              <a:t>(Object[][] data, Object []Column): </a:t>
            </a:r>
            <a:r>
              <a:rPr lang="en-US" dirty="0"/>
              <a:t>A table is created with the specified name where []Column defines the column names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07" y="170253"/>
            <a:ext cx="10515600" cy="4893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methods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addColumn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TableColumn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aColumn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Appends </a:t>
            </a:r>
            <a:r>
              <a:rPr lang="en-US" dirty="0" err="1" smtClean="0"/>
              <a:t>aColumn</a:t>
            </a:r>
            <a:r>
              <a:rPr lang="en-US" dirty="0" smtClean="0"/>
              <a:t> </a:t>
            </a:r>
            <a:r>
              <a:rPr lang="en-US" dirty="0"/>
              <a:t>to the end of the array of columns held by this </a:t>
            </a:r>
            <a:r>
              <a:rPr lang="en-US" dirty="0" err="1"/>
              <a:t>JTable's</a:t>
            </a:r>
            <a:r>
              <a:rPr lang="en-US" dirty="0"/>
              <a:t> column model.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clearSelection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Deselects all selected columns and rows.</a:t>
            </a:r>
          </a:p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editCellAt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row,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column)</a:t>
            </a:r>
          </a:p>
          <a:p>
            <a:r>
              <a:rPr lang="en-US" dirty="0"/>
              <a:t>Programmatically starts editing the cell at row and column, if those indices are in the valid range, and the cell at those indices is editable.</a:t>
            </a:r>
          </a:p>
          <a:p>
            <a:r>
              <a:rPr lang="en-US" dirty="0" err="1">
                <a:solidFill>
                  <a:srgbClr val="0070C0"/>
                </a:solidFill>
              </a:rPr>
              <a:t>TableColumn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getColumn</a:t>
            </a:r>
            <a:r>
              <a:rPr lang="en-US" dirty="0">
                <a:solidFill>
                  <a:srgbClr val="0070C0"/>
                </a:solidFill>
              </a:rPr>
              <a:t>(Object identifier)</a:t>
            </a:r>
          </a:p>
          <a:p>
            <a:r>
              <a:rPr lang="en-US" dirty="0"/>
              <a:t>Returns the </a:t>
            </a:r>
            <a:r>
              <a:rPr lang="en-US" dirty="0" err="1"/>
              <a:t>TableColumn</a:t>
            </a:r>
            <a:r>
              <a:rPr lang="en-US" dirty="0"/>
              <a:t> object for the column in the table whose identifier is equal to identifier, when compared using equals.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2" y="146727"/>
            <a:ext cx="12058337" cy="652389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getColumnCount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number of columns in the column model.</a:t>
            </a:r>
          </a:p>
          <a:p>
            <a:r>
              <a:rPr lang="en-US" dirty="0">
                <a:solidFill>
                  <a:srgbClr val="0070C0"/>
                </a:solidFill>
              </a:rPr>
              <a:t>String	</a:t>
            </a:r>
            <a:r>
              <a:rPr lang="en-US" dirty="0" err="1">
                <a:solidFill>
                  <a:srgbClr val="0070C0"/>
                </a:solidFill>
              </a:rPr>
              <a:t>getColumnName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column)</a:t>
            </a:r>
          </a:p>
          <a:p>
            <a:r>
              <a:rPr lang="en-US" dirty="0"/>
              <a:t>Returns the name of the column appearing in the view at column position column.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getRowCount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number of rows that can be shown in the </a:t>
            </a:r>
            <a:r>
              <a:rPr lang="en-US" dirty="0" err="1"/>
              <a:t>JTable</a:t>
            </a:r>
            <a:r>
              <a:rPr lang="en-US" dirty="0"/>
              <a:t>, given unlimited space.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getSelectedColumn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smtClean="0"/>
              <a:t>Returns </a:t>
            </a:r>
            <a:r>
              <a:rPr lang="en-US" dirty="0"/>
              <a:t>the index of the first selected column, -1 if no column is selected.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getSelectedColumnCount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number of selected columns.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	</a:t>
            </a:r>
            <a:r>
              <a:rPr lang="en-US" dirty="0" err="1">
                <a:solidFill>
                  <a:srgbClr val="0070C0"/>
                </a:solidFill>
              </a:rPr>
              <a:t>getSelectedColumns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indices of all selected columns.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of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234"/>
            <a:ext cx="10515600" cy="5007729"/>
          </a:xfrm>
        </p:spPr>
        <p:txBody>
          <a:bodyPr/>
          <a:lstStyle/>
          <a:p>
            <a:r>
              <a:rPr lang="en-US" dirty="0"/>
              <a:t>AWT raised the Java popularity bar with powerful GUI features</a:t>
            </a:r>
          </a:p>
          <a:p>
            <a:r>
              <a:rPr lang="en-US" dirty="0"/>
              <a:t>Significant advancement but </a:t>
            </a:r>
            <a:r>
              <a:rPr lang="en-US" dirty="0">
                <a:solidFill>
                  <a:srgbClr val="0000FF"/>
                </a:solidFill>
              </a:rPr>
              <a:t>could not fulfill the UI needs of programmers</a:t>
            </a:r>
          </a:p>
          <a:p>
            <a:r>
              <a:rPr lang="en-US" dirty="0"/>
              <a:t>So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Swing</a:t>
            </a:r>
            <a:r>
              <a:rPr lang="en-US" dirty="0"/>
              <a:t> concept is used to further raise Java standards and popularity.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Swing components </a:t>
            </a:r>
            <a:r>
              <a:rPr lang="en-US" dirty="0"/>
              <a:t>are </a:t>
            </a:r>
            <a:r>
              <a:rPr lang="en-US" dirty="0">
                <a:solidFill>
                  <a:srgbClr val="0000FF"/>
                </a:solidFill>
              </a:rPr>
              <a:t>improved alternates to the AWT components </a:t>
            </a:r>
            <a:r>
              <a:rPr lang="en-US" dirty="0"/>
              <a:t>by eliminating the limitations and bugs observed in AWT components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1" y="164892"/>
            <a:ext cx="11857219" cy="669310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getSelectedRow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index of the first selected row, -1 if no row is selected.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getSelectedRowCount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number of selected rows.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	</a:t>
            </a:r>
            <a:r>
              <a:rPr lang="en-US" dirty="0" err="1">
                <a:solidFill>
                  <a:srgbClr val="0070C0"/>
                </a:solidFill>
              </a:rPr>
              <a:t>getSelectedRows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the indices of all selected rows.</a:t>
            </a:r>
          </a:p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isCellEditable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row,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column)</a:t>
            </a:r>
          </a:p>
          <a:p>
            <a:r>
              <a:rPr lang="en-US" dirty="0"/>
              <a:t>Returns true if the cell at row and column is editable.</a:t>
            </a:r>
          </a:p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isCellSelected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row,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column)</a:t>
            </a:r>
          </a:p>
          <a:p>
            <a:r>
              <a:rPr lang="en-US" dirty="0"/>
              <a:t>Returns true if the specified indices are in the valid range of rows and columns and the cell at the specified position is selected.</a:t>
            </a:r>
          </a:p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isColumnSelected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column)</a:t>
            </a:r>
          </a:p>
          <a:p>
            <a:r>
              <a:rPr lang="en-US" dirty="0"/>
              <a:t>Returns true if the specified index is in the valid range of columns, and the column at that index is selected.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24852"/>
            <a:ext cx="11692327" cy="64008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isEditing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Returns true if a cell is being edited.</a:t>
            </a:r>
          </a:p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isRowSelected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row)</a:t>
            </a:r>
          </a:p>
          <a:p>
            <a:r>
              <a:rPr lang="en-US" dirty="0"/>
              <a:t>Returns true if the specified index is in the valid range of rows, and the row at that index is selected.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moveColumn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column,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targetColumn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Moves the column </a:t>
            </a:r>
            <a:r>
              <a:rPr lang="en-US" dirty="0" err="1"/>
              <a:t>column</a:t>
            </a:r>
            <a:r>
              <a:rPr lang="en-US" dirty="0"/>
              <a:t> to the position currently occupied by the column </a:t>
            </a:r>
            <a:r>
              <a:rPr lang="en-US" dirty="0" err="1"/>
              <a:t>targetColumn</a:t>
            </a:r>
            <a:r>
              <a:rPr lang="en-US" dirty="0"/>
              <a:t> in the view.</a:t>
            </a:r>
          </a:p>
          <a:p>
            <a:r>
              <a:rPr lang="en-US" dirty="0">
                <a:solidFill>
                  <a:srgbClr val="0070C0"/>
                </a:solidFill>
              </a:rPr>
              <a:t>void	</a:t>
            </a:r>
            <a:r>
              <a:rPr lang="en-US" dirty="0" err="1">
                <a:solidFill>
                  <a:srgbClr val="0070C0"/>
                </a:solidFill>
              </a:rPr>
              <a:t>removeColumn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TableColumn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aColumn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Removes </a:t>
            </a:r>
            <a:r>
              <a:rPr lang="en-US" dirty="0" err="1"/>
              <a:t>aColumn</a:t>
            </a:r>
            <a:r>
              <a:rPr lang="en-US" dirty="0"/>
              <a:t> from this </a:t>
            </a:r>
            <a:r>
              <a:rPr lang="en-US" dirty="0" err="1"/>
              <a:t>JTable's</a:t>
            </a:r>
            <a:r>
              <a:rPr lang="en-US" dirty="0"/>
              <a:t> array of columns.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185243"/>
            <a:ext cx="10515600" cy="699177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JScrollPane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1" y="1019330"/>
            <a:ext cx="11797259" cy="557634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lightweight container that automatically handles the scrolling of another component.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 being scrolled is larger than the viewable area, horizontal and/or vertical scroll bars are automatically provided, and the component can be scrolled through the pane. </a:t>
            </a:r>
          </a:p>
          <a:p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b="1" dirty="0" err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automates scrolling, it usually eliminates the need to manage individual scroll bars.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viewable area of a scroll pane is called the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window in which the component being scrolled is displayed. Thus, the viewport displays the visible portion of the component being scrolled. 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scroll bars scroll the component through the viewport. In its default behavior, a 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dynamically add or remove a scroll bar as needed.</a:t>
            </a:r>
          </a:p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(Component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852"/>
            <a:ext cx="10515600" cy="59521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Note </a:t>
            </a:r>
            <a:r>
              <a:rPr lang="en-US" dirty="0">
                <a:solidFill>
                  <a:srgbClr val="FF00FF"/>
                </a:solidFill>
              </a:rPr>
              <a:t>that </a:t>
            </a:r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does not support heavyweight </a:t>
            </a:r>
            <a:r>
              <a:rPr lang="en-US" dirty="0">
                <a:solidFill>
                  <a:srgbClr val="FF00FF"/>
                </a:solidFill>
              </a:rPr>
              <a:t>components.</a:t>
            </a:r>
          </a:p>
          <a:p>
            <a:r>
              <a:rPr lang="en-US" dirty="0">
                <a:solidFill>
                  <a:srgbClr val="008000"/>
                </a:solidFill>
              </a:rPr>
              <a:t>The following text describes this </a:t>
            </a:r>
            <a:r>
              <a:rPr lang="en-US" dirty="0" smtClean="0">
                <a:solidFill>
                  <a:srgbClr val="008000"/>
                </a:solidFill>
              </a:rPr>
              <a:t>image: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FF00FF"/>
                </a:solidFill>
              </a:rPr>
              <a:t>The </a:t>
            </a:r>
            <a:r>
              <a:rPr lang="en-US" dirty="0" err="1">
                <a:solidFill>
                  <a:srgbClr val="FF00FF"/>
                </a:solidFill>
              </a:rPr>
              <a:t>JViewport</a:t>
            </a:r>
            <a:r>
              <a:rPr lang="en-US" dirty="0">
                <a:solidFill>
                  <a:srgbClr val="FF00FF"/>
                </a:solidFill>
              </a:rPr>
              <a:t> provides a window, or "viewport" onto a data source -- for example, a text </a:t>
            </a:r>
            <a:r>
              <a:rPr lang="en-US" dirty="0" smtClean="0">
                <a:solidFill>
                  <a:srgbClr val="FF00FF"/>
                </a:solidFill>
              </a:rPr>
              <a:t>file. </a:t>
            </a:r>
            <a:r>
              <a:rPr lang="en-US" dirty="0">
                <a:solidFill>
                  <a:srgbClr val="FF00FF"/>
                </a:solidFill>
              </a:rPr>
              <a:t>A </a:t>
            </a:r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 basically consists of </a:t>
            </a:r>
            <a:r>
              <a:rPr lang="en-US" dirty="0" err="1">
                <a:solidFill>
                  <a:srgbClr val="FF00FF"/>
                </a:solidFill>
              </a:rPr>
              <a:t>JScrollBars</a:t>
            </a:r>
            <a:r>
              <a:rPr lang="en-US" dirty="0">
                <a:solidFill>
                  <a:srgbClr val="FF00FF"/>
                </a:solidFill>
              </a:rPr>
              <a:t>, a </a:t>
            </a:r>
            <a:r>
              <a:rPr lang="en-US" dirty="0" err="1">
                <a:solidFill>
                  <a:srgbClr val="FF00FF"/>
                </a:solidFill>
              </a:rPr>
              <a:t>JViewport</a:t>
            </a:r>
            <a:r>
              <a:rPr lang="en-US" dirty="0">
                <a:solidFill>
                  <a:srgbClr val="FF00FF"/>
                </a:solidFill>
              </a:rPr>
              <a:t>, and the wiring between them, as shown in the diagram at </a:t>
            </a:r>
            <a:r>
              <a:rPr lang="en-US" dirty="0" smtClean="0">
                <a:solidFill>
                  <a:srgbClr val="FF00FF"/>
                </a:solidFill>
              </a:rPr>
              <a:t>right.</a:t>
            </a:r>
            <a:endParaRPr lang="en-US" dirty="0">
              <a:solidFill>
                <a:srgbClr val="FF00FF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06" y="2552466"/>
            <a:ext cx="4577383" cy="40993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32" y="155262"/>
            <a:ext cx="10515600" cy="7512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906467"/>
            <a:ext cx="11917181" cy="5749166"/>
          </a:xfrm>
        </p:spPr>
        <p:txBody>
          <a:bodyPr>
            <a:normAutofit fontScale="87500" lnSpcReduction="10000"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()</a:t>
            </a:r>
          </a:p>
          <a:p>
            <a:r>
              <a:rPr lang="en-US" dirty="0"/>
              <a:t>Creates an empty (no viewport view) </a:t>
            </a:r>
            <a:r>
              <a:rPr lang="en-US" dirty="0" err="1"/>
              <a:t>JScrollPane</a:t>
            </a:r>
            <a:r>
              <a:rPr lang="en-US" dirty="0"/>
              <a:t> where both horizontal and vertical scrollbars appear when needed.</a:t>
            </a:r>
          </a:p>
          <a:p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(Component view)</a:t>
            </a:r>
          </a:p>
          <a:p>
            <a:r>
              <a:rPr lang="en-US" dirty="0"/>
              <a:t>Creates a </a:t>
            </a:r>
            <a:r>
              <a:rPr lang="en-US" dirty="0" err="1"/>
              <a:t>JScrollPane</a:t>
            </a:r>
            <a:r>
              <a:rPr lang="en-US" dirty="0"/>
              <a:t> that displays the contents of the specified component, where both horizontal and vertical scrollbars appear whenever the component's contents are larger than the view.</a:t>
            </a:r>
          </a:p>
          <a:p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(Component view, </a:t>
            </a:r>
            <a:r>
              <a:rPr lang="en-US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vsbPolicy</a:t>
            </a:r>
            <a:r>
              <a:rPr lang="en-US" dirty="0">
                <a:solidFill>
                  <a:srgbClr val="FF00FF"/>
                </a:solidFill>
              </a:rPr>
              <a:t>, </a:t>
            </a:r>
            <a:r>
              <a:rPr lang="en-US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hsbPolicy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r>
              <a:rPr lang="en-US" dirty="0"/>
              <a:t>Creates a </a:t>
            </a:r>
            <a:r>
              <a:rPr lang="en-US" dirty="0" err="1"/>
              <a:t>JScrollPane</a:t>
            </a:r>
            <a:r>
              <a:rPr lang="en-US" dirty="0"/>
              <a:t> that displays the view component in a viewport whose view position can be controlled with a pair of scrollbars.</a:t>
            </a:r>
          </a:p>
          <a:p>
            <a:r>
              <a:rPr lang="en-US" dirty="0"/>
              <a:t>VERTICAL_SCROLLBAR,VERTICAL_SCROLLBAR_AS_NEEDED,VERTICAL_SCROLLBAR_ALWAYS,VERTICAL_SCROLLBAR_NEVER</a:t>
            </a:r>
          </a:p>
          <a:p>
            <a:r>
              <a:rPr lang="en-US" dirty="0" err="1">
                <a:solidFill>
                  <a:srgbClr val="FF00FF"/>
                </a:solidFill>
              </a:rPr>
              <a:t>JScrollPane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vsbPolicy</a:t>
            </a:r>
            <a:r>
              <a:rPr lang="en-US" dirty="0">
                <a:solidFill>
                  <a:srgbClr val="FF00FF"/>
                </a:solidFill>
              </a:rPr>
              <a:t>, </a:t>
            </a:r>
            <a:r>
              <a:rPr lang="en-US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hsbPolicy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r>
              <a:rPr lang="en-US" dirty="0"/>
              <a:t>Creates an empty (no viewport view) </a:t>
            </a:r>
            <a:r>
              <a:rPr lang="en-US" dirty="0" err="1"/>
              <a:t>JScrollPane</a:t>
            </a:r>
            <a:r>
              <a:rPr lang="en-US" dirty="0"/>
              <a:t> with specified scrollbar policies.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60" y="210820"/>
            <a:ext cx="5359400" cy="813435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JTree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995" y="1024255"/>
            <a:ext cx="9203055" cy="5266690"/>
          </a:xfrm>
        </p:spPr>
        <p:txBody>
          <a:bodyPr>
            <a:normAutofit fontScale="87500" lnSpcReduction="20000"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JTree</a:t>
            </a:r>
            <a:r>
              <a:rPr lang="en-US" dirty="0">
                <a:solidFill>
                  <a:srgbClr val="FF00FF"/>
                </a:solidFill>
              </a:rPr>
              <a:t> is a Swing component with which we can display hierarchical data.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JTree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is quite a complex component.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FF00FF"/>
                </a:solidFill>
              </a:rPr>
              <a:t>A </a:t>
            </a:r>
            <a:r>
              <a:rPr lang="en-US" dirty="0" err="1">
                <a:solidFill>
                  <a:srgbClr val="FF00FF"/>
                </a:solidFill>
              </a:rPr>
              <a:t>JTree</a:t>
            </a:r>
            <a:r>
              <a:rPr lang="en-US" dirty="0">
                <a:solidFill>
                  <a:srgbClr val="FF00FF"/>
                </a:solidFill>
              </a:rPr>
              <a:t> has a </a:t>
            </a:r>
            <a:r>
              <a:rPr lang="en-US" b="1" dirty="0">
                <a:solidFill>
                  <a:srgbClr val="FF0000"/>
                </a:solidFill>
              </a:rPr>
              <a:t>'root node</a:t>
            </a:r>
            <a:r>
              <a:rPr lang="en-US" dirty="0">
                <a:solidFill>
                  <a:srgbClr val="FF00FF"/>
                </a:solidFill>
              </a:rPr>
              <a:t>' which is the top-most parent for all nodes in the tree.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node</a:t>
            </a:r>
            <a:r>
              <a:rPr lang="en-US" dirty="0">
                <a:solidFill>
                  <a:srgbClr val="008000"/>
                </a:solidFill>
              </a:rPr>
              <a:t> is an item in a tree. </a:t>
            </a:r>
          </a:p>
          <a:p>
            <a:r>
              <a:rPr lang="en-US" dirty="0">
                <a:solidFill>
                  <a:srgbClr val="FF00FF"/>
                </a:solidFill>
              </a:rPr>
              <a:t>A node can have many children nodes. </a:t>
            </a:r>
          </a:p>
          <a:p>
            <a:r>
              <a:rPr lang="en-US" dirty="0">
                <a:solidFill>
                  <a:srgbClr val="008000"/>
                </a:solidFill>
              </a:rPr>
              <a:t>These children nodes themselves can have further children nodes. </a:t>
            </a:r>
          </a:p>
          <a:p>
            <a:r>
              <a:rPr lang="en-US" dirty="0">
                <a:solidFill>
                  <a:srgbClr val="FF00FF"/>
                </a:solidFill>
              </a:rPr>
              <a:t>If a node doesn't have any children node, it is called a </a:t>
            </a:r>
            <a:r>
              <a:rPr lang="en-US" b="1" dirty="0">
                <a:solidFill>
                  <a:srgbClr val="FF0000"/>
                </a:solidFill>
              </a:rPr>
              <a:t>leaf node</a:t>
            </a:r>
            <a:r>
              <a:rPr lang="en-US" dirty="0">
                <a:solidFill>
                  <a:srgbClr val="FF00FF"/>
                </a:solidFill>
              </a:rPr>
              <a:t>.</a:t>
            </a:r>
          </a:p>
          <a:p>
            <a:r>
              <a:rPr lang="en-US" dirty="0">
                <a:solidFill>
                  <a:srgbClr val="008000"/>
                </a:solidFill>
              </a:rPr>
              <a:t>The leaf node is displayed with a different visual indicator. </a:t>
            </a:r>
          </a:p>
          <a:p>
            <a:r>
              <a:rPr lang="en-US" dirty="0">
                <a:solidFill>
                  <a:srgbClr val="FF00FF"/>
                </a:solidFill>
              </a:rPr>
              <a:t>The nodes with children are displayed with a different visual indicator along with a visual 'handle' which can be used to expand or collapse that node. </a:t>
            </a:r>
          </a:p>
          <a:p>
            <a:r>
              <a:rPr lang="en-US" b="1" dirty="0">
                <a:solidFill>
                  <a:srgbClr val="FF0000"/>
                </a:solidFill>
              </a:rPr>
              <a:t>Expanding</a:t>
            </a:r>
            <a:r>
              <a:rPr lang="en-US" dirty="0">
                <a:solidFill>
                  <a:srgbClr val="008000"/>
                </a:solidFill>
              </a:rPr>
              <a:t> a node displays the children and </a:t>
            </a:r>
            <a:r>
              <a:rPr lang="en-US" b="1" dirty="0">
                <a:solidFill>
                  <a:srgbClr val="FF0000"/>
                </a:solidFill>
              </a:rPr>
              <a:t>collapsing</a:t>
            </a:r>
            <a:r>
              <a:rPr lang="en-US" dirty="0">
                <a:solidFill>
                  <a:srgbClr val="008000"/>
                </a:solidFill>
              </a:rPr>
              <a:t> hides them.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5500" y="1024255"/>
            <a:ext cx="2259330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41935"/>
            <a:ext cx="11167745" cy="64636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Declaration:</a:t>
            </a:r>
          </a:p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>
                <a:solidFill>
                  <a:srgbClr val="0000FF"/>
                </a:solidFill>
              </a:rPr>
              <a:t>JTree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Jcomponent</a:t>
            </a:r>
          </a:p>
          <a:p>
            <a:r>
              <a:rPr lang="en-US" dirty="0" err="1">
                <a:solidFill>
                  <a:srgbClr val="FF00FF"/>
                </a:solidFill>
              </a:rPr>
              <a:t>Constructor:</a:t>
            </a:r>
          </a:p>
          <a:p>
            <a:r>
              <a:rPr lang="en-US" dirty="0" err="1">
                <a:solidFill>
                  <a:srgbClr val="0000FF"/>
                </a:solidFill>
              </a:rPr>
              <a:t>JTree(TreeNode root)</a:t>
            </a:r>
          </a:p>
          <a:p>
            <a:r>
              <a:rPr lang="en-US" dirty="0" err="1">
                <a:solidFill>
                  <a:srgbClr val="008000"/>
                </a:solidFill>
              </a:rPr>
              <a:t>Returns a JTree with the specified TreeNode as its root, which displays the root node.</a:t>
            </a:r>
          </a:p>
          <a:p>
            <a:r>
              <a:rPr lang="en-US" b="1" dirty="0">
                <a:solidFill>
                  <a:srgbClr val="FF0000"/>
                </a:solidFill>
              </a:rPr>
              <a:t>TreeNode</a:t>
            </a:r>
            <a:r>
              <a:rPr lang="en-US" dirty="0">
                <a:solidFill>
                  <a:srgbClr val="008000"/>
                </a:solidFill>
              </a:rPr>
              <a:t> is an </a:t>
            </a:r>
            <a:r>
              <a:rPr lang="en-US" dirty="0">
                <a:solidFill>
                  <a:srgbClr val="008000"/>
                </a:solidFill>
                <a:sym typeface="+mn-ea"/>
              </a:rPr>
              <a:t>Interface  present </a:t>
            </a:r>
            <a:r>
              <a:rPr lang="en-US" dirty="0">
                <a:solidFill>
                  <a:srgbClr val="008000"/>
                </a:solidFill>
              </a:rPr>
              <a:t>in package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javax.swing.tree</a:t>
            </a:r>
          </a:p>
          <a:p>
            <a:r>
              <a:rPr lang="en-US" dirty="0">
                <a:solidFill>
                  <a:srgbClr val="008000"/>
                </a:solidFill>
              </a:rPr>
              <a:t>A TreeNode instance represents an object which can have multiple children nodes but has only one parent node. </a:t>
            </a:r>
          </a:p>
          <a:p>
            <a:r>
              <a:rPr lang="en-US" dirty="0">
                <a:solidFill>
                  <a:srgbClr val="008000"/>
                </a:solidFill>
              </a:rPr>
              <a:t>The root node has null parent. </a:t>
            </a:r>
          </a:p>
          <a:p>
            <a:r>
              <a:rPr lang="en-US" dirty="0">
                <a:solidFill>
                  <a:srgbClr val="008000"/>
                </a:solidFill>
              </a:rPr>
              <a:t>This interface has only </a:t>
            </a:r>
            <a:r>
              <a:rPr lang="en-US" b="1" dirty="0">
                <a:solidFill>
                  <a:srgbClr val="FF0000"/>
                </a:solidFill>
              </a:rPr>
              <a:t>getters</a:t>
            </a:r>
            <a:r>
              <a:rPr lang="en-US" dirty="0">
                <a:solidFill>
                  <a:srgbClr val="008000"/>
                </a:solidFill>
              </a:rPr>
              <a:t> to get information about this or children or parent nodes, thus it represents an </a:t>
            </a:r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>
                <a:solidFill>
                  <a:srgbClr val="008000"/>
                </a:solidFill>
              </a:rPr>
              <a:t> node.</a:t>
            </a:r>
          </a:p>
          <a:p>
            <a:r>
              <a:rPr lang="en-US" dirty="0">
                <a:solidFill>
                  <a:srgbClr val="008000"/>
                </a:solidFill>
              </a:rPr>
              <a:t>Subinterfaces is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MutableTreeNode</a:t>
            </a:r>
            <a:r>
              <a:rPr lang="en-US" dirty="0">
                <a:solidFill>
                  <a:srgbClr val="008000"/>
                </a:solidFill>
                <a:sym typeface="+mn-ea"/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and implementing Classes is </a:t>
            </a:r>
            <a:r>
              <a:rPr lang="en-US" b="1" dirty="0">
                <a:solidFill>
                  <a:srgbClr val="FF0000"/>
                </a:solidFill>
              </a:rPr>
              <a:t>DefaultMutableTreeNode</a:t>
            </a:r>
          </a:p>
          <a:p>
            <a:r>
              <a:rPr lang="en-US" dirty="0">
                <a:solidFill>
                  <a:srgbClr val="008000"/>
                </a:solidFill>
              </a:rPr>
              <a:t>This is a subinterface of TreeNode, which represents a mutable node. This interface additionally introduces methods to insert and remove nodes.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334645"/>
            <a:ext cx="11478260" cy="60598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FF"/>
                </a:solidFill>
                <a:sym typeface="+mn-ea"/>
              </a:rPr>
              <a:t>DefaultMutableTreeNode is an implementation of MutableTreeNode which represents a general-purpose node</a:t>
            </a:r>
            <a:r>
              <a:rPr lang="en-US" dirty="0">
                <a:sym typeface="+mn-ea"/>
              </a:rPr>
              <a:t>.</a:t>
            </a:r>
          </a:p>
          <a:p>
            <a:r>
              <a:rPr lang="en-US" dirty="0">
                <a:solidFill>
                  <a:srgbClr val="008000"/>
                </a:solidFill>
                <a:sym typeface="+mn-ea"/>
              </a:rPr>
              <a:t>This class is provided in the Swing API and we can use it to represent our nodes. This class has a handy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add() </a:t>
            </a:r>
            <a:r>
              <a:rPr lang="en-US" dirty="0">
                <a:solidFill>
                  <a:srgbClr val="008000"/>
                </a:solidFill>
                <a:sym typeface="+mn-ea"/>
              </a:rPr>
              <a:t>method which takes in an instance of MutableTreeNode</a:t>
            </a:r>
            <a:r>
              <a:rPr lang="en-US" dirty="0">
                <a:sym typeface="+mn-ea"/>
              </a:rPr>
              <a:t>.</a:t>
            </a:r>
          </a:p>
          <a:p>
            <a:r>
              <a:rPr lang="en-US" dirty="0">
                <a:sym typeface="+mn-ea"/>
              </a:rPr>
              <a:t>Example:</a:t>
            </a:r>
          </a:p>
          <a:p>
            <a:r>
              <a:rPr lang="en-US" dirty="0">
                <a:solidFill>
                  <a:srgbClr val="0070C0"/>
                </a:solidFill>
                <a:sym typeface="+mn-ea"/>
              </a:rPr>
              <a:t>We want to display the list of vegetables and fruits hierarchically.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sym typeface="+mn-ea"/>
              </a:rPr>
              <a:t>So, we will first create the root node. And then we can recursively add nodes to that root.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sym typeface="+mn-ea"/>
              </a:rPr>
              <a:t>When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we create the JTree instance, we just pass the root node instance. This is because, the root node contains all the information including the children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8" y="1"/>
            <a:ext cx="11258862" cy="929389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JProgressBar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929390"/>
            <a:ext cx="10979046" cy="524757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FF"/>
                </a:solidFill>
              </a:rPr>
              <a:t>JProgressBar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visually displays the progress of some specified task.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JProgressBar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shows the percentage of completion of specified task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The </a:t>
            </a:r>
            <a:r>
              <a:rPr lang="en-US" dirty="0">
                <a:solidFill>
                  <a:srgbClr val="FF00FF"/>
                </a:solidFill>
              </a:rPr>
              <a:t>progress bar fills up as the task reaches it completion.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In </a:t>
            </a:r>
            <a:r>
              <a:rPr lang="en-US" dirty="0">
                <a:solidFill>
                  <a:srgbClr val="008000"/>
                </a:solidFill>
              </a:rPr>
              <a:t>addition to show the percentage of completion of task, it can also display some text 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dirty="0"/>
              <a:t>Constructors of </a:t>
            </a:r>
            <a:r>
              <a:rPr lang="en-US" dirty="0" err="1"/>
              <a:t>JProgressBar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70C0"/>
                </a:solidFill>
              </a:rPr>
              <a:t>JProgressBar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/>
              <a:t>a horizontal progress bar that displays a border but no progress string. The initial and minimum values are 0, and the maximum is 100</a:t>
            </a:r>
          </a:p>
          <a:p>
            <a:r>
              <a:rPr lang="en-US" dirty="0" err="1">
                <a:solidFill>
                  <a:srgbClr val="0070C0"/>
                </a:solidFill>
              </a:rPr>
              <a:t>JProgressBar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orientation)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/>
              <a:t>a progress bar with the specified orientation, which can be either </a:t>
            </a:r>
            <a:r>
              <a:rPr lang="en-US" dirty="0" err="1"/>
              <a:t>SwingConstants.VERTICAL</a:t>
            </a:r>
            <a:r>
              <a:rPr lang="en-US" dirty="0"/>
              <a:t> or </a:t>
            </a:r>
            <a:r>
              <a:rPr lang="en-US" dirty="0" err="1"/>
              <a:t>SwingConstants.HORIZONTAL</a:t>
            </a:r>
            <a:r>
              <a:rPr lang="en-US" dirty="0"/>
              <a:t>. By default, a border is painted but a progress string is not. The initial and minimum values are 0, and the maximum is 100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18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374754"/>
            <a:ext cx="11932171" cy="635583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JProgressBar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min,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max) :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Creates </a:t>
            </a:r>
            <a:r>
              <a:rPr lang="en-US" dirty="0"/>
              <a:t>a horizontal progress bar with the specified minimum and maximum. Sets the initial value of the progress bar to the specified minimum. By default, a border is painted but a progress string is not</a:t>
            </a:r>
          </a:p>
          <a:p>
            <a:r>
              <a:rPr lang="en-US" dirty="0" err="1">
                <a:solidFill>
                  <a:srgbClr val="0070C0"/>
                </a:solidFill>
              </a:rPr>
              <a:t>JProgressBar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orientation,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min,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max)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/>
              <a:t>a progress bar using the specified orientation, minimum, and maximum. By default, a border is painted but a progress string is not. Sets the initial value of the progress bar to the specified minimum</a:t>
            </a:r>
          </a:p>
        </p:txBody>
      </p:sp>
    </p:spTree>
    <p:extLst>
      <p:ext uri="{BB962C8B-B14F-4D97-AF65-F5344CB8AC3E}">
        <p14:creationId xmlns:p14="http://schemas.microsoft.com/office/powerpoint/2010/main" val="30274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54326" cy="7291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 of AWT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959369"/>
            <a:ext cx="11907187" cy="57412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AWT components internally depend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native methods like C functions </a:t>
            </a:r>
            <a:r>
              <a:rPr lang="en-US" dirty="0">
                <a:solidFill>
                  <a:srgbClr val="0000FF"/>
                </a:solidFill>
              </a:rPr>
              <a:t>and hence problems related to portability arise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 component is created in AWT, it internally calls a native method (for example, a C function) that creates the component internally. This component is called </a:t>
            </a:r>
            <a:r>
              <a:rPr lang="en-US" b="1" dirty="0">
                <a:solidFill>
                  <a:srgbClr val="FF0000"/>
                </a:solidFill>
              </a:rPr>
              <a:t>'peer component</a:t>
            </a:r>
            <a:r>
              <a:rPr lang="en-US" dirty="0"/>
              <a:t>'.</a:t>
            </a:r>
          </a:p>
          <a:p>
            <a:r>
              <a:rPr lang="en-US" dirty="0">
                <a:solidFill>
                  <a:srgbClr val="0000FF"/>
                </a:solidFill>
              </a:rPr>
              <a:t>This means AWT internally depends on C code and this is not desirable as we know that </a:t>
            </a:r>
            <a:r>
              <a:rPr lang="en-US" dirty="0">
                <a:solidFill>
                  <a:srgbClr val="FF0000"/>
                </a:solidFill>
              </a:rPr>
              <a:t>C is a system dependent language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appearance of a component is called its '</a:t>
            </a:r>
            <a:r>
              <a:rPr lang="en-US" b="1" dirty="0">
                <a:solidFill>
                  <a:srgbClr val="FF0000"/>
                </a:solidFill>
              </a:rPr>
              <a:t>look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 and how the user interacts with the component is called its '</a:t>
            </a:r>
            <a:r>
              <a:rPr lang="en-US" b="1" dirty="0">
                <a:solidFill>
                  <a:srgbClr val="FF0000"/>
                </a:solidFill>
              </a:rPr>
              <a:t>feel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'. The look-and-feel of AWT components change depending on the platform (or operating system). </a:t>
            </a:r>
          </a:p>
          <a:p>
            <a:r>
              <a:rPr lang="en-US" dirty="0">
                <a:solidFill>
                  <a:srgbClr val="0000FF"/>
                </a:solidFill>
              </a:rPr>
              <a:t>For example, refer code to create a push button in AWT code When this code is executed in Windows it will display windows“ type of push button whereas the same code in Unix will display </a:t>
            </a:r>
            <a:r>
              <a:rPr lang="en-US" dirty="0" err="1">
                <a:solidFill>
                  <a:srgbClr val="0000FF"/>
                </a:solidFill>
              </a:rPr>
              <a:t>unix</a:t>
            </a:r>
            <a:r>
              <a:rPr lang="en-US" dirty="0">
                <a:solidFill>
                  <a:srgbClr val="0000FF"/>
                </a:solidFill>
              </a:rPr>
              <a:t>-style of push button. It means when a programmer creates a screen with different components, </a:t>
            </a:r>
            <a:r>
              <a:rPr lang="en-US" dirty="0">
                <a:solidFill>
                  <a:srgbClr val="FF0000"/>
                </a:solidFill>
              </a:rPr>
              <a:t>he cannot be sure how his screen will look on a particular system</a:t>
            </a:r>
            <a:r>
              <a:rPr lang="en-US" dirty="0">
                <a:solidFill>
                  <a:srgbClr val="0000FF"/>
                </a:solidFill>
              </a:rPr>
              <a:t>. Its </a:t>
            </a:r>
            <a:r>
              <a:rPr lang="en-US" dirty="0">
                <a:solidFill>
                  <a:srgbClr val="FF0000"/>
                </a:solidFill>
              </a:rPr>
              <a:t>appearance changes from system to system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Moreover, AWT components are heavy-weight. It means these components take more system resources like </a:t>
            </a:r>
            <a:r>
              <a:rPr lang="en-US" b="1" dirty="0">
                <a:solidFill>
                  <a:srgbClr val="FF0000"/>
                </a:solidFill>
              </a:rPr>
              <a:t>more memory and more processor time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2" y="0"/>
            <a:ext cx="11353800" cy="5942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Commonly used methods of </a:t>
            </a:r>
            <a:r>
              <a:rPr lang="en-US" dirty="0" err="1">
                <a:solidFill>
                  <a:srgbClr val="0000FF"/>
                </a:solidFill>
              </a:rPr>
              <a:t>JProgressBar</a:t>
            </a:r>
            <a:r>
              <a:rPr lang="en-US" dirty="0">
                <a:solidFill>
                  <a:srgbClr val="0000FF"/>
                </a:solidFill>
              </a:rPr>
              <a:t> are 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809469"/>
            <a:ext cx="11677338" cy="5876144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getMaximum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: returns the progress bar’s maximum value.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getMinimum</a:t>
            </a:r>
            <a:r>
              <a:rPr lang="en-US" dirty="0">
                <a:solidFill>
                  <a:srgbClr val="0070C0"/>
                </a:solidFill>
              </a:rPr>
              <a:t>() : </a:t>
            </a:r>
            <a:r>
              <a:rPr lang="en-US" dirty="0"/>
              <a:t>returns the progress bar’s minimum value.</a:t>
            </a:r>
          </a:p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 err="1">
                <a:solidFill>
                  <a:srgbClr val="0070C0"/>
                </a:solidFill>
              </a:rPr>
              <a:t>getString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: get the progress bar’s string representation of current value.</a:t>
            </a:r>
          </a:p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setMaximum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 : </a:t>
            </a:r>
            <a:r>
              <a:rPr lang="en-US" dirty="0"/>
              <a:t>sets the progress bar’s maximum value to the value n.</a:t>
            </a:r>
          </a:p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setMinimum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 : </a:t>
            </a:r>
            <a:r>
              <a:rPr lang="en-US" dirty="0"/>
              <a:t>sets the progress bar’s minimum value to the value n.</a:t>
            </a:r>
          </a:p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setValue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 : </a:t>
            </a:r>
            <a:r>
              <a:rPr lang="en-US" dirty="0"/>
              <a:t>set Progress bar’s current value to the value n.</a:t>
            </a:r>
          </a:p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setString</a:t>
            </a:r>
            <a:r>
              <a:rPr lang="en-US" dirty="0">
                <a:solidFill>
                  <a:srgbClr val="0070C0"/>
                </a:solidFill>
              </a:rPr>
              <a:t>(String s) : </a:t>
            </a:r>
            <a:r>
              <a:rPr lang="en-US" dirty="0"/>
              <a:t>set the value of the progress String to the String s.</a:t>
            </a:r>
          </a:p>
        </p:txBody>
      </p:sp>
    </p:spTree>
    <p:extLst>
      <p:ext uri="{BB962C8B-B14F-4D97-AF65-F5344CB8AC3E}">
        <p14:creationId xmlns:p14="http://schemas.microsoft.com/office/powerpoint/2010/main" val="42901033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274"/>
            <a:ext cx="10515600" cy="8640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Tool tip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139252"/>
            <a:ext cx="11677338" cy="5381469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We can add tooltip text to almost all the components of Java Swing by using the following method </a:t>
            </a:r>
            <a:r>
              <a:rPr lang="en-US" dirty="0" err="1">
                <a:solidFill>
                  <a:srgbClr val="FF00FF"/>
                </a:solidFill>
              </a:rPr>
              <a:t>setToolTipText</a:t>
            </a:r>
            <a:r>
              <a:rPr lang="en-US" dirty="0">
                <a:solidFill>
                  <a:srgbClr val="FF00FF"/>
                </a:solidFill>
              </a:rPr>
              <a:t>(String s). 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This </a:t>
            </a:r>
            <a:r>
              <a:rPr lang="en-US" dirty="0">
                <a:solidFill>
                  <a:srgbClr val="008000"/>
                </a:solidFill>
              </a:rPr>
              <a:t>method sets the tooltip of the component to the specified string s .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When </a:t>
            </a:r>
            <a:r>
              <a:rPr lang="en-US" dirty="0">
                <a:solidFill>
                  <a:srgbClr val="FF00FF"/>
                </a:solidFill>
              </a:rPr>
              <a:t>the cursor enters the boundary of that component a popup appears and text is displayed </a:t>
            </a:r>
            <a:r>
              <a:rPr lang="en-US" dirty="0" smtClean="0">
                <a:solidFill>
                  <a:srgbClr val="FF00FF"/>
                </a:solidFill>
              </a:rPr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Methods used: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getToolTipText</a:t>
            </a:r>
            <a:r>
              <a:rPr lang="en-US" dirty="0">
                <a:solidFill>
                  <a:srgbClr val="0070C0"/>
                </a:solidFill>
              </a:rPr>
              <a:t>() : </a:t>
            </a:r>
            <a:r>
              <a:rPr lang="en-US" dirty="0"/>
              <a:t>returns the tooltip text for that component .</a:t>
            </a:r>
          </a:p>
          <a:p>
            <a:r>
              <a:rPr lang="en-US" dirty="0" err="1">
                <a:solidFill>
                  <a:srgbClr val="0070C0"/>
                </a:solidFill>
              </a:rPr>
              <a:t>setToolTipText</a:t>
            </a:r>
            <a:r>
              <a:rPr lang="en-US" dirty="0">
                <a:solidFill>
                  <a:srgbClr val="0070C0"/>
                </a:solidFill>
              </a:rPr>
              <a:t>(String s) : </a:t>
            </a:r>
            <a:r>
              <a:rPr lang="en-US" dirty="0"/>
              <a:t>sets the tooltip text for the component .</a:t>
            </a:r>
          </a:p>
          <a:p>
            <a:r>
              <a:rPr lang="en-US" dirty="0" err="1">
                <a:solidFill>
                  <a:srgbClr val="0070C0"/>
                </a:solidFill>
              </a:rPr>
              <a:t>getToolTipLocation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MouseEvent</a:t>
            </a:r>
            <a:r>
              <a:rPr lang="en-US" dirty="0">
                <a:solidFill>
                  <a:srgbClr val="0070C0"/>
                </a:solidFill>
              </a:rPr>
              <a:t> e) : </a:t>
            </a:r>
            <a:r>
              <a:rPr lang="en-US" dirty="0"/>
              <a:t>Returns the location (in the receiving component’s coordinate system) where the upper left corner of the component’s tool tip appears.</a:t>
            </a:r>
          </a:p>
          <a:p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4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99" y="155262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 Foundation Classes (JFC)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2" y="959370"/>
            <a:ext cx="11737298" cy="56962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Due to these reasons,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JavaSoft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people felt it better to redevelop AWT package without internally taking the help of native methods. Hence, all the classes of AWT are extended to form new classes and a new class library is created. </a:t>
            </a:r>
            <a:r>
              <a:rPr lang="en-US" b="1" dirty="0">
                <a:solidFill>
                  <a:srgbClr val="FF0000"/>
                </a:solidFill>
              </a:rPr>
              <a:t>This library is called JFC (Java Foundation Classes)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JFC is an extension of the original AWT. It contains classes that are completely portable, since the entire JFC is developed in pure Java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Noteworthy features of JFC are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JFC components are </a:t>
            </a:r>
            <a:r>
              <a:rPr lang="en-US" dirty="0">
                <a:solidFill>
                  <a:srgbClr val="FF0000"/>
                </a:solidFill>
              </a:rPr>
              <a:t>light-weight</a:t>
            </a:r>
            <a:r>
              <a:rPr lang="en-US" dirty="0">
                <a:solidFill>
                  <a:srgbClr val="0000FF"/>
                </a:solidFill>
              </a:rPr>
              <a:t>. This means, they utilize minimum system resources. Their speed is comparatively good and hence JFC programs execute much 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JFC components have </a:t>
            </a:r>
            <a:r>
              <a:rPr lang="en-US" dirty="0">
                <a:solidFill>
                  <a:srgbClr val="FF0000"/>
                </a:solidFill>
              </a:rPr>
              <a:t>same look-and-feel</a:t>
            </a:r>
            <a:r>
              <a:rPr lang="en-US" dirty="0">
                <a:solidFill>
                  <a:srgbClr val="0000FF"/>
                </a:solidFill>
              </a:rPr>
              <a:t> on all platforms. Once a component is created, it looks same on any Operating system. So the programmer can be sure of the look of his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JFC offers </a:t>
            </a:r>
            <a:r>
              <a:rPr lang="en-US" dirty="0">
                <a:solidFill>
                  <a:srgbClr val="FF0000"/>
                </a:solidFill>
              </a:rPr>
              <a:t>'pluggable look-and-feel'</a:t>
            </a:r>
            <a:r>
              <a:rPr lang="en-US" dirty="0">
                <a:solidFill>
                  <a:srgbClr val="0000FF"/>
                </a:solidFill>
              </a:rPr>
              <a:t> feature, which allows the programmer to change the look and feel as suited for a platform. Suppose, the programmer wants to display Windows-style push buttons on Windows operating system, and Unix-style buttons on Unix, it is possible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76" y="121060"/>
            <a:ext cx="10515600" cy="7033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109272"/>
            <a:ext cx="11512446" cy="5441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Many more built-in controls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Image buttons, tabbed panes, sliders, toolbars, color choosers, </a:t>
            </a:r>
            <a:r>
              <a:rPr lang="en-US" dirty="0" smtClean="0">
                <a:solidFill>
                  <a:srgbClr val="0000FF"/>
                </a:solidFill>
              </a:rPr>
              <a:t>text </a:t>
            </a:r>
            <a:r>
              <a:rPr lang="en-US" dirty="0">
                <a:solidFill>
                  <a:srgbClr val="0000FF"/>
                </a:solidFill>
              </a:rPr>
              <a:t>areas, lists, trees, and tables.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Increased customization of components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Border styles, text alignments, and basic drawing features.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Images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be added to almost any control. </a:t>
            </a:r>
          </a:p>
          <a:p>
            <a:pPr>
              <a:lnSpc>
                <a:spcPct val="65000"/>
              </a:lnSpc>
            </a:pPr>
            <a:r>
              <a:rPr lang="en-US" dirty="0">
                <a:solidFill>
                  <a:srgbClr val="0000FF"/>
                </a:solidFill>
              </a:rPr>
              <a:t>A pluggable “look and feel”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 limited to “native” look. </a:t>
            </a:r>
          </a:p>
          <a:p>
            <a:pPr>
              <a:lnSpc>
                <a:spcPct val="65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Many miscellaneous small features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dockable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toolbars, keyboard accelerators, custom cursors, etc.</a:t>
            </a:r>
          </a:p>
          <a:p>
            <a:r>
              <a:rPr lang="en-US" dirty="0">
                <a:solidFill>
                  <a:srgbClr val="0000FF"/>
                </a:solidFill>
              </a:rPr>
              <a:t>Model-view-controller architecture</a:t>
            </a:r>
          </a:p>
          <a:p>
            <a:pPr lvl="1">
              <a:lnSpc>
                <a:spcPct val="65000"/>
              </a:lnSpc>
            </a:pPr>
            <a:r>
              <a:rPr lang="en-US" dirty="0">
                <a:solidFill>
                  <a:srgbClr val="0000FF"/>
                </a:solidFill>
              </a:rPr>
              <a:t>Can change internal representation of trees, lists, tables.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4625</Words>
  <Application>Microsoft Office PowerPoint</Application>
  <PresentationFormat>Widescreen</PresentationFormat>
  <Paragraphs>543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1_Office Theme</vt:lpstr>
      <vt:lpstr>Swings</vt:lpstr>
      <vt:lpstr>Course Outcome</vt:lpstr>
      <vt:lpstr>Unit Outcomes</vt:lpstr>
      <vt:lpstr>Practical Outcome</vt:lpstr>
      <vt:lpstr>Content..</vt:lpstr>
      <vt:lpstr>Background of Swing</vt:lpstr>
      <vt:lpstr>Limitations of AWT</vt:lpstr>
      <vt:lpstr>Java Foundation Classes (JFC)</vt:lpstr>
      <vt:lpstr>Swing Features</vt:lpstr>
      <vt:lpstr>Swing Features(cont’d..)</vt:lpstr>
      <vt:lpstr>MVC Architecture</vt:lpstr>
      <vt:lpstr>MVC Architecture (cont’d..)</vt:lpstr>
      <vt:lpstr>MVC Architecture (cont’d..)</vt:lpstr>
      <vt:lpstr>AWT vs Swing</vt:lpstr>
      <vt:lpstr>Components and Containers</vt:lpstr>
      <vt:lpstr>Components</vt:lpstr>
      <vt:lpstr>Components(cont’d..)</vt:lpstr>
      <vt:lpstr>PowerPoint Presentation</vt:lpstr>
      <vt:lpstr>PowerPoint Presentation</vt:lpstr>
      <vt:lpstr>Components(cont’d..)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</vt:lpstr>
      <vt:lpstr>Containers(cont’d..)</vt:lpstr>
      <vt:lpstr>Top-Level Container Panes</vt:lpstr>
      <vt:lpstr>Root Pane</vt:lpstr>
      <vt:lpstr>PowerPoint Presentation</vt:lpstr>
      <vt:lpstr>Content Pane</vt:lpstr>
      <vt:lpstr>Content pane(cont’d..)</vt:lpstr>
      <vt:lpstr>Glass pane</vt:lpstr>
      <vt:lpstr>Layered pane </vt:lpstr>
      <vt:lpstr>PowerPoint Presentation</vt:lpstr>
      <vt:lpstr>JApplet</vt:lpstr>
      <vt:lpstr>JLabel</vt:lpstr>
      <vt:lpstr>PowerPoint Presentation</vt:lpstr>
      <vt:lpstr>PowerPoint Presentation</vt:lpstr>
      <vt:lpstr>ImageIcon</vt:lpstr>
      <vt:lpstr>setBounds() </vt:lpstr>
      <vt:lpstr>Border &amp; BorderFactory</vt:lpstr>
      <vt:lpstr>JComboBox</vt:lpstr>
      <vt:lpstr>PowerPoint Presentation</vt:lpstr>
      <vt:lpstr>JTextField</vt:lpstr>
      <vt:lpstr>JTextArea</vt:lpstr>
      <vt:lpstr>JButton</vt:lpstr>
      <vt:lpstr>JToggleButton</vt:lpstr>
      <vt:lpstr>JToggleButton(cont’d)</vt:lpstr>
      <vt:lpstr>JCheckBox</vt:lpstr>
      <vt:lpstr>PowerPoint Presentation</vt:lpstr>
      <vt:lpstr>JRadioButton</vt:lpstr>
      <vt:lpstr>PowerPoint Presentation</vt:lpstr>
      <vt:lpstr>JTabbedPane</vt:lpstr>
      <vt:lpstr>JTable</vt:lpstr>
      <vt:lpstr>methods</vt:lpstr>
      <vt:lpstr>PowerPoint Presentation</vt:lpstr>
      <vt:lpstr>PowerPoint Presentation</vt:lpstr>
      <vt:lpstr>PowerPoint Presentation</vt:lpstr>
      <vt:lpstr>JScrollPane</vt:lpstr>
      <vt:lpstr>PowerPoint Presentation</vt:lpstr>
      <vt:lpstr>Constructors</vt:lpstr>
      <vt:lpstr>JTree</vt:lpstr>
      <vt:lpstr>PowerPoint Presentation</vt:lpstr>
      <vt:lpstr>PowerPoint Presentation</vt:lpstr>
      <vt:lpstr>JProgressBar</vt:lpstr>
      <vt:lpstr>PowerPoint Presentation</vt:lpstr>
      <vt:lpstr>Commonly used methods of JProgressBar are :</vt:lpstr>
      <vt:lpstr>Tool tip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Swings</dc:title>
  <dc:creator>Admin</dc:creator>
  <cp:lastModifiedBy>Admin</cp:lastModifiedBy>
  <cp:revision>74</cp:revision>
  <dcterms:created xsi:type="dcterms:W3CDTF">2019-07-16T04:19:00Z</dcterms:created>
  <dcterms:modified xsi:type="dcterms:W3CDTF">2019-08-02T05:10:40Z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