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2"/>
    <p:sldId id="413" r:id="rId3"/>
    <p:sldId id="333" r:id="rId4"/>
    <p:sldId id="334" r:id="rId5"/>
    <p:sldId id="335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414" r:id="rId18"/>
    <p:sldId id="495" r:id="rId19"/>
    <p:sldId id="337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A312-0FAA-4E59-A67B-DA96797409F3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962D-B4F7-4A94-B77E-81DD1213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4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_ke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sc_key" TargetMode="External"/><Relationship Id="rId4" Type="http://schemas.openxmlformats.org/officeDocument/2006/relationships/hyperlink" Target="https://en.wikipedia.org/wiki/Windows_key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event/TextEvent.html#TEXT_FIRST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oracle.com/javase/8/docs/api/java/awt/event/TextEvent.html#TEXT_VALUE_CHANGED" TargetMode="External"/><Relationship Id="rId4" Type="http://schemas.openxmlformats.org/officeDocument/2006/relationships/hyperlink" Target="https://docs.oracle.com/javase/8/docs/api/java/awt/event/TextEvent.html#TEXT_LAS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Toolkit.html#areExtraMouseButtonsEnabled--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8/docs/api/java/awt/MouseInfo.html#getNumberOfButtons--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event/FocusEvent.html#FOCUS_FIRS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awt/event/FocusEvent.html#FOCUS_LOST" TargetMode="External"/><Relationship Id="rId5" Type="http://schemas.openxmlformats.org/officeDocument/2006/relationships/hyperlink" Target="https://docs.oracle.com/javase/8/docs/api/java/awt/event/FocusEvent.html#FOCUS_LAST" TargetMode="External"/><Relationship Id="rId4" Type="http://schemas.openxmlformats.org/officeDocument/2006/relationships/hyperlink" Target="https://docs.oracle.com/javase/8/docs/api/java/awt/event/FocusEvent.html#FOCUS_GAINED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 tooltip="Alt key"/>
              </a:rPr>
              <a:t>Alt key</a:t>
            </a:r>
            <a:r>
              <a:rPr lang="en-US" dirty="0"/>
              <a:t>, the </a:t>
            </a:r>
            <a:r>
              <a:rPr lang="en-US" dirty="0">
                <a:hlinkClick r:id="rId4" tooltip="Windows key"/>
              </a:rPr>
              <a:t>Windows </a:t>
            </a:r>
            <a:r>
              <a:rPr lang="en-US" dirty="0" err="1">
                <a:hlinkClick r:id="rId4" tooltip="Windows key"/>
              </a:rPr>
              <a:t>key</a:t>
            </a:r>
            <a:r>
              <a:rPr lang="en-US" dirty="0" err="1"/>
              <a:t>,</a:t>
            </a:r>
            <a:r>
              <a:rPr lang="en-US" dirty="0" err="1">
                <a:hlinkClick r:id="rId5" tooltip="Esc key"/>
              </a:rPr>
              <a:t>Esc</a:t>
            </a:r>
            <a:r>
              <a:rPr lang="en-US" dirty="0">
                <a:hlinkClick r:id="rId5" tooltip="Esc key"/>
              </a:rPr>
              <a:t> key</a:t>
            </a:r>
            <a:r>
              <a:rPr lang="en-US" dirty="0"/>
              <a:t>, or user-configured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7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DESELECTED 	2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ITEM_FIRST 	701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ITEM_LAST 	701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ITEM_STATE_CHANGED 	701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SELECTED 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source - The </a:t>
            </a:r>
            <a:r>
              <a:rPr lang="en-US" dirty="0" err="1"/>
              <a:t>ItemSelectable</a:t>
            </a:r>
            <a:r>
              <a:rPr lang="en-US" dirty="0"/>
              <a:t> object that originated the event</a:t>
            </a:r>
          </a:p>
          <a:p>
            <a:r>
              <a:rPr lang="en-US" dirty="0"/>
              <a:t>    id - The integer that identifies the event type. For information on allowable values, see the class description for </a:t>
            </a:r>
            <a:r>
              <a:rPr lang="en-US" dirty="0" err="1"/>
              <a:t>ItemEvent</a:t>
            </a:r>
            <a:endParaRPr lang="en-US" dirty="0"/>
          </a:p>
          <a:p>
            <a:r>
              <a:rPr lang="en-US" dirty="0"/>
              <a:t>    item - An object -- the item affected by the event</a:t>
            </a:r>
          </a:p>
          <a:p>
            <a:r>
              <a:rPr lang="en-US" dirty="0"/>
              <a:t>    </a:t>
            </a:r>
            <a:r>
              <a:rPr lang="en-US" dirty="0" err="1"/>
              <a:t>stateChange</a:t>
            </a:r>
            <a:r>
              <a:rPr lang="en-US" dirty="0"/>
              <a:t> - An integer that indicates whether the item was selected or deselected. For information on allowable values, see the class description for </a:t>
            </a:r>
            <a:r>
              <a:rPr lang="en-US" dirty="0" err="1"/>
              <a:t>ItemEvent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TEXT_FIRST</a:t>
            </a:r>
            <a:r>
              <a:rPr lang="en-US" dirty="0"/>
              <a:t> 900 </a:t>
            </a:r>
          </a:p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TEXT_LAST</a:t>
            </a:r>
            <a:r>
              <a:rPr lang="en-US" dirty="0"/>
              <a:t> 900 </a:t>
            </a:r>
          </a:p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TEXT_VALUE_CHANGED</a:t>
            </a:r>
            <a:r>
              <a:rPr lang="en-US" dirty="0"/>
              <a:t> 900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WINDOW_ACTIVATED 	205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WINDOW_CLOSED 	202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WINDOW_CLOSING 	201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WINDOW_DEACTIVATED 	206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WINDOW_DEICONIFIED 	204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WINDOW_FIRST 	200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WINDOW_GAINED_FOCUS 	207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WINDOW_ICONIFIED 	203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WINDOW_LAST 	209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WINDOW_LOST_FOCUS 	208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WINDOW_OPENED 	200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	WINDOW_STATE_CHANGED 	209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Unobsured</a:t>
            </a:r>
            <a:r>
              <a:rPr lang="en-US" dirty="0"/>
              <a:t> -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popupTrigger</a:t>
            </a:r>
            <a:r>
              <a:rPr lang="en-US" dirty="0"/>
              <a:t> - A </a:t>
            </a:r>
            <a:r>
              <a:rPr lang="en-US" dirty="0" err="1"/>
              <a:t>boolean</a:t>
            </a:r>
            <a:r>
              <a:rPr lang="en-US" dirty="0"/>
              <a:t> that equals true if this event is a trigger for a popup menu</a:t>
            </a:r>
          </a:p>
          <a:p>
            <a:endParaRPr lang="en-US" dirty="0"/>
          </a:p>
          <a:p>
            <a:r>
              <a:rPr lang="en-US" dirty="0"/>
              <a:t>button - An integer that indicates, which of the mouse buttons has changed its state. The following rules are applied to this parameter: If support for the extended mouse buttons is </a:t>
            </a:r>
            <a:r>
              <a:rPr lang="en-US" dirty="0">
                <a:hlinkClick r:id="rId3"/>
              </a:rPr>
              <a:t>disabled</a:t>
            </a:r>
            <a:r>
              <a:rPr lang="en-US" dirty="0"/>
              <a:t> by Java then it is allowed to create </a:t>
            </a:r>
            <a:r>
              <a:rPr lang="en-US" dirty="0" err="1"/>
              <a:t>MouseEvent</a:t>
            </a:r>
            <a:r>
              <a:rPr lang="en-US" dirty="0"/>
              <a:t> objects only with the standard buttons: NOBUTTON, BUTTON1, BUTTON2, and BUTTON3. </a:t>
            </a:r>
          </a:p>
          <a:p>
            <a:r>
              <a:rPr lang="en-US" dirty="0"/>
              <a:t>If support for the extended mouse buttons is </a:t>
            </a:r>
            <a:r>
              <a:rPr lang="en-US" dirty="0">
                <a:hlinkClick r:id="rId3"/>
              </a:rPr>
              <a:t>enabled</a:t>
            </a:r>
            <a:r>
              <a:rPr lang="en-US" dirty="0"/>
              <a:t> by Java then it is allowed to create </a:t>
            </a:r>
            <a:r>
              <a:rPr lang="en-US" dirty="0" err="1"/>
              <a:t>MouseEvent</a:t>
            </a:r>
            <a:r>
              <a:rPr lang="en-US" dirty="0"/>
              <a:t> objects with the standard buttons. In case the support for extended mouse buttons is </a:t>
            </a:r>
            <a:r>
              <a:rPr lang="en-US" dirty="0">
                <a:hlinkClick r:id="rId3"/>
              </a:rPr>
              <a:t>enabled</a:t>
            </a:r>
            <a:r>
              <a:rPr lang="en-US" dirty="0"/>
              <a:t> by Java, then in addition to the standard buttons, </a:t>
            </a:r>
            <a:r>
              <a:rPr lang="en-US" dirty="0" err="1"/>
              <a:t>MouseEvent</a:t>
            </a:r>
            <a:r>
              <a:rPr lang="en-US" dirty="0"/>
              <a:t> objects can be created using buttons from the range starting from 4 to </a:t>
            </a:r>
            <a:r>
              <a:rPr lang="en-US" dirty="0" err="1">
                <a:hlinkClick r:id="rId4"/>
              </a:rPr>
              <a:t>MouseInfo.getNumberOfButtons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 if the mouse has more than three buttons</a:t>
            </a:r>
          </a:p>
          <a:p>
            <a:endParaRPr lang="en-US" dirty="0"/>
          </a:p>
          <a:p>
            <a:r>
              <a:rPr lang="en-US" dirty="0" err="1"/>
              <a:t>xAbs</a:t>
            </a:r>
            <a:r>
              <a:rPr lang="en-US" dirty="0"/>
              <a:t> - The absolute horizontal x coordinate for the mouse location It is allowed to pass negative values</a:t>
            </a:r>
          </a:p>
          <a:p>
            <a:r>
              <a:rPr lang="en-US" dirty="0" err="1"/>
              <a:t>yAbs</a:t>
            </a:r>
            <a:r>
              <a:rPr lang="en-US" dirty="0"/>
              <a:t> - The absolute vertical y coordinate for the mouse location It is allowed to pass negative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 - </a:t>
            </a:r>
            <a:r>
              <a:rPr lang="en-US" baseline="0" dirty="0"/>
              <a:t> Key </a:t>
            </a:r>
            <a:r>
              <a:rPr lang="en-US" baseline="0" dirty="0" err="1"/>
              <a:t>Pressed,Key</a:t>
            </a:r>
            <a:r>
              <a:rPr lang="en-US" baseline="0" dirty="0"/>
              <a:t> Released</a:t>
            </a:r>
          </a:p>
          <a:p>
            <a:r>
              <a:rPr lang="en-US" dirty="0" err="1"/>
              <a:t>keyCode</a:t>
            </a:r>
            <a:r>
              <a:rPr lang="en-US" dirty="0"/>
              <a:t> - The integer code for an actual key, or VK_UNDEFINED (for a key-typed event) </a:t>
            </a:r>
          </a:p>
          <a:p>
            <a:r>
              <a:rPr lang="en-US" dirty="0" err="1"/>
              <a:t>keyChar</a:t>
            </a:r>
            <a:r>
              <a:rPr lang="en-US" dirty="0"/>
              <a:t> - The Unicode character generated by this event, or CHAR_UNDEFINED (for key-pressed and key-released events which do not map to a valid Unicode character)</a:t>
            </a:r>
          </a:p>
          <a:p>
            <a:r>
              <a:rPr lang="en-US" dirty="0" err="1"/>
              <a:t>keyLocation</a:t>
            </a:r>
            <a:r>
              <a:rPr lang="en-US" dirty="0"/>
              <a:t> - Identifies the key location. The only legal values are KEY_LOCATION_UNKNOWN, KEY_LOCATION_STANDARD, KEY_LOCATION_LEFT, KEY_LOCATION_RIGHT, and KEY_LOCATION_NUMPAD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COMPONENT_FIRST	100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COMPONENT_LAST	103</a:t>
            </a:r>
          </a:p>
          <a:p>
            <a:endParaRPr lang="en-US" dirty="0"/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COMPONENT_MOVED	100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COMPONENT_RESIZED	101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COMPONENT_SHOWN	102</a:t>
            </a:r>
          </a:p>
          <a:p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	COMPONENT_HIDDEN	103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ublic</a:t>
            </a:r>
            <a:r>
              <a:rPr lang="en-US" dirty="0" smtClean="0"/>
              <a:t> static final </a:t>
            </a:r>
            <a:r>
              <a:rPr lang="en-US" dirty="0" err="1" smtClean="0"/>
              <a:t>int</a:t>
            </a:r>
            <a:r>
              <a:rPr lang="en-US" dirty="0" smtClean="0"/>
              <a:t>	COMPONENT_ADDED	300</a:t>
            </a:r>
          </a:p>
          <a:p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	COMPONENT_REMOVED	301</a:t>
            </a:r>
          </a:p>
          <a:p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	CONTAINER_FIRST	300</a:t>
            </a:r>
          </a:p>
          <a:p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	CONTAINER_LAST	301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FOCUS_FIRST</a:t>
            </a:r>
            <a:r>
              <a:rPr lang="en-US" dirty="0"/>
              <a:t> 1004 </a:t>
            </a:r>
          </a:p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FOCUS_GAINED</a:t>
            </a:r>
            <a:r>
              <a:rPr lang="en-US" dirty="0"/>
              <a:t> 1004 </a:t>
            </a:r>
          </a:p>
          <a:p>
            <a:r>
              <a:rPr lang="en-US" dirty="0"/>
              <a:t>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FOCUS_LAST</a:t>
            </a:r>
            <a:r>
              <a:rPr lang="en-US" dirty="0"/>
              <a:t> 1005</a:t>
            </a:r>
          </a:p>
          <a:p>
            <a:r>
              <a:rPr lang="en-US" dirty="0"/>
              <a:t> public static final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FOCUS_LOST</a:t>
            </a:r>
            <a:r>
              <a:rPr lang="en-US" dirty="0"/>
              <a:t> 1005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r>
              <a:rPr lang="en-US" dirty="0"/>
              <a:t>    source - The Component that originated the event</a:t>
            </a:r>
          </a:p>
          <a:p>
            <a:r>
              <a:rPr lang="en-US" dirty="0"/>
              <a:t>    id - An integer indicating the type of event. For information on allowable values, see the class description for </a:t>
            </a:r>
            <a:r>
              <a:rPr lang="en-US" dirty="0" err="1"/>
              <a:t>FocusEvent</a:t>
            </a:r>
            <a:endParaRPr lang="en-US" dirty="0"/>
          </a:p>
          <a:p>
            <a:r>
              <a:rPr lang="en-US" dirty="0"/>
              <a:t>    temporary - Equals true if the focus change is temporary; false otherwise</a:t>
            </a:r>
          </a:p>
          <a:p>
            <a:r>
              <a:rPr lang="en-US" dirty="0"/>
              <a:t>opposite - The other Component involved in the focus change, or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the other Component involved in this focus change. For a FOCUS_GAINED event, this is the Component that lost focus. For a FOCUS_LOST event, this is the Component that gained focus. If this focus change occurs with a native application, with a Java application in a different VM or context, or with no other Component, then null is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962D-B4F7-4A94-B77E-81DD121388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39CE-6611-4F3B-A62E-F5C01464AF24}" type="datetimeFigureOut">
              <a:rPr lang="en-US" smtClean="0"/>
              <a:t>16/08/2019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CD51-340A-40F2-A33C-FB3A7112A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awt/event/MouseEvent.html#getMouseModifiersText-int-" TargetMode="External"/><Relationship Id="rId3" Type="http://schemas.openxmlformats.org/officeDocument/2006/relationships/hyperlink" Target="https://docs.oracle.com/javase/8/docs/api/java/awt/event/MouseEvent.html#getClickCount--" TargetMode="External"/><Relationship Id="rId7" Type="http://schemas.openxmlformats.org/officeDocument/2006/relationships/hyperlink" Target="https://docs.oracle.com/javase/8/docs/api/java/lang/String.html" TargetMode="External"/><Relationship Id="rId2" Type="http://schemas.openxmlformats.org/officeDocument/2006/relationships/hyperlink" Target="https://docs.oracle.com/javase/8/docs/api/java/awt/event/MouseEvent.html#getButton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awt/event/MouseEvent.html#getModifiersEx--" TargetMode="External"/><Relationship Id="rId5" Type="http://schemas.openxmlformats.org/officeDocument/2006/relationships/hyperlink" Target="https://docs.oracle.com/javase/8/docs/api/java/awt/event/MouseEvent.html#getLocationOnScreen--" TargetMode="External"/><Relationship Id="rId4" Type="http://schemas.openxmlformats.org/officeDocument/2006/relationships/hyperlink" Target="https://docs.oracle.com/javase/8/docs/api/java/awt/Point.html" TargetMode="External"/><Relationship Id="rId9" Type="http://schemas.openxmlformats.org/officeDocument/2006/relationships/hyperlink" Target="https://docs.oracle.com/javase/8/docs/api/java/awt/event/MouseEvent.html#getPoint-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awt/event/MouseEvent.html#paramString--" TargetMode="External"/><Relationship Id="rId3" Type="http://schemas.openxmlformats.org/officeDocument/2006/relationships/hyperlink" Target="https://docs.oracle.com/javase/8/docs/api/java/awt/event/MouseEvent.html#getXOnScreen--" TargetMode="External"/><Relationship Id="rId7" Type="http://schemas.openxmlformats.org/officeDocument/2006/relationships/hyperlink" Target="https://docs.oracle.com/javase/8/docs/api/java/lang/String.html" TargetMode="External"/><Relationship Id="rId2" Type="http://schemas.openxmlformats.org/officeDocument/2006/relationships/hyperlink" Target="https://docs.oracle.com/javase/8/docs/api/java/awt/event/MouseEvent.html#getX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awt/event/MouseEvent.html#isPopupTrigger--" TargetMode="External"/><Relationship Id="rId5" Type="http://schemas.openxmlformats.org/officeDocument/2006/relationships/hyperlink" Target="https://docs.oracle.com/javase/8/docs/api/java/awt/event/MouseEvent.html#getYOnScreen--" TargetMode="External"/><Relationship Id="rId4" Type="http://schemas.openxmlformats.org/officeDocument/2006/relationships/hyperlink" Target="https://docs.oracle.com/javase/8/docs/api/java/awt/event/MouseEvent.html#getY--" TargetMode="External"/><Relationship Id="rId9" Type="http://schemas.openxmlformats.org/officeDocument/2006/relationships/hyperlink" Target="https://docs.oracle.com/javase/8/docs/api/java/awt/event/MouseEvent.html#translatePoint-int-int-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awt/event/KeyEvent.html#getKeyModifiersText-int-" TargetMode="External"/><Relationship Id="rId13" Type="http://schemas.openxmlformats.org/officeDocument/2006/relationships/hyperlink" Target="https://docs.oracle.com/javase/8/docs/api/java/awt/event/KeyEvent.html#setKeyCode-int-" TargetMode="External"/><Relationship Id="rId3" Type="http://schemas.openxmlformats.org/officeDocument/2006/relationships/hyperlink" Target="https://docs.oracle.com/javase/8/docs/api/java/awt/event/KeyEvent.html#getExtendedKeyCodeForChar-int-" TargetMode="External"/><Relationship Id="rId7" Type="http://schemas.openxmlformats.org/officeDocument/2006/relationships/hyperlink" Target="https://docs.oracle.com/javase/8/docs/api/java/lang/String.html" TargetMode="External"/><Relationship Id="rId12" Type="http://schemas.openxmlformats.org/officeDocument/2006/relationships/hyperlink" Target="https://docs.oracle.com/javase/8/docs/api/java/awt/event/KeyEvent.html#setKeyChar-char-" TargetMode="External"/><Relationship Id="rId2" Type="http://schemas.openxmlformats.org/officeDocument/2006/relationships/hyperlink" Target="https://docs.oracle.com/javase/8/docs/api/java/awt/event/KeyEvent.html#getExtendedKeyCode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awt/event/KeyEvent.html#getKeyLocation--" TargetMode="External"/><Relationship Id="rId11" Type="http://schemas.openxmlformats.org/officeDocument/2006/relationships/hyperlink" Target="https://docs.oracle.com/javase/8/docs/api/java/awt/event/KeyEvent.html#paramString--" TargetMode="External"/><Relationship Id="rId5" Type="http://schemas.openxmlformats.org/officeDocument/2006/relationships/hyperlink" Target="https://docs.oracle.com/javase/8/docs/api/java/awt/event/KeyEvent.html#getKeyCode--" TargetMode="External"/><Relationship Id="rId10" Type="http://schemas.openxmlformats.org/officeDocument/2006/relationships/hyperlink" Target="https://docs.oracle.com/javase/8/docs/api/java/awt/event/KeyEvent.html#isActionKey--" TargetMode="External"/><Relationship Id="rId4" Type="http://schemas.openxmlformats.org/officeDocument/2006/relationships/hyperlink" Target="https://docs.oracle.com/javase/8/docs/api/java/awt/event/KeyEvent.html#getKeyChar--" TargetMode="External"/><Relationship Id="rId9" Type="http://schemas.openxmlformats.org/officeDocument/2006/relationships/hyperlink" Target="https://docs.oracle.com/javase/8/docs/api/java/awt/event/KeyEvent.html#getKeyText-int-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Delegation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This provides an important benefit: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notifications are sent only to listeners that want to receive them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This is a more efficient way to handle events than the design used by the old Java 1.0 approach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Previously, an event was propagated up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containment hierarchy </a:t>
            </a:r>
            <a:r>
              <a:rPr lang="en-US" dirty="0">
                <a:solidFill>
                  <a:srgbClr val="0000FF"/>
                </a:solidFill>
              </a:rPr>
              <a:t>until it was handled by a component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This required components to receive events that they did not process, and it wasted valuable time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The delegation event model </a:t>
            </a:r>
            <a:r>
              <a:rPr lang="en-US" dirty="0">
                <a:solidFill>
                  <a:srgbClr val="FF0000"/>
                </a:solidFill>
              </a:rPr>
              <a:t>eliminates this overhead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the delegation model, 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i="1" dirty="0">
                <a:solidFill>
                  <a:srgbClr val="0000FF"/>
                </a:solidFill>
              </a:rPr>
              <a:t> is an object that describes a state change in a source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It can </a:t>
            </a:r>
            <a:r>
              <a:rPr lang="en-US" dirty="0">
                <a:solidFill>
                  <a:srgbClr val="00B050"/>
                </a:solidFill>
              </a:rPr>
              <a:t>be generated </a:t>
            </a:r>
            <a:r>
              <a:rPr lang="en-US" dirty="0">
                <a:solidFill>
                  <a:srgbClr val="FF0000"/>
                </a:solidFill>
              </a:rPr>
              <a:t>as a consequence of a person interacting </a:t>
            </a:r>
            <a:r>
              <a:rPr lang="en-US" dirty="0">
                <a:solidFill>
                  <a:srgbClr val="00B050"/>
                </a:solidFill>
              </a:rPr>
              <a:t>with the elements in a graphical user interface</a:t>
            </a:r>
            <a:r>
              <a:rPr lang="en-US" dirty="0"/>
              <a:t>. [</a:t>
            </a:r>
            <a:r>
              <a:rPr lang="en-US" i="1" dirty="0">
                <a:solidFill>
                  <a:srgbClr val="FF0000"/>
                </a:solidFill>
              </a:rPr>
              <a:t>direct communication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Some of the activities that cause events to be generated are pressing a button, entering a character via the keyboard, selecting an item in a list, and clicking the mouse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Events may also occur that are not directly caused by interactions with a user interface</a:t>
            </a:r>
            <a:r>
              <a:rPr lang="en-US" dirty="0"/>
              <a:t>.[</a:t>
            </a:r>
            <a:r>
              <a:rPr lang="en-US" b="1" i="1" dirty="0">
                <a:solidFill>
                  <a:srgbClr val="FF0000"/>
                </a:solidFill>
              </a:rPr>
              <a:t>indirect communication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For example, an event may be generated when a timer expires, a counter exceeds a value, a software or hardware failure occurs, or an operation is completed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You are free to define events that are appropriate for your application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b="1" i="1" dirty="0">
                <a:solidFill>
                  <a:srgbClr val="FF0000"/>
                </a:solidFill>
              </a:rPr>
              <a:t>source</a:t>
            </a:r>
            <a:r>
              <a:rPr lang="en-US" i="1" dirty="0">
                <a:solidFill>
                  <a:srgbClr val="0000FF"/>
                </a:solidFill>
              </a:rPr>
              <a:t> is an object that generates an event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This occurs when the internal state of that object </a:t>
            </a:r>
            <a:r>
              <a:rPr lang="en-US" dirty="0">
                <a:solidFill>
                  <a:srgbClr val="00B050"/>
                </a:solidFill>
              </a:rPr>
              <a:t>changes in some way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Sources may generate more than one type of event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A source must </a:t>
            </a:r>
            <a:r>
              <a:rPr lang="en-US" b="1" dirty="0">
                <a:solidFill>
                  <a:srgbClr val="FF0000"/>
                </a:solidFill>
              </a:rPr>
              <a:t>register listeners </a:t>
            </a:r>
            <a:r>
              <a:rPr lang="en-US" dirty="0">
                <a:solidFill>
                  <a:srgbClr val="00B050"/>
                </a:solidFill>
              </a:rPr>
              <a:t>in order for the listeners to receive notifications about a specific type of event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Each type of event has its own registration method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FF0000"/>
                </a:solidFill>
              </a:rPr>
              <a:t>public void </a:t>
            </a:r>
            <a:r>
              <a:rPr lang="en-US" b="1" dirty="0" err="1">
                <a:solidFill>
                  <a:srgbClr val="FF0000"/>
                </a:solidFill>
              </a:rPr>
              <a:t>add</a:t>
            </a:r>
            <a:r>
              <a:rPr lang="en-US" b="1" i="1" dirty="0" err="1">
                <a:solidFill>
                  <a:srgbClr val="FF0000"/>
                </a:solidFill>
              </a:rPr>
              <a:t>TypeListener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TypeListener</a:t>
            </a:r>
            <a:r>
              <a:rPr lang="en-US" b="1" i="1" dirty="0">
                <a:solidFill>
                  <a:srgbClr val="FF0000"/>
                </a:solidFill>
              </a:rPr>
              <a:t> el)</a:t>
            </a:r>
          </a:p>
          <a:p>
            <a:r>
              <a:rPr lang="en-US" dirty="0">
                <a:solidFill>
                  <a:srgbClr val="0000FF"/>
                </a:solidFill>
              </a:rPr>
              <a:t>Here, </a:t>
            </a:r>
            <a:r>
              <a:rPr lang="en-US" i="1" dirty="0">
                <a:solidFill>
                  <a:srgbClr val="0000FF"/>
                </a:solidFill>
              </a:rPr>
              <a:t>Type is the </a:t>
            </a:r>
            <a:r>
              <a:rPr lang="en-US" i="1" dirty="0">
                <a:solidFill>
                  <a:srgbClr val="FF0000"/>
                </a:solidFill>
              </a:rPr>
              <a:t>name of the event</a:t>
            </a:r>
            <a:r>
              <a:rPr lang="en-US" i="1" dirty="0">
                <a:solidFill>
                  <a:srgbClr val="0000FF"/>
                </a:solidFill>
              </a:rPr>
              <a:t>, and el is a </a:t>
            </a:r>
            <a:r>
              <a:rPr lang="en-US" i="1" dirty="0">
                <a:solidFill>
                  <a:srgbClr val="FF0000"/>
                </a:solidFill>
              </a:rPr>
              <a:t>reference to the event listener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For example, </a:t>
            </a:r>
            <a:r>
              <a:rPr lang="en-US" b="1" dirty="0" err="1">
                <a:solidFill>
                  <a:srgbClr val="00B050"/>
                </a:solidFill>
              </a:rPr>
              <a:t>addKeyListener</a:t>
            </a:r>
            <a:r>
              <a:rPr lang="en-US" b="1" dirty="0">
                <a:solidFill>
                  <a:srgbClr val="00B050"/>
                </a:solidFill>
              </a:rPr>
              <a:t>( )</a:t>
            </a:r>
            <a:r>
              <a:rPr lang="en-US" b="1" dirty="0"/>
              <a:t> ,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addMouseMotionListener</a:t>
            </a:r>
            <a:r>
              <a:rPr lang="en-US" b="1" dirty="0">
                <a:solidFill>
                  <a:srgbClr val="0000FF"/>
                </a:solidFill>
              </a:rPr>
              <a:t>( )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When an event </a:t>
            </a:r>
            <a:r>
              <a:rPr lang="en-US" dirty="0">
                <a:solidFill>
                  <a:srgbClr val="0000FF"/>
                </a:solidFill>
              </a:rPr>
              <a:t>occurs, all registered listeners are notified and receive a copy of the event object. This is known as </a:t>
            </a:r>
            <a:r>
              <a:rPr lang="en-US" i="1" dirty="0">
                <a:solidFill>
                  <a:srgbClr val="FF0000"/>
                </a:solidFill>
              </a:rPr>
              <a:t>multicasting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the event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In all cases, notifications are sent only to listeners that register to </a:t>
            </a:r>
            <a:r>
              <a:rPr lang="en-US" dirty="0">
                <a:solidFill>
                  <a:srgbClr val="00B050"/>
                </a:solidFill>
              </a:rPr>
              <a:t>receive them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Event </a:t>
            </a:r>
            <a:r>
              <a:rPr lang="en-US" dirty="0" smtClean="0">
                <a:solidFill>
                  <a:srgbClr val="FF0000"/>
                </a:solidFill>
              </a:rPr>
              <a:t>Source cont’d..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Some sources may allow only one listener to register. The general form of such a method is this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public void </a:t>
            </a:r>
            <a:r>
              <a:rPr lang="en-US" dirty="0" err="1">
                <a:solidFill>
                  <a:srgbClr val="FF0000"/>
                </a:solidFill>
              </a:rPr>
              <a:t>add</a:t>
            </a:r>
            <a:r>
              <a:rPr lang="en-US" i="1" dirty="0" err="1">
                <a:solidFill>
                  <a:srgbClr val="FF0000"/>
                </a:solidFill>
              </a:rPr>
              <a:t>TypeListener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TypeListener</a:t>
            </a:r>
            <a:r>
              <a:rPr lang="en-US" i="1" dirty="0">
                <a:solidFill>
                  <a:srgbClr val="FF0000"/>
                </a:solidFill>
              </a:rPr>
              <a:t> el) </a:t>
            </a:r>
            <a:r>
              <a:rPr lang="en-US" dirty="0">
                <a:solidFill>
                  <a:srgbClr val="FF0000"/>
                </a:solidFill>
              </a:rPr>
              <a:t>throws </a:t>
            </a:r>
            <a:r>
              <a:rPr lang="en-US" dirty="0" err="1">
                <a:solidFill>
                  <a:srgbClr val="FF0000"/>
                </a:solidFill>
              </a:rPr>
              <a:t>java.util.TooManyListenersException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Here, </a:t>
            </a:r>
            <a:r>
              <a:rPr lang="en-US" i="1" dirty="0">
                <a:solidFill>
                  <a:srgbClr val="FF0000"/>
                </a:solidFill>
              </a:rPr>
              <a:t>Type</a:t>
            </a:r>
            <a:r>
              <a:rPr lang="en-US" i="1" dirty="0">
                <a:solidFill>
                  <a:srgbClr val="0000FF"/>
                </a:solidFill>
              </a:rPr>
              <a:t> is the name of the event, and </a:t>
            </a:r>
            <a:r>
              <a:rPr lang="en-US" i="1" dirty="0">
                <a:solidFill>
                  <a:srgbClr val="FF0000"/>
                </a:solidFill>
              </a:rPr>
              <a:t>el</a:t>
            </a:r>
            <a:r>
              <a:rPr lang="en-US" i="1" dirty="0">
                <a:solidFill>
                  <a:srgbClr val="0000FF"/>
                </a:solidFill>
              </a:rPr>
              <a:t> is a reference to the event listener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When such </a:t>
            </a:r>
            <a:r>
              <a:rPr lang="en-US" dirty="0">
                <a:solidFill>
                  <a:srgbClr val="00B050"/>
                </a:solidFill>
              </a:rPr>
              <a:t>an event occurs, the registered listener is notified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This is known as </a:t>
            </a:r>
            <a:r>
              <a:rPr lang="en-US" i="1" dirty="0" err="1">
                <a:solidFill>
                  <a:srgbClr val="FF0000"/>
                </a:solidFill>
              </a:rPr>
              <a:t>unicasting</a:t>
            </a:r>
            <a:r>
              <a:rPr lang="en-US" i="1" dirty="0">
                <a:solidFill>
                  <a:srgbClr val="0000FF"/>
                </a:solidFill>
              </a:rPr>
              <a:t> the event</a:t>
            </a:r>
            <a:r>
              <a:rPr lang="en-US" i="1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A source must also provide a method that allows a listener to unregister an interest in a specific type of event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public void </a:t>
            </a:r>
            <a:r>
              <a:rPr lang="en-US" dirty="0" err="1">
                <a:solidFill>
                  <a:srgbClr val="FF0000"/>
                </a:solidFill>
              </a:rPr>
              <a:t>remove</a:t>
            </a:r>
            <a:r>
              <a:rPr lang="en-US" i="1" dirty="0" err="1">
                <a:solidFill>
                  <a:srgbClr val="FF0000"/>
                </a:solidFill>
              </a:rPr>
              <a:t>TypeListener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TypeListener</a:t>
            </a:r>
            <a:r>
              <a:rPr lang="en-US" i="1" dirty="0">
                <a:solidFill>
                  <a:srgbClr val="FF0000"/>
                </a:solidFill>
              </a:rPr>
              <a:t> el)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40105"/>
          </a:xfrm>
        </p:spPr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listener</a:t>
            </a:r>
            <a:r>
              <a:rPr lang="en-US" i="1" dirty="0">
                <a:solidFill>
                  <a:srgbClr val="0000FF"/>
                </a:solidFill>
              </a:rPr>
              <a:t> is an object that is notified when an event occurs</a:t>
            </a:r>
            <a:r>
              <a:rPr lang="en-US" i="1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It has two major requirements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It must have been registered with one or more sources to receive notifications about specific types of events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It must implement methods to receive and process these notifications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The methods that receive and process events are defined in a set of interfaces found in </a:t>
            </a:r>
            <a:r>
              <a:rPr lang="en-US" b="1" dirty="0" err="1">
                <a:solidFill>
                  <a:srgbClr val="FF0000"/>
                </a:solidFill>
              </a:rPr>
              <a:t>java.awt.event</a:t>
            </a:r>
            <a:r>
              <a:rPr lang="en-US" b="1" dirty="0"/>
              <a:t>. </a:t>
            </a:r>
          </a:p>
          <a:p>
            <a:r>
              <a:rPr lang="en-US" b="1" dirty="0">
                <a:solidFill>
                  <a:srgbClr val="00B050"/>
                </a:solidFill>
              </a:rPr>
              <a:t>For example, the </a:t>
            </a:r>
            <a:r>
              <a:rPr lang="en-US" b="1" dirty="0" err="1">
                <a:solidFill>
                  <a:srgbClr val="00B050"/>
                </a:solidFill>
              </a:rPr>
              <a:t>MouseMotionListener</a:t>
            </a:r>
            <a:r>
              <a:rPr lang="en-US" b="1" dirty="0">
                <a:solidFill>
                  <a:srgbClr val="00B050"/>
                </a:solidFill>
              </a:rPr>
              <a:t> interface defines two methods to </a:t>
            </a:r>
            <a:r>
              <a:rPr lang="en-US" dirty="0">
                <a:solidFill>
                  <a:srgbClr val="00B050"/>
                </a:solidFill>
              </a:rPr>
              <a:t>receive notifications when the mouse is </a:t>
            </a:r>
            <a:r>
              <a:rPr lang="en-US" dirty="0">
                <a:solidFill>
                  <a:srgbClr val="FF0000"/>
                </a:solidFill>
              </a:rPr>
              <a:t>dragged</a:t>
            </a:r>
            <a:r>
              <a:rPr lang="en-US" dirty="0">
                <a:solidFill>
                  <a:srgbClr val="00B050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moved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Any object may receive and process one or both of these events if it provides an implementation of this interface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classes that represent events are at the core of Java’s event handling mechanism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Thus, a discussion of event handling must begin with the event classes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It is important to understand, however, that </a:t>
            </a:r>
            <a:r>
              <a:rPr lang="en-US" dirty="0">
                <a:solidFill>
                  <a:srgbClr val="FF0000"/>
                </a:solidFill>
              </a:rPr>
              <a:t>Java defines several types of events</a:t>
            </a:r>
            <a:r>
              <a:rPr lang="en-US" dirty="0">
                <a:solidFill>
                  <a:srgbClr val="0000FF"/>
                </a:solidFill>
              </a:rPr>
              <a:t> and that not all event classes can be discussed in this chapter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The most widely used events are those defined by the </a:t>
            </a:r>
            <a:r>
              <a:rPr lang="en-US" dirty="0">
                <a:solidFill>
                  <a:srgbClr val="FF0000"/>
                </a:solidFill>
              </a:rPr>
              <a:t>AWT</a:t>
            </a:r>
            <a:r>
              <a:rPr lang="en-US" dirty="0">
                <a:solidFill>
                  <a:srgbClr val="00B050"/>
                </a:solidFill>
              </a:rPr>
              <a:t> and those defined by </a:t>
            </a:r>
            <a:r>
              <a:rPr lang="en-US" dirty="0">
                <a:solidFill>
                  <a:srgbClr val="FF0000"/>
                </a:solidFill>
              </a:rPr>
              <a:t>Swing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At the root of the Java event class hierarchy is </a:t>
            </a:r>
            <a:r>
              <a:rPr lang="en-US" b="1" dirty="0" err="1">
                <a:solidFill>
                  <a:srgbClr val="FF0000"/>
                </a:solidFill>
              </a:rPr>
              <a:t>EventObject</a:t>
            </a:r>
            <a:r>
              <a:rPr lang="en-US" b="1" dirty="0">
                <a:solidFill>
                  <a:srgbClr val="0000FF"/>
                </a:solidFill>
              </a:rPr>
              <a:t>, which is in </a:t>
            </a:r>
            <a:r>
              <a:rPr lang="en-US" b="1" dirty="0" err="1">
                <a:solidFill>
                  <a:srgbClr val="FF0000"/>
                </a:solidFill>
              </a:rPr>
              <a:t>java.util</a:t>
            </a:r>
            <a:r>
              <a:rPr lang="en-US" b="1" dirty="0"/>
              <a:t>. </a:t>
            </a:r>
          </a:p>
          <a:p>
            <a:r>
              <a:rPr lang="en-US" b="1" dirty="0">
                <a:solidFill>
                  <a:srgbClr val="00B050"/>
                </a:solidFill>
              </a:rPr>
              <a:t>It is the </a:t>
            </a:r>
            <a:r>
              <a:rPr lang="en-US" dirty="0" err="1">
                <a:solidFill>
                  <a:srgbClr val="00B050"/>
                </a:solidFill>
              </a:rPr>
              <a:t>superclass</a:t>
            </a:r>
            <a:r>
              <a:rPr lang="en-US" dirty="0">
                <a:solidFill>
                  <a:srgbClr val="00B050"/>
                </a:solidFill>
              </a:rPr>
              <a:t> for all events. Its one constructor is shown here: </a:t>
            </a:r>
            <a:r>
              <a:rPr lang="en-US" dirty="0" err="1">
                <a:solidFill>
                  <a:srgbClr val="FF0000"/>
                </a:solidFill>
              </a:rPr>
              <a:t>EventObject</a:t>
            </a:r>
            <a:r>
              <a:rPr lang="en-US" dirty="0">
                <a:solidFill>
                  <a:srgbClr val="FF0000"/>
                </a:solidFill>
              </a:rPr>
              <a:t>(Object </a:t>
            </a:r>
            <a:r>
              <a:rPr lang="en-US" i="1" dirty="0" err="1">
                <a:solidFill>
                  <a:srgbClr val="FF0000"/>
                </a:solidFill>
              </a:rPr>
              <a:t>src</a:t>
            </a:r>
            <a:r>
              <a:rPr lang="en-US" i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EventObject</a:t>
            </a:r>
            <a:r>
              <a:rPr lang="en-US" b="1" dirty="0">
                <a:solidFill>
                  <a:srgbClr val="0000FF"/>
                </a:solidFill>
              </a:rPr>
              <a:t> contains two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Object </a:t>
            </a:r>
            <a:r>
              <a:rPr lang="en-US" dirty="0" err="1">
                <a:solidFill>
                  <a:srgbClr val="0000FF"/>
                </a:solidFill>
              </a:rPr>
              <a:t>getSource</a:t>
            </a:r>
            <a:r>
              <a:rPr lang="en-US" dirty="0">
                <a:solidFill>
                  <a:srgbClr val="0000FF"/>
                </a:solidFill>
              </a:rPr>
              <a:t>(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String </a:t>
            </a:r>
            <a:r>
              <a:rPr lang="en-US" b="1" dirty="0" err="1">
                <a:solidFill>
                  <a:srgbClr val="00B050"/>
                </a:solidFill>
              </a:rPr>
              <a:t>toString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</a:p>
          <a:p>
            <a:r>
              <a:rPr lang="en-US" dirty="0">
                <a:solidFill>
                  <a:srgbClr val="0000FF"/>
                </a:solidFill>
              </a:rPr>
              <a:t>The class </a:t>
            </a:r>
            <a:r>
              <a:rPr lang="en-US" b="1" dirty="0" err="1">
                <a:solidFill>
                  <a:srgbClr val="FF0000"/>
                </a:solidFill>
              </a:rPr>
              <a:t>AWTEvent</a:t>
            </a:r>
            <a:r>
              <a:rPr lang="en-US" b="1" dirty="0">
                <a:solidFill>
                  <a:srgbClr val="0000FF"/>
                </a:solidFill>
              </a:rPr>
              <a:t>, defined within the </a:t>
            </a:r>
            <a:r>
              <a:rPr lang="en-US" b="1" dirty="0">
                <a:solidFill>
                  <a:srgbClr val="FF0000"/>
                </a:solidFill>
              </a:rPr>
              <a:t>java.awt</a:t>
            </a:r>
            <a:r>
              <a:rPr lang="en-US" b="1" dirty="0">
                <a:solidFill>
                  <a:srgbClr val="0000FF"/>
                </a:solidFill>
              </a:rPr>
              <a:t> package, is a subclass of </a:t>
            </a:r>
            <a:r>
              <a:rPr lang="en-US" b="1" dirty="0" err="1">
                <a:solidFill>
                  <a:srgbClr val="0000FF"/>
                </a:solidFill>
              </a:rPr>
              <a:t>EventObject</a:t>
            </a:r>
            <a:r>
              <a:rPr lang="en-US" b="1" dirty="0">
                <a:solidFill>
                  <a:srgbClr val="0000FF"/>
                </a:solidFill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It is the </a:t>
            </a:r>
            <a:r>
              <a:rPr lang="en-US" dirty="0" err="1">
                <a:solidFill>
                  <a:srgbClr val="00B050"/>
                </a:solidFill>
              </a:rPr>
              <a:t>superclass</a:t>
            </a:r>
            <a:r>
              <a:rPr lang="en-US" dirty="0">
                <a:solidFill>
                  <a:srgbClr val="00B050"/>
                </a:solidFill>
              </a:rPr>
              <a:t> (either directly or indirectly) of all AWT-based events used by the delegation event model</a:t>
            </a:r>
            <a:r>
              <a:rPr lang="en-US" dirty="0"/>
              <a:t>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At </a:t>
            </a:r>
            <a:r>
              <a:rPr lang="en-US" b="1" dirty="0">
                <a:solidFill>
                  <a:srgbClr val="00B050"/>
                </a:solidFill>
              </a:rPr>
              <a:t>this point, it </a:t>
            </a:r>
            <a:r>
              <a:rPr lang="en-US" dirty="0">
                <a:solidFill>
                  <a:srgbClr val="00B050"/>
                </a:solidFill>
              </a:rPr>
              <a:t>is important to know only that all of the other classes discussed in this section are subclasses of </a:t>
            </a:r>
            <a:r>
              <a:rPr lang="en-US" b="1" dirty="0" err="1">
                <a:solidFill>
                  <a:srgbClr val="00B050"/>
                </a:solidFill>
              </a:rPr>
              <a:t>AWTEvent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7849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98" y="22485"/>
          <a:ext cx="9141501" cy="7283395"/>
        </p:xfrm>
        <a:graphic>
          <a:graphicData uri="http://schemas.openxmlformats.org/drawingml/2006/table">
            <a:tbl>
              <a:tblPr/>
              <a:tblGrid>
                <a:gridCol w="1369102"/>
                <a:gridCol w="5638800"/>
                <a:gridCol w="2133599"/>
              </a:tblGrid>
              <a:tr h="216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Event Classes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Listener Interface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0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ActionEvent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button is pressed, menu-item is selected, list-item is double clicked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ActionListener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79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MouseEvent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mouse is dragged, </a:t>
                      </a:r>
                      <a:r>
                        <a:rPr lang="en-US" sz="1800" dirty="0" err="1">
                          <a:effectLst/>
                        </a:rPr>
                        <a:t>moved,clicked,pressed</a:t>
                      </a:r>
                      <a:r>
                        <a:rPr lang="en-US" sz="1800" dirty="0">
                          <a:effectLst/>
                        </a:rPr>
                        <a:t> or released and also when it enters or exit a component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MouseListener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KeyEvent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input is received from keyboard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KeyListener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ItemEvent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check-box or list item is clicked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ItemListener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23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TextEvent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value of </a:t>
                      </a:r>
                      <a:r>
                        <a:rPr lang="en-US" sz="1800" dirty="0" err="1">
                          <a:effectLst/>
                        </a:rPr>
                        <a:t>textarea</a:t>
                      </a:r>
                      <a:r>
                        <a:rPr lang="en-US" sz="1800" dirty="0">
                          <a:effectLst/>
                        </a:rPr>
                        <a:t> or </a:t>
                      </a:r>
                      <a:r>
                        <a:rPr lang="en-US" sz="1800" dirty="0" err="1">
                          <a:effectLst/>
                        </a:rPr>
                        <a:t>textfield</a:t>
                      </a:r>
                      <a:r>
                        <a:rPr lang="en-US" sz="1800" dirty="0">
                          <a:effectLst/>
                        </a:rPr>
                        <a:t> is changed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TextListener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4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MouseWheelEvent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generated when mouse wheel is moved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MouseWheelListener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79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WindowEvent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generated when window is activated, deactivated, deiconified, iconified, opened or closed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WindowListener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01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ComponentEvent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generated when component is hidden, moved, resized or set visible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ComponentEventListener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01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ContainerEvent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generated when component is added or removed from container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ContainerListener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846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AdjustmentEvent</a:t>
                      </a:r>
                      <a:endParaRPr lang="en-US" sz="180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generated when scroll bar is manipulated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AdjustmentListener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017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</a:rPr>
                        <a:t>FocusEvent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generated when component gains or loses keyboard focus</a:t>
                      </a: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FocusListener</a:t>
                      </a:r>
                      <a:endParaRPr lang="en-US" sz="1800" dirty="0">
                        <a:effectLst/>
                      </a:endParaRPr>
                    </a:p>
                  </a:txBody>
                  <a:tcPr marL="13006" marR="13006" marT="13006" marB="1300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Steps involved in event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User clicks the button and the event is generated.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Now </a:t>
            </a:r>
            <a:r>
              <a:rPr lang="en-US" dirty="0">
                <a:solidFill>
                  <a:srgbClr val="00B050"/>
                </a:solidFill>
              </a:rPr>
              <a:t>the object of concerned event class is created automatically and information about the source and the event get populated with in same object.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Event </a:t>
            </a:r>
            <a:r>
              <a:rPr lang="en-US" dirty="0">
                <a:solidFill>
                  <a:srgbClr val="0000FF"/>
                </a:solidFill>
              </a:rPr>
              <a:t>object is forwarded to the method of registered listener class.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method is now get executed and returns.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55" y="1600200"/>
            <a:ext cx="52730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Main Event classes of </a:t>
            </a:r>
            <a:r>
              <a:rPr lang="en-US" dirty="0" err="1"/>
              <a:t>java.awt.event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" y="1029286"/>
            <a:ext cx="9141655" cy="582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ActionEvent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An </a:t>
            </a:r>
            <a:r>
              <a:rPr lang="en-US" b="1" dirty="0" err="1">
                <a:solidFill>
                  <a:srgbClr val="0000FF"/>
                </a:solidFill>
              </a:rPr>
              <a:t>ActionEvent</a:t>
            </a:r>
            <a:r>
              <a:rPr lang="en-US" b="1" dirty="0">
                <a:solidFill>
                  <a:srgbClr val="0000FF"/>
                </a:solidFill>
              </a:rPr>
              <a:t> is generated when a </a:t>
            </a:r>
            <a:r>
              <a:rPr lang="en-US" b="1" dirty="0">
                <a:solidFill>
                  <a:srgbClr val="FF00FF"/>
                </a:solidFill>
              </a:rPr>
              <a:t>button is pressed</a:t>
            </a:r>
            <a:r>
              <a:rPr lang="en-US" b="1" dirty="0">
                <a:solidFill>
                  <a:srgbClr val="0000FF"/>
                </a:solidFill>
              </a:rPr>
              <a:t>, a </a:t>
            </a:r>
            <a:r>
              <a:rPr lang="en-US" b="1" dirty="0">
                <a:solidFill>
                  <a:srgbClr val="FF00FF"/>
                </a:solidFill>
              </a:rPr>
              <a:t>list item is double-clicked</a:t>
            </a:r>
            <a:r>
              <a:rPr lang="en-US" b="1" dirty="0">
                <a:solidFill>
                  <a:srgbClr val="0000FF"/>
                </a:solidFill>
              </a:rPr>
              <a:t>, or a </a:t>
            </a:r>
            <a:r>
              <a:rPr lang="en-US" b="1" dirty="0">
                <a:solidFill>
                  <a:srgbClr val="FF00FF"/>
                </a:solidFill>
              </a:rPr>
              <a:t>menu item is selected</a:t>
            </a:r>
            <a:r>
              <a:rPr lang="en-US" dirty="0">
                <a:solidFill>
                  <a:srgbClr val="0000FF"/>
                </a:solidFill>
              </a:rPr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public class </a:t>
            </a:r>
            <a:r>
              <a:rPr lang="en-US" dirty="0" err="1">
                <a:solidFill>
                  <a:srgbClr val="00B050"/>
                </a:solidFill>
              </a:rPr>
              <a:t>ActionEvent</a:t>
            </a:r>
            <a:r>
              <a:rPr lang="en-US" dirty="0">
                <a:solidFill>
                  <a:srgbClr val="00B050"/>
                </a:solidFill>
              </a:rPr>
              <a:t> extends </a:t>
            </a:r>
            <a:r>
              <a:rPr lang="en-US" dirty="0" err="1">
                <a:solidFill>
                  <a:srgbClr val="00B050"/>
                </a:solidFill>
              </a:rPr>
              <a:t>AWTEvent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b="1" dirty="0" err="1">
                <a:solidFill>
                  <a:srgbClr val="0000FF"/>
                </a:solidFill>
              </a:rPr>
              <a:t>ActionEvent</a:t>
            </a:r>
            <a:r>
              <a:rPr lang="en-US" b="1" dirty="0">
                <a:solidFill>
                  <a:srgbClr val="0000FF"/>
                </a:solidFill>
              </a:rPr>
              <a:t> class defines four integer constants that can be </a:t>
            </a:r>
            <a:r>
              <a:rPr lang="en-US" dirty="0">
                <a:solidFill>
                  <a:srgbClr val="0000FF"/>
                </a:solidFill>
              </a:rPr>
              <a:t>used </a:t>
            </a:r>
            <a:r>
              <a:rPr lang="en-US" dirty="0"/>
              <a:t>to identify any modifiers associated with an action event: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ALT_MASK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CTRL_MASK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META_MASK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SHIFT_MASK </a:t>
            </a:r>
          </a:p>
          <a:p>
            <a:r>
              <a:rPr lang="en-US" b="1" dirty="0">
                <a:solidFill>
                  <a:srgbClr val="00B050"/>
                </a:solidFill>
              </a:rPr>
              <a:t>In addition, there is an integer constant, ACTION_ PERFORMED, which can be used to identify action events</a:t>
            </a:r>
          </a:p>
          <a:p>
            <a:r>
              <a:rPr lang="en-US" dirty="0">
                <a:solidFill>
                  <a:srgbClr val="0000FF"/>
                </a:solidFill>
              </a:rPr>
              <a:t>public static final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ACTION_PERFORMED</a:t>
            </a:r>
          </a:p>
          <a:p>
            <a:r>
              <a:rPr lang="en-US" dirty="0">
                <a:solidFill>
                  <a:srgbClr val="00B050"/>
                </a:solidFill>
              </a:rPr>
              <a:t>This event id indicates that a meaningful action occurred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ActionEvent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ActionEvent</a:t>
            </a:r>
            <a:r>
              <a:rPr lang="en-US" b="1" dirty="0"/>
              <a:t> has these three constructors:</a:t>
            </a:r>
          </a:p>
          <a:p>
            <a:r>
              <a:rPr lang="en-US" dirty="0" err="1">
                <a:solidFill>
                  <a:srgbClr val="0000FF"/>
                </a:solidFill>
              </a:rPr>
              <a:t>ActionEvent</a:t>
            </a:r>
            <a:r>
              <a:rPr lang="en-US" dirty="0">
                <a:solidFill>
                  <a:srgbClr val="0000FF"/>
                </a:solidFill>
              </a:rPr>
              <a:t>(Object </a:t>
            </a:r>
            <a:r>
              <a:rPr lang="en-US" i="1" dirty="0" err="1">
                <a:solidFill>
                  <a:srgbClr val="0000FF"/>
                </a:solidFill>
              </a:rPr>
              <a:t>src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type, String </a:t>
            </a:r>
            <a:r>
              <a:rPr lang="en-US" i="1" dirty="0" err="1">
                <a:solidFill>
                  <a:srgbClr val="0000FF"/>
                </a:solidFill>
              </a:rPr>
              <a:t>cmd</a:t>
            </a:r>
            <a:r>
              <a:rPr lang="en-US" i="1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</a:rPr>
              <a:t>ActionEvent</a:t>
            </a:r>
            <a:r>
              <a:rPr lang="en-US" dirty="0">
                <a:solidFill>
                  <a:srgbClr val="0000FF"/>
                </a:solidFill>
              </a:rPr>
              <a:t>(Object </a:t>
            </a:r>
            <a:r>
              <a:rPr lang="en-US" i="1" dirty="0" err="1">
                <a:solidFill>
                  <a:srgbClr val="0000FF"/>
                </a:solidFill>
              </a:rPr>
              <a:t>src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type, String </a:t>
            </a:r>
            <a:r>
              <a:rPr lang="en-US" i="1" dirty="0" err="1">
                <a:solidFill>
                  <a:srgbClr val="0000FF"/>
                </a:solidFill>
              </a:rPr>
              <a:t>cmd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modifiers)</a:t>
            </a:r>
          </a:p>
          <a:p>
            <a:r>
              <a:rPr lang="en-US" dirty="0" err="1">
                <a:solidFill>
                  <a:srgbClr val="0000FF"/>
                </a:solidFill>
              </a:rPr>
              <a:t>ActionEvent</a:t>
            </a:r>
            <a:r>
              <a:rPr lang="en-US" dirty="0">
                <a:solidFill>
                  <a:srgbClr val="0000FF"/>
                </a:solidFill>
              </a:rPr>
              <a:t>(Object </a:t>
            </a:r>
            <a:r>
              <a:rPr lang="en-US" i="1" dirty="0" err="1">
                <a:solidFill>
                  <a:srgbClr val="0000FF"/>
                </a:solidFill>
              </a:rPr>
              <a:t>src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type, String </a:t>
            </a:r>
            <a:r>
              <a:rPr lang="en-US" i="1" dirty="0" err="1">
                <a:solidFill>
                  <a:srgbClr val="0000FF"/>
                </a:solidFill>
              </a:rPr>
              <a:t>cmd</a:t>
            </a:r>
            <a:r>
              <a:rPr lang="en-US" i="1" dirty="0">
                <a:solidFill>
                  <a:srgbClr val="0000FF"/>
                </a:solidFill>
              </a:rPr>
              <a:t>, long when,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modifiers)</a:t>
            </a:r>
          </a:p>
          <a:p>
            <a:r>
              <a:rPr lang="en-US" dirty="0">
                <a:solidFill>
                  <a:srgbClr val="00B050"/>
                </a:solidFill>
              </a:rPr>
              <a:t>Here, </a:t>
            </a:r>
            <a:r>
              <a:rPr lang="en-US" i="1" dirty="0" err="1">
                <a:solidFill>
                  <a:srgbClr val="FF00FF"/>
                </a:solidFill>
              </a:rPr>
              <a:t>src</a:t>
            </a:r>
            <a:r>
              <a:rPr lang="en-US" i="1" dirty="0">
                <a:solidFill>
                  <a:srgbClr val="00B050"/>
                </a:solidFill>
              </a:rPr>
              <a:t> is a reference to the object that generated this event. </a:t>
            </a:r>
          </a:p>
          <a:p>
            <a:r>
              <a:rPr lang="en-US" i="1" dirty="0">
                <a:solidFill>
                  <a:srgbClr val="00B050"/>
                </a:solidFill>
              </a:rPr>
              <a:t>The type of the event is specified </a:t>
            </a:r>
            <a:r>
              <a:rPr lang="en-US" dirty="0">
                <a:solidFill>
                  <a:srgbClr val="00B050"/>
                </a:solidFill>
              </a:rPr>
              <a:t>by </a:t>
            </a:r>
            <a:r>
              <a:rPr lang="en-US" i="1" dirty="0">
                <a:solidFill>
                  <a:srgbClr val="00B050"/>
                </a:solidFill>
              </a:rPr>
              <a:t>type, and its command string is </a:t>
            </a:r>
            <a:r>
              <a:rPr lang="en-US" i="1" dirty="0">
                <a:solidFill>
                  <a:srgbClr val="FF00FF"/>
                </a:solidFill>
              </a:rPr>
              <a:t>cmd</a:t>
            </a:r>
            <a:r>
              <a:rPr lang="en-US" i="1" dirty="0">
                <a:solidFill>
                  <a:srgbClr val="00B050"/>
                </a:solidFill>
              </a:rPr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The argument </a:t>
            </a:r>
            <a:r>
              <a:rPr lang="en-US" i="1" dirty="0">
                <a:solidFill>
                  <a:srgbClr val="FF00FF"/>
                </a:solidFill>
              </a:rPr>
              <a:t>modifiers</a:t>
            </a:r>
            <a:r>
              <a:rPr lang="en-US" i="1" dirty="0">
                <a:solidFill>
                  <a:srgbClr val="00B050"/>
                </a:solidFill>
              </a:rPr>
              <a:t> indicates which modifier keys </a:t>
            </a:r>
            <a:r>
              <a:rPr lang="en-US" dirty="0">
                <a:solidFill>
                  <a:srgbClr val="00B050"/>
                </a:solidFill>
              </a:rPr>
              <a:t>(ALT, CTRL, META, and/or SHIFT) were pressed when the event was generated. </a:t>
            </a:r>
          </a:p>
          <a:p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i="1" dirty="0">
                <a:solidFill>
                  <a:srgbClr val="FF00FF"/>
                </a:solidFill>
              </a:rPr>
              <a:t>when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parameter specifies when the event occurred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ActionEvent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obtain the command name for the invoking </a:t>
            </a:r>
            <a:r>
              <a:rPr lang="en-US" b="1" dirty="0" err="1"/>
              <a:t>ActionEvent</a:t>
            </a:r>
            <a:r>
              <a:rPr lang="en-US" b="1" dirty="0"/>
              <a:t> object by using the</a:t>
            </a:r>
          </a:p>
          <a:p>
            <a:r>
              <a:rPr lang="en-US" dirty="0">
                <a:solidFill>
                  <a:srgbClr val="0000FF"/>
                </a:solidFill>
              </a:rPr>
              <a:t>String </a:t>
            </a:r>
            <a:r>
              <a:rPr lang="en-US" dirty="0" err="1">
                <a:solidFill>
                  <a:srgbClr val="0000FF"/>
                </a:solidFill>
              </a:rPr>
              <a:t>getActionCommand</a:t>
            </a:r>
            <a:r>
              <a:rPr lang="en-US" dirty="0">
                <a:solidFill>
                  <a:srgbClr val="0000FF"/>
                </a:solidFill>
              </a:rPr>
              <a:t>( 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What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For example, when a button is pressed, an action event is generated that has a command name equal to the label on that button.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0000FF"/>
                </a:solidFill>
              </a:rPr>
              <a:t>getModifiers</a:t>
            </a:r>
            <a:r>
              <a:rPr lang="en-US" b="1" dirty="0">
                <a:solidFill>
                  <a:srgbClr val="0000FF"/>
                </a:solidFill>
              </a:rPr>
              <a:t>( ) </a:t>
            </a:r>
            <a:r>
              <a:rPr lang="en-US" b="1" dirty="0"/>
              <a:t>method returns a value that indicates which modifier keys (ALT, CTRL, </a:t>
            </a:r>
            <a:r>
              <a:rPr lang="en-US" dirty="0"/>
              <a:t>META, and/or SHIFT) were pressed when the event was generated. Its form is shown here: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getModifiers</a:t>
            </a:r>
            <a:r>
              <a:rPr lang="en-US" dirty="0"/>
              <a:t>( )</a:t>
            </a:r>
          </a:p>
          <a:p>
            <a:r>
              <a:rPr lang="en-US" dirty="0"/>
              <a:t>The method </a:t>
            </a:r>
            <a:r>
              <a:rPr lang="en-US" b="1" dirty="0" err="1">
                <a:solidFill>
                  <a:srgbClr val="0000FF"/>
                </a:solidFill>
              </a:rPr>
              <a:t>getWhen</a:t>
            </a:r>
            <a:r>
              <a:rPr lang="en-US" b="1" dirty="0">
                <a:solidFill>
                  <a:srgbClr val="0000FF"/>
                </a:solidFill>
              </a:rPr>
              <a:t>( ) </a:t>
            </a:r>
            <a:r>
              <a:rPr lang="en-US" b="1" dirty="0"/>
              <a:t>returns the time at which the event took place. This is called the </a:t>
            </a:r>
            <a:r>
              <a:rPr lang="en-US" dirty="0"/>
              <a:t>event’s </a:t>
            </a:r>
            <a:r>
              <a:rPr lang="en-US" i="1" dirty="0"/>
              <a:t>timestamp. </a:t>
            </a:r>
          </a:p>
          <a:p>
            <a:r>
              <a:rPr lang="en-US" i="1" dirty="0"/>
              <a:t>The </a:t>
            </a:r>
            <a:r>
              <a:rPr lang="en-US" b="1" i="1" dirty="0" err="1"/>
              <a:t>getWhen</a:t>
            </a:r>
            <a:r>
              <a:rPr lang="en-US" b="1" i="1" dirty="0"/>
              <a:t>( ) method is shown here:</a:t>
            </a:r>
          </a:p>
          <a:p>
            <a:r>
              <a:rPr lang="en-US" dirty="0"/>
              <a:t>long </a:t>
            </a:r>
            <a:r>
              <a:rPr lang="en-US" dirty="0" err="1"/>
              <a:t>getWhen</a:t>
            </a:r>
            <a:r>
              <a:rPr lang="en-US" dirty="0"/>
              <a:t>( )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getSource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method returns the object that generates the event (the who)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ActionListener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err="1">
                <a:solidFill>
                  <a:srgbClr val="0000FF"/>
                </a:solidFill>
              </a:rPr>
              <a:t>ActionListener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EventListener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The listener interface for receiving action events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FF00FF"/>
                </a:solidFill>
              </a:rPr>
              <a:t>class that is interested in processing an action event</a:t>
            </a:r>
            <a:r>
              <a:rPr lang="en-US" dirty="0">
                <a:solidFill>
                  <a:srgbClr val="0000FF"/>
                </a:solidFill>
              </a:rPr>
              <a:t> implements this interface</a:t>
            </a:r>
          </a:p>
          <a:p>
            <a:r>
              <a:rPr lang="en-US" dirty="0">
                <a:solidFill>
                  <a:srgbClr val="00B050"/>
                </a:solidFill>
              </a:rPr>
              <a:t>The </a:t>
            </a:r>
            <a:r>
              <a:rPr lang="en-US" dirty="0">
                <a:solidFill>
                  <a:srgbClr val="FF00FF"/>
                </a:solidFill>
              </a:rPr>
              <a:t>object created with that class is registered </a:t>
            </a:r>
            <a:r>
              <a:rPr lang="en-US" dirty="0">
                <a:solidFill>
                  <a:srgbClr val="00B050"/>
                </a:solidFill>
              </a:rPr>
              <a:t>with a component, using the component's </a:t>
            </a:r>
            <a:r>
              <a:rPr lang="en-US" dirty="0" err="1">
                <a:solidFill>
                  <a:srgbClr val="FF00FF"/>
                </a:solidFill>
              </a:rPr>
              <a:t>addActionListener</a:t>
            </a:r>
            <a:r>
              <a:rPr lang="en-US" dirty="0">
                <a:solidFill>
                  <a:srgbClr val="00B050"/>
                </a:solidFill>
              </a:rPr>
              <a:t> method. </a:t>
            </a:r>
          </a:p>
          <a:p>
            <a:r>
              <a:rPr lang="en-US" dirty="0">
                <a:solidFill>
                  <a:srgbClr val="0000FF"/>
                </a:solidFill>
              </a:rPr>
              <a:t>When the action event occurs, that object's </a:t>
            </a:r>
            <a:r>
              <a:rPr lang="en-US" b="1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0000FF"/>
                </a:solidFill>
              </a:rPr>
              <a:t> method is invoked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Method:</a:t>
            </a:r>
          </a:p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0000FF"/>
                </a:solidFill>
              </a:rPr>
              <a:t>actionPerformed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ActionEvent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an action occurs.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HandleActionEventExample.java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68910"/>
            <a:ext cx="8229600" cy="7061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MouseEvent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80" y="1012825"/>
            <a:ext cx="8711565" cy="5611495"/>
          </a:xfrm>
        </p:spPr>
        <p:txBody>
          <a:bodyPr>
            <a:normAutofit fontScale="80000" lnSpcReduction="20000"/>
          </a:bodyPr>
          <a:lstStyle/>
          <a:p>
            <a:r>
              <a:rPr lang="en-US" dirty="0"/>
              <a:t>This event indicates a mouse action occurred in a component. This low-level event is generated by a component object for Mouse Events and Mouse motion events.</a:t>
            </a:r>
          </a:p>
          <a:p>
            <a:r>
              <a:rPr lang="en-US" dirty="0">
                <a:solidFill>
                  <a:srgbClr val="FF0000"/>
                </a:solidFill>
              </a:rPr>
              <a:t>Mouse 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button is pressed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button is released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button is clicked (pressed and released)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cursor enters the unobscured part of component's geometry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cursor exits the unobscured part of component's geometry</a:t>
            </a:r>
          </a:p>
          <a:p>
            <a:r>
              <a:rPr lang="en-US" dirty="0">
                <a:solidFill>
                  <a:srgbClr val="FF0000"/>
                </a:solidFill>
              </a:rPr>
              <a:t>Mouse Motion 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mouse is moved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mouse is dragged</a:t>
            </a:r>
          </a:p>
          <a:p>
            <a:r>
              <a:rPr lang="en-US" b="1" dirty="0"/>
              <a:t>Class declaration</a:t>
            </a:r>
          </a:p>
          <a:p>
            <a:r>
              <a:rPr lang="en-US" dirty="0"/>
              <a:t>public class </a:t>
            </a:r>
            <a:r>
              <a:rPr lang="en-US" dirty="0" err="1"/>
              <a:t>MouseEvent</a:t>
            </a:r>
            <a:r>
              <a:rPr lang="en-US" dirty="0"/>
              <a:t>  extends </a:t>
            </a:r>
            <a:r>
              <a:rPr lang="en-US" dirty="0" err="1"/>
              <a:t>InputEvent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21995"/>
          </a:xfrm>
        </p:spPr>
        <p:txBody>
          <a:bodyPr>
            <a:normAutofit fontScale="90000"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40" y="1193800"/>
            <a:ext cx="8650605" cy="535432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Following are the fields for </a:t>
            </a:r>
            <a:r>
              <a:rPr lang="en-US" sz="3800" b="1" dirty="0" err="1">
                <a:solidFill>
                  <a:srgbClr val="FF0000"/>
                </a:solidFill>
              </a:rPr>
              <a:t>java.awt.event.MouseEvent</a:t>
            </a:r>
            <a:r>
              <a:rPr lang="en-US" sz="3800" dirty="0">
                <a:solidFill>
                  <a:srgbClr val="FF0000"/>
                </a:solidFill>
              </a:rPr>
              <a:t> class: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BUTTON1 </a:t>
            </a:r>
            <a:r>
              <a:rPr lang="en-US" sz="4000" dirty="0"/>
              <a:t>--Indicates mouse button #1; used by </a:t>
            </a:r>
            <a:r>
              <a:rPr lang="en-US" sz="4000" dirty="0" err="1"/>
              <a:t>getButton</a:t>
            </a:r>
            <a:r>
              <a:rPr lang="en-US" sz="4000" dirty="0"/>
              <a:t>()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BUTTON2 </a:t>
            </a:r>
            <a:r>
              <a:rPr lang="en-US" sz="4000" dirty="0"/>
              <a:t>--Indicates mouse button #2; used by </a:t>
            </a:r>
            <a:r>
              <a:rPr lang="en-US" sz="4000" dirty="0" err="1"/>
              <a:t>getButton</a:t>
            </a:r>
            <a:r>
              <a:rPr lang="en-US" sz="4000" dirty="0"/>
              <a:t>()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BUTTON3 </a:t>
            </a:r>
            <a:r>
              <a:rPr lang="en-US" sz="4000" dirty="0"/>
              <a:t>--Indicates mouse button #3; used by </a:t>
            </a:r>
            <a:r>
              <a:rPr lang="en-US" sz="4000" dirty="0" err="1"/>
              <a:t>getButton</a:t>
            </a:r>
            <a:r>
              <a:rPr lang="en-US" sz="4000" dirty="0"/>
              <a:t>()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MOUSE_CLICKED </a:t>
            </a:r>
            <a:r>
              <a:rPr lang="en-US" sz="4000" dirty="0"/>
              <a:t>--The "mouse clicked"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MOUSE_DRAGGED </a:t>
            </a:r>
            <a:r>
              <a:rPr lang="en-US" sz="4000" dirty="0"/>
              <a:t>--The "mouse dragged"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MOUSE_ENTERED </a:t>
            </a:r>
            <a:r>
              <a:rPr lang="en-US" sz="4000" dirty="0"/>
              <a:t>--The "mouse entered"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MOUSE_EXITED </a:t>
            </a:r>
            <a:r>
              <a:rPr lang="en-US" sz="4000" dirty="0"/>
              <a:t>--The "mouse exited"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MOUSE_MOVED </a:t>
            </a:r>
            <a:r>
              <a:rPr lang="en-US" sz="4000" dirty="0"/>
              <a:t>--The "mouse moved"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MOUSE_PRESSED </a:t>
            </a:r>
            <a:r>
              <a:rPr lang="en-US" sz="4000" dirty="0"/>
              <a:t>-- The "mouse pressed"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MOUSE_RELEASED </a:t>
            </a:r>
            <a:r>
              <a:rPr lang="en-US" sz="4000" dirty="0"/>
              <a:t>--The "mouse released"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MOUSE_WHEEL </a:t>
            </a:r>
            <a:r>
              <a:rPr lang="en-US" sz="4000" dirty="0"/>
              <a:t>--The "mouse wheel" event</a:t>
            </a:r>
          </a:p>
          <a:p>
            <a:r>
              <a:rPr lang="en-US" sz="4000" b="1" dirty="0"/>
              <a:t>static </a:t>
            </a:r>
            <a:r>
              <a:rPr lang="en-US" sz="4000" b="1" dirty="0" err="1"/>
              <a:t>int</a:t>
            </a:r>
            <a:r>
              <a:rPr lang="en-US" sz="4000" b="1" dirty="0"/>
              <a:t> NOBUTTON </a:t>
            </a:r>
            <a:r>
              <a:rPr lang="en-US" sz="4000" dirty="0"/>
              <a:t>--Indicates no mouse buttons; used by </a:t>
            </a:r>
            <a:r>
              <a:rPr lang="en-US" sz="4000" dirty="0" err="1"/>
              <a:t>getButton</a:t>
            </a:r>
            <a:r>
              <a:rPr lang="en-US" sz="4000" dirty="0"/>
              <a:t>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85505" cy="5464810"/>
          </a:xfrm>
        </p:spPr>
        <p:txBody>
          <a:bodyPr>
            <a:normAutofit fontScale="8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long when,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modifiers,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x,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y,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clickCount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popupTrigger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Constructs a </a:t>
            </a:r>
            <a:r>
              <a:rPr lang="en-US" dirty="0" err="1"/>
              <a:t>MouseEvent</a:t>
            </a:r>
            <a:r>
              <a:rPr lang="en-US" dirty="0"/>
              <a:t> object with the specified source component, type, modifiers, coordinates, and click 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long when,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modifiers,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x,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y,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clickCount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popupTrigger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button)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Constructs a </a:t>
            </a:r>
            <a:r>
              <a:rPr lang="en-US" dirty="0" err="1"/>
              <a:t>MouseEvent</a:t>
            </a:r>
            <a:r>
              <a:rPr lang="en-US" dirty="0"/>
              <a:t> object with the specified source component, type, modifiers, coordinates, and click 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long when,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modifiers,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x,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y,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xAbs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yAbs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clickCount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popupTrigger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button)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Constructs a </a:t>
            </a:r>
            <a:r>
              <a:rPr lang="en-US" dirty="0" err="1"/>
              <a:t>MouseEvent</a:t>
            </a:r>
            <a:r>
              <a:rPr lang="en-US" dirty="0"/>
              <a:t> object with the specified source component, type, modifiers, coordinates, absolute coordinates, and click count.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52578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0035" y="815340"/>
          <a:ext cx="8704580" cy="5695950"/>
        </p:xfrm>
        <a:graphic>
          <a:graphicData uri="http://schemas.openxmlformats.org/drawingml/2006/table">
            <a:tbl>
              <a:tblPr/>
              <a:tblGrid>
                <a:gridCol w="1653540"/>
                <a:gridCol w="7051040"/>
              </a:tblGrid>
              <a:tr h="3644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getButton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()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which, if any, of the mouse buttons has changed state.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getClickCount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()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number of mouse clicks associated with this event.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 tooltip="class in java.awt"/>
                        </a:rPr>
                        <a:t>Point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getLocationOnScreen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()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absolute x, y position of the event.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getModifiersEx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()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extended modifier mask for this event.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7" tooltip="class in java.lang"/>
                        </a:rPr>
                        <a:t>static String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getMouseModifiersText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(</a:t>
                      </a:r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int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 modifiers)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 String instance describing the modifier keys and mouse buttons that were down during the event, such as "Shift", or "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Ctrl+Shift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".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 tooltip="class in java.awt"/>
                        </a:rPr>
                        <a:t>Point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getPoint</a:t>
                      </a:r>
                      <a:r>
                        <a:rPr lang="en-US" sz="2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()</a:t>
                      </a:r>
                      <a:endParaRPr 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x,y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 position of the event relative to the source component.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Course Outcome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programs to handle events in Java Programming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1295" y="967740"/>
          <a:ext cx="8803005" cy="5741035"/>
        </p:xfrm>
        <a:graphic>
          <a:graphicData uri="http://schemas.openxmlformats.org/drawingml/2006/table">
            <a:tbl>
              <a:tblPr/>
              <a:tblGrid>
                <a:gridCol w="1200150"/>
                <a:gridCol w="7602855"/>
              </a:tblGrid>
              <a:tr h="3098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getX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horizontal x position of the event relative to the source component.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getXOnScreen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()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absolute horizontal x position of the event.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/>
                        </a:rPr>
                        <a:t>getY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/>
                        </a:rPr>
                        <a:t>()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vertical y position of the event relative to the source component.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6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getYOnScreen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()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absolute vertical y position of the event.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6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boolean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isPopupTrigger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()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whether or not this mouse event is the popup menu trigger event for the platform.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7" tooltip="class in java.lang"/>
                        </a:rPr>
                        <a:t>String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paramString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()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 parameter string identifying this event.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void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translatePoint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(</a:t>
                      </a:r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int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 x, </a:t>
                      </a:r>
                      <a:r>
                        <a:rPr lang="en-US" sz="18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int</a:t>
                      </a:r>
                      <a:r>
                        <a:rPr lang="en-US" sz="18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 y)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Translates the event's coordinates to a new position by adding specified x (horizontal) and y (vertical) offsets.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97560"/>
          </a:xfrm>
        </p:spPr>
        <p:txBody>
          <a:bodyPr/>
          <a:lstStyle/>
          <a:p>
            <a:r>
              <a:rPr lang="en-US" dirty="0" err="1"/>
              <a:t>MouseListener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269365"/>
            <a:ext cx="8711565" cy="5594985"/>
          </a:xfrm>
        </p:spPr>
        <p:txBody>
          <a:bodyPr>
            <a:normAutofit fontScale="82500" lnSpcReduction="2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public interface </a:t>
            </a:r>
            <a:r>
              <a:rPr lang="en-US" dirty="0" err="1">
                <a:solidFill>
                  <a:srgbClr val="FF00FF"/>
                </a:solidFill>
              </a:rPr>
              <a:t>MouseListener</a:t>
            </a:r>
            <a:r>
              <a:rPr lang="en-US" dirty="0">
                <a:solidFill>
                  <a:srgbClr val="FF00FF"/>
                </a:solidFill>
              </a:rPr>
              <a:t> extends </a:t>
            </a:r>
            <a:r>
              <a:rPr lang="en-US" dirty="0" err="1">
                <a:solidFill>
                  <a:srgbClr val="FF00FF"/>
                </a:solidFill>
              </a:rPr>
              <a:t>EventListener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The listener interface for receiving "interesting" mouse events (press, release, click, enter, and exit) on a component. The class that is interested in processing a mouse event either implements this interface and all the methods it contains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b="1" dirty="0" err="1">
                <a:solidFill>
                  <a:srgbClr val="0000FF"/>
                </a:solidFill>
              </a:rPr>
              <a:t>addMouseListener</a:t>
            </a:r>
            <a:r>
              <a:rPr lang="en-US" dirty="0"/>
              <a:t> method.</a:t>
            </a:r>
          </a:p>
          <a:p>
            <a:r>
              <a:rPr lang="en-US" dirty="0"/>
              <a:t>A mouse event is generated when the mouse is pressed, released, clicked (pressed and released).</a:t>
            </a:r>
          </a:p>
          <a:p>
            <a:r>
              <a:rPr lang="en-US" dirty="0"/>
              <a:t> A mouse event is also generated when the mouse cursor enters or leaves a component. When a mouse event occurs, the relevant method in the listener object is invoked, and the </a:t>
            </a:r>
            <a:r>
              <a:rPr lang="en-US" dirty="0" err="1"/>
              <a:t>MouseEvent</a:t>
            </a:r>
            <a:r>
              <a:rPr lang="en-US" dirty="0"/>
              <a:t> is passed to 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7249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690"/>
            <a:ext cx="8409940" cy="521843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mouseClicked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mouse button has been clicked (pressed and released) on a component.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mouseEntered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mouse enters a component.</a:t>
            </a:r>
          </a:p>
          <a:p>
            <a:r>
              <a:rPr lang="en-US" sz="3100" dirty="0">
                <a:solidFill>
                  <a:srgbClr val="0000FF"/>
                </a:solidFill>
              </a:rPr>
              <a:t>void 	</a:t>
            </a:r>
            <a:r>
              <a:rPr lang="en-US" sz="3100" dirty="0" err="1">
                <a:solidFill>
                  <a:srgbClr val="0000FF"/>
                </a:solidFill>
              </a:rPr>
              <a:t>mouseExited</a:t>
            </a:r>
            <a:r>
              <a:rPr lang="en-US" sz="3100" dirty="0">
                <a:solidFill>
                  <a:srgbClr val="0000FF"/>
                </a:solidFill>
              </a:rPr>
              <a:t>(</a:t>
            </a:r>
            <a:r>
              <a:rPr lang="en-US" sz="3100" dirty="0" err="1">
                <a:solidFill>
                  <a:srgbClr val="0000FF"/>
                </a:solidFill>
              </a:rPr>
              <a:t>MouseEvent</a:t>
            </a:r>
            <a:r>
              <a:rPr lang="en-US" sz="3100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mouse exits a component.</a:t>
            </a:r>
          </a:p>
          <a:p>
            <a:r>
              <a:rPr lang="en-US" sz="3100" dirty="0">
                <a:solidFill>
                  <a:srgbClr val="0000FF"/>
                </a:solidFill>
              </a:rPr>
              <a:t>void 	</a:t>
            </a:r>
            <a:r>
              <a:rPr lang="en-US" sz="3100" dirty="0" err="1">
                <a:solidFill>
                  <a:srgbClr val="0000FF"/>
                </a:solidFill>
              </a:rPr>
              <a:t>mousePressed</a:t>
            </a:r>
            <a:r>
              <a:rPr lang="en-US" sz="3100" dirty="0">
                <a:solidFill>
                  <a:srgbClr val="0000FF"/>
                </a:solidFill>
              </a:rPr>
              <a:t>(</a:t>
            </a:r>
            <a:r>
              <a:rPr lang="en-US" sz="3100" dirty="0" err="1">
                <a:solidFill>
                  <a:srgbClr val="0000FF"/>
                </a:solidFill>
              </a:rPr>
              <a:t>MouseEvent</a:t>
            </a:r>
            <a:r>
              <a:rPr lang="en-US" sz="3100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mouse button has been pressed on a component.</a:t>
            </a:r>
          </a:p>
          <a:p>
            <a:r>
              <a:rPr lang="en-US" sz="3100" dirty="0">
                <a:solidFill>
                  <a:srgbClr val="0000FF"/>
                </a:solidFill>
              </a:rPr>
              <a:t>void 	</a:t>
            </a:r>
            <a:r>
              <a:rPr lang="en-US" sz="3100" dirty="0" err="1">
                <a:solidFill>
                  <a:srgbClr val="0000FF"/>
                </a:solidFill>
              </a:rPr>
              <a:t>mouseReleased</a:t>
            </a:r>
            <a:r>
              <a:rPr lang="en-US" sz="3100" dirty="0">
                <a:solidFill>
                  <a:srgbClr val="0000FF"/>
                </a:solidFill>
              </a:rPr>
              <a:t>(</a:t>
            </a:r>
            <a:r>
              <a:rPr lang="en-US" sz="3100" dirty="0" err="1">
                <a:solidFill>
                  <a:srgbClr val="0000FF"/>
                </a:solidFill>
              </a:rPr>
              <a:t>MouseEvent</a:t>
            </a:r>
            <a:r>
              <a:rPr lang="en-US" sz="3100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mouse button has been released on a component.</a:t>
            </a:r>
          </a:p>
          <a:p>
            <a:r>
              <a:rPr lang="en-US" dirty="0"/>
              <a:t>For Example:</a:t>
            </a:r>
          </a:p>
          <a:p>
            <a:r>
              <a:rPr lang="en-US" dirty="0">
                <a:solidFill>
                  <a:srgbClr val="FF0000"/>
                </a:solidFill>
              </a:rPr>
              <a:t>MouselistenerExample.java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26770"/>
          </a:xfrm>
        </p:spPr>
        <p:txBody>
          <a:bodyPr/>
          <a:lstStyle/>
          <a:p>
            <a:r>
              <a:rPr lang="en-US" dirty="0" err="1"/>
              <a:t>MouseMotionListener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280"/>
            <a:ext cx="8382000" cy="54813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public interface </a:t>
            </a:r>
            <a:r>
              <a:rPr lang="en-US" dirty="0" err="1">
                <a:solidFill>
                  <a:srgbClr val="FF00FF"/>
                </a:solidFill>
              </a:rPr>
              <a:t>MouseMotionListener</a:t>
            </a:r>
            <a:r>
              <a:rPr lang="en-US" dirty="0">
                <a:solidFill>
                  <a:srgbClr val="FF00FF"/>
                </a:solidFill>
              </a:rPr>
              <a:t> extends </a:t>
            </a:r>
            <a:r>
              <a:rPr lang="en-US" dirty="0" err="1">
                <a:solidFill>
                  <a:srgbClr val="FF00FF"/>
                </a:solidFill>
              </a:rPr>
              <a:t>EventListener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The listener interface for receiving mouse motion events on a component. </a:t>
            </a:r>
          </a:p>
          <a:p>
            <a:r>
              <a:rPr lang="en-US" dirty="0"/>
              <a:t>The class that is interested in processing a mouse motion event </a:t>
            </a:r>
            <a:r>
              <a:rPr lang="en-US" dirty="0" smtClean="0"/>
              <a:t>implements </a:t>
            </a:r>
            <a:r>
              <a:rPr lang="en-US" dirty="0"/>
              <a:t>this interface and all the methods it contains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dirty="0" err="1">
                <a:solidFill>
                  <a:srgbClr val="FF0000"/>
                </a:solidFill>
              </a:rPr>
              <a:t>addMouseMotionListener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method. </a:t>
            </a:r>
          </a:p>
          <a:p>
            <a:r>
              <a:rPr lang="en-US" dirty="0"/>
              <a:t>A mouse motion event is generated when the mouse is </a:t>
            </a:r>
            <a:r>
              <a:rPr lang="en-US" dirty="0">
                <a:solidFill>
                  <a:srgbClr val="0000FF"/>
                </a:solidFill>
              </a:rPr>
              <a:t>moved or dragged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mouse motion event occurs, the relevant method in the listener object is invoked, and the </a:t>
            </a:r>
            <a:r>
              <a:rPr lang="en-US" dirty="0" err="1"/>
              <a:t>MouseEvent</a:t>
            </a:r>
            <a:r>
              <a:rPr lang="en-US" dirty="0"/>
              <a:t> is passed to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mouseDragged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mouse button is pressed on a component and then dragged.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mouseMoved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MouseEvent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mouse cursor has been moved onto a component but no buttons have been pushed.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MouseMotionListenerExample.java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public class </a:t>
            </a:r>
            <a:r>
              <a:rPr lang="en-US" dirty="0" err="1">
                <a:solidFill>
                  <a:srgbClr val="FF00FF"/>
                </a:solidFill>
              </a:rPr>
              <a:t>KeyEvent</a:t>
            </a:r>
            <a:r>
              <a:rPr lang="en-US" dirty="0">
                <a:solidFill>
                  <a:srgbClr val="FF00FF"/>
                </a:solidFill>
              </a:rPr>
              <a:t> extends </a:t>
            </a:r>
            <a:r>
              <a:rPr lang="en-US" dirty="0" err="1">
                <a:solidFill>
                  <a:srgbClr val="FF00FF"/>
                </a:solidFill>
              </a:rPr>
              <a:t>InputEvent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An event which indicates that </a:t>
            </a:r>
            <a:r>
              <a:rPr lang="en-US" dirty="0">
                <a:solidFill>
                  <a:srgbClr val="FF0000"/>
                </a:solidFill>
              </a:rPr>
              <a:t>a keystroke occurred </a:t>
            </a:r>
            <a:r>
              <a:rPr lang="en-US" dirty="0"/>
              <a:t>in a component.</a:t>
            </a:r>
          </a:p>
          <a:p>
            <a:r>
              <a:rPr lang="en-US" dirty="0"/>
              <a:t>This low-level event is generated by a component object (such as a text field) when a </a:t>
            </a:r>
            <a:r>
              <a:rPr lang="en-US" dirty="0">
                <a:solidFill>
                  <a:srgbClr val="0000FF"/>
                </a:solidFill>
              </a:rPr>
              <a:t>key is pressed, released, or typed</a:t>
            </a:r>
            <a:r>
              <a:rPr lang="en-US" dirty="0"/>
              <a:t>. </a:t>
            </a:r>
          </a:p>
          <a:p>
            <a:r>
              <a:rPr lang="en-US" dirty="0"/>
              <a:t>The event is passed to every </a:t>
            </a:r>
            <a:r>
              <a:rPr lang="en-US" dirty="0" err="1"/>
              <a:t>KeyListener</a:t>
            </a:r>
            <a:r>
              <a:rPr lang="en-US" dirty="0"/>
              <a:t> object which registered to receive such events using the component's </a:t>
            </a:r>
            <a:r>
              <a:rPr lang="en-US" dirty="0" err="1">
                <a:solidFill>
                  <a:srgbClr val="FF0000"/>
                </a:solidFill>
              </a:rPr>
              <a:t>addKeyListener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method.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0000FF"/>
                </a:solidFill>
              </a:rPr>
              <a:t>Key typed</a:t>
            </a:r>
            <a:r>
              <a:rPr lang="en-US" dirty="0"/>
              <a:t>" events are </a:t>
            </a:r>
            <a:r>
              <a:rPr lang="en-US" dirty="0">
                <a:solidFill>
                  <a:srgbClr val="FF0000"/>
                </a:solidFill>
              </a:rPr>
              <a:t>higher-level</a:t>
            </a:r>
            <a:r>
              <a:rPr lang="en-US" dirty="0"/>
              <a:t> and generally do not depend on the platform or keyboard layout. </a:t>
            </a:r>
          </a:p>
          <a:p>
            <a:r>
              <a:rPr lang="en-US" dirty="0"/>
              <a:t>They are generated when a </a:t>
            </a:r>
            <a:r>
              <a:rPr lang="en-US" b="1" dirty="0">
                <a:solidFill>
                  <a:srgbClr val="0000FF"/>
                </a:solidFill>
              </a:rPr>
              <a:t>Unicode character </a:t>
            </a:r>
            <a:r>
              <a:rPr lang="en-US" dirty="0"/>
              <a:t>is entered, and are the </a:t>
            </a:r>
            <a:r>
              <a:rPr lang="en-US" dirty="0">
                <a:solidFill>
                  <a:srgbClr val="FF0000"/>
                </a:solidFill>
              </a:rPr>
              <a:t>preferred way to find out about character input</a:t>
            </a:r>
            <a:r>
              <a:rPr lang="en-US" dirty="0"/>
              <a:t>. </a:t>
            </a:r>
          </a:p>
          <a:p>
            <a:r>
              <a:rPr lang="en-US" dirty="0"/>
              <a:t>In the simplest case, a key typed event is produced by a </a:t>
            </a:r>
            <a:r>
              <a:rPr lang="en-US" dirty="0">
                <a:solidFill>
                  <a:srgbClr val="00B050"/>
                </a:solidFill>
              </a:rPr>
              <a:t>single key press</a:t>
            </a:r>
            <a:r>
              <a:rPr lang="en-US" dirty="0"/>
              <a:t> (e.g., 'a'). Often, however, characters are produced by </a:t>
            </a:r>
            <a:r>
              <a:rPr lang="en-US" dirty="0">
                <a:solidFill>
                  <a:srgbClr val="00B050"/>
                </a:solidFill>
              </a:rPr>
              <a:t>series of key presses </a:t>
            </a:r>
            <a:r>
              <a:rPr lang="en-US" dirty="0"/>
              <a:t>(e.g., 'shift' + 'a'), </a:t>
            </a:r>
          </a:p>
          <a:p>
            <a:r>
              <a:rPr lang="en-US" dirty="0"/>
              <a:t>The mapping from key pressed events to key typed events may be many-to-one or many-to-many. </a:t>
            </a:r>
          </a:p>
          <a:p>
            <a:r>
              <a:rPr lang="en-US" dirty="0">
                <a:solidFill>
                  <a:srgbClr val="FFC000"/>
                </a:solidFill>
              </a:rPr>
              <a:t>Key releases are not usually necessary to generate a key typed event</a:t>
            </a:r>
            <a:r>
              <a:rPr lang="en-US" dirty="0"/>
              <a:t>, but there are some cases where the key typed event is not generated until a key is released (e.g., entering ASCII sequences via the Alt-</a:t>
            </a:r>
            <a:r>
              <a:rPr lang="en-US" dirty="0" err="1"/>
              <a:t>Numpad</a:t>
            </a:r>
            <a:r>
              <a:rPr lang="en-US" dirty="0"/>
              <a:t> method in Windows). </a:t>
            </a:r>
          </a:p>
          <a:p>
            <a:r>
              <a:rPr lang="en-US" dirty="0"/>
              <a:t>No key typed events are generated for keys that don't generate Unicode characters (e.g.,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action keys, modifier keys</a:t>
            </a:r>
            <a:r>
              <a:rPr lang="en-US" dirty="0"/>
              <a:t>, etc.).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getKeyChar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always returns a valid Unicode character or CHAR_UNDEFINED. </a:t>
            </a:r>
          </a:p>
          <a:p>
            <a:r>
              <a:rPr lang="en-US" dirty="0"/>
              <a:t>Character input is reported by KEY_TYPED events.</a:t>
            </a:r>
          </a:p>
          <a:p>
            <a:r>
              <a:rPr lang="en-US" dirty="0"/>
              <a:t>KEY_PRESSED and KEY_RELEASED events are not necessarily associated with character input. Therefore, the result of the </a:t>
            </a:r>
            <a:r>
              <a:rPr lang="en-US" sz="3300" dirty="0" err="1">
                <a:solidFill>
                  <a:srgbClr val="0000FF"/>
                </a:solidFill>
              </a:rPr>
              <a:t>getKeyChar</a:t>
            </a:r>
            <a:r>
              <a:rPr lang="en-US" sz="3300" dirty="0">
                <a:solidFill>
                  <a:srgbClr val="0000FF"/>
                </a:solidFill>
              </a:rPr>
              <a:t>()</a:t>
            </a:r>
            <a:r>
              <a:rPr lang="en-US" dirty="0"/>
              <a:t> is guaranteed to be meaningful only for KEY_TYPED events.</a:t>
            </a:r>
          </a:p>
          <a:p>
            <a:r>
              <a:rPr lang="en-US" dirty="0"/>
              <a:t>For key pressed and key released events, </a:t>
            </a:r>
            <a:r>
              <a:rPr lang="en-US" sz="3300" dirty="0">
                <a:solidFill>
                  <a:srgbClr val="0000FF"/>
                </a:solidFill>
              </a:rPr>
              <a:t>the </a:t>
            </a:r>
            <a:r>
              <a:rPr lang="en-US" sz="3300" dirty="0" err="1">
                <a:solidFill>
                  <a:srgbClr val="0000FF"/>
                </a:solidFill>
              </a:rPr>
              <a:t>getKeyCode</a:t>
            </a:r>
            <a:r>
              <a:rPr lang="en-US" dirty="0"/>
              <a:t>() returns the event's </a:t>
            </a:r>
            <a:r>
              <a:rPr lang="en-US" dirty="0" err="1"/>
              <a:t>keyCode</a:t>
            </a:r>
            <a:r>
              <a:rPr lang="en-US" dirty="0"/>
              <a:t>. </a:t>
            </a:r>
          </a:p>
          <a:p>
            <a:r>
              <a:rPr lang="en-US" dirty="0"/>
              <a:t>For key typed events, the </a:t>
            </a:r>
            <a:r>
              <a:rPr lang="en-US" dirty="0" err="1"/>
              <a:t>getKeyCode</a:t>
            </a:r>
            <a:r>
              <a:rPr lang="en-US" dirty="0"/>
              <a:t> ()always returns VK_UNDEFINED. </a:t>
            </a:r>
          </a:p>
          <a:p>
            <a:r>
              <a:rPr lang="en-US" dirty="0"/>
              <a:t>The </a:t>
            </a:r>
            <a:r>
              <a:rPr lang="en-US" sz="3300" dirty="0" err="1">
                <a:solidFill>
                  <a:srgbClr val="0000FF"/>
                </a:solidFill>
              </a:rPr>
              <a:t>getExtendedKeyCode</a:t>
            </a:r>
            <a:r>
              <a:rPr lang="en-US" sz="3300" dirty="0">
                <a:solidFill>
                  <a:srgbClr val="0000FF"/>
                </a:solidFill>
              </a:rPr>
              <a:t>() </a:t>
            </a:r>
            <a:r>
              <a:rPr lang="en-US" dirty="0"/>
              <a:t>may also be used with many international keyboard layouts.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 pressed</a:t>
            </a:r>
            <a:r>
              <a:rPr lang="en-US" dirty="0"/>
              <a:t>" and 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key released</a:t>
            </a:r>
            <a:r>
              <a:rPr lang="en-US" dirty="0"/>
              <a:t>" events are lower-level and depend on the platform and keyboard layout. </a:t>
            </a:r>
          </a:p>
          <a:p>
            <a:r>
              <a:rPr lang="en-US" dirty="0"/>
              <a:t>They are generated whenever a key is pressed or released, and are the </a:t>
            </a:r>
            <a:r>
              <a:rPr lang="en-US" dirty="0">
                <a:solidFill>
                  <a:srgbClr val="FFC000"/>
                </a:solidFill>
              </a:rPr>
              <a:t>only way to find out about keys that don't generate character input</a:t>
            </a:r>
            <a:r>
              <a:rPr lang="en-US" dirty="0"/>
              <a:t> (e.g., action keys, modifier keys, etc.). </a:t>
            </a:r>
          </a:p>
          <a:p>
            <a:r>
              <a:rPr lang="en-US" dirty="0"/>
              <a:t>The key being pressed or released is indicated by the </a:t>
            </a:r>
            <a:r>
              <a:rPr lang="en-US" dirty="0" err="1"/>
              <a:t>getKeyCode</a:t>
            </a:r>
            <a:r>
              <a:rPr lang="en-US" dirty="0"/>
              <a:t> and </a:t>
            </a:r>
            <a:r>
              <a:rPr lang="en-US" dirty="0" err="1"/>
              <a:t>getExtendedKeyCode</a:t>
            </a:r>
            <a:r>
              <a:rPr lang="en-US" dirty="0"/>
              <a:t> (), which return a virtual key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93" y="3748"/>
            <a:ext cx="8229600" cy="792162"/>
          </a:xfrm>
        </p:spPr>
        <p:txBody>
          <a:bodyPr/>
          <a:lstStyle/>
          <a:p>
            <a:r>
              <a:rPr lang="en-US" dirty="0" err="1"/>
              <a:t>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5910"/>
            <a:ext cx="8686800" cy="58334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Virtual key codes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are used to report which keyboard key has been pressed</a:t>
            </a:r>
            <a:r>
              <a:rPr lang="en-US" dirty="0"/>
              <a:t>, rather than a character generated by the combination of one or more keystrokes (such as "A", which comes from shift and "a").</a:t>
            </a:r>
          </a:p>
          <a:p>
            <a:r>
              <a:rPr lang="en-US" dirty="0"/>
              <a:t>For example, pressing the Shift key will cause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KEY_PRESSED </a:t>
            </a:r>
            <a:r>
              <a:rPr lang="en-US" dirty="0"/>
              <a:t>event with a </a:t>
            </a:r>
            <a:r>
              <a:rPr lang="en-US" b="1" dirty="0">
                <a:solidFill>
                  <a:srgbClr val="0000FF"/>
                </a:solidFill>
              </a:rPr>
              <a:t>VK_SHIFT</a:t>
            </a:r>
            <a:r>
              <a:rPr lang="en-US" dirty="0"/>
              <a:t> </a:t>
            </a:r>
            <a:r>
              <a:rPr lang="en-US" dirty="0" err="1"/>
              <a:t>keyCode</a:t>
            </a:r>
            <a:r>
              <a:rPr lang="en-US" dirty="0"/>
              <a:t>, while pressing the 'a' key will result in a VK_A </a:t>
            </a:r>
            <a:r>
              <a:rPr lang="en-US" dirty="0" err="1"/>
              <a:t>keyCode</a:t>
            </a:r>
            <a:r>
              <a:rPr lang="en-US" dirty="0"/>
              <a:t>. After the 'a' key is released, a KEY_RELEASED event will be fired with </a:t>
            </a:r>
            <a:r>
              <a:rPr lang="en-US" b="1" dirty="0">
                <a:solidFill>
                  <a:srgbClr val="0000FF"/>
                </a:solidFill>
              </a:rPr>
              <a:t>VK_A</a:t>
            </a:r>
            <a:r>
              <a:rPr lang="en-US" dirty="0"/>
              <a:t>. </a:t>
            </a:r>
          </a:p>
          <a:p>
            <a:r>
              <a:rPr lang="en-US" dirty="0"/>
              <a:t>Separately, a KEY_TYPED event with a </a:t>
            </a:r>
            <a:r>
              <a:rPr lang="en-US" dirty="0" err="1"/>
              <a:t>keyChar</a:t>
            </a:r>
            <a:r>
              <a:rPr lang="en-US" dirty="0"/>
              <a:t> value of 'A' is generated.</a:t>
            </a:r>
          </a:p>
          <a:p>
            <a:r>
              <a:rPr lang="en-US" dirty="0"/>
              <a:t>Pressing and releasing a key on the keyboard results in the generating the following key events (in order):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KEY_PRESSED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KEY_TYPED (is only generated if a valid Unicode character could be generated.)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KEY_RELEASED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4977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char	CHAR_UNDEFINED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	KEY_FIRST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	KEY_LAST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	KEY_PRESSED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	KEY_RELEASED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	KEY_TYPED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VK_0</a:t>
            </a:r>
          </a:p>
          <a:p>
            <a:r>
              <a:rPr lang="en-US" dirty="0"/>
              <a:t>VK_0 thru VK_9 are the same as ASCII '0' thru '9' (0x30 - 0x39)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VK_A</a:t>
            </a:r>
          </a:p>
          <a:p>
            <a:r>
              <a:rPr lang="en-US" dirty="0"/>
              <a:t>VK_A thru VK_Z are the same as ASCII 'A' thru 'Z' (0x41 - 0x5A)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KeyEvent</a:t>
            </a:r>
            <a:r>
              <a:rPr lang="en-US" dirty="0"/>
              <a:t>(Component source, </a:t>
            </a:r>
            <a:r>
              <a:rPr lang="en-US" dirty="0" err="1"/>
              <a:t>int</a:t>
            </a:r>
            <a:r>
              <a:rPr lang="en-US" dirty="0"/>
              <a:t> id, long when, </a:t>
            </a:r>
            <a:r>
              <a:rPr lang="en-US" dirty="0" err="1"/>
              <a:t>int</a:t>
            </a:r>
            <a:r>
              <a:rPr lang="en-US" dirty="0"/>
              <a:t> modifiers,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keyCode</a:t>
            </a:r>
            <a:r>
              <a:rPr lang="en-US" dirty="0"/>
              <a:t>, char </a:t>
            </a:r>
            <a:r>
              <a:rPr lang="en-US" dirty="0" err="1"/>
              <a:t>keyChar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KeyEvent</a:t>
            </a:r>
            <a:r>
              <a:rPr lang="en-US" dirty="0"/>
              <a:t>(Component source, </a:t>
            </a:r>
            <a:r>
              <a:rPr lang="en-US" dirty="0" err="1"/>
              <a:t>int</a:t>
            </a:r>
            <a:r>
              <a:rPr lang="en-US" dirty="0"/>
              <a:t> id, long when, </a:t>
            </a:r>
            <a:r>
              <a:rPr lang="en-US" dirty="0" err="1"/>
              <a:t>int</a:t>
            </a:r>
            <a:r>
              <a:rPr lang="en-US" dirty="0"/>
              <a:t> modifiers,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keyCode</a:t>
            </a:r>
            <a:r>
              <a:rPr lang="en-US" dirty="0"/>
              <a:t>, char </a:t>
            </a:r>
            <a:r>
              <a:rPr lang="en-US" dirty="0" err="1"/>
              <a:t>keyChar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keyLocation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Unit Outcome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delegation event model to develop event driven program for the given problem.</a:t>
            </a:r>
          </a:p>
          <a:p>
            <a:r>
              <a:rPr lang="en-US" dirty="0" smtClean="0"/>
              <a:t>Use relevant AWT/Swing components to handle the given event.</a:t>
            </a:r>
          </a:p>
          <a:p>
            <a:r>
              <a:rPr lang="en-US" dirty="0" smtClean="0"/>
              <a:t>Use Adapter classes in java program to solve the given problem</a:t>
            </a:r>
          </a:p>
          <a:p>
            <a:r>
              <a:rPr lang="en-US" dirty="0" smtClean="0"/>
              <a:t>Use inner classes in java program to solve the given problem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2398"/>
          <a:ext cx="8305800" cy="6476998"/>
        </p:xfrm>
        <a:graphic>
          <a:graphicData uri="http://schemas.openxmlformats.org/drawingml/2006/table">
            <a:tbl>
              <a:tblPr/>
              <a:tblGrid>
                <a:gridCol w="1295400"/>
                <a:gridCol w="7010400"/>
              </a:tblGrid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getExtendedKeyCode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2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an extended key code for the event.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static int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getExtendedKeyCodeForChar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(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int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3"/>
                        </a:rPr>
                        <a:t> c)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an extended key code for 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unicode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 character.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char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/>
                        </a:rPr>
                        <a:t>getKeyChar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4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character associated with the key in this event.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getKeyCode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5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integer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keyCode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 associated with the key in this event.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int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getKeyLocation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6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the location of the key that originated this key event.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7" tooltip="class in java.lang"/>
                        </a:rPr>
                        <a:t>static String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getKeyModifiersText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(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int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8"/>
                        </a:rPr>
                        <a:t> modifiers)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 String describing the modifier key(s), such as "Shift", or 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Ctrl+Shift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".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7" tooltip="class in java.lang"/>
                        </a:rPr>
                        <a:t>static String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getKeyText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(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int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 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keyCode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9"/>
                        </a:rPr>
                        <a:t>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 String describing the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keyCode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, such as "HOME", "F1" or "A".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boolean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0"/>
                        </a:rPr>
                        <a:t>isActionKey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0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whether the key in this event is an "action" key.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7" tooltip="class in java.lang"/>
                        </a:rPr>
                        <a:t>String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1"/>
                        </a:rPr>
                        <a:t>paramString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1"/>
                        </a:rPr>
                        <a:t>()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Returns a parameter string identifying this event.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void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2"/>
                        </a:rPr>
                        <a:t>setKeyChar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2"/>
                        </a:rPr>
                        <a:t>(char 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2"/>
                        </a:rPr>
                        <a:t>keyChar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2"/>
                        </a:rPr>
                        <a:t>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Set the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keyChar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 value to indicate a logical character.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void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setKeyCode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(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int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 </a:t>
                      </a:r>
                      <a:r>
                        <a:rPr lang="en-US" sz="16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keyCode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charset="0"/>
                          <a:hlinkClick r:id="rId13"/>
                        </a:rPr>
                        <a:t>)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Set the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keyCode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 value to indicate a physical key.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Interface </a:t>
            </a:r>
            <a:r>
              <a:rPr lang="en-US" b="1" dirty="0" err="1"/>
              <a:t>KeyListener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 interface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KeyListener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extends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EventListener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The listener interface for receiving keyboard events (keystrokes). </a:t>
            </a:r>
          </a:p>
          <a:p>
            <a:r>
              <a:rPr lang="en-US" dirty="0"/>
              <a:t>The class that is interested in processing a keyboard event either implements this interface (and all the methods it contains) 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dirty="0" err="1"/>
              <a:t>addKeyListener</a:t>
            </a:r>
            <a:r>
              <a:rPr lang="en-US" dirty="0"/>
              <a:t> method. </a:t>
            </a:r>
          </a:p>
          <a:p>
            <a:r>
              <a:rPr lang="en-US" dirty="0"/>
              <a:t>A keyboard event is generated when a key is pressed, released, or typed. </a:t>
            </a:r>
          </a:p>
          <a:p>
            <a:r>
              <a:rPr lang="en-US" dirty="0"/>
              <a:t>The relevant method in the listener object is then invoked, and the </a:t>
            </a:r>
            <a:r>
              <a:rPr lang="en-US" dirty="0" err="1"/>
              <a:t>KeyEvent</a:t>
            </a:r>
            <a:r>
              <a:rPr lang="en-US" dirty="0"/>
              <a:t> is passed to 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keyPressed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KeyEvent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a key has been pressed.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keyReleased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KeyEvent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a key has been released.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keyTyped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KeyEvent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a key has been typed.</a:t>
            </a:r>
          </a:p>
          <a:p>
            <a:pPr marL="514350" indent="-51435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Example:</a:t>
            </a:r>
          </a:p>
          <a:p>
            <a:pPr marL="514350" indent="-51435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HandleKeyEventExample.java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ComponentEvent</a:t>
            </a:r>
            <a:r>
              <a:rPr lang="en-US" dirty="0"/>
              <a:t> extends </a:t>
            </a:r>
            <a:r>
              <a:rPr lang="en-US" dirty="0" err="1"/>
              <a:t>AWTEvent</a:t>
            </a:r>
            <a:endParaRPr lang="en-US" dirty="0"/>
          </a:p>
          <a:p>
            <a:r>
              <a:rPr lang="en-US" dirty="0"/>
              <a:t>A low-level event which indicates that a component </a:t>
            </a:r>
            <a:r>
              <a:rPr lang="en-US" dirty="0">
                <a:solidFill>
                  <a:srgbClr val="0000FF"/>
                </a:solidFill>
              </a:rPr>
              <a:t>moved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changed size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changed visibility</a:t>
            </a:r>
            <a:r>
              <a:rPr lang="en-US" dirty="0"/>
              <a:t>.</a:t>
            </a:r>
          </a:p>
          <a:p>
            <a:r>
              <a:rPr lang="en-US" dirty="0"/>
              <a:t>Component events are provided for notification purposes ONLY;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AWT will automatically handle component moves and resizes internally</a:t>
            </a:r>
            <a:r>
              <a:rPr lang="en-US" dirty="0"/>
              <a:t> so that GUI layout works properly regardless of whether a program is receiving these events or not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/>
              <a:t>ComponentEvent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addition to serving as the </a:t>
            </a:r>
            <a:r>
              <a:rPr lang="en-US" b="1" dirty="0">
                <a:solidFill>
                  <a:srgbClr val="C00000"/>
                </a:solidFill>
              </a:rPr>
              <a:t>base class </a:t>
            </a:r>
            <a:r>
              <a:rPr lang="en-US" dirty="0"/>
              <a:t>for other component-related events (</a:t>
            </a:r>
            <a:r>
              <a:rPr lang="en-US" dirty="0" err="1">
                <a:solidFill>
                  <a:srgbClr val="0000FF"/>
                </a:solidFill>
              </a:rPr>
              <a:t>InputEvent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ContainerEvent</a:t>
            </a:r>
            <a:r>
              <a:rPr lang="en-US" dirty="0"/>
              <a:t>), this class defines the events that indicate changes in a component's size, position, or visibility.</a:t>
            </a:r>
          </a:p>
          <a:p>
            <a:r>
              <a:rPr lang="en-US" dirty="0"/>
              <a:t>This low-level event is generated by a component object (such as a List) when the component is moved, resized, rendered invisible, or made visible again. </a:t>
            </a:r>
          </a:p>
          <a:p>
            <a:r>
              <a:rPr lang="en-US" dirty="0"/>
              <a:t>The event is passed to every </a:t>
            </a:r>
            <a:r>
              <a:rPr lang="en-US" dirty="0" err="1"/>
              <a:t>ComponentListener</a:t>
            </a:r>
            <a:r>
              <a:rPr lang="en-US" dirty="0"/>
              <a:t> which registered to receive such events using the component's </a:t>
            </a:r>
            <a:r>
              <a:rPr lang="en-US" dirty="0" err="1">
                <a:solidFill>
                  <a:srgbClr val="0000FF"/>
                </a:solidFill>
              </a:rPr>
              <a:t>addComponentListener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method. </a:t>
            </a:r>
          </a:p>
          <a:p>
            <a:r>
              <a:rPr lang="en-US" dirty="0"/>
              <a:t>Each such listener object gets this </a:t>
            </a:r>
            <a:r>
              <a:rPr lang="en-US" dirty="0" err="1"/>
              <a:t>ComponentEvent</a:t>
            </a:r>
            <a:r>
              <a:rPr lang="en-US" dirty="0"/>
              <a:t> when the event occurs.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ComponentEvent</a:t>
            </a:r>
            <a:r>
              <a:rPr lang="en-US" dirty="0"/>
              <a:t> instance is not in the range from COMPONENT_FIRST to COMPONENT_LAST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COMPONENT_FIRST</a:t>
            </a:r>
          </a:p>
          <a:p>
            <a:r>
              <a:rPr lang="en-US" dirty="0"/>
              <a:t>The first number in the range of ids used for component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COMPONENT_HIDDEN</a:t>
            </a:r>
          </a:p>
          <a:p>
            <a:r>
              <a:rPr lang="en-US" dirty="0"/>
              <a:t> This event indicates that the component was rendered invisible.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COMPONENT_LAST</a:t>
            </a:r>
          </a:p>
          <a:p>
            <a:r>
              <a:rPr lang="en-US" dirty="0"/>
              <a:t>The last number in the range of ids used for component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COMPONENT_MOVED</a:t>
            </a:r>
          </a:p>
          <a:p>
            <a:r>
              <a:rPr lang="en-US" dirty="0"/>
              <a:t>This event indicates that the component's position changed.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COMPONENT_RESIZED</a:t>
            </a:r>
          </a:p>
          <a:p>
            <a:r>
              <a:rPr lang="en-US" dirty="0"/>
              <a:t>This event indicates that the component's size changed.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COMPONENT_SHOWN</a:t>
            </a:r>
          </a:p>
          <a:p>
            <a:r>
              <a:rPr lang="en-US" dirty="0"/>
              <a:t>This event indicates that the component was made visible.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</a:t>
            </a:r>
          </a:p>
          <a:p>
            <a:r>
              <a:rPr lang="en-US" dirty="0" err="1">
                <a:solidFill>
                  <a:srgbClr val="0000FF"/>
                </a:solidFill>
              </a:rPr>
              <a:t>ComponentEvent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id)</a:t>
            </a:r>
          </a:p>
          <a:p>
            <a:r>
              <a:rPr lang="en-US" dirty="0"/>
              <a:t>Constructs a </a:t>
            </a:r>
            <a:r>
              <a:rPr lang="en-US" dirty="0" err="1"/>
              <a:t>ComponentEvent</a:t>
            </a:r>
            <a:r>
              <a:rPr lang="en-US" dirty="0"/>
              <a:t> object.</a:t>
            </a:r>
          </a:p>
          <a:p>
            <a:r>
              <a:rPr lang="en-US" dirty="0">
                <a:solidFill>
                  <a:srgbClr val="FF0000"/>
                </a:solidFill>
              </a:rPr>
              <a:t>Methods</a:t>
            </a:r>
          </a:p>
          <a:p>
            <a:r>
              <a:rPr lang="en-US" dirty="0">
                <a:solidFill>
                  <a:srgbClr val="0000FF"/>
                </a:solidFill>
              </a:rPr>
              <a:t>Component	</a:t>
            </a:r>
            <a:r>
              <a:rPr lang="en-US" dirty="0" err="1">
                <a:solidFill>
                  <a:srgbClr val="0000FF"/>
                </a:solidFill>
              </a:rPr>
              <a:t>getComponent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originator of the event.</a:t>
            </a:r>
          </a:p>
          <a:p>
            <a:r>
              <a:rPr lang="en-US" dirty="0">
                <a:solidFill>
                  <a:srgbClr val="0000FF"/>
                </a:solidFill>
              </a:rPr>
              <a:t>String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event.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ComponentListener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ComponentListener</a:t>
            </a:r>
            <a:r>
              <a:rPr lang="en-US" dirty="0"/>
              <a:t> extends </a:t>
            </a:r>
            <a:r>
              <a:rPr lang="en-US" dirty="0" err="1"/>
              <a:t>EventListener</a:t>
            </a:r>
            <a:endParaRPr lang="en-US" dirty="0"/>
          </a:p>
          <a:p>
            <a:r>
              <a:rPr lang="en-US" dirty="0"/>
              <a:t>The listener interface for receiving component events. </a:t>
            </a:r>
          </a:p>
          <a:p>
            <a:r>
              <a:rPr lang="en-US" dirty="0"/>
              <a:t>The class that is interested in processing a component event implements this interface 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dirty="0" err="1">
                <a:solidFill>
                  <a:srgbClr val="0000FF"/>
                </a:solidFill>
              </a:rPr>
              <a:t>addComponentListener</a:t>
            </a:r>
            <a:r>
              <a:rPr lang="en-US" dirty="0"/>
              <a:t> method. </a:t>
            </a:r>
          </a:p>
          <a:p>
            <a:r>
              <a:rPr lang="en-US" dirty="0"/>
              <a:t>When the component's size, location, or visibility changes, the relevant method in the listener object is invoked, and the </a:t>
            </a:r>
            <a:r>
              <a:rPr lang="en-US" dirty="0" err="1"/>
              <a:t>ComponentEvent</a:t>
            </a:r>
            <a:r>
              <a:rPr lang="en-US" dirty="0"/>
              <a:t> is passed to it.</a:t>
            </a:r>
          </a:p>
          <a:p>
            <a:r>
              <a:rPr lang="en-US" dirty="0"/>
              <a:t>Component events are provided for notification purposes ONLY; </a:t>
            </a:r>
          </a:p>
          <a:p>
            <a:r>
              <a:rPr lang="en-US" dirty="0"/>
              <a:t>The AWT will automatically handle component moves and resizes internally so that GUI layout works properly regardless of whether a program registers a </a:t>
            </a:r>
            <a:r>
              <a:rPr lang="en-US" dirty="0" err="1"/>
              <a:t>ComponentListener</a:t>
            </a:r>
            <a:r>
              <a:rPr lang="en-US" dirty="0"/>
              <a:t> or not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	</a:t>
            </a:r>
            <a:r>
              <a:rPr lang="en-US" dirty="0" err="1">
                <a:solidFill>
                  <a:srgbClr val="0000FF"/>
                </a:solidFill>
              </a:rPr>
              <a:t>componentHidden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ComponentEvent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the component has been made invisible.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	</a:t>
            </a:r>
            <a:r>
              <a:rPr lang="en-US" dirty="0" err="1">
                <a:solidFill>
                  <a:srgbClr val="0000FF"/>
                </a:solidFill>
              </a:rPr>
              <a:t>componentMoved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ComponentEvent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the component's position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	</a:t>
            </a:r>
            <a:r>
              <a:rPr lang="en-US" dirty="0" err="1">
                <a:solidFill>
                  <a:srgbClr val="0000FF"/>
                </a:solidFill>
              </a:rPr>
              <a:t>componentResized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ComponentEvent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the component's size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void	</a:t>
            </a:r>
            <a:r>
              <a:rPr lang="en-US" dirty="0" err="1">
                <a:solidFill>
                  <a:srgbClr val="0000FF"/>
                </a:solidFill>
              </a:rPr>
              <a:t>componentShown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ComponentEvent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Invoked when the component has been made visible.</a:t>
            </a:r>
          </a:p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For Example:</a:t>
            </a:r>
          </a:p>
          <a:p>
            <a:pPr marL="514350" indent="-514350"/>
            <a:r>
              <a:rPr lang="en-US" dirty="0" smtClean="0">
                <a:solidFill>
                  <a:srgbClr val="FF0000"/>
                </a:solidFill>
              </a:rPr>
              <a:t>ComponentListenerExample.java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ContainerEvent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ContainerEvent</a:t>
            </a:r>
            <a:r>
              <a:rPr lang="en-US" dirty="0"/>
              <a:t> extends </a:t>
            </a:r>
            <a:r>
              <a:rPr lang="en-US" dirty="0" err="1"/>
              <a:t>ComponentEvent</a:t>
            </a:r>
            <a:endParaRPr lang="en-US" dirty="0"/>
          </a:p>
          <a:p>
            <a:r>
              <a:rPr lang="en-US" dirty="0"/>
              <a:t>A low-level event which indicates that a container's contents changed because a component was </a:t>
            </a:r>
            <a:r>
              <a:rPr lang="en-US" dirty="0">
                <a:solidFill>
                  <a:srgbClr val="0000FF"/>
                </a:solidFill>
              </a:rPr>
              <a:t>added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Container events are provided for notification purposes ONLY; </a:t>
            </a:r>
          </a:p>
          <a:p>
            <a:r>
              <a:rPr lang="en-US" dirty="0"/>
              <a:t>The AWT will automatically handle changes to the containers contents internally so that the program works properly regardless of whether the program is receiving these events or not.</a:t>
            </a:r>
          </a:p>
          <a:p>
            <a:r>
              <a:rPr lang="en-US" dirty="0"/>
              <a:t>The event is passed to every </a:t>
            </a:r>
            <a:r>
              <a:rPr lang="en-US" dirty="0" err="1"/>
              <a:t>ContainerListener</a:t>
            </a:r>
            <a:r>
              <a:rPr lang="en-US" dirty="0"/>
              <a:t> which registered to receive such events using the component's </a:t>
            </a:r>
            <a:r>
              <a:rPr lang="en-US" dirty="0" err="1">
                <a:solidFill>
                  <a:srgbClr val="0000FF"/>
                </a:solidFill>
              </a:rPr>
              <a:t>addContainerListener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method. (Each such listener object gets this </a:t>
            </a:r>
            <a:r>
              <a:rPr lang="en-US" dirty="0" err="1"/>
              <a:t>ContainerEvent</a:t>
            </a:r>
            <a:r>
              <a:rPr lang="en-US" dirty="0"/>
              <a:t> when the event occurs.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ContainerEvent</a:t>
            </a:r>
            <a:r>
              <a:rPr lang="en-US" dirty="0"/>
              <a:t> instance is not in the range from </a:t>
            </a:r>
            <a:r>
              <a:rPr lang="en-US" dirty="0">
                <a:solidFill>
                  <a:srgbClr val="0000FF"/>
                </a:solidFill>
              </a:rPr>
              <a:t>CONTAINER_FIRST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CONTAINER_LAST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 Outcome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Java program to demonstrate status of key on Applet window such </a:t>
            </a:r>
            <a:r>
              <a:rPr lang="en-US" dirty="0" smtClean="0"/>
              <a:t>as </a:t>
            </a:r>
            <a:r>
              <a:rPr lang="en-US" dirty="0" err="1" smtClean="0"/>
              <a:t>KeyPressed</a:t>
            </a:r>
            <a:r>
              <a:rPr lang="en-US" dirty="0" smtClean="0"/>
              <a:t>, </a:t>
            </a:r>
            <a:r>
              <a:rPr lang="en-US" dirty="0" err="1" smtClean="0"/>
              <a:t>KeyReleased,KeyUp,KeyDown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 </a:t>
            </a:r>
            <a:r>
              <a:rPr lang="en-US" dirty="0" smtClean="0"/>
              <a:t>java </a:t>
            </a:r>
            <a:r>
              <a:rPr lang="en-US" dirty="0"/>
              <a:t>program to demonstrate various mouse events using </a:t>
            </a:r>
            <a:r>
              <a:rPr lang="en-US" dirty="0" err="1"/>
              <a:t>MouseListener</a:t>
            </a:r>
            <a:r>
              <a:rPr lang="en-US" dirty="0"/>
              <a:t> and </a:t>
            </a:r>
            <a:r>
              <a:rPr lang="en-US" dirty="0" err="1"/>
              <a:t>MouseMotionListener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 program to demonstrate the use of </a:t>
            </a:r>
            <a:r>
              <a:rPr lang="en-US" dirty="0" err="1"/>
              <a:t>JTextField</a:t>
            </a:r>
            <a:r>
              <a:rPr lang="en-US" dirty="0"/>
              <a:t> and </a:t>
            </a:r>
            <a:r>
              <a:rPr lang="en-US" dirty="0" err="1"/>
              <a:t>JPasswordField</a:t>
            </a:r>
            <a:r>
              <a:rPr lang="en-US" dirty="0"/>
              <a:t> using Listener </a:t>
            </a: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 program to demonstrate the use of </a:t>
            </a:r>
            <a:r>
              <a:rPr lang="en-US" dirty="0" err="1"/>
              <a:t>WindowAdapter</a:t>
            </a:r>
            <a:r>
              <a:rPr lang="en-US" dirty="0"/>
              <a:t> classes.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COMPONENT_ADDED</a:t>
            </a:r>
          </a:p>
          <a:p>
            <a:r>
              <a:rPr lang="en-US" dirty="0"/>
              <a:t>This event indicates that a component was added to the container.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COMPONENT_REMOVED</a:t>
            </a:r>
          </a:p>
          <a:p>
            <a:r>
              <a:rPr lang="en-US" dirty="0"/>
              <a:t>This event indicates that a component was removed from the container.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CONTAINER_FIRST</a:t>
            </a:r>
          </a:p>
          <a:p>
            <a:r>
              <a:rPr lang="en-US" dirty="0"/>
              <a:t>The first number in the range of ids used for container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	CONTAINER_LAST</a:t>
            </a:r>
          </a:p>
          <a:p>
            <a:r>
              <a:rPr lang="en-US" dirty="0"/>
              <a:t>The last number in the range of ids used for container events.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Component	</a:t>
            </a:r>
            <a:r>
              <a:rPr lang="en-US" dirty="0" err="1">
                <a:solidFill>
                  <a:srgbClr val="0000FF"/>
                </a:solidFill>
              </a:rPr>
              <a:t>getChild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component that was affected by the event.</a:t>
            </a:r>
          </a:p>
          <a:p>
            <a:r>
              <a:rPr lang="en-US" dirty="0">
                <a:solidFill>
                  <a:srgbClr val="0000FF"/>
                </a:solidFill>
              </a:rPr>
              <a:t>Container	</a:t>
            </a:r>
            <a:r>
              <a:rPr lang="en-US" dirty="0" err="1">
                <a:solidFill>
                  <a:srgbClr val="0000FF"/>
                </a:solidFill>
              </a:rPr>
              <a:t>getContainer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originator of the event.</a:t>
            </a:r>
          </a:p>
          <a:p>
            <a:r>
              <a:rPr lang="en-US" dirty="0">
                <a:solidFill>
                  <a:srgbClr val="0000FF"/>
                </a:solidFill>
              </a:rPr>
              <a:t>String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event.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err="1"/>
              <a:t>ContainerListener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FF"/>
                </a:solidFill>
              </a:rPr>
              <a:t>public interface </a:t>
            </a:r>
            <a:r>
              <a:rPr lang="en-US" dirty="0" err="1">
                <a:solidFill>
                  <a:srgbClr val="FF00FF"/>
                </a:solidFill>
              </a:rPr>
              <a:t>ContainerListener</a:t>
            </a:r>
            <a:r>
              <a:rPr lang="en-US" dirty="0">
                <a:solidFill>
                  <a:srgbClr val="FF00FF"/>
                </a:solidFill>
              </a:rPr>
              <a:t> extends </a:t>
            </a:r>
            <a:r>
              <a:rPr lang="en-US" dirty="0" err="1">
                <a:solidFill>
                  <a:srgbClr val="FF00FF"/>
                </a:solidFill>
              </a:rPr>
              <a:t>EventListener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The listener interface for receiving container events. </a:t>
            </a:r>
          </a:p>
          <a:p>
            <a:r>
              <a:rPr lang="en-US" dirty="0"/>
              <a:t>The class that is interested in processing a container event either implements this interface (and all the methods it contains) 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b="1" dirty="0" err="1">
                <a:solidFill>
                  <a:srgbClr val="0000FF"/>
                </a:solidFill>
              </a:rPr>
              <a:t>addContainerListener</a:t>
            </a:r>
            <a:r>
              <a:rPr lang="en-US" dirty="0"/>
              <a:t> method. When the container's contents change because a component has been added or removed, the relevant method in the listener object is invoked, and the </a:t>
            </a:r>
            <a:r>
              <a:rPr lang="en-US" dirty="0" err="1"/>
              <a:t>ContainerEvent</a:t>
            </a:r>
            <a:r>
              <a:rPr lang="en-US" dirty="0"/>
              <a:t> is passed to it.</a:t>
            </a:r>
          </a:p>
          <a:p>
            <a:r>
              <a:rPr lang="en-US" dirty="0"/>
              <a:t>Container events are provided for notification purposes ONLY; The AWT will automatically handle add and remove operations internally so the program works properly regardless of whether the program registers a </a:t>
            </a:r>
            <a:r>
              <a:rPr lang="en-US" dirty="0" err="1"/>
              <a:t>ContainerListener</a:t>
            </a:r>
            <a:r>
              <a:rPr lang="en-US" dirty="0"/>
              <a:t> or not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0000FF"/>
                </a:solidFill>
              </a:rPr>
              <a:t>componentAdded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ContainerEvent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component has been added to the container.</a:t>
            </a:r>
          </a:p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0000FF"/>
                </a:solidFill>
              </a:rPr>
              <a:t>componentRemoved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ContainerEvent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e)</a:t>
            </a:r>
          </a:p>
          <a:p>
            <a:r>
              <a:rPr lang="en-US" dirty="0"/>
              <a:t>Invoked when a component has been removed from the container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UsingContainerListener.java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FocusEvent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FocusEvent</a:t>
            </a:r>
            <a:r>
              <a:rPr lang="en-US" sz="2000" dirty="0"/>
              <a:t> extends </a:t>
            </a:r>
            <a:r>
              <a:rPr lang="en-US" sz="2000" dirty="0" err="1"/>
              <a:t>ComponentEvent</a:t>
            </a:r>
            <a:endParaRPr lang="en-US" sz="2000" dirty="0"/>
          </a:p>
          <a:p>
            <a:r>
              <a:rPr lang="en-US" sz="2000" dirty="0"/>
              <a:t>A low-level event which indicates that a Component has </a:t>
            </a:r>
            <a:r>
              <a:rPr lang="en-US" sz="2000" dirty="0">
                <a:solidFill>
                  <a:srgbClr val="0000FF"/>
                </a:solidFill>
              </a:rPr>
              <a:t>gained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00FF"/>
                </a:solidFill>
              </a:rPr>
              <a:t>lost</a:t>
            </a:r>
            <a:r>
              <a:rPr lang="en-US" sz="2000" dirty="0"/>
              <a:t> the input focus. </a:t>
            </a:r>
          </a:p>
          <a:p>
            <a:r>
              <a:rPr lang="en-US" sz="2000" dirty="0"/>
              <a:t>This low-level event is generated by a Component (such as a </a:t>
            </a:r>
            <a:r>
              <a:rPr lang="en-US" sz="2000" dirty="0" err="1">
                <a:solidFill>
                  <a:srgbClr val="0000FF"/>
                </a:solidFill>
              </a:rPr>
              <a:t>TextField</a:t>
            </a:r>
            <a:r>
              <a:rPr lang="en-US" sz="2000" dirty="0"/>
              <a:t>). </a:t>
            </a:r>
          </a:p>
          <a:p>
            <a:r>
              <a:rPr lang="en-US" sz="2000" dirty="0"/>
              <a:t>The event is passed to every </a:t>
            </a:r>
            <a:r>
              <a:rPr lang="en-US" sz="2000" dirty="0" err="1"/>
              <a:t>FocusListener</a:t>
            </a:r>
            <a:r>
              <a:rPr lang="en-US" sz="2000" dirty="0"/>
              <a:t> object which registered to receive such events using the Component's </a:t>
            </a:r>
            <a:r>
              <a:rPr lang="en-US" sz="2000" dirty="0" err="1">
                <a:solidFill>
                  <a:srgbClr val="C00000"/>
                </a:solidFill>
              </a:rPr>
              <a:t>addFocusListener</a:t>
            </a:r>
            <a:r>
              <a:rPr lang="en-US" sz="2000" dirty="0"/>
              <a:t> method</a:t>
            </a:r>
          </a:p>
          <a:p>
            <a:r>
              <a:rPr lang="en-US" sz="2000" dirty="0"/>
              <a:t>Each such listener object gets this </a:t>
            </a:r>
            <a:r>
              <a:rPr lang="en-US" sz="2000" dirty="0" err="1"/>
              <a:t>FocusEvent</a:t>
            </a:r>
            <a:r>
              <a:rPr lang="en-US" sz="2000" dirty="0"/>
              <a:t> when the event occurs.</a:t>
            </a:r>
          </a:p>
          <a:p>
            <a:r>
              <a:rPr lang="en-US" sz="2000" dirty="0"/>
              <a:t>There are two levels of focus events: </a:t>
            </a:r>
          </a:p>
          <a:p>
            <a:pPr lvl="1"/>
            <a:r>
              <a:rPr lang="en-US" sz="1800" b="1" dirty="0">
                <a:solidFill>
                  <a:srgbClr val="0000FF"/>
                </a:solidFill>
              </a:rPr>
              <a:t>permanent</a:t>
            </a:r>
          </a:p>
          <a:p>
            <a:pPr lvl="1"/>
            <a:r>
              <a:rPr lang="en-US" sz="1800" b="1" dirty="0">
                <a:solidFill>
                  <a:srgbClr val="0000FF"/>
                </a:solidFill>
              </a:rPr>
              <a:t>temporary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Permanent focus change </a:t>
            </a:r>
            <a:r>
              <a:rPr lang="en-US" sz="2000" dirty="0"/>
              <a:t>events occur when focus is directly moved from one Component to another, such as through a call to </a:t>
            </a:r>
            <a:r>
              <a:rPr lang="en-US" sz="2000" dirty="0" err="1">
                <a:solidFill>
                  <a:srgbClr val="0000FF"/>
                </a:solidFill>
              </a:rPr>
              <a:t>requestFocus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or as the user uses the </a:t>
            </a:r>
            <a:r>
              <a:rPr lang="en-US" sz="2000" dirty="0">
                <a:solidFill>
                  <a:srgbClr val="0000FF"/>
                </a:solidFill>
              </a:rPr>
              <a:t>TAB key </a:t>
            </a:r>
            <a:r>
              <a:rPr lang="en-US" sz="2000" dirty="0"/>
              <a:t>to traverse Components.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FocusEvent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Temporary focus change </a:t>
            </a:r>
            <a:r>
              <a:rPr lang="en-US" dirty="0"/>
              <a:t>events occur when focus is temporarily lost for a Component as the indirect result of another operation, such as </a:t>
            </a:r>
            <a:r>
              <a:rPr lang="en-US" dirty="0">
                <a:solidFill>
                  <a:srgbClr val="0000FF"/>
                </a:solidFill>
              </a:rPr>
              <a:t>Window deactivation </a:t>
            </a:r>
            <a:r>
              <a:rPr lang="en-US" dirty="0"/>
              <a:t>or a </a:t>
            </a:r>
            <a:r>
              <a:rPr lang="en-US" dirty="0">
                <a:solidFill>
                  <a:srgbClr val="0000FF"/>
                </a:solidFill>
              </a:rPr>
              <a:t>Scrollbar drag</a:t>
            </a:r>
            <a:r>
              <a:rPr lang="en-US" dirty="0"/>
              <a:t>. </a:t>
            </a:r>
          </a:p>
          <a:p>
            <a:r>
              <a:rPr lang="en-US" dirty="0"/>
              <a:t>In this case, the original focus state will automatically be restored once that operation is finished, or, for the case of Window deactivation, when the Window is reactivated. </a:t>
            </a:r>
          </a:p>
          <a:p>
            <a:r>
              <a:rPr lang="en-US" dirty="0"/>
              <a:t>Both permanent and temporary focus events are delivered using the </a:t>
            </a:r>
            <a:r>
              <a:rPr lang="en-US" b="1" dirty="0">
                <a:solidFill>
                  <a:srgbClr val="0000FF"/>
                </a:solidFill>
              </a:rPr>
              <a:t>FOCUS_GAINED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FOCUS_LOST</a:t>
            </a:r>
            <a:r>
              <a:rPr lang="en-US" dirty="0"/>
              <a:t> event ids; the level may be distinguished in the event using the </a:t>
            </a:r>
            <a:r>
              <a:rPr lang="en-US" b="1" dirty="0" err="1">
                <a:solidFill>
                  <a:srgbClr val="C00000"/>
                </a:solidFill>
              </a:rPr>
              <a:t>isTemporary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FocusEvent</a:t>
            </a:r>
            <a:r>
              <a:rPr lang="en-US" dirty="0"/>
              <a:t> instance is not in the range from </a:t>
            </a:r>
            <a:r>
              <a:rPr lang="en-US" dirty="0">
                <a:solidFill>
                  <a:srgbClr val="C00000"/>
                </a:solidFill>
              </a:rPr>
              <a:t>FOCUS_FIRST to FOCUS_LAST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FOCUS_FIRST</a:t>
            </a:r>
          </a:p>
          <a:p>
            <a:r>
              <a:rPr lang="en-US" dirty="0"/>
              <a:t>The first number in the range of ids used for focus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FOCUS_GAINED</a:t>
            </a:r>
          </a:p>
          <a:p>
            <a:r>
              <a:rPr lang="en-US" dirty="0"/>
              <a:t>This event indicates that the Component is now the focus owner.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FOCUS_LAST</a:t>
            </a:r>
          </a:p>
          <a:p>
            <a:r>
              <a:rPr lang="en-US" dirty="0"/>
              <a:t>The last number in the range of ids used for focus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FOCUS_LOST</a:t>
            </a:r>
          </a:p>
          <a:p>
            <a:r>
              <a:rPr lang="en-US" dirty="0"/>
              <a:t>This event indicates that the Component is no longer the focus owner.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id)</a:t>
            </a:r>
          </a:p>
          <a:p>
            <a:r>
              <a:rPr lang="en-US" dirty="0"/>
              <a:t>Constructs a </a:t>
            </a:r>
            <a:r>
              <a:rPr lang="en-US" dirty="0" err="1"/>
              <a:t>FocusEvent</a:t>
            </a:r>
            <a:r>
              <a:rPr lang="en-US" dirty="0"/>
              <a:t> object and identifies it as a permanent change in focus.</a:t>
            </a:r>
          </a:p>
          <a:p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temporary)</a:t>
            </a:r>
          </a:p>
          <a:p>
            <a:r>
              <a:rPr lang="en-US" dirty="0"/>
              <a:t>Constructs a </a:t>
            </a:r>
            <a:r>
              <a:rPr lang="en-US" dirty="0" err="1"/>
              <a:t>FocusEvent</a:t>
            </a:r>
            <a:r>
              <a:rPr lang="en-US" dirty="0"/>
              <a:t> object and identifies whether or not the change is temporary.</a:t>
            </a:r>
          </a:p>
          <a:p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(Component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</a:t>
            </a:r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temporary, Component opposite)</a:t>
            </a:r>
          </a:p>
          <a:p>
            <a:r>
              <a:rPr lang="en-US" dirty="0"/>
              <a:t>Constructs a </a:t>
            </a:r>
            <a:r>
              <a:rPr lang="en-US" dirty="0" err="1"/>
              <a:t>FocusEvent</a:t>
            </a:r>
            <a:r>
              <a:rPr lang="en-US" dirty="0"/>
              <a:t> object with the specified temporary state and opposite Component.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Component 	</a:t>
            </a:r>
            <a:r>
              <a:rPr lang="en-US" dirty="0" err="1">
                <a:solidFill>
                  <a:srgbClr val="0000FF"/>
                </a:solidFill>
              </a:rPr>
              <a:t>getOppositeComponent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other Component involved in this focus change.</a:t>
            </a:r>
          </a:p>
          <a:p>
            <a:r>
              <a:rPr lang="en-US" dirty="0" err="1">
                <a:solidFill>
                  <a:srgbClr val="0000FF"/>
                </a:solidFill>
              </a:rPr>
              <a:t>boolean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dirty="0" err="1">
                <a:solidFill>
                  <a:srgbClr val="0000FF"/>
                </a:solidFill>
              </a:rPr>
              <a:t>isTemporary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Identifies the focus change event as temporary or permanent.</a:t>
            </a:r>
          </a:p>
          <a:p>
            <a:r>
              <a:rPr lang="en-US" dirty="0">
                <a:solidFill>
                  <a:srgbClr val="0000FF"/>
                </a:solidFill>
              </a:rPr>
              <a:t>String 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event.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FoucsListener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FocusListener</a:t>
            </a:r>
            <a:r>
              <a:rPr lang="en-US" dirty="0"/>
              <a:t> extends </a:t>
            </a:r>
            <a:r>
              <a:rPr lang="en-US" dirty="0" err="1"/>
              <a:t>EventListener</a:t>
            </a:r>
            <a:endParaRPr lang="en-US" dirty="0"/>
          </a:p>
          <a:p>
            <a:r>
              <a:rPr lang="en-US" dirty="0"/>
              <a:t>The listener interface for receiving keyboard focus events on a component. </a:t>
            </a:r>
          </a:p>
          <a:p>
            <a:r>
              <a:rPr lang="en-US" dirty="0"/>
              <a:t>The class that is interested in processing a focus event either implements this interface (and all the methods it contains)</a:t>
            </a:r>
          </a:p>
          <a:p>
            <a:r>
              <a:rPr lang="en-US" dirty="0"/>
              <a:t>The listener object created from that class is then registered with a component using the component's </a:t>
            </a:r>
            <a:r>
              <a:rPr lang="en-US" dirty="0" err="1">
                <a:solidFill>
                  <a:srgbClr val="0000FF"/>
                </a:solidFill>
              </a:rPr>
              <a:t>addFocusListener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method. </a:t>
            </a:r>
          </a:p>
          <a:p>
            <a:r>
              <a:rPr lang="en-US" dirty="0"/>
              <a:t>When the component gains or loses the keyboard focus, the relevant method in the listener object is invoked, and the </a:t>
            </a:r>
            <a:r>
              <a:rPr lang="en-US" dirty="0" err="1"/>
              <a:t>FocusEvent</a:t>
            </a:r>
            <a:r>
              <a:rPr lang="en-US" dirty="0"/>
              <a:t> is passed to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The delegation event model</a:t>
            </a:r>
            <a:r>
              <a:rPr lang="en-US" dirty="0" smtClean="0"/>
              <a:t>: Event Sources,</a:t>
            </a:r>
            <a:r>
              <a:rPr lang="en-US" dirty="0"/>
              <a:t> </a:t>
            </a:r>
            <a:r>
              <a:rPr lang="en-US" dirty="0" smtClean="0"/>
              <a:t>Event </a:t>
            </a:r>
            <a:r>
              <a:rPr lang="en-US" dirty="0" err="1"/>
              <a:t>Listerners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Event </a:t>
            </a:r>
            <a:r>
              <a:rPr lang="en-US" dirty="0" smtClean="0">
                <a:solidFill>
                  <a:srgbClr val="0000FF"/>
                </a:solidFill>
              </a:rPr>
              <a:t>Classes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ActionEvent</a:t>
            </a:r>
            <a:r>
              <a:rPr lang="en-US" dirty="0" smtClean="0"/>
              <a:t>, </a:t>
            </a:r>
            <a:r>
              <a:rPr lang="en-US" dirty="0" err="1" smtClean="0"/>
              <a:t>ComponentEvent</a:t>
            </a:r>
            <a:r>
              <a:rPr lang="en-US" dirty="0" smtClean="0"/>
              <a:t>, </a:t>
            </a:r>
            <a:r>
              <a:rPr lang="en-US" dirty="0" err="1" smtClean="0"/>
              <a:t>FocusEvent</a:t>
            </a:r>
            <a:r>
              <a:rPr lang="en-US" dirty="0" smtClean="0"/>
              <a:t>, </a:t>
            </a:r>
            <a:r>
              <a:rPr lang="en-US" dirty="0" err="1" smtClean="0"/>
              <a:t>ItemEvent</a:t>
            </a:r>
            <a:r>
              <a:rPr lang="en-US" dirty="0" smtClean="0"/>
              <a:t>, </a:t>
            </a:r>
            <a:r>
              <a:rPr lang="en-US" dirty="0" err="1" smtClean="0"/>
              <a:t>KeyEvent</a:t>
            </a:r>
            <a:r>
              <a:rPr lang="en-US" dirty="0" smtClean="0"/>
              <a:t>, </a:t>
            </a:r>
            <a:r>
              <a:rPr lang="en-US" dirty="0" err="1" smtClean="0"/>
              <a:t>MouseEvent</a:t>
            </a:r>
            <a:r>
              <a:rPr lang="en-US" dirty="0" smtClean="0"/>
              <a:t>, </a:t>
            </a:r>
            <a:r>
              <a:rPr lang="en-US" dirty="0" err="1" smtClean="0"/>
              <a:t>TextEvent,WindowEvent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Adapter classes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Inner Classes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Event Listener </a:t>
            </a:r>
            <a:r>
              <a:rPr lang="en-US" dirty="0" err="1" smtClean="0">
                <a:solidFill>
                  <a:srgbClr val="0000FF"/>
                </a:solidFill>
              </a:rPr>
              <a:t>Interface</a:t>
            </a:r>
            <a:r>
              <a:rPr lang="en-US" dirty="0" err="1" smtClean="0"/>
              <a:t>:ActionListener</a:t>
            </a:r>
            <a:r>
              <a:rPr lang="en-US" dirty="0" smtClean="0"/>
              <a:t>, </a:t>
            </a:r>
            <a:r>
              <a:rPr lang="en-US" dirty="0" err="1" smtClean="0"/>
              <a:t>Component</a:t>
            </a:r>
            <a:r>
              <a:rPr lang="en-US" dirty="0" err="1"/>
              <a:t>Listener</a:t>
            </a:r>
            <a:r>
              <a:rPr lang="en-US" dirty="0" smtClean="0"/>
              <a:t>, </a:t>
            </a:r>
            <a:r>
              <a:rPr lang="en-US" dirty="0" err="1" smtClean="0"/>
              <a:t>Focus</a:t>
            </a:r>
            <a:r>
              <a:rPr lang="en-US" dirty="0" err="1"/>
              <a:t>Listener</a:t>
            </a:r>
            <a:r>
              <a:rPr lang="en-US" dirty="0" smtClean="0"/>
              <a:t>, </a:t>
            </a:r>
            <a:r>
              <a:rPr lang="en-US" dirty="0" err="1" smtClean="0"/>
              <a:t>Item</a:t>
            </a:r>
            <a:r>
              <a:rPr lang="en-US" dirty="0" err="1"/>
              <a:t>Listener</a:t>
            </a:r>
            <a:r>
              <a:rPr lang="en-US" dirty="0" smtClean="0"/>
              <a:t>, </a:t>
            </a:r>
            <a:r>
              <a:rPr lang="en-US" dirty="0" err="1" smtClean="0"/>
              <a:t>Key</a:t>
            </a:r>
            <a:r>
              <a:rPr lang="en-US" dirty="0" err="1"/>
              <a:t>Listener</a:t>
            </a:r>
            <a:r>
              <a:rPr lang="en-US" dirty="0" smtClean="0"/>
              <a:t>, </a:t>
            </a:r>
            <a:r>
              <a:rPr lang="en-US" dirty="0" err="1" smtClean="0"/>
              <a:t>Mouse</a:t>
            </a:r>
            <a:r>
              <a:rPr lang="en-US" dirty="0" err="1"/>
              <a:t>Listener</a:t>
            </a:r>
            <a:r>
              <a:rPr lang="en-US" dirty="0" smtClean="0"/>
              <a:t>, </a:t>
            </a:r>
            <a:r>
              <a:rPr lang="en-US" dirty="0" err="1" smtClean="0"/>
              <a:t>TextListener</a:t>
            </a:r>
            <a:r>
              <a:rPr lang="en-US" dirty="0" smtClean="0"/>
              <a:t>, </a:t>
            </a:r>
            <a:r>
              <a:rPr lang="en-US" dirty="0" err="1" smtClean="0"/>
              <a:t>WindowListener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focusGained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component gains the keyboard focus.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focusLost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FocusEvent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component loses the keyboard focus.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ItemEvent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ItemEvent</a:t>
            </a:r>
            <a:r>
              <a:rPr lang="en-US" dirty="0"/>
              <a:t> extends </a:t>
            </a:r>
            <a:r>
              <a:rPr lang="en-US" dirty="0" err="1"/>
              <a:t>AWTEvent</a:t>
            </a:r>
            <a:endParaRPr lang="en-US" dirty="0"/>
          </a:p>
          <a:p>
            <a:r>
              <a:rPr lang="en-US" dirty="0"/>
              <a:t>A semantic event which indicates that an item was selected or deselected. </a:t>
            </a:r>
          </a:p>
          <a:p>
            <a:r>
              <a:rPr lang="en-US" dirty="0"/>
              <a:t>This high-level event is generated by an </a:t>
            </a:r>
            <a:r>
              <a:rPr lang="en-US" dirty="0" err="1"/>
              <a:t>ItemSelectable</a:t>
            </a:r>
            <a:r>
              <a:rPr lang="en-US" dirty="0"/>
              <a:t> object (such as a List) when an item is </a:t>
            </a:r>
            <a:r>
              <a:rPr lang="en-US" dirty="0">
                <a:solidFill>
                  <a:srgbClr val="C00000"/>
                </a:solidFill>
              </a:rPr>
              <a:t>selected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deselected</a:t>
            </a:r>
            <a:r>
              <a:rPr lang="en-US" dirty="0"/>
              <a:t> by the user. </a:t>
            </a:r>
          </a:p>
          <a:p>
            <a:r>
              <a:rPr lang="en-US" dirty="0"/>
              <a:t>The event is passed to every </a:t>
            </a:r>
            <a:r>
              <a:rPr lang="en-US" dirty="0" err="1"/>
              <a:t>ItemListener</a:t>
            </a:r>
            <a:r>
              <a:rPr lang="en-US" dirty="0"/>
              <a:t> object which registered to receive such events using the component's </a:t>
            </a:r>
            <a:r>
              <a:rPr lang="en-US" dirty="0" err="1">
                <a:solidFill>
                  <a:srgbClr val="0000FF"/>
                </a:solidFill>
              </a:rPr>
              <a:t>addItemListener</a:t>
            </a:r>
            <a:r>
              <a:rPr lang="en-US" dirty="0"/>
              <a:t> method.</a:t>
            </a:r>
          </a:p>
          <a:p>
            <a:r>
              <a:rPr lang="en-US" dirty="0"/>
              <a:t>The object that implements the </a:t>
            </a:r>
            <a:r>
              <a:rPr lang="en-US" dirty="0" err="1"/>
              <a:t>ItemListener</a:t>
            </a:r>
            <a:r>
              <a:rPr lang="en-US" dirty="0"/>
              <a:t> interface gets this </a:t>
            </a:r>
            <a:r>
              <a:rPr lang="en-US" dirty="0" err="1"/>
              <a:t>ItemEvent</a:t>
            </a:r>
            <a:r>
              <a:rPr lang="en-US" dirty="0"/>
              <a:t> when the event occurs. </a:t>
            </a:r>
          </a:p>
          <a:p>
            <a:r>
              <a:rPr lang="en-US" dirty="0"/>
              <a:t>The listener is spared the details of processing individual mouse movements and mouse clicks, and can instead process a "meaningful" (semantic) event like "item selected" or "item deselected".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ItemEvent</a:t>
            </a:r>
            <a:r>
              <a:rPr lang="en-US" dirty="0"/>
              <a:t> instance is not in the range from ITEM_FIRST to ITEM_LAST.</a:t>
            </a:r>
          </a:p>
          <a:p>
            <a:r>
              <a:rPr lang="en-US" dirty="0"/>
              <a:t>The </a:t>
            </a:r>
            <a:r>
              <a:rPr lang="en-US" dirty="0" err="1"/>
              <a:t>stateChange</a:t>
            </a:r>
            <a:r>
              <a:rPr lang="en-US" dirty="0"/>
              <a:t> of any </a:t>
            </a:r>
            <a:r>
              <a:rPr lang="en-US" dirty="0" err="1"/>
              <a:t>ItemEvent</a:t>
            </a:r>
            <a:r>
              <a:rPr lang="en-US" dirty="0"/>
              <a:t> instance takes one of the following values: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ItemEvent.SELECTED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ItemEvent.DESELECTED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/>
              <a:t>Assigning the value different from listed above will cause an unspecified behavior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DESELECTED</a:t>
            </a:r>
          </a:p>
          <a:p>
            <a:r>
              <a:rPr lang="en-US" dirty="0"/>
              <a:t>This state-change-value indicates that a selected item was deselected.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ITEM_FIRST</a:t>
            </a:r>
          </a:p>
          <a:p>
            <a:r>
              <a:rPr lang="en-US" dirty="0"/>
              <a:t>The first number in the range of ids used for item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ITEM_LAST</a:t>
            </a:r>
          </a:p>
          <a:p>
            <a:r>
              <a:rPr lang="en-US" dirty="0"/>
              <a:t>The last number in the range of ids used for item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ITEM_STATE_CHANGED</a:t>
            </a:r>
          </a:p>
          <a:p>
            <a:r>
              <a:rPr lang="en-US" dirty="0"/>
              <a:t>This event id indicates that an item's state changed.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SELECTED</a:t>
            </a:r>
          </a:p>
          <a:p>
            <a:r>
              <a:rPr lang="en-US" dirty="0"/>
              <a:t>This state-change value indicates that an item was selected.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Constructor</a:t>
            </a:r>
          </a:p>
          <a:p>
            <a:r>
              <a:rPr lang="en-US" dirty="0" err="1">
                <a:solidFill>
                  <a:srgbClr val="0000FF"/>
                </a:solidFill>
              </a:rPr>
              <a:t>ItemEvent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ItemSelectable</a:t>
            </a:r>
            <a:r>
              <a:rPr lang="en-US" dirty="0">
                <a:solidFill>
                  <a:srgbClr val="0000FF"/>
                </a:solidFill>
              </a:rPr>
              <a:t>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Object item,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stateChange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Constructs an </a:t>
            </a:r>
            <a:r>
              <a:rPr lang="en-US" dirty="0" err="1"/>
              <a:t>ItemEvent</a:t>
            </a:r>
            <a:r>
              <a:rPr lang="en-US" dirty="0"/>
              <a:t> object.</a:t>
            </a:r>
          </a:p>
          <a:p>
            <a:r>
              <a:rPr lang="en-US" b="1" dirty="0">
                <a:solidFill>
                  <a:srgbClr val="C00000"/>
                </a:solidFill>
              </a:rPr>
              <a:t>Methods</a:t>
            </a:r>
          </a:p>
          <a:p>
            <a:r>
              <a:rPr lang="en-US" dirty="0">
                <a:solidFill>
                  <a:srgbClr val="0000FF"/>
                </a:solidFill>
              </a:rPr>
              <a:t>Object 	</a:t>
            </a:r>
            <a:r>
              <a:rPr lang="en-US" dirty="0" err="1">
                <a:solidFill>
                  <a:srgbClr val="0000FF"/>
                </a:solidFill>
              </a:rPr>
              <a:t>getItem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item affected by the event.</a:t>
            </a:r>
          </a:p>
          <a:p>
            <a:r>
              <a:rPr lang="en-US" dirty="0" err="1">
                <a:solidFill>
                  <a:srgbClr val="0000FF"/>
                </a:solidFill>
              </a:rPr>
              <a:t>ItemSelectable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dirty="0" err="1">
                <a:solidFill>
                  <a:srgbClr val="0000FF"/>
                </a:solidFill>
              </a:rPr>
              <a:t>getItemSelectable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originator of the event.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dirty="0" err="1">
                <a:solidFill>
                  <a:srgbClr val="0000FF"/>
                </a:solidFill>
              </a:rPr>
              <a:t>getStateChange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type of state change (selected or deselected).</a:t>
            </a:r>
          </a:p>
          <a:p>
            <a:r>
              <a:rPr lang="en-US" dirty="0">
                <a:solidFill>
                  <a:srgbClr val="0000FF"/>
                </a:solidFill>
              </a:rPr>
              <a:t>String 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item event.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ItemListener</a:t>
            </a:r>
            <a:r>
              <a:rPr lang="en-US" dirty="0"/>
              <a:t> extends </a:t>
            </a:r>
            <a:r>
              <a:rPr lang="en-US" dirty="0" err="1"/>
              <a:t>EventListener</a:t>
            </a:r>
            <a:endParaRPr lang="en-US" dirty="0"/>
          </a:p>
          <a:p>
            <a:r>
              <a:rPr lang="en-US" dirty="0"/>
              <a:t>The listener interface for receiving item events. </a:t>
            </a:r>
          </a:p>
          <a:p>
            <a:r>
              <a:rPr lang="en-US" dirty="0"/>
              <a:t>The class that is interested in processing an item event implements this interface. </a:t>
            </a:r>
          </a:p>
          <a:p>
            <a:r>
              <a:rPr lang="en-US" dirty="0"/>
              <a:t>The object created with that class is then registered with a component using the component's </a:t>
            </a:r>
            <a:r>
              <a:rPr lang="en-US" dirty="0" err="1">
                <a:solidFill>
                  <a:srgbClr val="C00000"/>
                </a:solidFill>
              </a:rPr>
              <a:t>addItemListener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method.</a:t>
            </a:r>
          </a:p>
          <a:p>
            <a:r>
              <a:rPr lang="en-US" dirty="0"/>
              <a:t>When an item-selection event occurs, the listener object's </a:t>
            </a:r>
            <a:r>
              <a:rPr lang="en-US" dirty="0" err="1"/>
              <a:t>itemStateChanged</a:t>
            </a:r>
            <a:r>
              <a:rPr lang="en-US" dirty="0"/>
              <a:t> method is invoked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itemStateChanged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ItemEvent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an item has been selected or deselected by the user.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>
                <a:solidFill>
                  <a:srgbClr val="0000FF"/>
                </a:solidFill>
              </a:rPr>
              <a:t>TextEvent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AWTEvent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 semantic event which indicates that an object's </a:t>
            </a:r>
            <a:r>
              <a:rPr lang="en-US" b="1" dirty="0">
                <a:solidFill>
                  <a:srgbClr val="C00000"/>
                </a:solidFill>
              </a:rPr>
              <a:t>text changed</a:t>
            </a:r>
            <a:r>
              <a:rPr lang="en-US" dirty="0"/>
              <a:t>. </a:t>
            </a:r>
          </a:p>
          <a:p>
            <a:r>
              <a:rPr lang="en-US" dirty="0"/>
              <a:t>This high-level event is generated by an object (such as a </a:t>
            </a:r>
            <a:r>
              <a:rPr lang="en-US" dirty="0" err="1"/>
              <a:t>TextComponent</a:t>
            </a:r>
            <a:r>
              <a:rPr lang="en-US" dirty="0"/>
              <a:t>) when its text changes. </a:t>
            </a:r>
          </a:p>
          <a:p>
            <a:r>
              <a:rPr lang="en-US" dirty="0"/>
              <a:t>The event is passed to every </a:t>
            </a:r>
            <a:r>
              <a:rPr lang="en-US" dirty="0" err="1"/>
              <a:t>TextListener</a:t>
            </a:r>
            <a:r>
              <a:rPr lang="en-US" dirty="0"/>
              <a:t> object which registered to receive such events using the component's </a:t>
            </a:r>
            <a:r>
              <a:rPr lang="en-US" dirty="0" err="1">
                <a:solidFill>
                  <a:srgbClr val="0000FF"/>
                </a:solidFill>
              </a:rPr>
              <a:t>addTextListener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method.</a:t>
            </a:r>
          </a:p>
          <a:p>
            <a:r>
              <a:rPr lang="en-US" dirty="0"/>
              <a:t>The object that implements the </a:t>
            </a:r>
            <a:r>
              <a:rPr lang="en-US" dirty="0" err="1"/>
              <a:t>TextListener</a:t>
            </a:r>
            <a:r>
              <a:rPr lang="en-US" dirty="0"/>
              <a:t> interface gets this </a:t>
            </a:r>
            <a:r>
              <a:rPr lang="en-US" dirty="0" err="1"/>
              <a:t>TextEvent</a:t>
            </a:r>
            <a:r>
              <a:rPr lang="en-US" dirty="0"/>
              <a:t> when the event occurs. </a:t>
            </a:r>
          </a:p>
          <a:p>
            <a:r>
              <a:rPr lang="en-US" dirty="0"/>
              <a:t>The listener is spared the details of processing individual mouse movements and key strokes Instead, it can process a "meaningful" (semantic) event like "</a:t>
            </a:r>
            <a:r>
              <a:rPr lang="en-US" dirty="0">
                <a:solidFill>
                  <a:srgbClr val="0000FF"/>
                </a:solidFill>
              </a:rPr>
              <a:t>text changed</a:t>
            </a:r>
            <a:r>
              <a:rPr lang="en-US" dirty="0"/>
              <a:t>".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TextEvent</a:t>
            </a:r>
            <a:r>
              <a:rPr lang="en-US" dirty="0"/>
              <a:t> instance is not in the range from TEXT_FIRST to TEXT_LAST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TEXT_FIRST</a:t>
            </a:r>
          </a:p>
          <a:p>
            <a:r>
              <a:rPr lang="en-US" dirty="0"/>
              <a:t>The first number in the range of ids used for text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TEXT_LAST</a:t>
            </a:r>
          </a:p>
          <a:p>
            <a:r>
              <a:rPr lang="en-US" dirty="0"/>
              <a:t>The last number in the range of ids used for text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TEXT_VALUE_CHANGED</a:t>
            </a:r>
          </a:p>
          <a:p>
            <a:r>
              <a:rPr lang="en-US" dirty="0"/>
              <a:t>This event id indicates that object's text changed.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Constructor</a:t>
            </a:r>
          </a:p>
          <a:p>
            <a:r>
              <a:rPr lang="en-US" dirty="0" err="1">
                <a:solidFill>
                  <a:srgbClr val="0000FF"/>
                </a:solidFill>
              </a:rPr>
              <a:t>TextEvent</a:t>
            </a:r>
            <a:r>
              <a:rPr lang="en-US" dirty="0">
                <a:solidFill>
                  <a:srgbClr val="0000FF"/>
                </a:solidFill>
              </a:rPr>
              <a:t>(Object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id)</a:t>
            </a:r>
          </a:p>
          <a:p>
            <a:r>
              <a:rPr lang="en-US" dirty="0"/>
              <a:t>Constructs a </a:t>
            </a:r>
            <a:r>
              <a:rPr lang="en-US" dirty="0" err="1"/>
              <a:t>TextEvent</a:t>
            </a:r>
            <a:r>
              <a:rPr lang="en-US" dirty="0"/>
              <a:t> object.</a:t>
            </a:r>
          </a:p>
          <a:p>
            <a:r>
              <a:rPr lang="en-US" dirty="0">
                <a:solidFill>
                  <a:srgbClr val="C00000"/>
                </a:solidFill>
              </a:rPr>
              <a:t>Method</a:t>
            </a:r>
          </a:p>
          <a:p>
            <a:r>
              <a:rPr lang="en-US" dirty="0">
                <a:solidFill>
                  <a:srgbClr val="0000FF"/>
                </a:solidFill>
              </a:rPr>
              <a:t>String 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text event.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err="1">
                <a:solidFill>
                  <a:srgbClr val="0000FF"/>
                </a:solidFill>
              </a:rPr>
              <a:t>TextListener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EventListener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The listener interface for receiving text events.</a:t>
            </a:r>
          </a:p>
          <a:p>
            <a:r>
              <a:rPr lang="en-US" dirty="0"/>
              <a:t>The class that is interested in processing a text event implements this interface. </a:t>
            </a:r>
          </a:p>
          <a:p>
            <a:r>
              <a:rPr lang="en-US" dirty="0"/>
              <a:t>The object created with that class is then registered with a component using the component's </a:t>
            </a:r>
            <a:r>
              <a:rPr lang="en-US" dirty="0" err="1">
                <a:solidFill>
                  <a:srgbClr val="0000FF"/>
                </a:solidFill>
              </a:rPr>
              <a:t>addTextListener</a:t>
            </a:r>
            <a:r>
              <a:rPr lang="en-US" dirty="0"/>
              <a:t> method. </a:t>
            </a:r>
          </a:p>
          <a:p>
            <a:r>
              <a:rPr lang="en-US" dirty="0"/>
              <a:t>When the component's text changes, the listener object's </a:t>
            </a:r>
            <a:r>
              <a:rPr lang="en-US" dirty="0" err="1">
                <a:solidFill>
                  <a:srgbClr val="0000FF"/>
                </a:solidFill>
              </a:rPr>
              <a:t>textValueChanged</a:t>
            </a:r>
            <a:r>
              <a:rPr lang="en-US" dirty="0"/>
              <a:t> method is invoked</a:t>
            </a:r>
          </a:p>
          <a:p>
            <a:r>
              <a:rPr lang="en-US" dirty="0"/>
              <a:t>Method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textValueChanged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TextEvent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value of the text has changed.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WindowEvent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ComponentEvent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 low-level event that indicates that a window has changed its status. </a:t>
            </a:r>
          </a:p>
          <a:p>
            <a:r>
              <a:rPr lang="en-US" dirty="0"/>
              <a:t>This low-level event is generated by a Window object when it is </a:t>
            </a:r>
            <a:r>
              <a:rPr lang="en-US" dirty="0">
                <a:solidFill>
                  <a:srgbClr val="0000FF"/>
                </a:solidFill>
              </a:rPr>
              <a:t>opened, closed, activated, deactivated, </a:t>
            </a:r>
            <a:r>
              <a:rPr lang="en-US" dirty="0" err="1">
                <a:solidFill>
                  <a:srgbClr val="0000FF"/>
                </a:solidFill>
              </a:rPr>
              <a:t>iconified</a:t>
            </a:r>
            <a:r>
              <a:rPr lang="en-US" dirty="0">
                <a:solidFill>
                  <a:srgbClr val="0000FF"/>
                </a:solidFill>
              </a:rPr>
              <a:t>, or </a:t>
            </a:r>
            <a:r>
              <a:rPr lang="en-US" dirty="0" err="1">
                <a:solidFill>
                  <a:srgbClr val="0000FF"/>
                </a:solidFill>
              </a:rPr>
              <a:t>deiconified</a:t>
            </a:r>
            <a:r>
              <a:rPr lang="en-US" dirty="0"/>
              <a:t>, or when </a:t>
            </a:r>
            <a:r>
              <a:rPr lang="en-US" dirty="0">
                <a:solidFill>
                  <a:srgbClr val="C00000"/>
                </a:solidFill>
              </a:rPr>
              <a:t>focus is transferred into or out of the Window</a:t>
            </a:r>
            <a:r>
              <a:rPr lang="en-US" dirty="0"/>
              <a:t>.</a:t>
            </a:r>
          </a:p>
          <a:p>
            <a:r>
              <a:rPr lang="en-US" dirty="0"/>
              <a:t>The event is passed to every </a:t>
            </a:r>
            <a:r>
              <a:rPr lang="en-US" dirty="0" err="1">
                <a:solidFill>
                  <a:srgbClr val="0000FF"/>
                </a:solidFill>
              </a:rPr>
              <a:t>WindowListener</a:t>
            </a:r>
            <a:r>
              <a:rPr lang="en-US" dirty="0"/>
              <a:t> object which registered to receive such events using the window's </a:t>
            </a:r>
            <a:r>
              <a:rPr lang="en-US" b="1" dirty="0" err="1">
                <a:solidFill>
                  <a:srgbClr val="0000FF"/>
                </a:solidFill>
              </a:rPr>
              <a:t>addWindowListener</a:t>
            </a:r>
            <a:r>
              <a:rPr lang="en-US" dirty="0"/>
              <a:t> method. </a:t>
            </a:r>
          </a:p>
          <a:p>
            <a:r>
              <a:rPr lang="en-US" dirty="0"/>
              <a:t>Each such listener object gets this </a:t>
            </a:r>
            <a:r>
              <a:rPr lang="en-US" dirty="0" err="1"/>
              <a:t>WindowEvent</a:t>
            </a:r>
            <a:r>
              <a:rPr lang="en-US" dirty="0"/>
              <a:t> when the event occurs.</a:t>
            </a:r>
          </a:p>
          <a:p>
            <a:r>
              <a:rPr lang="en-US" dirty="0"/>
              <a:t>An unspecified behavior will be caused if the id parameter of any particular </a:t>
            </a:r>
            <a:r>
              <a:rPr lang="en-US" dirty="0" err="1"/>
              <a:t>WindowEvent</a:t>
            </a:r>
            <a:r>
              <a:rPr lang="en-US" dirty="0"/>
              <a:t> instance is not in the range from WINDOW_FIRST to WINDOW_LAST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79" y="3497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739"/>
            <a:ext cx="8382000" cy="6030861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chapter examines an important aspect of Java: the event. </a:t>
            </a:r>
          </a:p>
          <a:p>
            <a:r>
              <a:rPr lang="en-US" dirty="0"/>
              <a:t>Event handling is fundamental to Java programming because it is integral to the creation of applets and other types of GUI-based programs. </a:t>
            </a:r>
          </a:p>
          <a:p>
            <a:r>
              <a:rPr lang="en-US" dirty="0"/>
              <a:t>A</a:t>
            </a:r>
            <a:r>
              <a:rPr lang="en-US" dirty="0" smtClean="0"/>
              <a:t>pplets </a:t>
            </a:r>
            <a:r>
              <a:rPr lang="en-US" dirty="0"/>
              <a:t>are event-driven programs that use a graphical user interface to interact with the user.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any program that uses a graphical user interface, such as a Java application written for </a:t>
            </a:r>
            <a:r>
              <a:rPr lang="en-US" dirty="0" smtClean="0"/>
              <a:t>Windows </a:t>
            </a:r>
            <a:r>
              <a:rPr lang="en-US" dirty="0"/>
              <a:t>is event driven. </a:t>
            </a:r>
          </a:p>
          <a:p>
            <a:r>
              <a:rPr lang="en-US" dirty="0"/>
              <a:t>Thus, you cannot write these types of programs without a solid command of event handling.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WINDOW_ACTIVATED - </a:t>
            </a:r>
            <a:r>
              <a:rPr lang="en-US" dirty="0"/>
              <a:t>The window-activated event type.</a:t>
            </a:r>
          </a:p>
          <a:p>
            <a:r>
              <a:rPr lang="en-US" dirty="0"/>
              <a:t>The window-activated event type. This event is delivered when the Window becomes the active Window. Only a Frame or a Dialog can be the active Window. The native windowing system may denote the active Window or its children with special decorations, such as a highlighted title bar. The active Window is always either the focused Window, or the first Frame or Dialog that is an owner of the focused Window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WINDOW_CLOSED - </a:t>
            </a:r>
            <a:r>
              <a:rPr lang="en-US" dirty="0"/>
              <a:t>The window closed event.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WINDOW_CLOSING - </a:t>
            </a:r>
            <a:r>
              <a:rPr lang="en-US" dirty="0"/>
              <a:t>The "window is closing" event.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WINDOW_DEACTIVATED - </a:t>
            </a:r>
            <a:r>
              <a:rPr lang="en-US" dirty="0"/>
              <a:t>The window-deactivated event type.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WINDOW_DEICONIFIED - </a:t>
            </a:r>
            <a:r>
              <a:rPr lang="en-US" dirty="0"/>
              <a:t>The window </a:t>
            </a:r>
            <a:r>
              <a:rPr lang="en-US" dirty="0" err="1"/>
              <a:t>deiconified</a:t>
            </a:r>
            <a:r>
              <a:rPr lang="en-US" dirty="0"/>
              <a:t> event type.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WINDOW_FIRST-</a:t>
            </a:r>
            <a:r>
              <a:rPr lang="en-US" dirty="0"/>
              <a:t>The first number in the range of ids used for window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WINDOW_GAINED_FOCUS-</a:t>
            </a:r>
            <a:r>
              <a:rPr lang="en-US" dirty="0"/>
              <a:t>The window-gained-focus event type.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WINDOW_ICONIFIED - </a:t>
            </a:r>
            <a:r>
              <a:rPr lang="en-US" dirty="0"/>
              <a:t>The window </a:t>
            </a:r>
            <a:r>
              <a:rPr lang="en-US" dirty="0" err="1"/>
              <a:t>iconified</a:t>
            </a:r>
            <a:r>
              <a:rPr lang="en-US" dirty="0"/>
              <a:t> event.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WINDOW_LAST- </a:t>
            </a:r>
            <a:r>
              <a:rPr lang="en-US" dirty="0"/>
              <a:t>The last number in the range of ids used for window events.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WINDOW_LOST_FOCUS-</a:t>
            </a:r>
            <a:r>
              <a:rPr lang="en-US" dirty="0"/>
              <a:t>The window-lost-focus event type.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WINDOW_OPENED - </a:t>
            </a:r>
            <a:r>
              <a:rPr lang="en-US" dirty="0"/>
              <a:t>The window opened event.</a:t>
            </a:r>
          </a:p>
          <a:p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WINDOW_STATE_CHANGED- </a:t>
            </a:r>
            <a:r>
              <a:rPr lang="en-US" dirty="0"/>
              <a:t>The window-state-changed event type.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(Window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id)</a:t>
            </a:r>
          </a:p>
          <a:p>
            <a:r>
              <a:rPr lang="en-US" dirty="0"/>
              <a:t>Constructs a </a:t>
            </a:r>
            <a:r>
              <a:rPr lang="en-US" dirty="0" err="1"/>
              <a:t>WindowEvent</a:t>
            </a:r>
            <a:r>
              <a:rPr lang="en-US" dirty="0"/>
              <a:t> object.</a:t>
            </a:r>
          </a:p>
          <a:p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(Window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oldState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newState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Constructs a </a:t>
            </a:r>
            <a:r>
              <a:rPr lang="en-US" dirty="0" err="1"/>
              <a:t>WindowEvent</a:t>
            </a:r>
            <a:r>
              <a:rPr lang="en-US" dirty="0"/>
              <a:t> object with the specified previous and new window states.</a:t>
            </a:r>
          </a:p>
          <a:p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(Window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Window opposite)</a:t>
            </a:r>
          </a:p>
          <a:p>
            <a:r>
              <a:rPr lang="en-US" dirty="0"/>
              <a:t>Constructs a </a:t>
            </a:r>
            <a:r>
              <a:rPr lang="en-US" dirty="0" err="1"/>
              <a:t>WindowEvent</a:t>
            </a:r>
            <a:r>
              <a:rPr lang="en-US" dirty="0"/>
              <a:t> object with the specified opposite Window.</a:t>
            </a:r>
          </a:p>
          <a:p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(Window source,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id, Window opposite,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oldState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newState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/>
              <a:t>Constructs a </a:t>
            </a:r>
            <a:r>
              <a:rPr lang="en-US" dirty="0" err="1"/>
              <a:t>WindowEvent</a:t>
            </a:r>
            <a:r>
              <a:rPr lang="en-US" dirty="0"/>
              <a:t> object.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dirty="0" err="1">
                <a:solidFill>
                  <a:srgbClr val="0000FF"/>
                </a:solidFill>
              </a:rPr>
              <a:t>getNewState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For WINDOW_STATE_CHANGED events returns the new state of the window.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	</a:t>
            </a:r>
            <a:r>
              <a:rPr lang="en-US" dirty="0" err="1">
                <a:solidFill>
                  <a:srgbClr val="0000FF"/>
                </a:solidFill>
              </a:rPr>
              <a:t>getOldState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For WINDOW_STATE_CHANGED events returns the previous state of the window.</a:t>
            </a:r>
          </a:p>
          <a:p>
            <a:r>
              <a:rPr lang="en-US" dirty="0">
                <a:solidFill>
                  <a:srgbClr val="0000FF"/>
                </a:solidFill>
              </a:rPr>
              <a:t>Window 	</a:t>
            </a:r>
            <a:r>
              <a:rPr lang="en-US" dirty="0" err="1">
                <a:solidFill>
                  <a:srgbClr val="0000FF"/>
                </a:solidFill>
              </a:rPr>
              <a:t>getOppositeWindow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other Window involved in this focus or activation change.</a:t>
            </a:r>
          </a:p>
          <a:p>
            <a:r>
              <a:rPr lang="en-US" dirty="0">
                <a:solidFill>
                  <a:srgbClr val="0000FF"/>
                </a:solidFill>
              </a:rPr>
              <a:t>Window 	</a:t>
            </a:r>
            <a:r>
              <a:rPr lang="en-US" dirty="0" err="1">
                <a:solidFill>
                  <a:srgbClr val="0000FF"/>
                </a:solidFill>
              </a:rPr>
              <a:t>getWindow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the originator of the event.</a:t>
            </a:r>
          </a:p>
          <a:p>
            <a:r>
              <a:rPr lang="en-US" dirty="0">
                <a:solidFill>
                  <a:srgbClr val="0000FF"/>
                </a:solidFill>
              </a:rPr>
              <a:t>String 	</a:t>
            </a:r>
            <a:r>
              <a:rPr lang="en-US" dirty="0" err="1">
                <a:solidFill>
                  <a:srgbClr val="0000FF"/>
                </a:solidFill>
              </a:rPr>
              <a:t>paramString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r>
              <a:rPr lang="en-US" dirty="0"/>
              <a:t>Returns a parameter string identifying this event.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WindowListener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err="1">
                <a:solidFill>
                  <a:srgbClr val="0000FF"/>
                </a:solidFill>
              </a:rPr>
              <a:t>WindowListener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EventListener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The listener interface for receiving window events. </a:t>
            </a:r>
          </a:p>
          <a:p>
            <a:r>
              <a:rPr lang="en-US" dirty="0"/>
              <a:t>The class that is interested in processing a window event either implements this interface (and all the methods it contains)</a:t>
            </a:r>
          </a:p>
          <a:p>
            <a:r>
              <a:rPr lang="en-US" dirty="0"/>
              <a:t>The listener object created from that class is then registered with a Window using the window's </a:t>
            </a:r>
            <a:r>
              <a:rPr lang="en-US" b="1" dirty="0" err="1">
                <a:solidFill>
                  <a:srgbClr val="0000FF"/>
                </a:solidFill>
              </a:rPr>
              <a:t>addWindowListener</a:t>
            </a:r>
            <a:r>
              <a:rPr lang="en-US" dirty="0"/>
              <a:t> method. </a:t>
            </a:r>
          </a:p>
          <a:p>
            <a:r>
              <a:rPr lang="en-US" dirty="0"/>
              <a:t>When the window's status changes by virtue of being </a:t>
            </a:r>
            <a:r>
              <a:rPr lang="en-US" dirty="0">
                <a:solidFill>
                  <a:srgbClr val="0000FF"/>
                </a:solidFill>
              </a:rPr>
              <a:t>opened, closed, activated or deactivated, </a:t>
            </a:r>
            <a:r>
              <a:rPr lang="en-US" dirty="0" err="1">
                <a:solidFill>
                  <a:srgbClr val="0000FF"/>
                </a:solidFill>
              </a:rPr>
              <a:t>iconified</a:t>
            </a:r>
            <a:r>
              <a:rPr lang="en-US" dirty="0">
                <a:solidFill>
                  <a:srgbClr val="0000FF"/>
                </a:solidFill>
              </a:rPr>
              <a:t> or </a:t>
            </a:r>
            <a:r>
              <a:rPr lang="en-US" dirty="0" err="1">
                <a:solidFill>
                  <a:srgbClr val="0000FF"/>
                </a:solidFill>
              </a:rPr>
              <a:t>deiconified</a:t>
            </a:r>
            <a:r>
              <a:rPr lang="en-US" dirty="0"/>
              <a:t>, the relevant method in the listener object is invoked, and the </a:t>
            </a:r>
            <a:r>
              <a:rPr lang="en-US" dirty="0" err="1"/>
              <a:t>WindowEvent</a:t>
            </a:r>
            <a:r>
              <a:rPr lang="en-US" dirty="0"/>
              <a:t> is passed to it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windowActivated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Window is set to be the active Window.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windowClosed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window has been closed as the result of calling dispose on the window.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windowClosing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user attempts to close the window from the window's system menu.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windowDeactivated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Window is no longer the active Window.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windowDeiconified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window is changed from a minimized to a normal state.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windowIconified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a window is changed from a normal to a minimized state.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windowOpened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the first time a window is made visible.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WindowFocusListener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public interface </a:t>
            </a:r>
            <a:r>
              <a:rPr lang="en-US" dirty="0" err="1">
                <a:solidFill>
                  <a:srgbClr val="0000FF"/>
                </a:solidFill>
              </a:rPr>
              <a:t>WindowFocusListener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0000FF"/>
                </a:solidFill>
              </a:rPr>
              <a:t>EventListener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The listener interface for receiving </a:t>
            </a:r>
            <a:r>
              <a:rPr lang="en-US" dirty="0" err="1"/>
              <a:t>WindowEvents</a:t>
            </a:r>
            <a:r>
              <a:rPr lang="en-US" dirty="0"/>
              <a:t>, including </a:t>
            </a:r>
            <a:r>
              <a:rPr lang="en-US" dirty="0">
                <a:solidFill>
                  <a:srgbClr val="0000FF"/>
                </a:solidFill>
              </a:rPr>
              <a:t>WINDOW_GAINED_FOCUS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WINDOW_LOST_FOCUS</a:t>
            </a:r>
            <a:r>
              <a:rPr lang="en-US" dirty="0"/>
              <a:t> events. </a:t>
            </a:r>
          </a:p>
          <a:p>
            <a:r>
              <a:rPr lang="en-US" dirty="0"/>
              <a:t>The class that is interested in processing a </a:t>
            </a:r>
            <a:r>
              <a:rPr lang="en-US" dirty="0" err="1"/>
              <a:t>WindowEvent</a:t>
            </a:r>
            <a:r>
              <a:rPr lang="en-US" dirty="0"/>
              <a:t> either implements this interface (and all the methods it contains) or extends the abstract </a:t>
            </a:r>
            <a:r>
              <a:rPr lang="en-US" dirty="0" err="1"/>
              <a:t>WindowAdapter</a:t>
            </a:r>
            <a:r>
              <a:rPr lang="en-US" dirty="0"/>
              <a:t> class (overriding only the methods of interest). </a:t>
            </a:r>
          </a:p>
          <a:p>
            <a:r>
              <a:rPr lang="en-US" dirty="0"/>
              <a:t>The listener object created from that class is then registered with a Window using the Window's </a:t>
            </a:r>
            <a:r>
              <a:rPr lang="en-US" dirty="0" err="1"/>
              <a:t>addWindowFocusListener</a:t>
            </a:r>
            <a:r>
              <a:rPr lang="en-US" dirty="0"/>
              <a:t> method.</a:t>
            </a:r>
          </a:p>
          <a:p>
            <a:r>
              <a:rPr lang="en-US" dirty="0"/>
              <a:t> When the Window's status changes by virtue of it being opened, closed, activated, deactivated, </a:t>
            </a:r>
            <a:r>
              <a:rPr lang="en-US" dirty="0" err="1"/>
              <a:t>iconified</a:t>
            </a:r>
            <a:r>
              <a:rPr lang="en-US" dirty="0"/>
              <a:t>, or </a:t>
            </a:r>
            <a:r>
              <a:rPr lang="en-US" dirty="0" err="1"/>
              <a:t>deiconified</a:t>
            </a:r>
            <a:r>
              <a:rPr lang="en-US" dirty="0"/>
              <a:t>, or by focus being transferred into or out of the Window, the relevant method in the listener object is invoked, and the </a:t>
            </a:r>
            <a:r>
              <a:rPr lang="en-US" dirty="0" err="1"/>
              <a:t>WindowEvent</a:t>
            </a:r>
            <a:r>
              <a:rPr lang="en-US" dirty="0"/>
              <a:t> is passed to it.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windowGainedFocus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Window is set to be the focused Window, which means that the Window, or one of its subcomponents, will receive keyboard events.</a:t>
            </a:r>
          </a:p>
          <a:p>
            <a:r>
              <a:rPr lang="en-US" dirty="0">
                <a:solidFill>
                  <a:srgbClr val="0000FF"/>
                </a:solidFill>
              </a:rPr>
              <a:t>void 	</a:t>
            </a:r>
            <a:r>
              <a:rPr lang="en-US" dirty="0" err="1">
                <a:solidFill>
                  <a:srgbClr val="0000FF"/>
                </a:solidFill>
              </a:rPr>
              <a:t>windowLostFocus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WindowEvent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r>
              <a:rPr lang="en-US" dirty="0"/>
              <a:t>Invoked when the Window is no longer the focused Window, which means that keyboard events will no longer be delivered to the Window or any of its subcomponents.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provides a special feature, called an </a:t>
            </a:r>
            <a:r>
              <a:rPr lang="en-US" i="1" dirty="0"/>
              <a:t>adapter class, </a:t>
            </a:r>
            <a:r>
              <a:rPr lang="en-US" dirty="0"/>
              <a:t>that can simplify the creation of event handlers in certain situations. </a:t>
            </a:r>
          </a:p>
          <a:p>
            <a:r>
              <a:rPr lang="en-US" dirty="0"/>
              <a:t>An adapter class provides an empty implementation of all methods in an event listener interface. </a:t>
            </a:r>
          </a:p>
          <a:p>
            <a:r>
              <a:rPr lang="en-US" dirty="0"/>
              <a:t>Adapter classes are useful when you want to receive and process only some of the events that are handled by a particular event listener interface.</a:t>
            </a:r>
          </a:p>
          <a:p>
            <a:r>
              <a:rPr lang="en-US" dirty="0"/>
              <a:t>You can define a new class to act as an event listener by extending one of the adapter classes and implementing only those events in which you are interested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Adapter Classes(cont’d)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the </a:t>
            </a:r>
            <a:r>
              <a:rPr lang="en-US" b="1" dirty="0" err="1"/>
              <a:t>MouseMotionAdapter</a:t>
            </a:r>
            <a:r>
              <a:rPr lang="en-US" b="1" dirty="0"/>
              <a:t> </a:t>
            </a:r>
            <a:r>
              <a:rPr lang="en-US" dirty="0"/>
              <a:t>class has two methods, </a:t>
            </a:r>
            <a:r>
              <a:rPr lang="en-US" b="1" dirty="0" err="1"/>
              <a:t>mouseDragged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mouseMoved</a:t>
            </a:r>
            <a:r>
              <a:rPr lang="en-US" b="1" dirty="0"/>
              <a:t>( )</a:t>
            </a:r>
            <a:r>
              <a:rPr lang="en-US" dirty="0"/>
              <a:t>, which are the methods defined by the </a:t>
            </a:r>
            <a:r>
              <a:rPr lang="en-US" b="1" dirty="0" err="1"/>
              <a:t>MouseMotionListener</a:t>
            </a:r>
            <a:r>
              <a:rPr lang="en-US" b="1" dirty="0"/>
              <a:t> </a:t>
            </a:r>
            <a:r>
              <a:rPr lang="en-US" dirty="0"/>
              <a:t>interface. </a:t>
            </a:r>
          </a:p>
          <a:p>
            <a:r>
              <a:rPr lang="en-US" dirty="0"/>
              <a:t>If you were interested in only mouse drag events, then you could simply extend </a:t>
            </a:r>
            <a:r>
              <a:rPr lang="en-US" b="1" dirty="0" err="1"/>
              <a:t>MouseMotionAdapter</a:t>
            </a:r>
            <a:r>
              <a:rPr lang="en-US" b="1" dirty="0"/>
              <a:t> </a:t>
            </a:r>
            <a:r>
              <a:rPr lang="en-US" dirty="0"/>
              <a:t>and override </a:t>
            </a:r>
            <a:r>
              <a:rPr lang="en-US" b="1" dirty="0" err="1"/>
              <a:t>mouseDragged</a:t>
            </a:r>
            <a:r>
              <a:rPr lang="en-US" b="1" dirty="0"/>
              <a:t>( )</a:t>
            </a:r>
            <a:r>
              <a:rPr lang="en-US" dirty="0"/>
              <a:t>. </a:t>
            </a:r>
          </a:p>
          <a:p>
            <a:r>
              <a:rPr lang="en-US" dirty="0"/>
              <a:t>The empty implementation of </a:t>
            </a:r>
            <a:r>
              <a:rPr lang="en-US" b="1" dirty="0" err="1"/>
              <a:t>mouseMoved</a:t>
            </a:r>
            <a:r>
              <a:rPr lang="en-US" b="1" dirty="0"/>
              <a:t>( ) </a:t>
            </a:r>
            <a:r>
              <a:rPr lang="en-US" dirty="0"/>
              <a:t>would handle the mouse motion events 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74" y="381000"/>
            <a:ext cx="8445026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cont’d..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Events are supported by a number of packages, including </a:t>
            </a:r>
            <a:r>
              <a:rPr lang="en-US" b="1" dirty="0" err="1"/>
              <a:t>java.util</a:t>
            </a:r>
            <a:r>
              <a:rPr lang="en-US" b="1" dirty="0"/>
              <a:t>, </a:t>
            </a:r>
            <a:r>
              <a:rPr lang="en-US" b="1" dirty="0" err="1"/>
              <a:t>java.awt</a:t>
            </a:r>
            <a:r>
              <a:rPr lang="en-US" b="1" dirty="0"/>
              <a:t>, and </a:t>
            </a:r>
            <a:r>
              <a:rPr lang="en-US" b="1" dirty="0" err="1"/>
              <a:t>java.awt.event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events to which your program will respond are generated when the user interacts with a GUI-based program. </a:t>
            </a:r>
          </a:p>
          <a:p>
            <a:r>
              <a:rPr lang="en-US" dirty="0" smtClean="0"/>
              <a:t>They </a:t>
            </a:r>
            <a:r>
              <a:rPr lang="en-US" dirty="0"/>
              <a:t>are passed to your program in a variety of ways, with the specific method dependent upon the actual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types of events, including those generated by the mouse, the keyboard, and various GUI controls, such as a push button, scroll bar, or check box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It is possible to define a class within another class; such classes are known as </a:t>
            </a:r>
            <a:r>
              <a:rPr lang="en-US" i="1" dirty="0"/>
              <a:t>nested classes</a:t>
            </a:r>
            <a:r>
              <a:rPr lang="en-US" dirty="0"/>
              <a:t>.</a:t>
            </a:r>
          </a:p>
          <a:p>
            <a:r>
              <a:rPr lang="en-US" dirty="0"/>
              <a:t>The scope of a nested class is bounded by the scope of its enclosing class.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if class B </a:t>
            </a:r>
            <a:r>
              <a:rPr lang="en-US" dirty="0" smtClean="0"/>
              <a:t>is defined </a:t>
            </a:r>
            <a:r>
              <a:rPr lang="en-US" dirty="0"/>
              <a:t>within class A, then B does not exist independently of 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nested class has </a:t>
            </a:r>
            <a:r>
              <a:rPr lang="en-US" dirty="0" smtClean="0"/>
              <a:t>access to </a:t>
            </a:r>
            <a:r>
              <a:rPr lang="en-US" dirty="0"/>
              <a:t>the members, including private members, of the class in which it is nested.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enclosing </a:t>
            </a:r>
            <a:r>
              <a:rPr lang="en-US" dirty="0"/>
              <a:t>class does not have access to the members of the nested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nested class </a:t>
            </a:r>
            <a:r>
              <a:rPr lang="en-US" dirty="0" smtClean="0"/>
              <a:t>that is </a:t>
            </a:r>
            <a:r>
              <a:rPr lang="en-US" dirty="0"/>
              <a:t>declared directly within its enclosing class scope is a member of its enclosing class. </a:t>
            </a:r>
            <a:endParaRPr lang="en-US" dirty="0" smtClean="0"/>
          </a:p>
          <a:p>
            <a:r>
              <a:rPr lang="en-US" dirty="0" smtClean="0"/>
              <a:t>It is also </a:t>
            </a:r>
            <a:r>
              <a:rPr lang="en-US" dirty="0"/>
              <a:t>possible to declare a nested class that is local to a block.</a:t>
            </a:r>
          </a:p>
          <a:p>
            <a:r>
              <a:rPr lang="en-US" dirty="0"/>
              <a:t>There are two types of nested classes: </a:t>
            </a:r>
            <a:r>
              <a:rPr lang="en-US" i="1" dirty="0"/>
              <a:t>static </a:t>
            </a:r>
            <a:r>
              <a:rPr lang="en-US" dirty="0"/>
              <a:t>and </a:t>
            </a:r>
            <a:r>
              <a:rPr lang="en-US" i="1" dirty="0"/>
              <a:t>non-static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static nested class is </a:t>
            </a:r>
            <a:r>
              <a:rPr lang="en-US" dirty="0" smtClean="0"/>
              <a:t>one that </a:t>
            </a:r>
            <a:r>
              <a:rPr lang="en-US" dirty="0"/>
              <a:t>has the </a:t>
            </a:r>
            <a:r>
              <a:rPr lang="en-US" b="1" dirty="0"/>
              <a:t>static </a:t>
            </a:r>
            <a:r>
              <a:rPr lang="en-US" dirty="0"/>
              <a:t>modifier applied. Because it is static, it must access the members of </a:t>
            </a:r>
            <a:r>
              <a:rPr lang="en-US" dirty="0" smtClean="0"/>
              <a:t>its enclosing </a:t>
            </a:r>
            <a:r>
              <a:rPr lang="en-US" dirty="0"/>
              <a:t>class through an object.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it cannot refer to members of its enclosing </a:t>
            </a:r>
            <a:r>
              <a:rPr lang="en-US" dirty="0" smtClean="0"/>
              <a:t>class directly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this restriction, static nested classes are seldom used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</a:t>
            </a:r>
            <a:r>
              <a:rPr lang="en-US" b="1" dirty="0" smtClean="0"/>
              <a:t>Classes(cont’d..)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most important type of nested class is the </a:t>
            </a:r>
            <a:r>
              <a:rPr lang="en-US" i="1" dirty="0"/>
              <a:t>inner </a:t>
            </a:r>
            <a:r>
              <a:rPr lang="en-US" dirty="0"/>
              <a:t>class.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inner class is a </a:t>
            </a:r>
            <a:r>
              <a:rPr lang="en-US" dirty="0" smtClean="0"/>
              <a:t>non-static nested </a:t>
            </a:r>
            <a:r>
              <a:rPr lang="en-US" dirty="0"/>
              <a:t>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access to all of the variables and methods of its outer class and may </a:t>
            </a:r>
            <a:r>
              <a:rPr lang="en-US" dirty="0" smtClean="0"/>
              <a:t>refer to </a:t>
            </a:r>
            <a:r>
              <a:rPr lang="en-US" dirty="0"/>
              <a:t>them directly in the same way that other non-static members of the outer class do.</a:t>
            </a:r>
          </a:p>
          <a:p>
            <a:r>
              <a:rPr lang="en-US" dirty="0"/>
              <a:t>The following program illustrates how to define and use an inner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named</a:t>
            </a:r>
          </a:p>
          <a:p>
            <a:r>
              <a:rPr lang="en-US" b="1" dirty="0"/>
              <a:t>Outer </a:t>
            </a:r>
            <a:r>
              <a:rPr lang="en-US" dirty="0"/>
              <a:t>has one instance variable named </a:t>
            </a:r>
            <a:r>
              <a:rPr lang="en-US" b="1" dirty="0" err="1"/>
              <a:t>outer_x</a:t>
            </a:r>
            <a:r>
              <a:rPr lang="en-US" dirty="0"/>
              <a:t>, one instance method named </a:t>
            </a:r>
            <a:r>
              <a:rPr lang="en-US" b="1" dirty="0"/>
              <a:t>test( )</a:t>
            </a:r>
            <a:r>
              <a:rPr lang="en-US" dirty="0"/>
              <a:t>, and</a:t>
            </a:r>
          </a:p>
          <a:p>
            <a:r>
              <a:rPr lang="en-US" dirty="0"/>
              <a:t>defines one inner class called </a:t>
            </a:r>
            <a:r>
              <a:rPr lang="en-US" b="1" dirty="0"/>
              <a:t>Inner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Classes(cont’d..)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inner classes can be used to simplify the code </a:t>
            </a:r>
            <a:r>
              <a:rPr lang="en-US" dirty="0" smtClean="0"/>
              <a:t>when using </a:t>
            </a:r>
            <a:r>
              <a:rPr lang="en-US" dirty="0"/>
              <a:t>event adapter </a:t>
            </a:r>
            <a:r>
              <a:rPr lang="en-US" dirty="0" smtClean="0"/>
              <a:t>classes</a:t>
            </a:r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 smtClean="0"/>
              <a:t>MouseAdapter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... </a:t>
            </a:r>
          </a:p>
          <a:p>
            <a:pPr marL="400050" lvl="1" indent="0">
              <a:buNone/>
            </a:pPr>
            <a:r>
              <a:rPr lang="en-US" dirty="0" err="1" smtClean="0"/>
              <a:t>someObject.addMouseListener</a:t>
            </a:r>
            <a:r>
              <a:rPr lang="en-US" dirty="0" smtClean="0"/>
              <a:t>(this</a:t>
            </a:r>
            <a:r>
              <a:rPr lang="en-US" dirty="0"/>
              <a:t>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... </a:t>
            </a:r>
          </a:p>
          <a:p>
            <a:pPr marL="400050" lvl="1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mouseClicked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  <a:r>
              <a:rPr lang="en-US" i="1" dirty="0"/>
              <a:t>...//Event handler implementation goes here...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Classes(cont’d..)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//An example of using an inner class.</a:t>
            </a:r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extends Applet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someObject.addMouseListener</a:t>
            </a:r>
            <a:r>
              <a:rPr lang="en-US" dirty="0"/>
              <a:t>(new </a:t>
            </a:r>
            <a:r>
              <a:rPr lang="en-US" dirty="0" err="1"/>
              <a:t>MyAdapter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MyAdapter</a:t>
            </a:r>
            <a:r>
              <a:rPr lang="en-US" dirty="0"/>
              <a:t> extends </a:t>
            </a:r>
            <a:r>
              <a:rPr lang="en-US" dirty="0" err="1"/>
              <a:t>MouseAdapter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mouseClicked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e)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    ...//Event handler implementation goes here...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For Example</a:t>
            </a:r>
            <a:r>
              <a:rPr lang="en-US"/>
              <a:t>: </a:t>
            </a:r>
            <a:r>
              <a:rPr lang="en-US" smtClean="0"/>
              <a:t>MouseAdapterExample.java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Delegation Event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modern approach to handling events is based on the </a:t>
            </a:r>
            <a:r>
              <a:rPr lang="en-US" b="1" i="1" dirty="0">
                <a:solidFill>
                  <a:srgbClr val="FF00FF"/>
                </a:solidFill>
              </a:rPr>
              <a:t>delegation event model</a:t>
            </a:r>
            <a:r>
              <a:rPr lang="en-US" i="1" dirty="0">
                <a:solidFill>
                  <a:srgbClr val="0000FF"/>
                </a:solidFill>
              </a:rPr>
              <a:t>, which defines </a:t>
            </a:r>
            <a:r>
              <a:rPr lang="en-US" dirty="0">
                <a:solidFill>
                  <a:srgbClr val="FF0000"/>
                </a:solidFill>
              </a:rPr>
              <a:t>standard and consistent mechanisms to generate and process events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Its concept is quite simple: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source generates an event and sends it to one or more listeners. In this scheme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the listener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simply </a:t>
            </a:r>
            <a:r>
              <a:rPr lang="en-US" b="1" dirty="0">
                <a:solidFill>
                  <a:srgbClr val="FF00FF"/>
                </a:solidFill>
              </a:rPr>
              <a:t>waits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until it receives an event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Once an event is received, the listener processes the event and then returns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B050"/>
                </a:solidFill>
              </a:rPr>
              <a:t>The advantage of this design is that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application logic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that processes events</a:t>
            </a:r>
            <a:r>
              <a:rPr lang="en-US" dirty="0">
                <a:solidFill>
                  <a:srgbClr val="00B050"/>
                </a:solidFill>
              </a:rPr>
              <a:t> is cleanly separated from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 interface logic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that generates those events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A user interface element is able to “</a:t>
            </a:r>
            <a:r>
              <a:rPr lang="en-US" dirty="0">
                <a:solidFill>
                  <a:srgbClr val="FF00FF"/>
                </a:solidFill>
              </a:rPr>
              <a:t>delegate</a:t>
            </a:r>
            <a:r>
              <a:rPr lang="en-US" dirty="0">
                <a:solidFill>
                  <a:srgbClr val="0000FF"/>
                </a:solidFill>
              </a:rPr>
              <a:t>” the processing of an event to a separate piece of code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In the delegation event model, </a:t>
            </a:r>
            <a:r>
              <a:rPr lang="en-US" dirty="0">
                <a:solidFill>
                  <a:srgbClr val="FF0000"/>
                </a:solidFill>
              </a:rPr>
              <a:t>listeners must </a:t>
            </a:r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with a source in order to receive an event notification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6456</Words>
  <Application>Microsoft Office PowerPoint</Application>
  <PresentationFormat>On-screen Show (4:3)</PresentationFormat>
  <Paragraphs>787</Paragraphs>
  <Slides>83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 Unicode MS</vt:lpstr>
      <vt:lpstr>Arial</vt:lpstr>
      <vt:lpstr>Calibri</vt:lpstr>
      <vt:lpstr>Wingdings</vt:lpstr>
      <vt:lpstr>Office Theme</vt:lpstr>
      <vt:lpstr>Event Handling</vt:lpstr>
      <vt:lpstr>PowerPoint Presentation</vt:lpstr>
      <vt:lpstr>Course Outcome</vt:lpstr>
      <vt:lpstr>Unit Outcome</vt:lpstr>
      <vt:lpstr>Practical Outcome</vt:lpstr>
      <vt:lpstr>Contents</vt:lpstr>
      <vt:lpstr>Introduction</vt:lpstr>
      <vt:lpstr>Introduction cont’d..</vt:lpstr>
      <vt:lpstr>The Delegation Event Model</vt:lpstr>
      <vt:lpstr>The Delegation Event Model</vt:lpstr>
      <vt:lpstr>Event</vt:lpstr>
      <vt:lpstr>Event Source</vt:lpstr>
      <vt:lpstr>Event Source cont’d..</vt:lpstr>
      <vt:lpstr>Event Listeners</vt:lpstr>
      <vt:lpstr>Event Classes</vt:lpstr>
      <vt:lpstr>Event Classes</vt:lpstr>
      <vt:lpstr>PowerPoint Presentation</vt:lpstr>
      <vt:lpstr>PowerPoint Presentation</vt:lpstr>
      <vt:lpstr>Steps involved in event handling</vt:lpstr>
      <vt:lpstr>Main Event classes of java.awt.event</vt:lpstr>
      <vt:lpstr>The ActionEvent Class</vt:lpstr>
      <vt:lpstr>The ActionEvent Class</vt:lpstr>
      <vt:lpstr>The ActionEvent methods</vt:lpstr>
      <vt:lpstr>ActionListener Interface</vt:lpstr>
      <vt:lpstr>PowerPoint Presentation</vt:lpstr>
      <vt:lpstr>MouseEvent</vt:lpstr>
      <vt:lpstr>Field</vt:lpstr>
      <vt:lpstr>Constructors</vt:lpstr>
      <vt:lpstr>Methods</vt:lpstr>
      <vt:lpstr>Methods</vt:lpstr>
      <vt:lpstr>MouseListener</vt:lpstr>
      <vt:lpstr>Methods</vt:lpstr>
      <vt:lpstr>MouseMotionListener</vt:lpstr>
      <vt:lpstr>methods</vt:lpstr>
      <vt:lpstr>KeyEvent</vt:lpstr>
      <vt:lpstr>KeyEvent</vt:lpstr>
      <vt:lpstr>KeyEvent</vt:lpstr>
      <vt:lpstr>Fields</vt:lpstr>
      <vt:lpstr>Constructors</vt:lpstr>
      <vt:lpstr>PowerPoint Presentation</vt:lpstr>
      <vt:lpstr>Interface KeyListener</vt:lpstr>
      <vt:lpstr>Methods</vt:lpstr>
      <vt:lpstr>ComponentEvent</vt:lpstr>
      <vt:lpstr>ComponentEvent</vt:lpstr>
      <vt:lpstr>Fields</vt:lpstr>
      <vt:lpstr>Constructor &amp; Methods</vt:lpstr>
      <vt:lpstr>Interface ComponentListener</vt:lpstr>
      <vt:lpstr>Methods</vt:lpstr>
      <vt:lpstr>ContainerEvent</vt:lpstr>
      <vt:lpstr>Fields</vt:lpstr>
      <vt:lpstr>Methods</vt:lpstr>
      <vt:lpstr>ContainerListener</vt:lpstr>
      <vt:lpstr>methods</vt:lpstr>
      <vt:lpstr>FocusEvent</vt:lpstr>
      <vt:lpstr>FocusEvent</vt:lpstr>
      <vt:lpstr>Fields</vt:lpstr>
      <vt:lpstr>Constructor</vt:lpstr>
      <vt:lpstr>Methods</vt:lpstr>
      <vt:lpstr>FoucsListener</vt:lpstr>
      <vt:lpstr>Methods</vt:lpstr>
      <vt:lpstr>ItemEvent</vt:lpstr>
      <vt:lpstr>Fields</vt:lpstr>
      <vt:lpstr>Constructors &amp; Methods</vt:lpstr>
      <vt:lpstr>ItemListener</vt:lpstr>
      <vt:lpstr>TextEvent</vt:lpstr>
      <vt:lpstr>Fields</vt:lpstr>
      <vt:lpstr>Constructor &amp; Method</vt:lpstr>
      <vt:lpstr>TextListener</vt:lpstr>
      <vt:lpstr>WindowEvent</vt:lpstr>
      <vt:lpstr>Fields</vt:lpstr>
      <vt:lpstr>Constructors</vt:lpstr>
      <vt:lpstr>Methods</vt:lpstr>
      <vt:lpstr>WindowListener</vt:lpstr>
      <vt:lpstr>Methods</vt:lpstr>
      <vt:lpstr>WindowFocusListener</vt:lpstr>
      <vt:lpstr>Methods</vt:lpstr>
      <vt:lpstr>Adapter Classes</vt:lpstr>
      <vt:lpstr>Adapter Classes(cont’d)</vt:lpstr>
      <vt:lpstr>PowerPoint Presentation</vt:lpstr>
      <vt:lpstr>Inner Classes</vt:lpstr>
      <vt:lpstr>Inner Classes(cont’d..)</vt:lpstr>
      <vt:lpstr>Inner Classes(cont’d..)</vt:lpstr>
      <vt:lpstr>Inner Classes(cont’d..)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hp</dc:creator>
  <cp:lastModifiedBy>Admin</cp:lastModifiedBy>
  <cp:revision>148</cp:revision>
  <dcterms:created xsi:type="dcterms:W3CDTF">2017-01-24T23:14:00Z</dcterms:created>
  <dcterms:modified xsi:type="dcterms:W3CDTF">2019-08-16T03:59:10Z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