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334" r:id="rId3"/>
    <p:sldId id="333" r:id="rId4"/>
    <p:sldId id="347" r:id="rId5"/>
    <p:sldId id="348" r:id="rId6"/>
    <p:sldId id="271" r:id="rId7"/>
    <p:sldId id="339" r:id="rId8"/>
    <p:sldId id="340" r:id="rId9"/>
    <p:sldId id="341" r:id="rId10"/>
    <p:sldId id="342" r:id="rId11"/>
    <p:sldId id="349" r:id="rId12"/>
    <p:sldId id="345" r:id="rId13"/>
  </p:sldIdLst>
  <p:sldSz cx="9144000" cy="5143500" type="screen16x9"/>
  <p:notesSz cx="6858000" cy="9144000"/>
  <p:embeddedFontLst>
    <p:embeddedFont>
      <p:font typeface="Cambria" panose="02040503050406030204" pitchFamily="18" charset="0"/>
      <p:regular r:id="rId15"/>
      <p:bold r:id="rId16"/>
      <p:italic r:id="rId17"/>
      <p:boldItalic r:id="rId18"/>
    </p:embeddedFont>
    <p:embeddedFont>
      <p:font typeface="Figtree Black" panose="020B0604020202020204" charset="0"/>
      <p:bold r:id="rId19"/>
      <p:boldItalic r:id="rId20"/>
    </p:embeddedFont>
    <p:embeddedFont>
      <p:font typeface="Hanken Grotesk"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9C74C0-C440-4F59-8262-BC4725730527}">
  <a:tblStyle styleId="{D79C74C0-C440-4F59-8262-BC47257305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26" autoAdjust="0"/>
  </p:normalViewPr>
  <p:slideViewPr>
    <p:cSldViewPr snapToGrid="0">
      <p:cViewPr varScale="1">
        <p:scale>
          <a:sx n="114" d="100"/>
          <a:sy n="114" d="100"/>
        </p:scale>
        <p:origin x="446"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7A69E32D-8D0E-A920-4F92-CD2E5F3421CB}"/>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C87179C8-38C8-383B-68D7-560F534D28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B0DF1140-79D0-ED88-0E03-37248BEC12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583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2EFFA925-42DB-FC39-9379-490051BA2105}"/>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A7B3E9CB-DD55-5714-AFDF-799E7A09F0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43AFA550-F171-D657-43AF-EEBEC61A02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464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F41B4F9B-DA7B-725D-EC11-CC9371C1B779}"/>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338DFE50-1359-B5F4-5907-0B3766980C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FF98E1FB-E54A-868F-FD96-551268101F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1706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2611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696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930CC1C7-E939-B44A-0896-B29F000CBF70}"/>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348F5EA9-D5C9-51E2-A2D2-C2B3843DE3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E28C998D-4202-D765-069F-DBD4F7A347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274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471AC594-42ED-C8C6-9CED-FC60A1B0BC4C}"/>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A9F6DE17-F28E-03D5-AA7B-E71CC43DF1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5B53772F-8F01-F647-AB81-9E9616CC5C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673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64E9B91B-2F28-E0A4-6CB2-3B2857ED9567}"/>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625335A5-AD7C-956B-AD4C-AF1F9FA2F9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06B471BA-F108-ACE5-D59F-B9D3B492B3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196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4216EFF6-C860-D6B0-F1AB-8C693DF12EA1}"/>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D6BF5B82-63C4-9BB9-D286-239A716FAF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DA1D04FE-C49B-952C-B557-F1691F5554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027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24B96251-56C6-352E-B0FE-6D65C9283E19}"/>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9C77E7AE-B715-98B8-D694-6AD74806A1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EB9C306A-A395-0430-C471-484A6E35E8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5135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74" r:id="rId5"/>
    <p:sldLayoutId id="214748367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1816287" y="1354178"/>
            <a:ext cx="5511426" cy="9668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Housing Price Prediction</a:t>
            </a:r>
            <a:endParaRPr sz="4400" dirty="0"/>
          </a:p>
        </p:txBody>
      </p:sp>
      <p:sp>
        <p:nvSpPr>
          <p:cNvPr id="4" name="Google Shape;290;p33">
            <a:extLst>
              <a:ext uri="{FF2B5EF4-FFF2-40B4-BE49-F238E27FC236}">
                <a16:creationId xmlns:a16="http://schemas.microsoft.com/office/drawing/2014/main" id="{B1EF7200-3618-4872-2466-62B2E7FD3797}"/>
              </a:ext>
            </a:extLst>
          </p:cNvPr>
          <p:cNvSpPr txBox="1">
            <a:spLocks/>
          </p:cNvSpPr>
          <p:nvPr/>
        </p:nvSpPr>
        <p:spPr>
          <a:xfrm>
            <a:off x="1623299" y="2685600"/>
            <a:ext cx="5897400" cy="18142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lgn="ctr"/>
            <a:r>
              <a:rPr lang="en-US" sz="2000" dirty="0">
                <a:latin typeface="Open Sans" panose="020B0606030504020204" pitchFamily="34" charset="0"/>
                <a:ea typeface="Open Sans" panose="020B0606030504020204" pitchFamily="34" charset="0"/>
                <a:cs typeface="Open Sans" panose="020B0606030504020204" pitchFamily="34" charset="0"/>
              </a:rPr>
              <a:t>Shrut Dalwadi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AAB8BCDB-FF56-CC26-453F-4AA41FAAD127}"/>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8A0AFC0B-2951-F42D-9D3E-6A1AFE563906}"/>
              </a:ext>
            </a:extLst>
          </p:cNvPr>
          <p:cNvSpPr txBox="1">
            <a:spLocks noGrp="1"/>
          </p:cNvSpPr>
          <p:nvPr>
            <p:ph type="title"/>
          </p:nvPr>
        </p:nvSpPr>
        <p:spPr>
          <a:xfrm>
            <a:off x="720000" y="3254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 5</a:t>
            </a:r>
            <a:endParaRPr lang="en-IN" dirty="0"/>
          </a:p>
        </p:txBody>
      </p:sp>
      <p:sp>
        <p:nvSpPr>
          <p:cNvPr id="596" name="Google Shape;596;p48">
            <a:extLst>
              <a:ext uri="{FF2B5EF4-FFF2-40B4-BE49-F238E27FC236}">
                <a16:creationId xmlns:a16="http://schemas.microsoft.com/office/drawing/2014/main" id="{EEA5E6E6-B1F4-9FE5-9425-B6059C14AFEF}"/>
              </a:ext>
            </a:extLst>
          </p:cNvPr>
          <p:cNvSpPr txBox="1">
            <a:spLocks noGrp="1"/>
          </p:cNvSpPr>
          <p:nvPr>
            <p:ph type="body" idx="1"/>
          </p:nvPr>
        </p:nvSpPr>
        <p:spPr>
          <a:xfrm>
            <a:off x="720000" y="898149"/>
            <a:ext cx="8142646" cy="472373"/>
          </a:xfrm>
          <a:prstGeom prst="rect">
            <a:avLst/>
          </a:prstGeom>
        </p:spPr>
        <p:txBody>
          <a:bodyPr spcFirstLastPara="1" wrap="square" lIns="91425" tIns="91425" rIns="91425" bIns="91425" anchor="t" anchorCtr="0">
            <a:noAutofit/>
          </a:bodyPr>
          <a:lstStyle/>
          <a:p>
            <a:pPr marL="139700" indent="0" algn="just">
              <a:buSzPts val="1400"/>
              <a:buNone/>
            </a:pPr>
            <a:r>
              <a:rPr lang="en-US" dirty="0"/>
              <a:t>Q. </a:t>
            </a:r>
            <a:r>
              <a:rPr lang="en-US" sz="1400" b="0" i="0" u="none" strike="noStrike" baseline="0" dirty="0">
                <a:latin typeface="Hanken Grotesk" panose="020B0604020202020204" charset="0"/>
              </a:rPr>
              <a:t>How does median income compare to housing median age in impacting median house value?</a:t>
            </a:r>
            <a:endParaRPr lang="en-IN" sz="1400" b="0" i="0" u="none" strike="noStrike" baseline="0" dirty="0">
              <a:latin typeface="Hanken Grotesk" panose="020B0604020202020204" charset="0"/>
            </a:endParaRPr>
          </a:p>
          <a:p>
            <a:pPr marL="139700" indent="0" algn="just">
              <a:buSzPts val="1400"/>
              <a:buNone/>
            </a:pPr>
            <a:endParaRPr lang="en-US" sz="1400" b="0" i="0" u="none" strike="noStrike" baseline="0" dirty="0">
              <a:latin typeface="Hanken Grotesk" panose="020B0604020202020204" charset="0"/>
            </a:endParaRPr>
          </a:p>
          <a:p>
            <a:pPr marL="139700" lvl="0" indent="0" algn="just" rtl="0">
              <a:spcBef>
                <a:spcPts val="0"/>
              </a:spcBef>
              <a:spcAft>
                <a:spcPts val="0"/>
              </a:spcAft>
              <a:buSzPts val="1400"/>
              <a:buNone/>
            </a:pPr>
            <a:endParaRPr lang="en-IN" dirty="0"/>
          </a:p>
        </p:txBody>
      </p:sp>
      <p:pic>
        <p:nvPicPr>
          <p:cNvPr id="5" name="Picture 4">
            <a:extLst>
              <a:ext uri="{FF2B5EF4-FFF2-40B4-BE49-F238E27FC236}">
                <a16:creationId xmlns:a16="http://schemas.microsoft.com/office/drawing/2014/main" id="{7EA904A0-7C5E-205F-CED4-88883C558987}"/>
              </a:ext>
            </a:extLst>
          </p:cNvPr>
          <p:cNvPicPr>
            <a:picLocks noChangeAspect="1"/>
          </p:cNvPicPr>
          <p:nvPr/>
        </p:nvPicPr>
        <p:blipFill>
          <a:blip r:embed="rId3"/>
          <a:stretch>
            <a:fillRect/>
          </a:stretch>
        </p:blipFill>
        <p:spPr>
          <a:xfrm>
            <a:off x="552046" y="1470849"/>
            <a:ext cx="3943865" cy="2932122"/>
          </a:xfrm>
          <a:prstGeom prst="rect">
            <a:avLst/>
          </a:prstGeom>
        </p:spPr>
      </p:pic>
      <p:pic>
        <p:nvPicPr>
          <p:cNvPr id="7" name="Picture 6">
            <a:extLst>
              <a:ext uri="{FF2B5EF4-FFF2-40B4-BE49-F238E27FC236}">
                <a16:creationId xmlns:a16="http://schemas.microsoft.com/office/drawing/2014/main" id="{61E4CACB-F460-E136-EFCB-4CB4AD5DDB66}"/>
              </a:ext>
            </a:extLst>
          </p:cNvPr>
          <p:cNvPicPr>
            <a:picLocks noChangeAspect="1"/>
          </p:cNvPicPr>
          <p:nvPr/>
        </p:nvPicPr>
        <p:blipFill>
          <a:blip r:embed="rId4"/>
          <a:stretch>
            <a:fillRect/>
          </a:stretch>
        </p:blipFill>
        <p:spPr>
          <a:xfrm>
            <a:off x="4715130" y="1470849"/>
            <a:ext cx="4085638" cy="2932122"/>
          </a:xfrm>
          <a:prstGeom prst="rect">
            <a:avLst/>
          </a:prstGeom>
        </p:spPr>
      </p:pic>
    </p:spTree>
    <p:extLst>
      <p:ext uri="{BB962C8B-B14F-4D97-AF65-F5344CB8AC3E}">
        <p14:creationId xmlns:p14="http://schemas.microsoft.com/office/powerpoint/2010/main" val="3555670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C3B6A153-E66F-68A2-5D1E-A29DD2DE2C22}"/>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9DD20CC6-E490-57B4-4D82-A03C65988D51}"/>
              </a:ext>
            </a:extLst>
          </p:cNvPr>
          <p:cNvSpPr txBox="1">
            <a:spLocks noGrp="1"/>
          </p:cNvSpPr>
          <p:nvPr>
            <p:ph type="title"/>
          </p:nvPr>
        </p:nvSpPr>
        <p:spPr>
          <a:xfrm>
            <a:off x="720000" y="3254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 5</a:t>
            </a:r>
            <a:endParaRPr lang="en-IN" dirty="0"/>
          </a:p>
        </p:txBody>
      </p:sp>
      <p:sp>
        <p:nvSpPr>
          <p:cNvPr id="4" name="Google Shape;596;p48">
            <a:extLst>
              <a:ext uri="{FF2B5EF4-FFF2-40B4-BE49-F238E27FC236}">
                <a16:creationId xmlns:a16="http://schemas.microsoft.com/office/drawing/2014/main" id="{9B507EF9-625A-3EBB-0F02-DF54E8791798}"/>
              </a:ext>
            </a:extLst>
          </p:cNvPr>
          <p:cNvSpPr txBox="1">
            <a:spLocks/>
          </p:cNvSpPr>
          <p:nvPr/>
        </p:nvSpPr>
        <p:spPr>
          <a:xfrm>
            <a:off x="720000" y="898149"/>
            <a:ext cx="7704000" cy="12049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lgn="just">
              <a:buSzPts val="1400"/>
              <a:buNone/>
            </a:pPr>
            <a:r>
              <a:rPr lang="en-US" dirty="0"/>
              <a:t>Median income has a much greater impact on house values than housing age, with a large positive coefficient (41,510) and strong significance. While housing age also has a positive effect, its influence is smaller, suggesting that income levels are a more crucial factor in determining housing value than the age of the homes.</a:t>
            </a:r>
          </a:p>
        </p:txBody>
      </p:sp>
    </p:spTree>
    <p:extLst>
      <p:ext uri="{BB962C8B-B14F-4D97-AF65-F5344CB8AC3E}">
        <p14:creationId xmlns:p14="http://schemas.microsoft.com/office/powerpoint/2010/main" val="3436966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4D7ED825-6EED-E569-B86D-B9735B878602}"/>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7CBDCEA2-F7F0-D32B-8047-C79C0817E6E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br>
              <a:rPr lang="en-US" dirty="0"/>
            </a:br>
            <a:endParaRPr lang="en-IN" dirty="0"/>
          </a:p>
        </p:txBody>
      </p:sp>
      <p:sp>
        <p:nvSpPr>
          <p:cNvPr id="596" name="Google Shape;596;p48">
            <a:extLst>
              <a:ext uri="{FF2B5EF4-FFF2-40B4-BE49-F238E27FC236}">
                <a16:creationId xmlns:a16="http://schemas.microsoft.com/office/drawing/2014/main" id="{1FE9C65F-D418-7016-9BCB-2680B3AA9C14}"/>
              </a:ext>
            </a:extLst>
          </p:cNvPr>
          <p:cNvSpPr txBox="1">
            <a:spLocks noGrp="1"/>
          </p:cNvSpPr>
          <p:nvPr>
            <p:ph type="body" idx="1"/>
          </p:nvPr>
        </p:nvSpPr>
        <p:spPr>
          <a:xfrm>
            <a:off x="720000" y="1215750"/>
            <a:ext cx="7704000" cy="3644638"/>
          </a:xfrm>
          <a:prstGeom prst="rect">
            <a:avLst/>
          </a:prstGeom>
        </p:spPr>
        <p:txBody>
          <a:bodyPr spcFirstLastPara="1" wrap="square" lIns="91425" tIns="91425" rIns="91425" bIns="91425" anchor="t" anchorCtr="0">
            <a:noAutofit/>
          </a:bodyPr>
          <a:lstStyle/>
          <a:p>
            <a:pPr algn="just"/>
            <a:r>
              <a:rPr lang="en-US" b="0" dirty="0">
                <a:solidFill>
                  <a:schemeClr val="tx1"/>
                </a:solidFill>
                <a:effectLst/>
                <a:latin typeface="Hanken Grotesk" panose="020B0604020202020204" charset="0"/>
              </a:rPr>
              <a:t>The linear regression model shows that median house values are mainly driven by income levels, proximity to the ocean, and household characteristics. Higher incomes and closer ocean access significantly raise house values, while inland areas generally see lower prices. </a:t>
            </a:r>
          </a:p>
          <a:p>
            <a:pPr algn="just"/>
            <a:endParaRPr lang="en-US" b="0" dirty="0">
              <a:solidFill>
                <a:schemeClr val="tx1"/>
              </a:solidFill>
              <a:effectLst/>
              <a:latin typeface="Hanken Grotesk" panose="020B0604020202020204" charset="0"/>
            </a:endParaRPr>
          </a:p>
          <a:p>
            <a:pPr algn="just"/>
            <a:r>
              <a:rPr lang="en-US" b="0" dirty="0">
                <a:solidFill>
                  <a:schemeClr val="tx1"/>
                </a:solidFill>
                <a:effectLst/>
                <a:latin typeface="Hanken Grotesk" panose="020B0604020202020204" charset="0"/>
              </a:rPr>
              <a:t>A higher bedrooms-per-room ratio also adds value, likely indicating larger or more luxurious homes. Meanwhile, total rooms and bedrooms have a minimal effect on their own, and housing age has a positive but smaller impact compared to income.</a:t>
            </a:r>
          </a:p>
          <a:p>
            <a:pPr algn="just"/>
            <a:endParaRPr lang="en-US" b="0" dirty="0">
              <a:solidFill>
                <a:schemeClr val="tx1"/>
              </a:solidFill>
              <a:effectLst/>
              <a:latin typeface="Hanken Grotesk" panose="020B0604020202020204" charset="0"/>
            </a:endParaRPr>
          </a:p>
          <a:p>
            <a:pPr algn="just"/>
            <a:r>
              <a:rPr lang="en-US" b="0" dirty="0">
                <a:solidFill>
                  <a:schemeClr val="tx1"/>
                </a:solidFill>
                <a:effectLst/>
                <a:latin typeface="Hanken Grotesk" panose="020B0604020202020204" charset="0"/>
              </a:rPr>
              <a:t>However, there are limitations to consider, the residuals suggest some non-linear relationships that the linear model may not fully capture and there are potential outliers that might skew results.</a:t>
            </a:r>
          </a:p>
        </p:txBody>
      </p:sp>
    </p:spTree>
    <p:extLst>
      <p:ext uri="{BB962C8B-B14F-4D97-AF65-F5344CB8AC3E}">
        <p14:creationId xmlns:p14="http://schemas.microsoft.com/office/powerpoint/2010/main" val="3254646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lang="en-IN" dirty="0"/>
          </a:p>
        </p:txBody>
      </p:sp>
      <p:sp>
        <p:nvSpPr>
          <p:cNvPr id="596" name="Google Shape;596;p48"/>
          <p:cNvSpPr txBox="1">
            <a:spLocks noGrp="1"/>
          </p:cNvSpPr>
          <p:nvPr>
            <p:ph type="body" idx="1"/>
          </p:nvPr>
        </p:nvSpPr>
        <p:spPr>
          <a:xfrm>
            <a:off x="720000" y="1017725"/>
            <a:ext cx="4295132" cy="3729630"/>
          </a:xfrm>
          <a:prstGeom prst="rect">
            <a:avLst/>
          </a:prstGeom>
        </p:spPr>
        <p:txBody>
          <a:bodyPr spcFirstLastPara="1" wrap="square" lIns="91425" tIns="91425" rIns="91425" bIns="91425" anchor="t" anchorCtr="0">
            <a:noAutofit/>
          </a:bodyPr>
          <a:lstStyle/>
          <a:p>
            <a:pPr marL="139700" indent="0">
              <a:lnSpc>
                <a:spcPct val="120000"/>
              </a:lnSpc>
              <a:buSzPts val="1400"/>
              <a:buNone/>
            </a:pPr>
            <a:r>
              <a:rPr lang="en-US" sz="1800" dirty="0"/>
              <a:t>The California Housing dataset provides insights into how location, income, and household characteristics affect housing prices. This dataset is intriguing to me since it contains numerical as well as categorical features.</a:t>
            </a:r>
            <a:endParaRPr lang="en-IN" sz="1800" b="1" dirty="0"/>
          </a:p>
        </p:txBody>
      </p:sp>
      <p:pic>
        <p:nvPicPr>
          <p:cNvPr id="4" name="Picture 3">
            <a:extLst>
              <a:ext uri="{FF2B5EF4-FFF2-40B4-BE49-F238E27FC236}">
                <a16:creationId xmlns:a16="http://schemas.microsoft.com/office/drawing/2014/main" id="{E6C8980C-5456-DFE2-C51C-4A416A753084}"/>
              </a:ext>
            </a:extLst>
          </p:cNvPr>
          <p:cNvPicPr>
            <a:picLocks noChangeAspect="1"/>
          </p:cNvPicPr>
          <p:nvPr/>
        </p:nvPicPr>
        <p:blipFill>
          <a:blip r:embed="rId3"/>
          <a:stretch>
            <a:fillRect/>
          </a:stretch>
        </p:blipFill>
        <p:spPr>
          <a:xfrm>
            <a:off x="5079360" y="1017725"/>
            <a:ext cx="3344640" cy="2281149"/>
          </a:xfrm>
          <a:prstGeom prst="rect">
            <a:avLst/>
          </a:prstGeom>
        </p:spPr>
      </p:pic>
    </p:spTree>
    <p:extLst>
      <p:ext uri="{BB962C8B-B14F-4D97-AF65-F5344CB8AC3E}">
        <p14:creationId xmlns:p14="http://schemas.microsoft.com/office/powerpoint/2010/main" val="2560888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Questions Overview</a:t>
            </a:r>
            <a:br>
              <a:rPr lang="en-US" dirty="0"/>
            </a:br>
            <a:endParaRPr lang="en-IN" dirty="0"/>
          </a:p>
        </p:txBody>
      </p:sp>
      <p:sp>
        <p:nvSpPr>
          <p:cNvPr id="596" name="Google Shape;596;p48"/>
          <p:cNvSpPr txBox="1">
            <a:spLocks noGrp="1"/>
          </p:cNvSpPr>
          <p:nvPr>
            <p:ph type="body" idx="1"/>
          </p:nvPr>
        </p:nvSpPr>
        <p:spPr>
          <a:xfrm>
            <a:off x="720000" y="1215750"/>
            <a:ext cx="7704000" cy="3644638"/>
          </a:xfrm>
          <a:prstGeom prst="rect">
            <a:avLst/>
          </a:prstGeom>
        </p:spPr>
        <p:txBody>
          <a:bodyPr spcFirstLastPara="1" wrap="square" lIns="91425" tIns="91425" rIns="91425" bIns="91425" anchor="t" anchorCtr="0">
            <a:noAutofit/>
          </a:bodyPr>
          <a:lstStyle/>
          <a:p>
            <a:pPr marL="520700" indent="-342900" algn="just">
              <a:lnSpc>
                <a:spcPct val="100000"/>
              </a:lnSpc>
              <a:buSzPct val="80000"/>
              <a:buFont typeface="+mj-lt"/>
              <a:buAutoNum type="arabicPeriod"/>
            </a:pPr>
            <a:r>
              <a:rPr lang="en-US" sz="1800" b="0" i="0" u="none" strike="noStrike" baseline="0" dirty="0">
                <a:latin typeface="Hanken Grotesk" panose="020B0604020202020204" charset="0"/>
              </a:rPr>
              <a:t>How does the number of total bedrooms impact median house value across regions?</a:t>
            </a:r>
          </a:p>
          <a:p>
            <a:pPr marL="520700" indent="-342900" algn="just">
              <a:lnSpc>
                <a:spcPct val="100000"/>
              </a:lnSpc>
              <a:buSzPct val="80000"/>
              <a:buFont typeface="+mj-lt"/>
              <a:buAutoNum type="arabicPeriod"/>
            </a:pPr>
            <a:endParaRPr lang="en-US" sz="1800" b="0" i="0" u="none" strike="noStrike" baseline="0" dirty="0">
              <a:latin typeface="Hanken Grotesk" panose="020B0604020202020204" charset="0"/>
            </a:endParaRPr>
          </a:p>
          <a:p>
            <a:pPr marL="520700" indent="-342900" algn="just">
              <a:lnSpc>
                <a:spcPct val="100000"/>
              </a:lnSpc>
              <a:buSzPct val="80000"/>
              <a:buFont typeface="+mj-lt"/>
              <a:buAutoNum type="arabicPeriod"/>
            </a:pPr>
            <a:r>
              <a:rPr lang="en-US" sz="1800" b="0" i="0" u="none" strike="noStrike" baseline="0" dirty="0">
                <a:latin typeface="Hanken Grotesk" panose="020B0604020202020204" charset="0"/>
              </a:rPr>
              <a:t>How does the ratio of bedrooms per room affect median house value?</a:t>
            </a:r>
          </a:p>
          <a:p>
            <a:pPr marL="520700" indent="-342900" algn="just">
              <a:lnSpc>
                <a:spcPct val="100000"/>
              </a:lnSpc>
              <a:buSzPct val="80000"/>
              <a:buFont typeface="+mj-lt"/>
              <a:buAutoNum type="arabicPeriod"/>
            </a:pPr>
            <a:endParaRPr lang="en-US" sz="1800" b="0" i="0" u="none" strike="noStrike" baseline="0" dirty="0">
              <a:latin typeface="Hanken Grotesk" panose="020B0604020202020204" charset="0"/>
            </a:endParaRPr>
          </a:p>
          <a:p>
            <a:pPr marL="520700" indent="-342900" algn="just">
              <a:lnSpc>
                <a:spcPct val="100000"/>
              </a:lnSpc>
              <a:buSzPct val="80000"/>
              <a:buFont typeface="+mj-lt"/>
              <a:buAutoNum type="arabicPeriod"/>
            </a:pPr>
            <a:r>
              <a:rPr lang="en-US" sz="1800" b="0" i="0" u="none" strike="noStrike" baseline="0" dirty="0">
                <a:latin typeface="Hanken Grotesk" panose="020B0604020202020204" charset="0"/>
              </a:rPr>
              <a:t>What is the impact of ocean proximity on median house value?</a:t>
            </a:r>
          </a:p>
          <a:p>
            <a:pPr marL="520700" indent="-342900" algn="just">
              <a:lnSpc>
                <a:spcPct val="100000"/>
              </a:lnSpc>
              <a:buSzPct val="80000"/>
              <a:buFont typeface="+mj-lt"/>
              <a:buAutoNum type="arabicPeriod"/>
            </a:pPr>
            <a:endParaRPr lang="en-US" sz="1800" b="0" i="0" u="none" strike="noStrike" baseline="0" dirty="0">
              <a:latin typeface="Hanken Grotesk" panose="020B0604020202020204" charset="0"/>
            </a:endParaRPr>
          </a:p>
          <a:p>
            <a:pPr marL="520700" indent="-342900" algn="just">
              <a:lnSpc>
                <a:spcPct val="100000"/>
              </a:lnSpc>
              <a:buSzPct val="80000"/>
              <a:buFont typeface="+mj-lt"/>
              <a:buAutoNum type="arabicPeriod"/>
            </a:pPr>
            <a:r>
              <a:rPr lang="en-US" sz="1800" b="0" i="0" u="none" strike="noStrike" baseline="0" dirty="0">
                <a:latin typeface="Hanken Grotesk" panose="020B0604020202020204" charset="0"/>
              </a:rPr>
              <a:t>How does the number of total rooms affect households in predicting median house value?</a:t>
            </a:r>
          </a:p>
          <a:p>
            <a:pPr marL="520700" indent="-342900" algn="just">
              <a:lnSpc>
                <a:spcPct val="100000"/>
              </a:lnSpc>
              <a:buSzPct val="80000"/>
              <a:buFont typeface="+mj-lt"/>
              <a:buAutoNum type="arabicPeriod"/>
            </a:pPr>
            <a:endParaRPr lang="en-US" sz="1800" b="0" i="0" u="none" strike="noStrike" baseline="0" dirty="0">
              <a:latin typeface="Hanken Grotesk" panose="020B0604020202020204" charset="0"/>
            </a:endParaRPr>
          </a:p>
          <a:p>
            <a:pPr marL="520700" indent="-342900" algn="just">
              <a:lnSpc>
                <a:spcPct val="100000"/>
              </a:lnSpc>
              <a:buSzPct val="80000"/>
              <a:buFont typeface="+mj-lt"/>
              <a:buAutoNum type="arabicPeriod"/>
            </a:pPr>
            <a:r>
              <a:rPr lang="en-US" sz="1800" b="0" i="0" u="none" strike="noStrike" baseline="0" dirty="0">
                <a:latin typeface="Hanken Grotesk" panose="020B0604020202020204" charset="0"/>
              </a:rPr>
              <a:t>How does median income compare to housing median age in impacting median house value?</a:t>
            </a:r>
          </a:p>
        </p:txBody>
      </p:sp>
    </p:spTree>
    <p:extLst>
      <p:ext uri="{BB962C8B-B14F-4D97-AF65-F5344CB8AC3E}">
        <p14:creationId xmlns:p14="http://schemas.microsoft.com/office/powerpoint/2010/main" val="54669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1D4F1DD6-E708-FFCB-BD4B-BD97FE4E816E}"/>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230FE07E-A49A-6F3D-D17F-DFB759E7FA2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Exploration and Cleaning</a:t>
            </a:r>
            <a:endParaRPr lang="en-IN" dirty="0"/>
          </a:p>
        </p:txBody>
      </p:sp>
      <p:graphicFrame>
        <p:nvGraphicFramePr>
          <p:cNvPr id="4" name="Table 3">
            <a:extLst>
              <a:ext uri="{FF2B5EF4-FFF2-40B4-BE49-F238E27FC236}">
                <a16:creationId xmlns:a16="http://schemas.microsoft.com/office/drawing/2014/main" id="{7F7C542A-9918-74BD-9625-153D47084552}"/>
              </a:ext>
            </a:extLst>
          </p:cNvPr>
          <p:cNvGraphicFramePr>
            <a:graphicFrameLocks noGrp="1"/>
          </p:cNvGraphicFramePr>
          <p:nvPr>
            <p:extLst>
              <p:ext uri="{D42A27DB-BD31-4B8C-83A1-F6EECF244321}">
                <p14:modId xmlns:p14="http://schemas.microsoft.com/office/powerpoint/2010/main" val="168700615"/>
              </p:ext>
            </p:extLst>
          </p:nvPr>
        </p:nvGraphicFramePr>
        <p:xfrm>
          <a:off x="295422" y="956601"/>
          <a:ext cx="8539089" cy="3931925"/>
        </p:xfrm>
        <a:graphic>
          <a:graphicData uri="http://schemas.openxmlformats.org/drawingml/2006/table">
            <a:tbl>
              <a:tblPr firstRow="1" firstCol="1" bandRow="1">
                <a:tableStyleId>{D79C74C0-C440-4F59-8262-BC4725730527}</a:tableStyleId>
              </a:tblPr>
              <a:tblGrid>
                <a:gridCol w="2846363">
                  <a:extLst>
                    <a:ext uri="{9D8B030D-6E8A-4147-A177-3AD203B41FA5}">
                      <a16:colId xmlns:a16="http://schemas.microsoft.com/office/drawing/2014/main" val="2107520892"/>
                    </a:ext>
                  </a:extLst>
                </a:gridCol>
                <a:gridCol w="2846363">
                  <a:extLst>
                    <a:ext uri="{9D8B030D-6E8A-4147-A177-3AD203B41FA5}">
                      <a16:colId xmlns:a16="http://schemas.microsoft.com/office/drawing/2014/main" val="278697723"/>
                    </a:ext>
                  </a:extLst>
                </a:gridCol>
                <a:gridCol w="2846363">
                  <a:extLst>
                    <a:ext uri="{9D8B030D-6E8A-4147-A177-3AD203B41FA5}">
                      <a16:colId xmlns:a16="http://schemas.microsoft.com/office/drawing/2014/main" val="1785809875"/>
                    </a:ext>
                  </a:extLst>
                </a:gridCol>
              </a:tblGrid>
              <a:tr h="179918">
                <a:tc>
                  <a:txBody>
                    <a:bodyPr/>
                    <a:lstStyle/>
                    <a:p>
                      <a:pPr algn="ctr">
                        <a:lnSpc>
                          <a:spcPct val="115000"/>
                        </a:lnSpc>
                        <a:spcAft>
                          <a:spcPts val="1000"/>
                        </a:spcAft>
                      </a:pPr>
                      <a:r>
                        <a:rPr lang="en-US" sz="1000" b="1" dirty="0">
                          <a:effectLst/>
                        </a:rPr>
                        <a:t>Feature</a:t>
                      </a:r>
                      <a:endParaRPr lang="en-IN" sz="1000" b="1" dirty="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b="1" dirty="0">
                          <a:effectLst/>
                        </a:rPr>
                        <a:t>Description</a:t>
                      </a:r>
                      <a:endParaRPr lang="en-IN" sz="1000" b="1" dirty="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b="1" dirty="0">
                          <a:effectLst/>
                        </a:rPr>
                        <a:t>Data Type</a:t>
                      </a:r>
                      <a:endParaRPr lang="en-IN" sz="1000" b="1" dirty="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2657456272"/>
                  </a:ext>
                </a:extLst>
              </a:tr>
              <a:tr h="271329">
                <a:tc>
                  <a:txBody>
                    <a:bodyPr/>
                    <a:lstStyle/>
                    <a:p>
                      <a:pPr algn="ctr">
                        <a:lnSpc>
                          <a:spcPct val="115000"/>
                        </a:lnSpc>
                        <a:spcAft>
                          <a:spcPts val="1000"/>
                        </a:spcAft>
                      </a:pPr>
                      <a:r>
                        <a:rPr lang="en-US" sz="1000">
                          <a:effectLst/>
                        </a:rPr>
                        <a:t>longitude</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The longitude of the region.</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dirty="0">
                          <a:effectLst/>
                        </a:rPr>
                        <a:t>float64</a:t>
                      </a:r>
                      <a:endParaRPr lang="en-IN" sz="1000" dirty="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821246630"/>
                  </a:ext>
                </a:extLst>
              </a:tr>
              <a:tr h="179918">
                <a:tc>
                  <a:txBody>
                    <a:bodyPr/>
                    <a:lstStyle/>
                    <a:p>
                      <a:pPr algn="ctr">
                        <a:lnSpc>
                          <a:spcPct val="115000"/>
                        </a:lnSpc>
                        <a:spcAft>
                          <a:spcPts val="1000"/>
                        </a:spcAft>
                      </a:pPr>
                      <a:r>
                        <a:rPr lang="en-US" sz="1000">
                          <a:effectLst/>
                        </a:rPr>
                        <a:t>latitude</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The latitude of the region.</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float64</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3552316972"/>
                  </a:ext>
                </a:extLst>
              </a:tr>
              <a:tr h="376585">
                <a:tc>
                  <a:txBody>
                    <a:bodyPr/>
                    <a:lstStyle/>
                    <a:p>
                      <a:pPr algn="ctr">
                        <a:lnSpc>
                          <a:spcPct val="115000"/>
                        </a:lnSpc>
                        <a:spcAft>
                          <a:spcPts val="1000"/>
                        </a:spcAft>
                      </a:pPr>
                      <a:r>
                        <a:rPr lang="en-US" sz="1000">
                          <a:effectLst/>
                        </a:rPr>
                        <a:t>housing_median_age</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The median age of the houses in the region.</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float64</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1290143480"/>
                  </a:ext>
                </a:extLst>
              </a:tr>
              <a:tr h="376585">
                <a:tc>
                  <a:txBody>
                    <a:bodyPr/>
                    <a:lstStyle/>
                    <a:p>
                      <a:pPr algn="ctr">
                        <a:lnSpc>
                          <a:spcPct val="115000"/>
                        </a:lnSpc>
                        <a:spcAft>
                          <a:spcPts val="1000"/>
                        </a:spcAft>
                      </a:pPr>
                      <a:r>
                        <a:rPr lang="en-US" sz="1000">
                          <a:effectLst/>
                        </a:rPr>
                        <a:t>total_rooms</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The total number of rooms in all houses in the region.</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float64</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1008987381"/>
                  </a:ext>
                </a:extLst>
              </a:tr>
              <a:tr h="376585">
                <a:tc>
                  <a:txBody>
                    <a:bodyPr/>
                    <a:lstStyle/>
                    <a:p>
                      <a:pPr algn="ctr">
                        <a:lnSpc>
                          <a:spcPct val="115000"/>
                        </a:lnSpc>
                        <a:spcAft>
                          <a:spcPts val="1000"/>
                        </a:spcAft>
                      </a:pPr>
                      <a:r>
                        <a:rPr lang="en-US" sz="1000" dirty="0" err="1">
                          <a:effectLst/>
                        </a:rPr>
                        <a:t>total_bedrooms</a:t>
                      </a:r>
                      <a:endParaRPr lang="en-IN" sz="1000" dirty="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The total number of bedrooms in all houses in the region.</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float64</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1670975355"/>
                  </a:ext>
                </a:extLst>
              </a:tr>
              <a:tr h="271329">
                <a:tc>
                  <a:txBody>
                    <a:bodyPr/>
                    <a:lstStyle/>
                    <a:p>
                      <a:pPr algn="ctr">
                        <a:lnSpc>
                          <a:spcPct val="115000"/>
                        </a:lnSpc>
                        <a:spcAft>
                          <a:spcPts val="1000"/>
                        </a:spcAft>
                      </a:pPr>
                      <a:r>
                        <a:rPr lang="en-US" sz="1000">
                          <a:effectLst/>
                        </a:rPr>
                        <a:t>population</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dirty="0">
                          <a:effectLst/>
                        </a:rPr>
                        <a:t>The total population of the region.</a:t>
                      </a:r>
                      <a:endParaRPr lang="en-IN" sz="1000" dirty="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float64</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1617240049"/>
                  </a:ext>
                </a:extLst>
              </a:tr>
              <a:tr h="376585">
                <a:tc>
                  <a:txBody>
                    <a:bodyPr/>
                    <a:lstStyle/>
                    <a:p>
                      <a:pPr algn="ctr">
                        <a:lnSpc>
                          <a:spcPct val="115000"/>
                        </a:lnSpc>
                        <a:spcAft>
                          <a:spcPts val="1000"/>
                        </a:spcAft>
                      </a:pPr>
                      <a:r>
                        <a:rPr lang="en-US" sz="1000">
                          <a:effectLst/>
                        </a:rPr>
                        <a:t>households</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The total number of households in the region.</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dirty="0">
                          <a:effectLst/>
                        </a:rPr>
                        <a:t>float64</a:t>
                      </a:r>
                      <a:endParaRPr lang="en-IN" sz="1000" dirty="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2806731261"/>
                  </a:ext>
                </a:extLst>
              </a:tr>
              <a:tr h="573253">
                <a:tc>
                  <a:txBody>
                    <a:bodyPr/>
                    <a:lstStyle/>
                    <a:p>
                      <a:pPr algn="ctr">
                        <a:lnSpc>
                          <a:spcPct val="115000"/>
                        </a:lnSpc>
                        <a:spcAft>
                          <a:spcPts val="1000"/>
                        </a:spcAft>
                      </a:pPr>
                      <a:r>
                        <a:rPr lang="en-US" sz="1000">
                          <a:effectLst/>
                        </a:rPr>
                        <a:t>median_income</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The median income of households in the location (in tens of thousands of dollars).</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float64</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3142649070"/>
                  </a:ext>
                </a:extLst>
              </a:tr>
              <a:tr h="573253">
                <a:tc>
                  <a:txBody>
                    <a:bodyPr/>
                    <a:lstStyle/>
                    <a:p>
                      <a:pPr algn="ctr">
                        <a:lnSpc>
                          <a:spcPct val="115000"/>
                        </a:lnSpc>
                        <a:spcAft>
                          <a:spcPts val="1000"/>
                        </a:spcAft>
                      </a:pPr>
                      <a:r>
                        <a:rPr lang="en-US" sz="1000">
                          <a:effectLst/>
                        </a:rPr>
                        <a:t>median_house_value</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The median house value for households in the location (target variable).</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float64</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261895314"/>
                  </a:ext>
                </a:extLst>
              </a:tr>
              <a:tr h="376585">
                <a:tc>
                  <a:txBody>
                    <a:bodyPr/>
                    <a:lstStyle/>
                    <a:p>
                      <a:pPr algn="ctr">
                        <a:lnSpc>
                          <a:spcPct val="115000"/>
                        </a:lnSpc>
                        <a:spcAft>
                          <a:spcPts val="1000"/>
                        </a:spcAft>
                      </a:pPr>
                      <a:r>
                        <a:rPr lang="en-US" sz="1000">
                          <a:effectLst/>
                        </a:rPr>
                        <a:t>ocean_proximity</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a:effectLst/>
                        </a:rPr>
                        <a:t>The proximity of the location to the ocean (categorical feature).</a:t>
                      </a:r>
                      <a:endParaRPr lang="en-IN" sz="100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tc>
                  <a:txBody>
                    <a:bodyPr/>
                    <a:lstStyle/>
                    <a:p>
                      <a:pPr algn="ctr">
                        <a:lnSpc>
                          <a:spcPct val="115000"/>
                        </a:lnSpc>
                        <a:spcAft>
                          <a:spcPts val="1000"/>
                        </a:spcAft>
                      </a:pPr>
                      <a:r>
                        <a:rPr lang="en-US" sz="1000" dirty="0">
                          <a:effectLst/>
                        </a:rPr>
                        <a:t>object</a:t>
                      </a:r>
                      <a:endParaRPr lang="en-IN" sz="1000" dirty="0">
                        <a:effectLst/>
                        <a:latin typeface="Cambria" panose="02040503050406030204" pitchFamily="18" charset="0"/>
                        <a:ea typeface="MS Mincho" panose="02020609040205080304" pitchFamily="49" charset="-128"/>
                        <a:cs typeface="Shruti" panose="020B0502040204020203" pitchFamily="34" charset="0"/>
                      </a:endParaRPr>
                    </a:p>
                  </a:txBody>
                  <a:tcPr marL="180000" marR="180000" marT="0" marB="0" anchor="ctr"/>
                </a:tc>
                <a:extLst>
                  <a:ext uri="{0D108BD9-81ED-4DB2-BD59-A6C34878D82A}">
                    <a16:rowId xmlns:a16="http://schemas.microsoft.com/office/drawing/2014/main" val="3320918741"/>
                  </a:ext>
                </a:extLst>
              </a:tr>
            </a:tbl>
          </a:graphicData>
        </a:graphic>
      </p:graphicFrame>
    </p:spTree>
    <p:extLst>
      <p:ext uri="{BB962C8B-B14F-4D97-AF65-F5344CB8AC3E}">
        <p14:creationId xmlns:p14="http://schemas.microsoft.com/office/powerpoint/2010/main" val="284182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475B2911-B87E-C16E-EEE0-8B003C013DB4}"/>
            </a:ext>
          </a:extLst>
        </p:cNvPr>
        <p:cNvGrpSpPr/>
        <p:nvPr/>
      </p:nvGrpSpPr>
      <p:grpSpPr>
        <a:xfrm>
          <a:off x="0" y="0"/>
          <a:ext cx="0" cy="0"/>
          <a:chOff x="0" y="0"/>
          <a:chExt cx="0" cy="0"/>
        </a:xfrm>
      </p:grpSpPr>
      <p:sp>
        <p:nvSpPr>
          <p:cNvPr id="596" name="Google Shape;596;p48">
            <a:extLst>
              <a:ext uri="{FF2B5EF4-FFF2-40B4-BE49-F238E27FC236}">
                <a16:creationId xmlns:a16="http://schemas.microsoft.com/office/drawing/2014/main" id="{23FC9014-7E1E-9EAD-F0B9-5400CD54B84D}"/>
              </a:ext>
            </a:extLst>
          </p:cNvPr>
          <p:cNvSpPr txBox="1">
            <a:spLocks noGrp="1"/>
          </p:cNvSpPr>
          <p:nvPr>
            <p:ph type="body" idx="1"/>
          </p:nvPr>
        </p:nvSpPr>
        <p:spPr>
          <a:xfrm>
            <a:off x="572289" y="364653"/>
            <a:ext cx="8177815" cy="4425395"/>
          </a:xfrm>
          <a:prstGeom prst="rect">
            <a:avLst/>
          </a:prstGeom>
        </p:spPr>
        <p:txBody>
          <a:bodyPr spcFirstLastPara="1" wrap="square" lIns="91425" tIns="91425" rIns="91425" bIns="91425" anchor="t" anchorCtr="0">
            <a:noAutofit/>
          </a:bodyPr>
          <a:lstStyle/>
          <a:p>
            <a:pPr algn="just">
              <a:lnSpc>
                <a:spcPct val="100000"/>
              </a:lnSpc>
              <a:buSzPct val="80000"/>
            </a:pPr>
            <a:r>
              <a:rPr lang="en-US" b="1" i="0" u="none" strike="noStrike" baseline="0" dirty="0">
                <a:latin typeface="Hanken Grotesk" panose="020B0604020202020204" charset="0"/>
              </a:rPr>
              <a:t>Handling Missing Values:</a:t>
            </a:r>
            <a:r>
              <a:rPr lang="en-US" b="0" i="0" u="none" strike="noStrike" baseline="0" dirty="0">
                <a:latin typeface="Hanken Grotesk" panose="020B0604020202020204" charset="0"/>
              </a:rPr>
              <a:t> Only the </a:t>
            </a:r>
            <a:r>
              <a:rPr lang="en-US" b="0" i="0" u="none" strike="noStrike" baseline="0" dirty="0" err="1">
                <a:latin typeface="Hanken Grotesk" panose="020B0604020202020204" charset="0"/>
              </a:rPr>
              <a:t>total_bedrooms</a:t>
            </a:r>
            <a:r>
              <a:rPr lang="en-US" b="0" i="0" u="none" strike="noStrike" baseline="0" dirty="0">
                <a:latin typeface="Hanken Grotesk" panose="020B0604020202020204" charset="0"/>
              </a:rPr>
              <a:t> feature had missing values (207 missing entries). Rows with missing values were removed.</a:t>
            </a:r>
          </a:p>
          <a:p>
            <a:pPr marL="177800" indent="0" algn="just">
              <a:lnSpc>
                <a:spcPct val="100000"/>
              </a:lnSpc>
              <a:buSzPct val="80000"/>
              <a:buNone/>
            </a:pPr>
            <a:endParaRPr lang="en-US" b="0" i="0" u="none" strike="noStrike" baseline="0" dirty="0">
              <a:latin typeface="Hanken Grotesk" panose="020B0604020202020204" charset="0"/>
            </a:endParaRPr>
          </a:p>
          <a:p>
            <a:pPr algn="just">
              <a:lnSpc>
                <a:spcPct val="100000"/>
              </a:lnSpc>
              <a:buSzPct val="80000"/>
            </a:pPr>
            <a:r>
              <a:rPr lang="en-US" b="1" i="0" u="none" strike="noStrike" baseline="0" dirty="0">
                <a:latin typeface="Hanken Grotesk" panose="020B0604020202020204" charset="0"/>
              </a:rPr>
              <a:t>Feature Creation: </a:t>
            </a:r>
            <a:r>
              <a:rPr lang="en-US" b="0" i="0" u="none" strike="noStrike" baseline="0" dirty="0">
                <a:latin typeface="Hanken Grotesk" panose="020B0604020202020204" charset="0"/>
              </a:rPr>
              <a:t>Two new features were created to improve predictive power:</a:t>
            </a:r>
          </a:p>
          <a:p>
            <a:pPr lvl="1" algn="just">
              <a:lnSpc>
                <a:spcPct val="100000"/>
              </a:lnSpc>
              <a:buSzPct val="80000"/>
              <a:buFont typeface="Courier New" panose="02070309020205020404" pitchFamily="49" charset="0"/>
              <a:buChar char="o"/>
            </a:pPr>
            <a:r>
              <a:rPr lang="en-US" b="0" i="0" u="none" strike="noStrike" baseline="0" dirty="0" err="1">
                <a:latin typeface="Hanken Grotesk" panose="020B0604020202020204" charset="0"/>
              </a:rPr>
              <a:t>bedrooms_per_room</a:t>
            </a:r>
            <a:r>
              <a:rPr lang="en-US" b="0" i="0" u="none" strike="noStrike" baseline="0" dirty="0">
                <a:latin typeface="Hanken Grotesk" panose="020B0604020202020204" charset="0"/>
              </a:rPr>
              <a:t>: Created by dividing </a:t>
            </a:r>
            <a:r>
              <a:rPr lang="en-US" b="0" i="0" u="none" strike="noStrike" baseline="0" dirty="0" err="1">
                <a:latin typeface="Hanken Grotesk" panose="020B0604020202020204" charset="0"/>
              </a:rPr>
              <a:t>total_bedrooms</a:t>
            </a:r>
            <a:r>
              <a:rPr lang="en-US" b="0" i="0" u="none" strike="noStrike" baseline="0" dirty="0">
                <a:latin typeface="Hanken Grotesk" panose="020B0604020202020204" charset="0"/>
              </a:rPr>
              <a:t> by </a:t>
            </a:r>
            <a:r>
              <a:rPr lang="en-US" b="0" i="0" u="none" strike="noStrike" baseline="0" dirty="0" err="1">
                <a:latin typeface="Hanken Grotesk" panose="020B0604020202020204" charset="0"/>
              </a:rPr>
              <a:t>total_rooms</a:t>
            </a:r>
            <a:r>
              <a:rPr lang="en-US" b="0" i="0" u="none" strike="noStrike" baseline="0" dirty="0">
                <a:latin typeface="Hanken Grotesk" panose="020B0604020202020204" charset="0"/>
              </a:rPr>
              <a:t>, this feature showed a stronger correlation with </a:t>
            </a:r>
            <a:r>
              <a:rPr lang="en-US" b="0" i="0" u="none" strike="noStrike" baseline="0" dirty="0" err="1">
                <a:latin typeface="Hanken Grotesk" panose="020B0604020202020204" charset="0"/>
              </a:rPr>
              <a:t>median_house_value</a:t>
            </a:r>
            <a:r>
              <a:rPr lang="en-US" b="0" i="0" u="none" strike="noStrike" baseline="0" dirty="0">
                <a:latin typeface="Hanken Grotesk" panose="020B0604020202020204" charset="0"/>
              </a:rPr>
              <a:t> than total bedrooms or rooms individually.</a:t>
            </a:r>
          </a:p>
          <a:p>
            <a:pPr lvl="1" algn="just">
              <a:lnSpc>
                <a:spcPct val="100000"/>
              </a:lnSpc>
              <a:buSzPct val="80000"/>
              <a:buFont typeface="Courier New" panose="02070309020205020404" pitchFamily="49" charset="0"/>
              <a:buChar char="o"/>
            </a:pPr>
            <a:endParaRPr lang="en-US" b="0" i="0" u="none" strike="noStrike" baseline="0" dirty="0">
              <a:latin typeface="Hanken Grotesk" panose="020B0604020202020204" charset="0"/>
            </a:endParaRPr>
          </a:p>
          <a:p>
            <a:pPr lvl="1" algn="just">
              <a:lnSpc>
                <a:spcPct val="100000"/>
              </a:lnSpc>
              <a:buSzPct val="80000"/>
              <a:buFont typeface="Courier New" panose="02070309020205020404" pitchFamily="49" charset="0"/>
              <a:buChar char="o"/>
            </a:pPr>
            <a:r>
              <a:rPr lang="en-US" b="0" i="0" u="none" strike="noStrike" baseline="0" dirty="0" err="1">
                <a:latin typeface="Hanken Grotesk" panose="020B0604020202020204" charset="0"/>
              </a:rPr>
              <a:t>rooms_per_household</a:t>
            </a:r>
            <a:r>
              <a:rPr lang="en-US" b="0" i="0" u="none" strike="noStrike" baseline="0" dirty="0">
                <a:latin typeface="Hanken Grotesk" panose="020B0604020202020204" charset="0"/>
              </a:rPr>
              <a:t>: Derived by dividing </a:t>
            </a:r>
            <a:r>
              <a:rPr lang="en-US" b="0" i="0" u="none" strike="noStrike" baseline="0" dirty="0" err="1">
                <a:latin typeface="Hanken Grotesk" panose="020B0604020202020204" charset="0"/>
              </a:rPr>
              <a:t>total_rooms</a:t>
            </a:r>
            <a:r>
              <a:rPr lang="en-US" b="0" i="0" u="none" strike="noStrike" baseline="0" dirty="0">
                <a:latin typeface="Hanken Grotesk" panose="020B0604020202020204" charset="0"/>
              </a:rPr>
              <a:t> by households, offering a more detailed measure of housing density than </a:t>
            </a:r>
            <a:r>
              <a:rPr lang="en-US" b="0" i="0" u="none" strike="noStrike" baseline="0" dirty="0" err="1">
                <a:latin typeface="Hanken Grotesk" panose="020B0604020202020204" charset="0"/>
              </a:rPr>
              <a:t>total_rooms</a:t>
            </a:r>
            <a:r>
              <a:rPr lang="en-US" b="0" i="0" u="none" strike="noStrike" baseline="0" dirty="0">
                <a:latin typeface="Hanken Grotesk" panose="020B0604020202020204" charset="0"/>
              </a:rPr>
              <a:t> alone.</a:t>
            </a:r>
          </a:p>
          <a:p>
            <a:pPr lvl="1" algn="just">
              <a:lnSpc>
                <a:spcPct val="100000"/>
              </a:lnSpc>
              <a:buSzPct val="80000"/>
              <a:buFont typeface="Courier New" panose="02070309020205020404" pitchFamily="49" charset="0"/>
              <a:buChar char="o"/>
            </a:pPr>
            <a:endParaRPr lang="en-US" b="0" i="0" u="none" strike="noStrike" baseline="0" dirty="0">
              <a:latin typeface="Hanken Grotesk" panose="020B0604020202020204" charset="0"/>
            </a:endParaRPr>
          </a:p>
          <a:p>
            <a:pPr algn="just">
              <a:lnSpc>
                <a:spcPct val="100000"/>
              </a:lnSpc>
              <a:buSzPct val="80000"/>
            </a:pPr>
            <a:r>
              <a:rPr lang="en-US" b="1" i="0" u="none" strike="noStrike" baseline="0" dirty="0">
                <a:latin typeface="Hanken Grotesk" panose="020B0604020202020204" charset="0"/>
              </a:rPr>
              <a:t>Handling Categorical Data: </a:t>
            </a:r>
            <a:r>
              <a:rPr lang="en-US" b="0" i="0" u="none" strike="noStrike" baseline="0" dirty="0" err="1">
                <a:latin typeface="Hanken Grotesk" panose="020B0604020202020204" charset="0"/>
              </a:rPr>
              <a:t>ocean_proximity</a:t>
            </a:r>
            <a:r>
              <a:rPr lang="en-US" b="0" i="0" u="none" strike="noStrike" baseline="0" dirty="0">
                <a:latin typeface="Hanken Grotesk" panose="020B0604020202020204" charset="0"/>
              </a:rPr>
              <a:t> was one-hot encoded to convert this categorical feature into numerical format.</a:t>
            </a:r>
          </a:p>
        </p:txBody>
      </p:sp>
    </p:spTree>
    <p:extLst>
      <p:ext uri="{BB962C8B-B14F-4D97-AF65-F5344CB8AC3E}">
        <p14:creationId xmlns:p14="http://schemas.microsoft.com/office/powerpoint/2010/main" val="1316355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3254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 1</a:t>
            </a:r>
            <a:endParaRPr lang="en-IN" dirty="0"/>
          </a:p>
        </p:txBody>
      </p:sp>
      <p:sp>
        <p:nvSpPr>
          <p:cNvPr id="596" name="Google Shape;596;p48"/>
          <p:cNvSpPr txBox="1">
            <a:spLocks noGrp="1"/>
          </p:cNvSpPr>
          <p:nvPr>
            <p:ph type="body" idx="1"/>
          </p:nvPr>
        </p:nvSpPr>
        <p:spPr>
          <a:xfrm>
            <a:off x="720000" y="898149"/>
            <a:ext cx="7704000" cy="472373"/>
          </a:xfrm>
          <a:prstGeom prst="rect">
            <a:avLst/>
          </a:prstGeom>
        </p:spPr>
        <p:txBody>
          <a:bodyPr spcFirstLastPara="1" wrap="square" lIns="91425" tIns="91425" rIns="91425" bIns="91425" anchor="t" anchorCtr="0">
            <a:noAutofit/>
          </a:bodyPr>
          <a:lstStyle/>
          <a:p>
            <a:pPr marL="139700" indent="0" algn="just">
              <a:buSzPts val="1400"/>
              <a:buNone/>
            </a:pPr>
            <a:r>
              <a:rPr lang="en-US" dirty="0"/>
              <a:t>Q. </a:t>
            </a:r>
            <a:r>
              <a:rPr lang="en-US" sz="1400" b="0" i="0" u="none" strike="noStrike" baseline="0" dirty="0">
                <a:latin typeface="Hanken Grotesk" panose="020B0604020202020204" charset="0"/>
              </a:rPr>
              <a:t>How does the number of total bedrooms impact median house value across regions?</a:t>
            </a:r>
          </a:p>
          <a:p>
            <a:pPr marL="139700" lvl="0" indent="0" algn="just" rtl="0">
              <a:spcBef>
                <a:spcPts val="0"/>
              </a:spcBef>
              <a:spcAft>
                <a:spcPts val="0"/>
              </a:spcAft>
              <a:buSzPts val="1400"/>
              <a:buNone/>
            </a:pPr>
            <a:endParaRPr lang="en-IN" dirty="0"/>
          </a:p>
        </p:txBody>
      </p:sp>
      <p:sp>
        <p:nvSpPr>
          <p:cNvPr id="2" name="Google Shape;596;p48">
            <a:extLst>
              <a:ext uri="{FF2B5EF4-FFF2-40B4-BE49-F238E27FC236}">
                <a16:creationId xmlns:a16="http://schemas.microsoft.com/office/drawing/2014/main" id="{170C49DE-1759-2047-7FC9-B6ECE66F2148}"/>
              </a:ext>
            </a:extLst>
          </p:cNvPr>
          <p:cNvSpPr txBox="1">
            <a:spLocks/>
          </p:cNvSpPr>
          <p:nvPr/>
        </p:nvSpPr>
        <p:spPr>
          <a:xfrm>
            <a:off x="5247249" y="1370522"/>
            <a:ext cx="3512031" cy="3489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77800" indent="0" algn="just">
              <a:buNone/>
            </a:pPr>
            <a:r>
              <a:rPr lang="en-US" dirty="0"/>
              <a:t>Total bedrooms show a positive but weak effect on median house value, with a higher p-value (0.056), suggesting it isn’t a strong predictor on its own and has a limited impact compared to other factors.</a:t>
            </a:r>
          </a:p>
        </p:txBody>
      </p:sp>
      <p:pic>
        <p:nvPicPr>
          <p:cNvPr id="5" name="Picture 4">
            <a:extLst>
              <a:ext uri="{FF2B5EF4-FFF2-40B4-BE49-F238E27FC236}">
                <a16:creationId xmlns:a16="http://schemas.microsoft.com/office/drawing/2014/main" id="{A3DBD44D-545B-E94E-A2B0-292F65F8A72D}"/>
              </a:ext>
            </a:extLst>
          </p:cNvPr>
          <p:cNvPicPr>
            <a:picLocks noChangeAspect="1"/>
          </p:cNvPicPr>
          <p:nvPr/>
        </p:nvPicPr>
        <p:blipFill>
          <a:blip r:embed="rId3"/>
          <a:stretch>
            <a:fillRect/>
          </a:stretch>
        </p:blipFill>
        <p:spPr>
          <a:xfrm>
            <a:off x="913067" y="1470849"/>
            <a:ext cx="4254684" cy="31683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ED338D87-8004-27FE-5409-63F211588707}"/>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B2E9CD43-DC58-9DF2-0449-338078FB5DC1}"/>
              </a:ext>
            </a:extLst>
          </p:cNvPr>
          <p:cNvSpPr txBox="1">
            <a:spLocks noGrp="1"/>
          </p:cNvSpPr>
          <p:nvPr>
            <p:ph type="title"/>
          </p:nvPr>
        </p:nvSpPr>
        <p:spPr>
          <a:xfrm>
            <a:off x="720000" y="3254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 2</a:t>
            </a:r>
            <a:endParaRPr lang="en-IN" dirty="0"/>
          </a:p>
        </p:txBody>
      </p:sp>
      <p:sp>
        <p:nvSpPr>
          <p:cNvPr id="596" name="Google Shape;596;p48">
            <a:extLst>
              <a:ext uri="{FF2B5EF4-FFF2-40B4-BE49-F238E27FC236}">
                <a16:creationId xmlns:a16="http://schemas.microsoft.com/office/drawing/2014/main" id="{CBB259EB-D574-E5BE-3CF8-6A1CE1A7FAA1}"/>
              </a:ext>
            </a:extLst>
          </p:cNvPr>
          <p:cNvSpPr txBox="1">
            <a:spLocks noGrp="1"/>
          </p:cNvSpPr>
          <p:nvPr>
            <p:ph type="body" idx="1"/>
          </p:nvPr>
        </p:nvSpPr>
        <p:spPr>
          <a:xfrm>
            <a:off x="720000" y="898149"/>
            <a:ext cx="7704000" cy="472373"/>
          </a:xfrm>
          <a:prstGeom prst="rect">
            <a:avLst/>
          </a:prstGeom>
        </p:spPr>
        <p:txBody>
          <a:bodyPr spcFirstLastPara="1" wrap="square" lIns="91425" tIns="91425" rIns="91425" bIns="91425" anchor="t" anchorCtr="0">
            <a:noAutofit/>
          </a:bodyPr>
          <a:lstStyle/>
          <a:p>
            <a:pPr marL="139700" indent="0" algn="just">
              <a:buSzPts val="1400"/>
              <a:buNone/>
            </a:pPr>
            <a:r>
              <a:rPr lang="en-US" dirty="0"/>
              <a:t>Q. </a:t>
            </a:r>
            <a:r>
              <a:rPr lang="en-US" sz="1400" b="0" i="0" u="none" strike="noStrike" baseline="0" dirty="0">
                <a:latin typeface="Hanken Grotesk" panose="020B0604020202020204" charset="0"/>
              </a:rPr>
              <a:t>How does the ratio of bedrooms per room affect median house value?</a:t>
            </a:r>
          </a:p>
          <a:p>
            <a:pPr marL="139700" lvl="0" indent="0" algn="just" rtl="0">
              <a:spcBef>
                <a:spcPts val="0"/>
              </a:spcBef>
              <a:spcAft>
                <a:spcPts val="0"/>
              </a:spcAft>
              <a:buSzPts val="1400"/>
              <a:buNone/>
            </a:pPr>
            <a:endParaRPr lang="en-IN" dirty="0"/>
          </a:p>
        </p:txBody>
      </p:sp>
      <p:sp>
        <p:nvSpPr>
          <p:cNvPr id="2" name="Google Shape;596;p48">
            <a:extLst>
              <a:ext uri="{FF2B5EF4-FFF2-40B4-BE49-F238E27FC236}">
                <a16:creationId xmlns:a16="http://schemas.microsoft.com/office/drawing/2014/main" id="{B05D7E2E-96A5-5E62-9138-761A4A594D99}"/>
              </a:ext>
            </a:extLst>
          </p:cNvPr>
          <p:cNvSpPr txBox="1">
            <a:spLocks/>
          </p:cNvSpPr>
          <p:nvPr/>
        </p:nvSpPr>
        <p:spPr>
          <a:xfrm>
            <a:off x="5493434" y="1370522"/>
            <a:ext cx="3265846" cy="3489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77800" indent="0" algn="just">
              <a:buNone/>
            </a:pPr>
            <a:r>
              <a:rPr lang="en-US" dirty="0"/>
              <a:t>The bedrooms per room ratio has a strong positive effect on median house value, with a high coefficient (278,700) and strong statistical significance. This suggests that homes with more bedrooms relative to rooms tend to be larger or more luxurious, adding to their value.</a:t>
            </a:r>
          </a:p>
        </p:txBody>
      </p:sp>
      <p:pic>
        <p:nvPicPr>
          <p:cNvPr id="4" name="Picture 3">
            <a:extLst>
              <a:ext uri="{FF2B5EF4-FFF2-40B4-BE49-F238E27FC236}">
                <a16:creationId xmlns:a16="http://schemas.microsoft.com/office/drawing/2014/main" id="{E448FD85-F1BE-59AC-0418-C2A6C36A19B7}"/>
              </a:ext>
            </a:extLst>
          </p:cNvPr>
          <p:cNvPicPr>
            <a:picLocks noChangeAspect="1"/>
          </p:cNvPicPr>
          <p:nvPr/>
        </p:nvPicPr>
        <p:blipFill>
          <a:blip r:embed="rId3"/>
          <a:stretch>
            <a:fillRect/>
          </a:stretch>
        </p:blipFill>
        <p:spPr>
          <a:xfrm>
            <a:off x="720000" y="1430084"/>
            <a:ext cx="4681994" cy="3370739"/>
          </a:xfrm>
          <a:prstGeom prst="rect">
            <a:avLst/>
          </a:prstGeom>
        </p:spPr>
      </p:pic>
    </p:spTree>
    <p:extLst>
      <p:ext uri="{BB962C8B-B14F-4D97-AF65-F5344CB8AC3E}">
        <p14:creationId xmlns:p14="http://schemas.microsoft.com/office/powerpoint/2010/main" val="8195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3BDDB3F0-840E-7D02-49D4-95538D6336E7}"/>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5FBDDC21-D406-20D2-34B9-C354190CBD72}"/>
              </a:ext>
            </a:extLst>
          </p:cNvPr>
          <p:cNvSpPr txBox="1">
            <a:spLocks noGrp="1"/>
          </p:cNvSpPr>
          <p:nvPr>
            <p:ph type="title"/>
          </p:nvPr>
        </p:nvSpPr>
        <p:spPr>
          <a:xfrm>
            <a:off x="720000" y="3254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 3</a:t>
            </a:r>
            <a:endParaRPr lang="en-IN" dirty="0"/>
          </a:p>
        </p:txBody>
      </p:sp>
      <p:sp>
        <p:nvSpPr>
          <p:cNvPr id="596" name="Google Shape;596;p48">
            <a:extLst>
              <a:ext uri="{FF2B5EF4-FFF2-40B4-BE49-F238E27FC236}">
                <a16:creationId xmlns:a16="http://schemas.microsoft.com/office/drawing/2014/main" id="{A184327A-C31D-B932-EDD8-D5FD3DF5E56F}"/>
              </a:ext>
            </a:extLst>
          </p:cNvPr>
          <p:cNvSpPr txBox="1">
            <a:spLocks noGrp="1"/>
          </p:cNvSpPr>
          <p:nvPr>
            <p:ph type="body" idx="1"/>
          </p:nvPr>
        </p:nvSpPr>
        <p:spPr>
          <a:xfrm>
            <a:off x="720000" y="898149"/>
            <a:ext cx="7704000" cy="472373"/>
          </a:xfrm>
          <a:prstGeom prst="rect">
            <a:avLst/>
          </a:prstGeom>
        </p:spPr>
        <p:txBody>
          <a:bodyPr spcFirstLastPara="1" wrap="square" lIns="91425" tIns="91425" rIns="91425" bIns="91425" anchor="t" anchorCtr="0">
            <a:noAutofit/>
          </a:bodyPr>
          <a:lstStyle/>
          <a:p>
            <a:pPr marL="139700" indent="0" algn="just">
              <a:buSzPts val="1400"/>
              <a:buNone/>
            </a:pPr>
            <a:r>
              <a:rPr lang="en-US" dirty="0"/>
              <a:t>Q. </a:t>
            </a:r>
            <a:r>
              <a:rPr lang="en-US" sz="1400" b="0" i="0" u="none" strike="noStrike" baseline="0" dirty="0">
                <a:latin typeface="Hanken Grotesk" panose="020B0604020202020204" charset="0"/>
              </a:rPr>
              <a:t>What is the impact of ocean proximity on median house value?</a:t>
            </a:r>
          </a:p>
          <a:p>
            <a:pPr marL="139700" lvl="0" indent="0" algn="just" rtl="0">
              <a:spcBef>
                <a:spcPts val="0"/>
              </a:spcBef>
              <a:spcAft>
                <a:spcPts val="0"/>
              </a:spcAft>
              <a:buSzPts val="1400"/>
              <a:buNone/>
            </a:pPr>
            <a:endParaRPr lang="en-IN" dirty="0"/>
          </a:p>
        </p:txBody>
      </p:sp>
      <p:sp>
        <p:nvSpPr>
          <p:cNvPr id="2" name="Google Shape;596;p48">
            <a:extLst>
              <a:ext uri="{FF2B5EF4-FFF2-40B4-BE49-F238E27FC236}">
                <a16:creationId xmlns:a16="http://schemas.microsoft.com/office/drawing/2014/main" id="{42D76EE4-8835-1E73-C59A-37FE9C8CE7D1}"/>
              </a:ext>
            </a:extLst>
          </p:cNvPr>
          <p:cNvSpPr txBox="1">
            <a:spLocks/>
          </p:cNvSpPr>
          <p:nvPr/>
        </p:nvSpPr>
        <p:spPr>
          <a:xfrm>
            <a:off x="5472333" y="1370522"/>
            <a:ext cx="3265846" cy="3489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lgn="just">
              <a:buSzPts val="1400"/>
              <a:buNone/>
            </a:pPr>
            <a:r>
              <a:rPr lang="en-US" dirty="0"/>
              <a:t>Proximity to the ocean is highly influential, with inland areas having a significant negative impact on house prices. Homes closer to the ocean generally hold higher values, emphasizing the premium associated with ocean proximity. </a:t>
            </a:r>
          </a:p>
          <a:p>
            <a:pPr marL="139700" indent="0" algn="just">
              <a:buSzPts val="1400"/>
              <a:buNone/>
            </a:pPr>
            <a:endParaRPr lang="en-US" dirty="0"/>
          </a:p>
          <a:p>
            <a:pPr marL="139700" indent="0" algn="just">
              <a:buSzPts val="1400"/>
              <a:buNone/>
            </a:pPr>
            <a:r>
              <a:rPr lang="en-US" dirty="0"/>
              <a:t>In the plot, 1 signifies the </a:t>
            </a:r>
            <a:r>
              <a:rPr lang="en-US" dirty="0" err="1"/>
              <a:t>ocean_proximity</a:t>
            </a:r>
            <a:r>
              <a:rPr lang="en-US" dirty="0"/>
              <a:t> of the district as INLAND and 0 means other class of </a:t>
            </a:r>
            <a:r>
              <a:rPr lang="en-US" dirty="0" err="1"/>
              <a:t>ocean_proximity</a:t>
            </a:r>
            <a:r>
              <a:rPr lang="en-US" dirty="0"/>
              <a:t>.</a:t>
            </a:r>
          </a:p>
        </p:txBody>
      </p:sp>
      <p:pic>
        <p:nvPicPr>
          <p:cNvPr id="5" name="Picture 4">
            <a:extLst>
              <a:ext uri="{FF2B5EF4-FFF2-40B4-BE49-F238E27FC236}">
                <a16:creationId xmlns:a16="http://schemas.microsoft.com/office/drawing/2014/main" id="{7C0BFFDA-148C-2C60-4807-EA1894021E90}"/>
              </a:ext>
            </a:extLst>
          </p:cNvPr>
          <p:cNvPicPr>
            <a:picLocks noChangeAspect="1"/>
          </p:cNvPicPr>
          <p:nvPr/>
        </p:nvPicPr>
        <p:blipFill>
          <a:blip r:embed="rId3"/>
          <a:stretch>
            <a:fillRect/>
          </a:stretch>
        </p:blipFill>
        <p:spPr>
          <a:xfrm>
            <a:off x="664768" y="1470849"/>
            <a:ext cx="4295631" cy="3273890"/>
          </a:xfrm>
          <a:prstGeom prst="rect">
            <a:avLst/>
          </a:prstGeom>
        </p:spPr>
      </p:pic>
    </p:spTree>
    <p:extLst>
      <p:ext uri="{BB962C8B-B14F-4D97-AF65-F5344CB8AC3E}">
        <p14:creationId xmlns:p14="http://schemas.microsoft.com/office/powerpoint/2010/main" val="297688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518AFA97-0E13-C97F-6CAD-EA1572354A62}"/>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EC4EE7DB-6E05-1D4C-E9AD-2E6A306EEF85}"/>
              </a:ext>
            </a:extLst>
          </p:cNvPr>
          <p:cNvSpPr txBox="1">
            <a:spLocks noGrp="1"/>
          </p:cNvSpPr>
          <p:nvPr>
            <p:ph type="title"/>
          </p:nvPr>
        </p:nvSpPr>
        <p:spPr>
          <a:xfrm>
            <a:off x="720000" y="3254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Question 4</a:t>
            </a:r>
            <a:endParaRPr lang="en-IN" dirty="0"/>
          </a:p>
        </p:txBody>
      </p:sp>
      <p:sp>
        <p:nvSpPr>
          <p:cNvPr id="596" name="Google Shape;596;p48">
            <a:extLst>
              <a:ext uri="{FF2B5EF4-FFF2-40B4-BE49-F238E27FC236}">
                <a16:creationId xmlns:a16="http://schemas.microsoft.com/office/drawing/2014/main" id="{175A7A37-BC9C-B638-6B5F-326338CFB279}"/>
              </a:ext>
            </a:extLst>
          </p:cNvPr>
          <p:cNvSpPr txBox="1">
            <a:spLocks noGrp="1"/>
          </p:cNvSpPr>
          <p:nvPr>
            <p:ph type="body" idx="1"/>
          </p:nvPr>
        </p:nvSpPr>
        <p:spPr>
          <a:xfrm>
            <a:off x="720000" y="898149"/>
            <a:ext cx="7704000" cy="472373"/>
          </a:xfrm>
          <a:prstGeom prst="rect">
            <a:avLst/>
          </a:prstGeom>
        </p:spPr>
        <p:txBody>
          <a:bodyPr spcFirstLastPara="1" wrap="square" lIns="91425" tIns="91425" rIns="91425" bIns="91425" anchor="t" anchorCtr="0">
            <a:noAutofit/>
          </a:bodyPr>
          <a:lstStyle/>
          <a:p>
            <a:pPr marL="139700" indent="0" algn="just">
              <a:buSzPts val="1400"/>
              <a:buNone/>
            </a:pPr>
            <a:r>
              <a:rPr lang="en-US" dirty="0"/>
              <a:t>Q. </a:t>
            </a:r>
            <a:r>
              <a:rPr lang="en-US" sz="1400" b="0" i="0" u="none" strike="noStrike" baseline="0" dirty="0">
                <a:latin typeface="Hanken Grotesk" panose="020B0604020202020204" charset="0"/>
              </a:rPr>
              <a:t>How does the number of total rooms affect households in predicting median house value?</a:t>
            </a:r>
          </a:p>
          <a:p>
            <a:pPr marL="139700" lvl="0" indent="0" algn="just" rtl="0">
              <a:spcBef>
                <a:spcPts val="0"/>
              </a:spcBef>
              <a:spcAft>
                <a:spcPts val="0"/>
              </a:spcAft>
              <a:buSzPts val="1400"/>
              <a:buNone/>
            </a:pPr>
            <a:endParaRPr lang="en-IN" dirty="0"/>
          </a:p>
        </p:txBody>
      </p:sp>
      <p:sp>
        <p:nvSpPr>
          <p:cNvPr id="2" name="Google Shape;596;p48">
            <a:extLst>
              <a:ext uri="{FF2B5EF4-FFF2-40B4-BE49-F238E27FC236}">
                <a16:creationId xmlns:a16="http://schemas.microsoft.com/office/drawing/2014/main" id="{C4785100-28BD-F48B-5D0C-97C23EDDD014}"/>
              </a:ext>
            </a:extLst>
          </p:cNvPr>
          <p:cNvSpPr txBox="1">
            <a:spLocks/>
          </p:cNvSpPr>
          <p:nvPr/>
        </p:nvSpPr>
        <p:spPr>
          <a:xfrm>
            <a:off x="5493434" y="1370522"/>
            <a:ext cx="3265846" cy="34898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lgn="just">
              <a:buSzPts val="1400"/>
              <a:buNone/>
            </a:pPr>
            <a:r>
              <a:rPr lang="en-US" dirty="0"/>
              <a:t>The total number of rooms has a minimal effect on house value (p-value of 0.115) which indicates that on its own, room count isn’t a strong predictor of house value.</a:t>
            </a:r>
          </a:p>
        </p:txBody>
      </p:sp>
      <p:pic>
        <p:nvPicPr>
          <p:cNvPr id="5" name="Picture 4">
            <a:extLst>
              <a:ext uri="{FF2B5EF4-FFF2-40B4-BE49-F238E27FC236}">
                <a16:creationId xmlns:a16="http://schemas.microsoft.com/office/drawing/2014/main" id="{B391EDAC-AE39-699F-4A5E-2A0F2C4B520D}"/>
              </a:ext>
            </a:extLst>
          </p:cNvPr>
          <p:cNvPicPr>
            <a:picLocks noChangeAspect="1"/>
          </p:cNvPicPr>
          <p:nvPr/>
        </p:nvPicPr>
        <p:blipFill>
          <a:blip r:embed="rId3"/>
          <a:stretch>
            <a:fillRect/>
          </a:stretch>
        </p:blipFill>
        <p:spPr>
          <a:xfrm>
            <a:off x="720000" y="1431370"/>
            <a:ext cx="4478552" cy="3368167"/>
          </a:xfrm>
          <a:prstGeom prst="rect">
            <a:avLst/>
          </a:prstGeom>
        </p:spPr>
      </p:pic>
    </p:spTree>
    <p:extLst>
      <p:ext uri="{BB962C8B-B14F-4D97-AF65-F5344CB8AC3E}">
        <p14:creationId xmlns:p14="http://schemas.microsoft.com/office/powerpoint/2010/main" val="351171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2395</TotalTime>
  <Words>847</Words>
  <Application>Microsoft Office PowerPoint</Application>
  <PresentationFormat>On-screen Show (16:9)</PresentationFormat>
  <Paragraphs>80</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Open Sans</vt:lpstr>
      <vt:lpstr>Courier New</vt:lpstr>
      <vt:lpstr>Arial</vt:lpstr>
      <vt:lpstr>Figtree Black</vt:lpstr>
      <vt:lpstr>Cambria</vt:lpstr>
      <vt:lpstr>Hanken Grotesk</vt:lpstr>
      <vt:lpstr>Elegant Black &amp; White Thesis Defense by Slidesgo</vt:lpstr>
      <vt:lpstr>Housing Price Prediction</vt:lpstr>
      <vt:lpstr>Introduction</vt:lpstr>
      <vt:lpstr>Research Questions Overview </vt:lpstr>
      <vt:lpstr>Data Exploration and Cleaning</vt:lpstr>
      <vt:lpstr>PowerPoint Presentation</vt:lpstr>
      <vt:lpstr>Research Question 1</vt:lpstr>
      <vt:lpstr>Research Question 2</vt:lpstr>
      <vt:lpstr>Research Question 3</vt:lpstr>
      <vt:lpstr>Research Question 4</vt:lpstr>
      <vt:lpstr>Research Question 5</vt:lpstr>
      <vt:lpstr>Research Question 5</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TrackerFlow – Assets Tracking System</dc:title>
  <dc:creator>Shrut</dc:creator>
  <cp:lastModifiedBy>12002040501070</cp:lastModifiedBy>
  <cp:revision>64</cp:revision>
  <dcterms:modified xsi:type="dcterms:W3CDTF">2025-04-19T22:53:20Z</dcterms:modified>
</cp:coreProperties>
</file>