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4" r:id="rId15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F9400-3198-432B-8E43-1BB5A3DCFA91}" v="3" dt="2024-11-20T16:51:46.7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utha Keerthi" userId="d55687547efe4c52" providerId="LiveId" clId="{2D4F9400-3198-432B-8E43-1BB5A3DCFA91}"/>
    <pc:docChg chg="undo redo custSel delSld modSld">
      <pc:chgData name="Shrutha Keerthi" userId="d55687547efe4c52" providerId="LiveId" clId="{2D4F9400-3198-432B-8E43-1BB5A3DCFA91}" dt="2024-11-20T16:58:37.023" v="19" actId="47"/>
      <pc:docMkLst>
        <pc:docMk/>
      </pc:docMkLst>
      <pc:sldChg chg="modSp mod">
        <pc:chgData name="Shrutha Keerthi" userId="d55687547efe4c52" providerId="LiveId" clId="{2D4F9400-3198-432B-8E43-1BB5A3DCFA91}" dt="2024-11-20T16:51:07.710" v="0" actId="2711"/>
        <pc:sldMkLst>
          <pc:docMk/>
          <pc:sldMk cId="0" sldId="260"/>
        </pc:sldMkLst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6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8" creationId="{7288EB60-9025-4352-FA7F-9F8AE4B4F123}"/>
          </ac:spMkLst>
        </pc:spChg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9" creationId="{9A0B0E78-35BD-AF9E-FBBD-FD553E15B5AC}"/>
          </ac:spMkLst>
        </pc:spChg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10" creationId="{3F9F054E-24B9-D52C-24F1-E4B0EA306593}"/>
          </ac:spMkLst>
        </pc:spChg>
        <pc:spChg chg="mod">
          <ac:chgData name="Shrutha Keerthi" userId="d55687547efe4c52" providerId="LiveId" clId="{2D4F9400-3198-432B-8E43-1BB5A3DCFA91}" dt="2024-11-20T16:51:07.710" v="0" actId="2711"/>
          <ac:spMkLst>
            <pc:docMk/>
            <pc:sldMk cId="0" sldId="260"/>
            <ac:spMk id="11" creationId="{C5881FBC-18E4-C385-6647-E86AB420BABB}"/>
          </ac:spMkLst>
        </pc:spChg>
      </pc:sldChg>
      <pc:sldChg chg="addSp delSp modSp mod">
        <pc:chgData name="Shrutha Keerthi" userId="d55687547efe4c52" providerId="LiveId" clId="{2D4F9400-3198-432B-8E43-1BB5A3DCFA91}" dt="2024-11-20T16:52:27.723" v="18" actId="2711"/>
        <pc:sldMkLst>
          <pc:docMk/>
          <pc:sldMk cId="0" sldId="262"/>
        </pc:sldMkLst>
        <pc:spChg chg="add 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4" creationId="{57C4000C-2CEC-8F04-831E-84F9C1B241F6}"/>
          </ac:spMkLst>
        </pc:spChg>
        <pc:spChg chg="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16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17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18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19" creationId="{00000000-0000-0000-0000-000000000000}"/>
          </ac:spMkLst>
        </pc:spChg>
        <pc:spChg chg="mod">
          <ac:chgData name="Shrutha Keerthi" userId="d55687547efe4c52" providerId="LiveId" clId="{2D4F9400-3198-432B-8E43-1BB5A3DCFA91}" dt="2024-11-20T16:52:27.723" v="18" actId="2711"/>
          <ac:spMkLst>
            <pc:docMk/>
            <pc:sldMk cId="0" sldId="262"/>
            <ac:spMk id="20" creationId="{00000000-0000-0000-0000-000000000000}"/>
          </ac:spMkLst>
        </pc:spChg>
        <pc:picChg chg="add del">
          <ac:chgData name="Shrutha Keerthi" userId="d55687547efe4c52" providerId="LiveId" clId="{2D4F9400-3198-432B-8E43-1BB5A3DCFA91}" dt="2024-11-20T16:51:46.035" v="5" actId="478"/>
          <ac:picMkLst>
            <pc:docMk/>
            <pc:sldMk cId="0" sldId="262"/>
            <ac:picMk id="15" creationId="{00000000-0000-0000-0000-000000000000}"/>
          </ac:picMkLst>
        </pc:picChg>
      </pc:sldChg>
      <pc:sldChg chg="del">
        <pc:chgData name="Shrutha Keerthi" userId="d55687547efe4c52" providerId="LiveId" clId="{2D4F9400-3198-432B-8E43-1BB5A3DCFA91}" dt="2024-11-20T16:58:37.023" v="19" actId="47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031" y="310134"/>
            <a:ext cx="7439936" cy="30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1C1C1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esentations.a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97DCE-EE5A-5F5C-EA85-C6487A074609}"/>
              </a:ext>
            </a:extLst>
          </p:cNvPr>
          <p:cNvSpPr txBox="1"/>
          <p:nvPr/>
        </p:nvSpPr>
        <p:spPr>
          <a:xfrm>
            <a:off x="2082800" y="381000"/>
            <a:ext cx="4953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   </a:t>
            </a:r>
            <a:r>
              <a:rPr lang="en-US" sz="4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QuickBite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Food Delivery Application</a:t>
            </a:r>
            <a:endParaRPr lang="en-IN" sz="2800" b="1" dirty="0"/>
          </a:p>
        </p:txBody>
      </p:sp>
      <p:pic>
        <p:nvPicPr>
          <p:cNvPr id="6" name="Graphic 5" descr="Daily calendar with solid fill">
            <a:extLst>
              <a:ext uri="{FF2B5EF4-FFF2-40B4-BE49-F238E27FC236}">
                <a16:creationId xmlns:a16="http://schemas.microsoft.com/office/drawing/2014/main" id="{131CBE41-3993-83EF-87D1-386462935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400" y="1771708"/>
            <a:ext cx="304800" cy="30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EB232-89F3-B7B5-E9B7-573AA70AC7AB}"/>
              </a:ext>
            </a:extLst>
          </p:cNvPr>
          <p:cNvSpPr txBox="1"/>
          <p:nvPr/>
        </p:nvSpPr>
        <p:spPr>
          <a:xfrm>
            <a:off x="3357716" y="1739442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21/11/2024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05739-33F9-FC43-F0B3-DD73FEEC442D}"/>
              </a:ext>
            </a:extLst>
          </p:cNvPr>
          <p:cNvSpPr txBox="1"/>
          <p:nvPr/>
        </p:nvSpPr>
        <p:spPr>
          <a:xfrm>
            <a:off x="1390222" y="2295868"/>
            <a:ext cx="534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Mangalore Institute of Technology &amp; Engineering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C8B3C-942D-678A-0326-8221EAF104F1}"/>
              </a:ext>
            </a:extLst>
          </p:cNvPr>
          <p:cNvSpPr txBox="1"/>
          <p:nvPr/>
        </p:nvSpPr>
        <p:spPr>
          <a:xfrm>
            <a:off x="1797112" y="2771513"/>
            <a:ext cx="454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 applications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DA0EA-B4C7-5FAF-C9F0-BE8B91D8038B}"/>
              </a:ext>
            </a:extLst>
          </p:cNvPr>
          <p:cNvSpPr txBox="1"/>
          <p:nvPr/>
        </p:nvSpPr>
        <p:spPr>
          <a:xfrm>
            <a:off x="2213973" y="3299466"/>
            <a:ext cx="370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By,</a:t>
            </a:r>
          </a:p>
          <a:p>
            <a:r>
              <a:rPr lang="en-US" dirty="0" err="1"/>
              <a:t>Shruthakeerthiraj</a:t>
            </a:r>
            <a:r>
              <a:rPr lang="en-US" dirty="0"/>
              <a:t>(4MT23MC070)</a:t>
            </a:r>
          </a:p>
          <a:p>
            <a:r>
              <a:rPr lang="en-US" dirty="0"/>
              <a:t>Shwetha(4MT23MC071)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952" y="3243072"/>
            <a:ext cx="1167238" cy="7711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3047" y="1825751"/>
            <a:ext cx="1139809" cy="768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7619" y="408431"/>
            <a:ext cx="1115428" cy="7650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0380" y="274320"/>
            <a:ext cx="222476" cy="853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7095" y="1727200"/>
            <a:ext cx="2058035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900" spc="-85" dirty="0">
                <a:latin typeface="Arial MT"/>
                <a:cs typeface="Arial MT"/>
              </a:rPr>
              <a:t>User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Authentication </a:t>
            </a:r>
            <a:r>
              <a:rPr sz="1900" spc="-80" dirty="0">
                <a:latin typeface="Arial MT"/>
                <a:cs typeface="Arial MT"/>
              </a:rPr>
              <a:t>and</a:t>
            </a:r>
            <a:r>
              <a:rPr sz="1900" spc="-114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Security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0" y="595377"/>
            <a:ext cx="2419563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Role-Based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spc="50" dirty="0">
                <a:latin typeface="Calibri"/>
                <a:cs typeface="Calibri"/>
              </a:rPr>
              <a:t>Access</a:t>
            </a:r>
            <a:r>
              <a:rPr sz="1400" spc="1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Control</a:t>
            </a:r>
            <a:endParaRPr sz="1400" dirty="0">
              <a:latin typeface="Calibri"/>
              <a:cs typeface="Calibri"/>
            </a:endParaRPr>
          </a:p>
          <a:p>
            <a:pPr marR="8255" algn="r">
              <a:lnSpc>
                <a:spcPct val="100000"/>
              </a:lnSpc>
              <a:spcBef>
                <a:spcPts val="670"/>
              </a:spcBef>
            </a:pP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2479" y="3515359"/>
            <a:ext cx="3419475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3WT</a:t>
            </a:r>
            <a:r>
              <a:rPr sz="1400" spc="2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Authentication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40" dirty="0">
                <a:solidFill>
                  <a:srgbClr val="262626"/>
                </a:solidFill>
                <a:latin typeface="Calibri"/>
                <a:cs typeface="Calibri"/>
              </a:rPr>
              <a:t>Utilizes</a:t>
            </a: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3SON</a:t>
            </a:r>
            <a:r>
              <a:rPr sz="11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82828"/>
                </a:solidFill>
                <a:latin typeface="Calibri"/>
                <a:cs typeface="Calibri"/>
              </a:rPr>
              <a:t>Web</a:t>
            </a:r>
            <a:r>
              <a:rPr sz="11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Calibri"/>
                <a:cs typeface="Calibri"/>
              </a:rPr>
              <a:t>Tokens</a:t>
            </a:r>
            <a:r>
              <a:rPr sz="11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manage</a:t>
            </a:r>
            <a:r>
              <a:rPr sz="11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sessions</a:t>
            </a:r>
            <a:r>
              <a:rPr sz="11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42424"/>
                </a:solidFill>
                <a:latin typeface="Calibri"/>
                <a:cs typeface="Calibri"/>
              </a:rPr>
              <a:t>securely,</a:t>
            </a:r>
            <a:r>
              <a:rPr sz="1100" spc="5" dirty="0">
                <a:solidFill>
                  <a:srgbClr val="242424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ensuring</a:t>
            </a:r>
            <a:r>
              <a:rPr sz="11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A2A2A"/>
                </a:solidFill>
                <a:latin typeface="Calibri"/>
                <a:cs typeface="Calibri"/>
              </a:rPr>
              <a:t>data</a:t>
            </a:r>
            <a:r>
              <a:rPr sz="1100" spc="-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integrity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7854" y="1955038"/>
            <a:ext cx="9391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Calibri"/>
                <a:cs typeface="Calibri"/>
              </a:rPr>
              <a:t>Password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Hashing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9504" y="2412288"/>
            <a:ext cx="1888378" cy="544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 marR="5080" indent="-1270">
              <a:lnSpc>
                <a:spcPct val="105600"/>
              </a:lnSpc>
              <a:spcBef>
                <a:spcPts val="110"/>
              </a:spcBef>
            </a:pP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Employs</a:t>
            </a:r>
            <a:r>
              <a:rPr sz="11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Bcrypt</a:t>
            </a:r>
            <a:r>
              <a:rPr sz="11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encrypt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passwords,</a:t>
            </a:r>
            <a:r>
              <a:rPr sz="11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62626"/>
                </a:solidFill>
                <a:latin typeface="Calibri"/>
                <a:cs typeface="Calibri"/>
              </a:rPr>
              <a:t>enhancing</a:t>
            </a:r>
            <a:r>
              <a:rPr sz="110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security</a:t>
            </a:r>
            <a:r>
              <a:rPr sz="11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A2A2A"/>
                </a:solidFill>
                <a:latin typeface="Calibri"/>
                <a:cs typeface="Calibri"/>
              </a:rPr>
              <a:t>against</a:t>
            </a:r>
            <a:r>
              <a:rPr sz="1100" spc="50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breaches.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55A46A-13B9-E9DF-3760-85A918A776B1}"/>
              </a:ext>
            </a:extLst>
          </p:cNvPr>
          <p:cNvSpPr txBox="1"/>
          <p:nvPr/>
        </p:nvSpPr>
        <p:spPr>
          <a:xfrm>
            <a:off x="3606800" y="823644"/>
            <a:ext cx="2646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670"/>
              </a:spcBef>
            </a:pPr>
            <a:r>
              <a:rPr lang="en-US" sz="1100" spc="-50" dirty="0">
                <a:solidFill>
                  <a:srgbClr val="262626"/>
                </a:solidFill>
                <a:latin typeface="Calibri"/>
                <a:cs typeface="Calibri"/>
              </a:rPr>
              <a:t>Implements</a:t>
            </a:r>
            <a:r>
              <a:rPr lang="en-US" sz="11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n-US" sz="1100" spc="-30" dirty="0">
                <a:solidFill>
                  <a:srgbClr val="282828"/>
                </a:solidFill>
                <a:latin typeface="Calibri"/>
                <a:cs typeface="Calibri"/>
              </a:rPr>
              <a:t>varying</a:t>
            </a:r>
            <a:r>
              <a:rPr lang="en-US" sz="11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1100" spc="-10" dirty="0">
                <a:solidFill>
                  <a:srgbClr val="282828"/>
                </a:solidFill>
                <a:latin typeface="Calibri"/>
                <a:cs typeface="Calibri"/>
              </a:rPr>
              <a:t>access</a:t>
            </a:r>
            <a:r>
              <a:rPr lang="en-US" sz="110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1100" spc="-25" dirty="0">
                <a:solidFill>
                  <a:srgbClr val="262626"/>
                </a:solidFill>
                <a:latin typeface="Calibri"/>
                <a:cs typeface="Calibri"/>
              </a:rPr>
              <a:t>levels</a:t>
            </a:r>
            <a:r>
              <a:rPr lang="en-US" sz="110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n-US" sz="1100" spc="-35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lang="en-US" sz="11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1100" spc="-20" dirty="0">
                <a:solidFill>
                  <a:srgbClr val="282828"/>
                </a:solidFill>
                <a:latin typeface="Calibri"/>
                <a:cs typeface="Calibri"/>
              </a:rPr>
              <a:t>users</a:t>
            </a:r>
            <a:r>
              <a:rPr lang="en-US" sz="11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1100" spc="-45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lang="en-US" sz="1100" spc="-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n-US" sz="1100" spc="-45" dirty="0">
                <a:solidFill>
                  <a:srgbClr val="262626"/>
                </a:solidFill>
                <a:latin typeface="Calibri"/>
                <a:cs typeface="Calibri"/>
              </a:rPr>
              <a:t>administrators,</a:t>
            </a:r>
            <a:r>
              <a:rPr lang="en-US" sz="110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lang="en-US" sz="1100" spc="-45" dirty="0">
                <a:solidFill>
                  <a:srgbClr val="282828"/>
                </a:solidFill>
                <a:latin typeface="Calibri"/>
                <a:cs typeface="Calibri"/>
              </a:rPr>
              <a:t>ensuring</a:t>
            </a:r>
            <a:r>
              <a:rPr lang="en-US" sz="11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lang="en-US" sz="1100" spc="-2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endParaRPr lang="en-US" sz="1100" dirty="0">
              <a:latin typeface="Calibri"/>
              <a:cs typeface="Calibri"/>
            </a:endParaRPr>
          </a:p>
          <a:p>
            <a:pPr marR="13970" algn="r">
              <a:lnSpc>
                <a:spcPct val="100000"/>
              </a:lnSpc>
              <a:spcBef>
                <a:spcPts val="25"/>
              </a:spcBef>
            </a:pPr>
            <a:r>
              <a:rPr lang="en-US" sz="1100" spc="-10" dirty="0">
                <a:solidFill>
                  <a:srgbClr val="262626"/>
                </a:solidFill>
                <a:latin typeface="Calibri"/>
                <a:cs typeface="Calibri"/>
              </a:rPr>
              <a:t>protection</a:t>
            </a:r>
            <a:endParaRPr lang="en-IN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809" y="1969007"/>
            <a:ext cx="3297524" cy="210007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71344" y="183388"/>
            <a:ext cx="4551045" cy="42896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2000" spc="-50" dirty="0">
                <a:solidFill>
                  <a:srgbClr val="000000"/>
                </a:solidFill>
              </a:rPr>
              <a:t>Testing</a:t>
            </a:r>
            <a:r>
              <a:rPr sz="2000" spc="-60" dirty="0">
                <a:solidFill>
                  <a:srgbClr val="000000"/>
                </a:solidFill>
              </a:rPr>
              <a:t> </a:t>
            </a:r>
            <a:r>
              <a:rPr sz="2000" spc="-55" dirty="0">
                <a:solidFill>
                  <a:srgbClr val="000000"/>
                </a:solidFill>
              </a:rPr>
              <a:t>Methodologies</a:t>
            </a:r>
            <a:r>
              <a:rPr sz="2000" spc="6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Quality </a:t>
            </a:r>
            <a:r>
              <a:rPr sz="2000" spc="-10" dirty="0">
                <a:solidFill>
                  <a:srgbClr val="000000"/>
                </a:solidFill>
              </a:rPr>
              <a:t>Assurance</a:t>
            </a:r>
            <a:endParaRPr sz="2000" dirty="0"/>
          </a:p>
        </p:txBody>
      </p:sp>
      <p:sp>
        <p:nvSpPr>
          <p:cNvPr id="14" name="object 14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201" y="2674111"/>
            <a:ext cx="15636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Integration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144" y="2886201"/>
            <a:ext cx="2011611" cy="758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 algn="r">
              <a:lnSpc>
                <a:spcPct val="110600"/>
              </a:lnSpc>
              <a:spcBef>
                <a:spcPts val="100"/>
              </a:spcBef>
            </a:pP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Checking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interactions</a:t>
            </a:r>
            <a:r>
              <a:rPr sz="1100" spc="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Calibri"/>
                <a:cs typeface="Calibri"/>
              </a:rPr>
              <a:t>between</a:t>
            </a:r>
            <a:r>
              <a:rPr sz="11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backend</a:t>
            </a:r>
            <a:r>
              <a:rPr sz="1100" spc="5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APls</a:t>
            </a:r>
            <a:r>
              <a:rPr sz="11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Calibri"/>
                <a:cs typeface="Calibri"/>
              </a:rPr>
              <a:t>and </a:t>
            </a:r>
            <a:r>
              <a:rPr sz="1100" spc="-25" dirty="0">
                <a:solidFill>
                  <a:srgbClr val="2A2A2A"/>
                </a:solidFill>
                <a:latin typeface="Calibri"/>
                <a:cs typeface="Calibri"/>
              </a:rPr>
              <a:t>frontend</a:t>
            </a:r>
            <a:r>
              <a:rPr sz="1100" spc="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functionalities </a:t>
            </a:r>
            <a:r>
              <a:rPr sz="1100" spc="-25" dirty="0">
                <a:solidFill>
                  <a:srgbClr val="242424"/>
                </a:solidFill>
                <a:latin typeface="Calibri"/>
                <a:cs typeface="Calibri"/>
              </a:rPr>
              <a:t>for</a:t>
            </a:r>
            <a:endParaRPr sz="1100" dirty="0">
              <a:latin typeface="Calibri"/>
              <a:cs typeface="Calibri"/>
            </a:endParaRPr>
          </a:p>
          <a:p>
            <a:pPr marR="10795" algn="r">
              <a:lnSpc>
                <a:spcPct val="100000"/>
              </a:lnSpc>
              <a:spcBef>
                <a:spcPts val="80"/>
              </a:spcBef>
            </a:pP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seamless</a:t>
            </a:r>
            <a:r>
              <a:rPr sz="11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operation.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1716" y="1265935"/>
            <a:ext cx="109048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tx1"/>
                </a:solidFill>
                <a:latin typeface="Calibri"/>
                <a:cs typeface="Calibri"/>
              </a:rPr>
              <a:t>Unit</a:t>
            </a:r>
            <a:r>
              <a:rPr sz="14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chemeClr val="tx1"/>
                </a:solidFill>
                <a:latin typeface="Calibri"/>
                <a:cs typeface="Calibri"/>
              </a:rPr>
              <a:t>Testing</a:t>
            </a:r>
            <a:endParaRPr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5800" y="1485392"/>
            <a:ext cx="2045311" cy="3518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16205">
              <a:lnSpc>
                <a:spcPct val="104400"/>
              </a:lnSpc>
              <a:spcBef>
                <a:spcPts val="50"/>
              </a:spcBef>
            </a:pPr>
            <a:r>
              <a:rPr lang="en-US" sz="1100" spc="-40" dirty="0">
                <a:solidFill>
                  <a:schemeClr val="tx1"/>
                </a:solidFill>
                <a:latin typeface="Calibri"/>
                <a:cs typeface="Calibri"/>
              </a:rPr>
              <a:t>Isolating </a:t>
            </a:r>
            <a:r>
              <a:rPr lang="en-US" sz="1100" spc="-40" dirty="0" err="1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100" spc="-40" dirty="0" err="1">
                <a:solidFill>
                  <a:schemeClr val="tx1"/>
                </a:solidFill>
                <a:latin typeface="Calibri"/>
                <a:cs typeface="Calibri"/>
              </a:rPr>
              <a:t>individual</a:t>
            </a:r>
            <a:r>
              <a:rPr sz="11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Calibri"/>
                <a:cs typeface="Calibri"/>
              </a:rPr>
              <a:t>components</a:t>
            </a:r>
            <a:r>
              <a:rPr sz="11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11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Calibri"/>
                <a:cs typeface="Calibri"/>
              </a:rPr>
              <a:t>ensure</a:t>
            </a:r>
            <a:r>
              <a:rPr sz="1100" spc="5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Calibri"/>
                <a:cs typeface="Calibri"/>
              </a:rPr>
              <a:t>their</a:t>
            </a:r>
            <a:r>
              <a:rPr sz="1100" spc="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Calibri"/>
                <a:cs typeface="Calibri"/>
              </a:rPr>
              <a:t>correctness.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1144" y="2674111"/>
            <a:ext cx="191171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Calibri"/>
                <a:cs typeface="Calibri"/>
              </a:rPr>
              <a:t>User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Acceptance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Testing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1202" y="3019043"/>
            <a:ext cx="2072776" cy="5588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1905">
              <a:lnSpc>
                <a:spcPct val="109300"/>
              </a:lnSpc>
              <a:spcBef>
                <a:spcPts val="110"/>
              </a:spcBef>
            </a:pP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Gathering</a:t>
            </a:r>
            <a:r>
              <a:rPr sz="11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feedback</a:t>
            </a:r>
            <a:r>
              <a:rPr sz="110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from</a:t>
            </a:r>
            <a:r>
              <a:rPr sz="110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real</a:t>
            </a:r>
            <a:r>
              <a:rPr sz="1100" spc="-6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users</a:t>
            </a:r>
            <a:r>
              <a:rPr sz="1100" spc="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identify</a:t>
            </a:r>
            <a:r>
              <a:rPr sz="11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areas</a:t>
            </a:r>
            <a:r>
              <a:rPr sz="1100" spc="-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improvement</a:t>
            </a:r>
            <a:r>
              <a:rPr sz="110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ensure</a:t>
            </a:r>
            <a:r>
              <a:rPr sz="11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11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satisfaction.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3143" y="1048511"/>
            <a:ext cx="1590856" cy="3066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817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000000"/>
                </a:solidFill>
              </a:rPr>
              <a:t>Future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35" dirty="0">
                <a:solidFill>
                  <a:srgbClr val="000000"/>
                </a:solidFill>
              </a:rPr>
              <a:t>Enhancements</a:t>
            </a:r>
            <a:r>
              <a:rPr sz="2000" spc="9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for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Quick</a:t>
            </a:r>
            <a:r>
              <a:rPr sz="2000" spc="-60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Bite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508000" y="952156"/>
            <a:ext cx="3847556" cy="70981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075690">
              <a:lnSpc>
                <a:spcPct val="100000"/>
              </a:lnSpc>
              <a:spcBef>
                <a:spcPts val="615"/>
              </a:spcBef>
            </a:pPr>
            <a:r>
              <a:rPr sz="1400" spc="-10" dirty="0">
                <a:latin typeface="Arial MT"/>
                <a:cs typeface="Arial MT"/>
              </a:rPr>
              <a:t>Al-</a:t>
            </a:r>
            <a:r>
              <a:rPr sz="1400" dirty="0">
                <a:latin typeface="Arial MT"/>
                <a:cs typeface="Arial MT"/>
              </a:rPr>
              <a:t>Powered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Recommendations</a:t>
            </a:r>
            <a:endParaRPr sz="1400" dirty="0">
              <a:latin typeface="Arial MT"/>
              <a:cs typeface="Arial MT"/>
            </a:endParaRPr>
          </a:p>
          <a:p>
            <a:pPr marR="15875" algn="r">
              <a:lnSpc>
                <a:spcPct val="100000"/>
              </a:lnSpc>
              <a:spcBef>
                <a:spcPts val="515"/>
              </a:spcBef>
            </a:pP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Utilizing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data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to</a:t>
            </a:r>
            <a:r>
              <a:rPr sz="11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provide</a:t>
            </a:r>
            <a:r>
              <a:rPr sz="11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personalized</a:t>
            </a:r>
            <a:r>
              <a:rPr sz="11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meal</a:t>
            </a: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suggestions,</a:t>
            </a:r>
            <a:endParaRPr sz="1100" dirty="0">
              <a:latin typeface="Calibri"/>
              <a:cs typeface="Calibri"/>
            </a:endParaRPr>
          </a:p>
          <a:p>
            <a:pPr marR="19050" algn="r">
              <a:lnSpc>
                <a:spcPct val="100000"/>
              </a:lnSpc>
              <a:spcBef>
                <a:spcPts val="60"/>
              </a:spcBef>
            </a:pPr>
            <a:r>
              <a:rPr sz="1100" spc="-50" dirty="0">
                <a:solidFill>
                  <a:srgbClr val="282828"/>
                </a:solidFill>
                <a:latin typeface="Calibri"/>
                <a:cs typeface="Calibri"/>
              </a:rPr>
              <a:t>enhancing</a:t>
            </a:r>
            <a:r>
              <a:rPr sz="11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user</a:t>
            </a: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satisfaction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663" y="2630453"/>
            <a:ext cx="2629535" cy="62421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400" spc="10" dirty="0">
                <a:latin typeface="Calibri"/>
                <a:cs typeface="Calibri"/>
              </a:rPr>
              <a:t>Enhanced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Analytics</a:t>
            </a:r>
            <a:endParaRPr sz="1400" dirty="0">
              <a:latin typeface="Calibri"/>
              <a:cs typeface="Calibri"/>
            </a:endParaRPr>
          </a:p>
          <a:p>
            <a:pPr marL="483234" marR="10160" indent="-471170" algn="r">
              <a:lnSpc>
                <a:spcPct val="108200"/>
              </a:lnSpc>
              <a:spcBef>
                <a:spcPts val="420"/>
              </a:spcBef>
            </a:pP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Deploying</a:t>
            </a:r>
            <a:r>
              <a:rPr sz="85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advanced</a:t>
            </a:r>
            <a:r>
              <a:rPr sz="85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analytics</a:t>
            </a:r>
            <a:r>
              <a:rPr sz="8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tools</a:t>
            </a:r>
            <a:r>
              <a:rPr sz="850" spc="-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85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restaurants</a:t>
            </a:r>
            <a:r>
              <a:rPr sz="850" spc="3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85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82828"/>
                </a:solidFill>
                <a:latin typeface="Calibri"/>
                <a:cs typeface="Calibri"/>
              </a:rPr>
              <a:t>better</a:t>
            </a:r>
            <a:r>
              <a:rPr sz="85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62626"/>
                </a:solidFill>
                <a:latin typeface="Calibri"/>
                <a:cs typeface="Calibri"/>
              </a:rPr>
              <a:t>understand</a:t>
            </a:r>
            <a:r>
              <a:rPr sz="850" spc="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customer</a:t>
            </a:r>
            <a:r>
              <a:rPr sz="850" spc="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282828"/>
                </a:solidFill>
                <a:latin typeface="Calibri"/>
                <a:cs typeface="Calibri"/>
              </a:rPr>
              <a:t>preferences</a:t>
            </a:r>
            <a:r>
              <a:rPr sz="85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850" spc="-2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262626"/>
                </a:solidFill>
                <a:latin typeface="Calibri"/>
                <a:cs typeface="Calibri"/>
              </a:rPr>
              <a:t>behaviors.</a:t>
            </a:r>
            <a:endParaRPr sz="8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8964" y="2017757"/>
            <a:ext cx="3353227" cy="709168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10"/>
              </a:spcBef>
            </a:pPr>
            <a:r>
              <a:rPr sz="1400" spc="10" dirty="0">
                <a:latin typeface="Calibri"/>
                <a:cs typeface="Calibri"/>
              </a:rPr>
              <a:t>Chatbot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</a:t>
            </a:r>
            <a:endParaRPr sz="1400" dirty="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480"/>
              </a:spcBef>
            </a:pP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Offering</a:t>
            </a:r>
            <a:r>
              <a:rPr sz="11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24/7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customer</a:t>
            </a:r>
            <a:r>
              <a:rPr sz="1100" spc="5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support</a:t>
            </a:r>
            <a:r>
              <a:rPr sz="11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through</a:t>
            </a:r>
            <a:r>
              <a:rPr sz="11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Calibri"/>
                <a:cs typeface="Calibri"/>
              </a:rPr>
              <a:t>chatbots,</a:t>
            </a:r>
            <a:r>
              <a:rPr sz="1100" spc="-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ensuring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instant</a:t>
            </a:r>
            <a:r>
              <a:rPr sz="11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assistance</a:t>
            </a:r>
            <a:r>
              <a:rPr sz="11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11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users.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8844" y="3270713"/>
            <a:ext cx="2760980" cy="716991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spc="10" dirty="0">
                <a:latin typeface="Calibri"/>
                <a:cs typeface="Calibri"/>
              </a:rPr>
              <a:t>Loyalty</a:t>
            </a:r>
            <a:r>
              <a:rPr sz="1400" spc="1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Programs</a:t>
            </a:r>
            <a:endParaRPr sz="1400" dirty="0">
              <a:latin typeface="Calibri"/>
              <a:cs typeface="Calibri"/>
            </a:endParaRPr>
          </a:p>
          <a:p>
            <a:pPr marL="13970" marR="5080" indent="-1270">
              <a:lnSpc>
                <a:spcPct val="112900"/>
              </a:lnSpc>
              <a:spcBef>
                <a:spcPts val="350"/>
              </a:spcBef>
            </a:pP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Introducing</a:t>
            </a:r>
            <a:r>
              <a:rPr sz="11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incentives</a:t>
            </a:r>
            <a:r>
              <a:rPr sz="1100" spc="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A2A2A"/>
                </a:solidFill>
                <a:latin typeface="Calibri"/>
                <a:cs typeface="Calibri"/>
              </a:rPr>
              <a:t>for</a:t>
            </a:r>
            <a:r>
              <a:rPr sz="11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frequent</a:t>
            </a:r>
            <a:r>
              <a:rPr sz="11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A2A2A"/>
                </a:solidFill>
                <a:latin typeface="Calibri"/>
                <a:cs typeface="Calibri"/>
              </a:rPr>
              <a:t>users</a:t>
            </a:r>
            <a:r>
              <a:rPr sz="1100" spc="-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boost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retention</a:t>
            </a:r>
            <a:r>
              <a:rPr sz="11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encourage</a:t>
            </a:r>
            <a:r>
              <a:rPr sz="1100" spc="-3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repeat</a:t>
            </a:r>
            <a:r>
              <a:rPr sz="1100" spc="-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orders.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49939" y="291084"/>
            <a:ext cx="3181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  <a:latin typeface="+mj-lt"/>
              </a:rPr>
              <a:t>Conclusion</a:t>
            </a:r>
            <a:r>
              <a:rPr sz="2000" spc="1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+mj-lt"/>
              </a:rPr>
              <a:t>and</a:t>
            </a:r>
            <a:r>
              <a:rPr sz="2000" spc="-9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dirty="0">
                <a:solidFill>
                  <a:srgbClr val="000000"/>
                </a:solidFill>
                <a:latin typeface="+mj-lt"/>
              </a:rPr>
              <a:t>Key</a:t>
            </a:r>
            <a:r>
              <a:rPr sz="2000" spc="-15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+mj-lt"/>
              </a:rPr>
              <a:t>Takeaways</a:t>
            </a:r>
            <a:endParaRPr sz="2000" dirty="0">
              <a:latin typeface="+mj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9349" y="4237591"/>
            <a:ext cx="443865" cy="10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+mj-lt"/>
                <a:cs typeface="Courier New"/>
                <a:hlinkClick r:id="rId4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+mj-lt"/>
                <a:cs typeface="Courier New"/>
                <a:hlinkClick r:id="rId4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+mj-lt"/>
                <a:cs typeface="Courier New"/>
                <a:hlinkClick r:id="rId4"/>
              </a:rPr>
              <a:t>1°nç</a:t>
            </a:r>
            <a:endParaRPr sz="650">
              <a:latin typeface="+mj-lt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2343" y="4237591"/>
            <a:ext cx="553720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+mj-lt"/>
                <a:cs typeface="Courier New"/>
                <a:hlinkClick r:id="rId4"/>
              </a:rPr>
              <a:t>preseutotions</a:t>
            </a:r>
            <a:endParaRPr sz="650">
              <a:latin typeface="+mj-lt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447" y="1195996"/>
            <a:ext cx="3181984" cy="69692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+mj-lt"/>
                <a:cs typeface="Calibri"/>
              </a:rPr>
              <a:t>User-friendly</a:t>
            </a:r>
            <a:r>
              <a:rPr sz="1400" spc="13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experience</a:t>
            </a:r>
            <a:endParaRPr sz="1400" dirty="0">
              <a:latin typeface="+mj-lt"/>
              <a:cs typeface="Calibri"/>
            </a:endParaRPr>
          </a:p>
          <a:p>
            <a:pPr marL="483870" marR="5080" indent="-471805" algn="r">
              <a:lnSpc>
                <a:spcPct val="110600"/>
              </a:lnSpc>
              <a:spcBef>
                <a:spcPts val="340"/>
              </a:spcBef>
            </a:pPr>
            <a:r>
              <a:rPr sz="1100" dirty="0">
                <a:solidFill>
                  <a:srgbClr val="2A2A2A"/>
                </a:solidFill>
                <a:latin typeface="+mj-lt"/>
                <a:cs typeface="Calibri"/>
              </a:rPr>
              <a:t>The</a:t>
            </a:r>
            <a:r>
              <a:rPr sz="1100" spc="-35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application</a:t>
            </a:r>
            <a:r>
              <a:rPr sz="1100" spc="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ensures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ease</a:t>
            </a:r>
            <a:r>
              <a:rPr sz="1100" spc="1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+mj-lt"/>
                <a:cs typeface="Calibri"/>
              </a:rPr>
              <a:t>of</a:t>
            </a:r>
            <a:r>
              <a:rPr sz="1100" spc="-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use</a:t>
            </a:r>
            <a:r>
              <a:rPr sz="1100" spc="-4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for</a:t>
            </a:r>
            <a:r>
              <a:rPr sz="1100" spc="-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customers,</a:t>
            </a:r>
            <a:r>
              <a:rPr sz="1100" spc="50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+mj-lt"/>
                <a:cs typeface="Calibri"/>
              </a:rPr>
              <a:t>enhancing</a:t>
            </a:r>
            <a:r>
              <a:rPr sz="1100" spc="6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satisfaction</a:t>
            </a:r>
            <a:r>
              <a:rPr sz="1100" spc="2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engagement.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96" y="2630085"/>
            <a:ext cx="3201635" cy="70403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69670">
              <a:lnSpc>
                <a:spcPct val="100000"/>
              </a:lnSpc>
              <a:spcBef>
                <a:spcPts val="570"/>
              </a:spcBef>
            </a:pPr>
            <a:r>
              <a:rPr sz="1400" spc="10" dirty="0">
                <a:latin typeface="+mj-lt"/>
                <a:cs typeface="Arial MT"/>
              </a:rPr>
              <a:t>Robust</a:t>
            </a:r>
            <a:r>
              <a:rPr sz="1400" spc="210" dirty="0">
                <a:latin typeface="+mj-lt"/>
                <a:cs typeface="Arial MT"/>
              </a:rPr>
              <a:t> </a:t>
            </a:r>
            <a:r>
              <a:rPr sz="1400" spc="10" dirty="0">
                <a:latin typeface="+mj-lt"/>
                <a:cs typeface="Arial MT"/>
              </a:rPr>
              <a:t>security</a:t>
            </a:r>
            <a:r>
              <a:rPr sz="1400" spc="225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measures</a:t>
            </a:r>
            <a:endParaRPr sz="1400" dirty="0">
              <a:latin typeface="+mj-l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The</a:t>
            </a:r>
            <a:r>
              <a:rPr sz="1100" spc="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platform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+mj-lt"/>
                <a:cs typeface="Calibri"/>
              </a:rPr>
              <a:t>implements</a:t>
            </a:r>
            <a:r>
              <a:rPr sz="1100" spc="3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advanced</a:t>
            </a:r>
            <a:r>
              <a:rPr sz="1100" spc="4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security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protocols</a:t>
            </a:r>
            <a:r>
              <a:rPr sz="1100" spc="4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A2A2A"/>
                </a:solidFill>
                <a:latin typeface="+mj-lt"/>
                <a:cs typeface="Calibri"/>
              </a:rPr>
              <a:t>to</a:t>
            </a:r>
            <a:endParaRPr sz="1100" dirty="0">
              <a:latin typeface="+mj-lt"/>
              <a:cs typeface="Calibri"/>
            </a:endParaRPr>
          </a:p>
          <a:p>
            <a:pPr marR="12700" algn="r">
              <a:lnSpc>
                <a:spcPct val="100000"/>
              </a:lnSpc>
              <a:spcBef>
                <a:spcPts val="80"/>
              </a:spcBef>
            </a:pP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protect</a:t>
            </a:r>
            <a:r>
              <a:rPr sz="1100" spc="-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user</a:t>
            </a:r>
            <a:r>
              <a:rPr sz="1100" spc="-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data</a:t>
            </a:r>
            <a:r>
              <a:rPr sz="1100" spc="-3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42424"/>
                </a:solidFill>
                <a:latin typeface="+mj-lt"/>
                <a:cs typeface="Calibri"/>
              </a:rPr>
              <a:t>transactions.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1201" y="1195996"/>
            <a:ext cx="2623820" cy="886718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-25" dirty="0">
                <a:latin typeface="+mj-lt"/>
                <a:cs typeface="Calibri"/>
              </a:rPr>
              <a:t>Efficient</a:t>
            </a:r>
            <a:r>
              <a:rPr sz="1400" spc="-10" dirty="0">
                <a:latin typeface="+mj-lt"/>
                <a:cs typeface="Calibri"/>
              </a:rPr>
              <a:t> restaurant management</a:t>
            </a:r>
            <a:endParaRPr sz="1400" dirty="0">
              <a:latin typeface="+mj-lt"/>
              <a:cs typeface="Calibri"/>
            </a:endParaRPr>
          </a:p>
          <a:p>
            <a:pPr marL="15240" marR="5080" indent="-635">
              <a:lnSpc>
                <a:spcPct val="110600"/>
              </a:lnSpc>
              <a:spcBef>
                <a:spcPts val="330"/>
              </a:spcBef>
            </a:pP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Quick </a:t>
            </a:r>
            <a:r>
              <a:rPr sz="1100" spc="-25" dirty="0">
                <a:solidFill>
                  <a:srgbClr val="282828"/>
                </a:solidFill>
                <a:latin typeface="+mj-lt"/>
                <a:cs typeface="Calibri"/>
              </a:rPr>
              <a:t>Bite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 streamlines</a:t>
            </a:r>
            <a:r>
              <a:rPr sz="1100" spc="4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operations</a:t>
            </a:r>
            <a:r>
              <a:rPr sz="1100" spc="2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A2A2A"/>
                </a:solidFill>
                <a:latin typeface="+mj-lt"/>
                <a:cs typeface="Calibri"/>
              </a:rPr>
              <a:t>for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restaurants,</a:t>
            </a:r>
            <a:r>
              <a:rPr sz="1100" spc="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leading</a:t>
            </a:r>
            <a:r>
              <a:rPr sz="1100" spc="1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+mj-lt"/>
                <a:cs typeface="Calibri"/>
              </a:rPr>
              <a:t>to</a:t>
            </a:r>
            <a:r>
              <a:rPr sz="1100" spc="50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better</a:t>
            </a:r>
            <a:r>
              <a:rPr sz="1100" spc="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service</a:t>
            </a:r>
            <a:r>
              <a:rPr sz="1100" spc="-1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order</a:t>
            </a:r>
            <a:r>
              <a:rPr sz="1100" spc="-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fulfillment.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1201" y="2604885"/>
            <a:ext cx="2506345" cy="72923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00" dirty="0">
                <a:latin typeface="+mj-lt"/>
                <a:cs typeface="Calibri"/>
              </a:rPr>
              <a:t>Continuous</a:t>
            </a:r>
            <a:r>
              <a:rPr sz="1400" spc="6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improvement</a:t>
            </a:r>
            <a:endParaRPr sz="1400" dirty="0">
              <a:latin typeface="+mj-lt"/>
              <a:cs typeface="Calibri"/>
            </a:endParaRPr>
          </a:p>
          <a:p>
            <a:pPr marL="14604" marR="5080" indent="-1905">
              <a:lnSpc>
                <a:spcPct val="117500"/>
              </a:lnSpc>
              <a:spcBef>
                <a:spcPts val="330"/>
              </a:spcBef>
            </a:pPr>
            <a:r>
              <a:rPr sz="1100" spc="-25" dirty="0">
                <a:solidFill>
                  <a:srgbClr val="282828"/>
                </a:solidFill>
                <a:latin typeface="+mj-lt"/>
                <a:cs typeface="Arial MT"/>
              </a:rPr>
              <a:t>User</a:t>
            </a:r>
            <a:r>
              <a:rPr sz="1100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Arial MT"/>
              </a:rPr>
              <a:t>feedback</a:t>
            </a:r>
            <a:r>
              <a:rPr sz="1100" spc="20" dirty="0">
                <a:solidFill>
                  <a:srgbClr val="262626"/>
                </a:solidFill>
                <a:latin typeface="+mj-lt"/>
                <a:cs typeface="Arial MT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+mj-lt"/>
                <a:cs typeface="Arial MT"/>
              </a:rPr>
              <a:t>is</a:t>
            </a:r>
            <a:r>
              <a:rPr sz="1100" spc="-2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Arial MT"/>
              </a:rPr>
              <a:t>actively</a:t>
            </a:r>
            <a:r>
              <a:rPr sz="1100" spc="-3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Arial MT"/>
              </a:rPr>
              <a:t>utilized</a:t>
            </a:r>
            <a:r>
              <a:rPr sz="1100" spc="-1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Arial MT"/>
              </a:rPr>
              <a:t>to</a:t>
            </a:r>
            <a:r>
              <a:rPr sz="1100" spc="-1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40" dirty="0">
                <a:solidFill>
                  <a:srgbClr val="262626"/>
                </a:solidFill>
                <a:latin typeface="+mj-lt"/>
                <a:cs typeface="Arial MT"/>
              </a:rPr>
              <a:t>enhance</a:t>
            </a:r>
            <a:r>
              <a:rPr sz="1100" spc="20" dirty="0">
                <a:solidFill>
                  <a:srgbClr val="262626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42424"/>
                </a:solidFill>
                <a:latin typeface="+mj-lt"/>
                <a:cs typeface="Arial MT"/>
              </a:rPr>
              <a:t>features</a:t>
            </a:r>
            <a:r>
              <a:rPr sz="1100" dirty="0">
                <a:solidFill>
                  <a:srgbClr val="242424"/>
                </a:solidFill>
                <a:latin typeface="+mj-lt"/>
                <a:cs typeface="Arial MT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+mj-lt"/>
                <a:cs typeface="Arial MT"/>
              </a:rPr>
              <a:t>and</a:t>
            </a:r>
            <a:r>
              <a:rPr sz="1100" spc="-10" dirty="0">
                <a:solidFill>
                  <a:srgbClr val="262626"/>
                </a:solidFill>
                <a:latin typeface="+mj-lt"/>
                <a:cs typeface="Arial MT"/>
              </a:rPr>
              <a:t> overall</a:t>
            </a:r>
            <a:r>
              <a:rPr sz="1100" spc="-30" dirty="0">
                <a:solidFill>
                  <a:srgbClr val="262626"/>
                </a:solidFill>
                <a:latin typeface="+mj-lt"/>
                <a:cs typeface="Arial MT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+mj-lt"/>
                <a:cs typeface="Arial MT"/>
              </a:rPr>
              <a:t>service</a:t>
            </a:r>
            <a:r>
              <a:rPr sz="1100" spc="-1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Arial MT"/>
              </a:rPr>
              <a:t>quality.</a:t>
            </a:r>
            <a:endParaRPr sz="1100" dirty="0">
              <a:latin typeface="+mj-l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6444" y="3500628"/>
            <a:ext cx="5905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181664"/>
                </a:solidFill>
                <a:latin typeface="+mj-lt"/>
                <a:cs typeface="Arial MT"/>
              </a:rPr>
              <a:t>”</a:t>
            </a:r>
            <a:endParaRPr sz="800"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36D4-A809-71E7-28B3-2B39B4B5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0" y="1752600"/>
            <a:ext cx="7439936" cy="923330"/>
          </a:xfrm>
        </p:spPr>
        <p:txBody>
          <a:bodyPr/>
          <a:lstStyle/>
          <a:p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20126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0"/>
            <a:ext cx="3056890" cy="4569460"/>
          </a:xfrm>
          <a:custGeom>
            <a:avLst/>
            <a:gdLst/>
            <a:ahLst/>
            <a:cxnLst/>
            <a:rect l="l" t="t" r="r" b="b"/>
            <a:pathLst>
              <a:path w="3056890" h="4569460">
                <a:moveTo>
                  <a:pt x="3057144" y="4568952"/>
                </a:moveTo>
                <a:lnTo>
                  <a:pt x="0" y="4568952"/>
                </a:lnTo>
                <a:lnTo>
                  <a:pt x="0" y="0"/>
                </a:lnTo>
                <a:lnTo>
                  <a:pt x="3057144" y="0"/>
                </a:lnTo>
                <a:lnTo>
                  <a:pt x="3057144" y="4568952"/>
                </a:lnTo>
                <a:close/>
              </a:path>
            </a:pathLst>
          </a:custGeom>
          <a:solidFill>
            <a:srgbClr val="181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6912" y="1219200"/>
            <a:ext cx="2590800" cy="19647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875" marR="5080" indent="-3810">
              <a:lnSpc>
                <a:spcPct val="99300"/>
              </a:lnSpc>
              <a:spcBef>
                <a:spcPts val="114"/>
              </a:spcBef>
            </a:pPr>
            <a:r>
              <a:rPr sz="3200" spc="-50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Arial MT"/>
                <a:cs typeface="Arial MT"/>
              </a:rPr>
              <a:t>Bite</a:t>
            </a:r>
            <a:r>
              <a:rPr sz="3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Arial MT"/>
                <a:cs typeface="Arial MT"/>
              </a:rPr>
              <a:t>Online </a:t>
            </a:r>
            <a:r>
              <a:rPr sz="3200" spc="-95" dirty="0">
                <a:solidFill>
                  <a:srgbClr val="FFFFFF"/>
                </a:solidFill>
                <a:latin typeface="Arial MT"/>
                <a:cs typeface="Arial MT"/>
              </a:rPr>
              <a:t>Food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Delivery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8570" y="384147"/>
            <a:ext cx="3255532" cy="445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06700"/>
              </a:lnSpc>
              <a:spcBef>
                <a:spcPts val="100"/>
              </a:spcBef>
            </a:pPr>
            <a:r>
              <a:rPr sz="1400" b="1" spc="-35" dirty="0">
                <a:latin typeface="Calibri"/>
                <a:cs typeface="Calibri"/>
              </a:rPr>
              <a:t>Rapid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spc="-45" dirty="0">
                <a:latin typeface="Calibri"/>
                <a:cs typeface="Calibri"/>
              </a:rPr>
              <a:t>growth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of</a:t>
            </a:r>
            <a:r>
              <a:rPr sz="1400" b="1" spc="-45" dirty="0">
                <a:latin typeface="Calibri"/>
                <a:cs typeface="Calibri"/>
              </a:rPr>
              <a:t> online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40" dirty="0">
                <a:latin typeface="Calibri"/>
                <a:cs typeface="Calibri"/>
              </a:rPr>
              <a:t>food</a:t>
            </a:r>
            <a:r>
              <a:rPr sz="1400" b="1" spc="-25" dirty="0">
                <a:latin typeface="Calibri"/>
                <a:cs typeface="Calibri"/>
              </a:rPr>
              <a:t> delivery</a:t>
            </a:r>
            <a:r>
              <a:rPr sz="1400" b="1" spc="50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market</a:t>
            </a:r>
            <a:endParaRPr lang="en-US" sz="1400" b="1" spc="-10" dirty="0">
              <a:latin typeface="Calibri"/>
              <a:cs typeface="Calibri"/>
            </a:endParaRPr>
          </a:p>
          <a:p>
            <a:pPr marL="13335" marR="5080" indent="-1270">
              <a:lnSpc>
                <a:spcPct val="106700"/>
              </a:lnSpc>
              <a:spcBef>
                <a:spcPts val="100"/>
              </a:spcBef>
            </a:pPr>
            <a:endParaRPr sz="1200" b="1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982221" y="699666"/>
            <a:ext cx="2848769" cy="64966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905">
              <a:lnSpc>
                <a:spcPct val="116500"/>
              </a:lnSpc>
              <a:spcBef>
                <a:spcPts val="114"/>
              </a:spcBef>
            </a:pPr>
            <a:r>
              <a:rPr sz="1200" dirty="0">
                <a:solidFill>
                  <a:srgbClr val="282828"/>
                </a:solidFill>
              </a:rPr>
              <a:t>The</a:t>
            </a:r>
            <a:r>
              <a:rPr sz="1200" spc="15" dirty="0">
                <a:solidFill>
                  <a:srgbClr val="282828"/>
                </a:solidFill>
              </a:rPr>
              <a:t> </a:t>
            </a:r>
            <a:r>
              <a:rPr sz="1200" dirty="0">
                <a:solidFill>
                  <a:srgbClr val="282828"/>
                </a:solidFill>
              </a:rPr>
              <a:t>online</a:t>
            </a:r>
            <a:r>
              <a:rPr sz="1200" spc="60" dirty="0">
                <a:solidFill>
                  <a:srgbClr val="282828"/>
                </a:solidFill>
              </a:rPr>
              <a:t> </a:t>
            </a:r>
            <a:r>
              <a:rPr sz="1200" dirty="0">
                <a:solidFill>
                  <a:srgbClr val="282828"/>
                </a:solidFill>
              </a:rPr>
              <a:t>food</a:t>
            </a:r>
            <a:r>
              <a:rPr sz="1200" spc="25" dirty="0">
                <a:solidFill>
                  <a:srgbClr val="282828"/>
                </a:solidFill>
              </a:rPr>
              <a:t> </a:t>
            </a:r>
            <a:r>
              <a:rPr sz="1200" dirty="0">
                <a:solidFill>
                  <a:srgbClr val="262626"/>
                </a:solidFill>
              </a:rPr>
              <a:t>delivery</a:t>
            </a:r>
            <a:r>
              <a:rPr sz="1200" spc="135" dirty="0">
                <a:solidFill>
                  <a:srgbClr val="262626"/>
                </a:solidFill>
              </a:rPr>
              <a:t> </a:t>
            </a:r>
            <a:r>
              <a:rPr sz="1200" spc="-10" dirty="0">
                <a:solidFill>
                  <a:srgbClr val="282828"/>
                </a:solidFill>
              </a:rPr>
              <a:t>market </a:t>
            </a:r>
            <a:r>
              <a:rPr sz="1200" dirty="0">
                <a:solidFill>
                  <a:srgbClr val="2A2A2A"/>
                </a:solidFill>
              </a:rPr>
              <a:t>has</a:t>
            </a:r>
            <a:r>
              <a:rPr sz="1200" spc="65" dirty="0">
                <a:solidFill>
                  <a:srgbClr val="2A2A2A"/>
                </a:solidFill>
              </a:rPr>
              <a:t> </a:t>
            </a:r>
            <a:r>
              <a:rPr sz="1200" dirty="0">
                <a:solidFill>
                  <a:srgbClr val="282828"/>
                </a:solidFill>
              </a:rPr>
              <a:t>seen</a:t>
            </a:r>
            <a:r>
              <a:rPr sz="1200" spc="95" dirty="0">
                <a:solidFill>
                  <a:srgbClr val="282828"/>
                </a:solidFill>
              </a:rPr>
              <a:t> </a:t>
            </a:r>
            <a:r>
              <a:rPr sz="1200" dirty="0">
                <a:solidFill>
                  <a:srgbClr val="262626"/>
                </a:solidFill>
              </a:rPr>
              <a:t>substantial</a:t>
            </a:r>
            <a:r>
              <a:rPr sz="1200" spc="110" dirty="0">
                <a:solidFill>
                  <a:srgbClr val="262626"/>
                </a:solidFill>
              </a:rPr>
              <a:t> </a:t>
            </a:r>
            <a:r>
              <a:rPr sz="1200" spc="-10" dirty="0">
                <a:solidFill>
                  <a:srgbClr val="262626"/>
                </a:solidFill>
              </a:rPr>
              <a:t>growth, </a:t>
            </a:r>
            <a:r>
              <a:rPr sz="1200" dirty="0">
                <a:solidFill>
                  <a:srgbClr val="262626"/>
                </a:solidFill>
              </a:rPr>
              <a:t>driven</a:t>
            </a:r>
            <a:r>
              <a:rPr sz="1200" spc="60" dirty="0">
                <a:solidFill>
                  <a:srgbClr val="262626"/>
                </a:solidFill>
              </a:rPr>
              <a:t> </a:t>
            </a:r>
            <a:r>
              <a:rPr sz="1200" dirty="0">
                <a:solidFill>
                  <a:srgbClr val="262626"/>
                </a:solidFill>
              </a:rPr>
              <a:t>by</a:t>
            </a:r>
            <a:r>
              <a:rPr sz="1200" spc="35" dirty="0">
                <a:solidFill>
                  <a:srgbClr val="262626"/>
                </a:solidFill>
              </a:rPr>
              <a:t> </a:t>
            </a:r>
            <a:r>
              <a:rPr sz="1200" dirty="0">
                <a:solidFill>
                  <a:srgbClr val="262626"/>
                </a:solidFill>
              </a:rPr>
              <a:t>consumer</a:t>
            </a:r>
            <a:r>
              <a:rPr sz="1200" spc="120" dirty="0">
                <a:solidFill>
                  <a:srgbClr val="262626"/>
                </a:solidFill>
              </a:rPr>
              <a:t> </a:t>
            </a:r>
            <a:r>
              <a:rPr sz="1200" dirty="0">
                <a:solidFill>
                  <a:srgbClr val="282828"/>
                </a:solidFill>
              </a:rPr>
              <a:t>demand</a:t>
            </a:r>
            <a:r>
              <a:rPr sz="1200" spc="55" dirty="0">
                <a:solidFill>
                  <a:srgbClr val="282828"/>
                </a:solidFill>
              </a:rPr>
              <a:t> </a:t>
            </a:r>
            <a:r>
              <a:rPr sz="1200" spc="-25" dirty="0">
                <a:solidFill>
                  <a:srgbClr val="262626"/>
                </a:solidFill>
              </a:rPr>
              <a:t>for</a:t>
            </a:r>
            <a:r>
              <a:rPr sz="1200" dirty="0">
                <a:solidFill>
                  <a:srgbClr val="262626"/>
                </a:solidFill>
              </a:rPr>
              <a:t> convenience</a:t>
            </a:r>
            <a:r>
              <a:rPr sz="1200" spc="110" dirty="0">
                <a:solidFill>
                  <a:srgbClr val="262626"/>
                </a:solidFill>
              </a:rPr>
              <a:t> </a:t>
            </a:r>
            <a:r>
              <a:rPr sz="1200" dirty="0">
                <a:solidFill>
                  <a:srgbClr val="282828"/>
                </a:solidFill>
              </a:rPr>
              <a:t>and</a:t>
            </a:r>
            <a:r>
              <a:rPr sz="1200" spc="85" dirty="0">
                <a:solidFill>
                  <a:srgbClr val="282828"/>
                </a:solidFill>
              </a:rPr>
              <a:t> </a:t>
            </a:r>
            <a:r>
              <a:rPr sz="1200" spc="-10" dirty="0">
                <a:solidFill>
                  <a:srgbClr val="262626"/>
                </a:solidFill>
              </a:rPr>
              <a:t>variety.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788569" y="1697475"/>
            <a:ext cx="4037493" cy="716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250190" indent="-1270">
              <a:lnSpc>
                <a:spcPct val="1129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User-</a:t>
            </a:r>
            <a:r>
              <a:rPr sz="1400" b="1" spc="-10" dirty="0">
                <a:latin typeface="Calibri"/>
                <a:cs typeface="Calibri"/>
              </a:rPr>
              <a:t>centric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design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focusing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on</a:t>
            </a:r>
            <a:r>
              <a:rPr sz="1400" b="1" spc="50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convenience</a:t>
            </a:r>
          </a:p>
          <a:p>
            <a:pPr marL="12700" marR="5080" indent="5080">
              <a:lnSpc>
                <a:spcPct val="114399"/>
              </a:lnSpc>
              <a:spcBef>
                <a:spcPts val="370"/>
              </a:spcBef>
            </a:pPr>
            <a:r>
              <a:rPr sz="1200" dirty="0" err="1">
                <a:solidFill>
                  <a:srgbClr val="282828"/>
                </a:solidFill>
                <a:latin typeface="Calibri"/>
                <a:cs typeface="Calibri"/>
              </a:rPr>
              <a:t>Ouick</a:t>
            </a:r>
            <a:r>
              <a:rPr sz="12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Bite</a:t>
            </a:r>
            <a:r>
              <a:rPr sz="120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prioritizes</a:t>
            </a:r>
            <a:r>
              <a:rPr sz="120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262626"/>
                </a:solidFill>
                <a:latin typeface="Calibri"/>
                <a:cs typeface="Calibri"/>
              </a:rPr>
              <a:t>user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experience</a:t>
            </a:r>
            <a:r>
              <a:rPr sz="1200" spc="8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by</a:t>
            </a:r>
            <a:r>
              <a:rPr sz="12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designing</a:t>
            </a:r>
            <a:r>
              <a:rPr sz="1200" spc="12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282828"/>
                </a:solidFill>
                <a:latin typeface="Calibri"/>
                <a:cs typeface="Calibri"/>
              </a:rPr>
              <a:t>an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 intuitive</a:t>
            </a:r>
            <a:r>
              <a:rPr sz="12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interface</a:t>
            </a:r>
            <a:r>
              <a:rPr sz="12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that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 simplifies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12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ordering</a:t>
            </a:r>
            <a:r>
              <a:rPr sz="1200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process.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8569" y="2927091"/>
            <a:ext cx="3912670" cy="959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153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Integration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of </a:t>
            </a:r>
            <a:r>
              <a:rPr sz="1400" b="1" spc="-20" dirty="0">
                <a:latin typeface="Calibri"/>
                <a:cs typeface="Calibri"/>
              </a:rPr>
              <a:t>modern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technologies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for</a:t>
            </a:r>
            <a:r>
              <a:rPr sz="1400" b="1" spc="50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enhanced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user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experience</a:t>
            </a:r>
            <a:endParaRPr sz="1400" b="1" dirty="0">
              <a:latin typeface="Calibri"/>
              <a:cs typeface="Calibri"/>
            </a:endParaRPr>
          </a:p>
          <a:p>
            <a:pPr marL="12700" marR="83185" indent="4445">
              <a:lnSpc>
                <a:spcPct val="115100"/>
              </a:lnSpc>
              <a:spcBef>
                <a:spcPts val="340"/>
              </a:spcBef>
            </a:pP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sz="1200" spc="7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app</a:t>
            </a:r>
            <a:r>
              <a:rPr sz="1200" spc="6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incorporates</a:t>
            </a:r>
            <a:r>
              <a:rPr sz="1200" spc="1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cutting-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edge</a:t>
            </a:r>
            <a:r>
              <a:rPr sz="12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technology</a:t>
            </a:r>
            <a:r>
              <a:rPr sz="1200" spc="114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A2A2A"/>
                </a:solidFill>
                <a:latin typeface="Calibri"/>
                <a:cs typeface="Calibri"/>
              </a:rPr>
              <a:t>to</a:t>
            </a:r>
            <a:r>
              <a:rPr sz="1200" spc="2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streamline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food</a:t>
            </a:r>
            <a:r>
              <a:rPr sz="1200" spc="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ordering</a:t>
            </a:r>
            <a:r>
              <a:rPr sz="1200" spc="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sz="12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262626"/>
                </a:solidFill>
                <a:latin typeface="Calibri"/>
                <a:cs typeface="Calibri"/>
              </a:rPr>
              <a:t>provide</a:t>
            </a:r>
            <a:r>
              <a:rPr sz="1200" spc="7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real- </a:t>
            </a:r>
            <a:r>
              <a:rPr sz="1200" dirty="0">
                <a:solidFill>
                  <a:srgbClr val="282828"/>
                </a:solidFill>
                <a:latin typeface="Calibri"/>
                <a:cs typeface="Calibri"/>
              </a:rPr>
              <a:t>time</a:t>
            </a:r>
            <a:r>
              <a:rPr sz="1200" spc="-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Calibri"/>
                <a:cs typeface="Calibri"/>
              </a:rPr>
              <a:t>updates.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095" y="1520952"/>
            <a:ext cx="2233904" cy="22372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1305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000000"/>
                </a:solidFill>
              </a:rPr>
              <a:t>Identifying</a:t>
            </a:r>
            <a:r>
              <a:rPr sz="2000" spc="35" dirty="0">
                <a:solidFill>
                  <a:srgbClr val="000000"/>
                </a:solidFill>
              </a:rPr>
              <a:t> </a:t>
            </a:r>
            <a:r>
              <a:rPr sz="2000" spc="-45" dirty="0">
                <a:solidFill>
                  <a:srgbClr val="000000"/>
                </a:solidFill>
              </a:rPr>
              <a:t>the</a:t>
            </a:r>
            <a:r>
              <a:rPr sz="2000" spc="-7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Challenges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spc="-35" dirty="0">
                <a:solidFill>
                  <a:srgbClr val="000000"/>
                </a:solidFill>
              </a:rPr>
              <a:t>in</a:t>
            </a:r>
            <a:r>
              <a:rPr sz="2000" spc="-8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Food</a:t>
            </a:r>
            <a:r>
              <a:rPr sz="2000" spc="-7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Delivery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2384" y="662432"/>
            <a:ext cx="3325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62626"/>
                </a:solidFill>
                <a:latin typeface="Calibri"/>
                <a:cs typeface="Calibri"/>
              </a:rPr>
              <a:t>Understanding</a:t>
            </a:r>
            <a:r>
              <a:rPr sz="900" spc="254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key</a:t>
            </a:r>
            <a:r>
              <a:rPr sz="900" spc="19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issues</a:t>
            </a:r>
            <a:r>
              <a:rPr sz="900" spc="19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affecting</a:t>
            </a:r>
            <a:r>
              <a:rPr sz="900" spc="18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900" spc="16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satisfaction</a:t>
            </a:r>
            <a:r>
              <a:rPr sz="900" spc="26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and</a:t>
            </a:r>
            <a:r>
              <a:rPr sz="900" spc="13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282828"/>
                </a:solidFill>
                <a:latin typeface="Calibri"/>
                <a:cs typeface="Calibri"/>
              </a:rPr>
              <a:t>efficiency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203200" y="1543303"/>
            <a:ext cx="3068288" cy="6801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400" spc="10" dirty="0">
                <a:latin typeface="Calibri"/>
                <a:cs typeface="Calibri"/>
              </a:rPr>
              <a:t>Restaurant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Management</a:t>
            </a:r>
            <a:r>
              <a:rPr sz="1400" spc="2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Difficulties</a:t>
            </a:r>
            <a:endParaRPr sz="1400" dirty="0">
              <a:latin typeface="Calibri"/>
              <a:cs typeface="Calibri"/>
            </a:endParaRPr>
          </a:p>
          <a:p>
            <a:pPr marL="202565" marR="5080" indent="-190500" algn="r">
              <a:lnSpc>
                <a:spcPct val="104400"/>
              </a:lnSpc>
              <a:spcBef>
                <a:spcPts val="385"/>
              </a:spcBef>
            </a:pPr>
            <a:r>
              <a:rPr sz="1100" spc="-60" dirty="0">
                <a:solidFill>
                  <a:srgbClr val="262626"/>
                </a:solidFill>
                <a:latin typeface="Calibri"/>
                <a:cs typeface="Calibri"/>
              </a:rPr>
              <a:t>Many</a:t>
            </a:r>
            <a:r>
              <a:rPr sz="1100" spc="1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existing</a:t>
            </a:r>
            <a:r>
              <a:rPr sz="11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platforms</a:t>
            </a:r>
            <a:r>
              <a:rPr sz="1100" spc="4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A2A2A"/>
                </a:solidFill>
                <a:latin typeface="Calibri"/>
                <a:cs typeface="Calibri"/>
              </a:rPr>
              <a:t>do</a:t>
            </a:r>
            <a:r>
              <a:rPr sz="1100" spc="-2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A2A2A"/>
                </a:solidFill>
                <a:latin typeface="Calibri"/>
                <a:cs typeface="Calibri"/>
              </a:rPr>
              <a:t>not</a:t>
            </a:r>
            <a:r>
              <a:rPr sz="11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62626"/>
                </a:solidFill>
                <a:latin typeface="Calibri"/>
                <a:cs typeface="Calibri"/>
              </a:rPr>
              <a:t>offer</a:t>
            </a:r>
            <a:r>
              <a:rPr sz="11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Calibri"/>
                <a:cs typeface="Calibri"/>
              </a:rPr>
              <a:t>robust</a:t>
            </a:r>
            <a:r>
              <a:rPr sz="11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tools</a:t>
            </a:r>
            <a:r>
              <a:rPr lang="en-US" sz="11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restaurant</a:t>
            </a:r>
            <a:r>
              <a:rPr sz="1100" spc="8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analytics,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62626"/>
                </a:solidFill>
                <a:latin typeface="Calibri"/>
                <a:cs typeface="Calibri"/>
              </a:rPr>
              <a:t>complicating</a:t>
            </a:r>
            <a:r>
              <a:rPr sz="1100" spc="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42424"/>
                </a:solidFill>
                <a:latin typeface="Calibri"/>
                <a:cs typeface="Calibri"/>
              </a:rPr>
              <a:t>management</a:t>
            </a:r>
            <a:r>
              <a:rPr sz="900" spc="-40" dirty="0">
                <a:solidFill>
                  <a:srgbClr val="242424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889000" y="3082403"/>
            <a:ext cx="3659966" cy="7792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1190625" algn="r">
              <a:lnSpc>
                <a:spcPct val="140000"/>
              </a:lnSpc>
              <a:spcBef>
                <a:spcPts val="100"/>
              </a:spcBef>
            </a:pPr>
            <a:r>
              <a:rPr lang="en-IN" sz="1400" spc="10" dirty="0">
                <a:latin typeface="Calibri"/>
                <a:cs typeface="Calibri"/>
              </a:rPr>
              <a:t>Transparency</a:t>
            </a:r>
            <a:r>
              <a:rPr lang="en-IN" sz="1400" spc="355" dirty="0">
                <a:latin typeface="Calibri"/>
                <a:cs typeface="Calibri"/>
              </a:rPr>
              <a:t> </a:t>
            </a:r>
            <a:r>
              <a:rPr lang="en-IN" sz="1400" spc="-10" dirty="0">
                <a:latin typeface="Calibri"/>
                <a:cs typeface="Calibri"/>
              </a:rPr>
              <a:t>Problems</a:t>
            </a:r>
            <a:r>
              <a:rPr lang="en-IN" sz="1400" spc="500" dirty="0">
                <a:latin typeface="Calibri"/>
                <a:cs typeface="Calibri"/>
              </a:rPr>
              <a:t> </a:t>
            </a:r>
          </a:p>
          <a:p>
            <a:pPr marL="12700" marR="8255" indent="1190625" algn="r">
              <a:lnSpc>
                <a:spcPct val="140000"/>
              </a:lnSpc>
              <a:spcBef>
                <a:spcPts val="100"/>
              </a:spcBef>
            </a:pP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Lack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60" dirty="0">
                <a:solidFill>
                  <a:srgbClr val="2A2A2A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82828"/>
                </a:solidFill>
                <a:latin typeface="Calibri"/>
                <a:cs typeface="Calibri"/>
              </a:rPr>
              <a:t>real-time</a:t>
            </a:r>
            <a:r>
              <a:rPr sz="11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tracking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leads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62626"/>
                </a:solidFill>
                <a:latin typeface="Calibri"/>
                <a:cs typeface="Calibri"/>
              </a:rPr>
              <a:t>customer</a:t>
            </a:r>
            <a:r>
              <a:rPr sz="11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0" dirty="0" err="1">
                <a:solidFill>
                  <a:srgbClr val="282828"/>
                </a:solidFill>
                <a:latin typeface="Calibri"/>
                <a:cs typeface="Calibri"/>
              </a:rPr>
              <a:t>frustration</a:t>
            </a:r>
            <a:r>
              <a:rPr sz="1100" spc="-45" dirty="0" err="1">
                <a:solidFill>
                  <a:srgbClr val="282828"/>
                </a:solidFill>
                <a:latin typeface="Calibri"/>
                <a:cs typeface="Calibri"/>
              </a:rPr>
              <a:t>due</a:t>
            </a:r>
            <a:r>
              <a:rPr sz="11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uncertainty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82828"/>
                </a:solidFill>
                <a:latin typeface="Calibri"/>
                <a:cs typeface="Calibri"/>
              </a:rPr>
              <a:t>about</a:t>
            </a:r>
            <a:r>
              <a:rPr sz="1100" spc="1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order</a:t>
            </a:r>
            <a:r>
              <a:rPr sz="1100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status.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8369" y="1543303"/>
            <a:ext cx="2494280" cy="68012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latin typeface="Calibri"/>
                <a:cs typeface="Calibri"/>
              </a:rPr>
              <a:t>Delivery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Delays</a:t>
            </a:r>
            <a:endParaRPr sz="1400" dirty="0">
              <a:latin typeface="Calibri"/>
              <a:cs typeface="Calibri"/>
            </a:endParaRPr>
          </a:p>
          <a:p>
            <a:pPr marL="13970" marR="5080" indent="-1905">
              <a:lnSpc>
                <a:spcPct val="104400"/>
              </a:lnSpc>
              <a:spcBef>
                <a:spcPts val="385"/>
              </a:spcBef>
            </a:pPr>
            <a:r>
              <a:rPr sz="1100" spc="-45" dirty="0">
                <a:solidFill>
                  <a:srgbClr val="262626"/>
                </a:solidFill>
                <a:latin typeface="Calibri"/>
                <a:cs typeface="Calibri"/>
              </a:rPr>
              <a:t>Poor</a:t>
            </a:r>
            <a:r>
              <a:rPr sz="1100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coordination</a:t>
            </a:r>
            <a:r>
              <a:rPr sz="1100" spc="6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65" dirty="0">
                <a:solidFill>
                  <a:srgbClr val="282828"/>
                </a:solidFill>
                <a:latin typeface="Calibri"/>
                <a:cs typeface="Calibri"/>
              </a:rPr>
              <a:t>often</a:t>
            </a:r>
            <a:r>
              <a:rPr sz="1100" spc="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results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70" dirty="0">
                <a:solidFill>
                  <a:srgbClr val="2A2A2A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Calibri"/>
                <a:cs typeface="Calibri"/>
              </a:rPr>
              <a:t>late</a:t>
            </a:r>
            <a:r>
              <a:rPr sz="11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deliveries,</a:t>
            </a:r>
            <a:r>
              <a:rPr sz="1100" spc="6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affecting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"/>
                <a:cs typeface="Calibri"/>
              </a:rPr>
              <a:t>customer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"/>
                <a:cs typeface="Calibri"/>
              </a:rPr>
              <a:t>satisfaction</a:t>
            </a:r>
            <a:r>
              <a:rPr sz="900" spc="-10" dirty="0">
                <a:solidFill>
                  <a:srgbClr val="262626"/>
                </a:solidFill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9006" y="3127318"/>
            <a:ext cx="2405380" cy="67819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spc="50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Experience</a:t>
            </a:r>
            <a:r>
              <a:rPr sz="1400" spc="40" dirty="0">
                <a:latin typeface="Calibri"/>
                <a:cs typeface="Calibri"/>
              </a:rPr>
              <a:t> Issues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4400"/>
              </a:lnSpc>
              <a:spcBef>
                <a:spcPts val="395"/>
              </a:spcBef>
            </a:pPr>
            <a:r>
              <a:rPr sz="1100" spc="-35" dirty="0">
                <a:solidFill>
                  <a:srgbClr val="262626"/>
                </a:solidFill>
                <a:latin typeface="Calibri"/>
                <a:cs typeface="Calibri"/>
              </a:rPr>
              <a:t>Complicated</a:t>
            </a:r>
            <a:r>
              <a:rPr sz="11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Calibri"/>
                <a:cs typeface="Calibri"/>
              </a:rPr>
              <a:t>interfaces</a:t>
            </a:r>
            <a:r>
              <a:rPr sz="110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A2A2A"/>
                </a:solidFill>
                <a:latin typeface="Calibri"/>
                <a:cs typeface="Calibri"/>
              </a:rPr>
              <a:t>hinder</a:t>
            </a:r>
            <a:r>
              <a:rPr sz="1100" spc="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"/>
                <a:cs typeface="Calibri"/>
              </a:rPr>
              <a:t>quick</a:t>
            </a:r>
            <a:r>
              <a:rPr sz="1100" spc="3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Calibri"/>
                <a:cs typeface="Calibri"/>
              </a:rPr>
              <a:t>order</a:t>
            </a:r>
            <a:r>
              <a:rPr sz="1100" spc="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"/>
                <a:cs typeface="Calibri"/>
              </a:rPr>
              <a:t>placements,</a:t>
            </a:r>
            <a:r>
              <a:rPr sz="1100" spc="5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"/>
                <a:cs typeface="Calibri"/>
              </a:rPr>
              <a:t>leading</a:t>
            </a:r>
            <a:r>
              <a:rPr sz="11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55" dirty="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"/>
                <a:cs typeface="Calibri"/>
              </a:rPr>
              <a:t>frustration.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762" y="3922776"/>
            <a:ext cx="408380" cy="2072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666" y="222504"/>
            <a:ext cx="353523" cy="3505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2312" y="441960"/>
            <a:ext cx="5065142" cy="332841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546" y="1586738"/>
            <a:ext cx="1452880" cy="9004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6350">
              <a:lnSpc>
                <a:spcPct val="93500"/>
              </a:lnSpc>
              <a:spcBef>
                <a:spcPts val="250"/>
              </a:spcBef>
            </a:pPr>
            <a:r>
              <a:rPr sz="1950" dirty="0">
                <a:solidFill>
                  <a:srgbClr val="000000"/>
                </a:solidFill>
              </a:rPr>
              <a:t>Quick</a:t>
            </a:r>
            <a:r>
              <a:rPr sz="1950" spc="114" dirty="0">
                <a:solidFill>
                  <a:srgbClr val="000000"/>
                </a:solidFill>
              </a:rPr>
              <a:t> </a:t>
            </a:r>
            <a:r>
              <a:rPr sz="1950" spc="-10" dirty="0">
                <a:solidFill>
                  <a:srgbClr val="000000"/>
                </a:solidFill>
              </a:rPr>
              <a:t>Bite's </a:t>
            </a:r>
            <a:r>
              <a:rPr sz="2050" spc="-90" dirty="0">
                <a:solidFill>
                  <a:srgbClr val="000000"/>
                </a:solidFill>
              </a:rPr>
              <a:t>Unique</a:t>
            </a:r>
            <a:r>
              <a:rPr sz="2050" spc="5" dirty="0">
                <a:solidFill>
                  <a:srgbClr val="000000"/>
                </a:solidFill>
              </a:rPr>
              <a:t> </a:t>
            </a:r>
            <a:r>
              <a:rPr sz="2050" spc="-35" dirty="0">
                <a:solidFill>
                  <a:srgbClr val="000000"/>
                </a:solidFill>
              </a:rPr>
              <a:t>Selling </a:t>
            </a:r>
            <a:r>
              <a:rPr sz="2000" spc="-10" dirty="0">
                <a:solidFill>
                  <a:srgbClr val="000000"/>
                </a:solidFill>
              </a:rPr>
              <a:t>Proposition</a:t>
            </a:r>
            <a:endParaRPr sz="2000"/>
          </a:p>
        </p:txBody>
      </p:sp>
      <p:sp>
        <p:nvSpPr>
          <p:cNvPr id="8" name="object 8"/>
          <p:cNvSpPr txBox="1"/>
          <p:nvPr/>
        </p:nvSpPr>
        <p:spPr>
          <a:xfrm>
            <a:off x="4715142" y="380187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1415" y="3801871"/>
            <a:ext cx="2297430" cy="3060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970" marR="5080" indent="-1905">
              <a:lnSpc>
                <a:spcPct val="104400"/>
              </a:lnSpc>
              <a:spcBef>
                <a:spcPts val="50"/>
              </a:spcBef>
            </a:pPr>
            <a:r>
              <a:rPr sz="900" spc="-55" dirty="0">
                <a:solidFill>
                  <a:srgbClr val="282828"/>
                </a:solidFill>
                <a:latin typeface="Calibri"/>
                <a:cs typeface="Calibri"/>
              </a:rPr>
              <a:t>Multiple</a:t>
            </a:r>
            <a:r>
              <a:rPr sz="900" spc="-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2A2A2A"/>
                </a:solidFill>
                <a:latin typeface="Calibri"/>
                <a:cs typeface="Calibri"/>
              </a:rPr>
              <a:t>payment</a:t>
            </a:r>
            <a:r>
              <a:rPr sz="900" spc="1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options</a:t>
            </a:r>
            <a:r>
              <a:rPr sz="900" spc="3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282828"/>
                </a:solidFill>
                <a:latin typeface="Calibri"/>
                <a:cs typeface="Calibri"/>
              </a:rPr>
              <a:t>enhance</a:t>
            </a:r>
            <a:r>
              <a:rPr sz="900" spc="1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82828"/>
                </a:solidFill>
                <a:latin typeface="Calibri"/>
                <a:cs typeface="Calibri"/>
              </a:rPr>
              <a:t>user</a:t>
            </a:r>
            <a:r>
              <a:rPr sz="900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A2A2A"/>
                </a:solidFill>
                <a:latin typeface="Calibri"/>
                <a:cs typeface="Calibri"/>
              </a:rPr>
              <a:t>trust</a:t>
            </a:r>
            <a:r>
              <a:rPr sz="900" spc="-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D2D2D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32323"/>
                </a:solidFill>
                <a:latin typeface="Calibri"/>
                <a:cs typeface="Calibri"/>
              </a:rPr>
              <a:t>convenience,</a:t>
            </a:r>
            <a:r>
              <a:rPr sz="9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282828"/>
                </a:solidFill>
                <a:latin typeface="Calibri"/>
                <a:cs typeface="Calibri"/>
              </a:rPr>
              <a:t>ensuring</a:t>
            </a:r>
            <a:r>
              <a:rPr sz="900" spc="45" dirty="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2A2A2A"/>
                </a:solidFill>
                <a:latin typeface="Calibri"/>
                <a:cs typeface="Calibri"/>
              </a:rPr>
              <a:t>a</a:t>
            </a:r>
            <a:r>
              <a:rPr sz="900" spc="-7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2A2A2A"/>
                </a:solidFill>
                <a:latin typeface="Calibri"/>
                <a:cs typeface="Calibri"/>
              </a:rPr>
              <a:t>safe</a:t>
            </a:r>
            <a:r>
              <a:rPr sz="900" spc="15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262626"/>
                </a:solidFill>
                <a:latin typeface="Calibri"/>
                <a:cs typeface="Calibri"/>
              </a:rPr>
              <a:t>transaction</a:t>
            </a:r>
            <a:r>
              <a:rPr sz="900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282828"/>
                </a:solidFill>
                <a:latin typeface="Calibri"/>
                <a:cs typeface="Calibri"/>
              </a:rPr>
              <a:t>experience.</a:t>
            </a:r>
            <a:endParaRPr sz="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01605" y="183388"/>
            <a:ext cx="3731895" cy="6445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2000" spc="-2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</a:t>
            </a:r>
            <a:r>
              <a:rPr sz="2000" spc="-5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sz="2000" spc="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6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</a:t>
            </a:r>
            <a:r>
              <a:rPr sz="2000" spc="-6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Bite</a:t>
            </a:r>
            <a:endParaRPr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1905" algn="ctr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</a:t>
            </a:r>
            <a:r>
              <a:rPr sz="1000" spc="8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sz="1000" spc="1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000" spc="-10" dirty="0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2828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Ouick</a:t>
            </a:r>
            <a:r>
              <a:rPr sz="1000" spc="5" dirty="0">
                <a:solidFill>
                  <a:srgbClr val="2828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Bite</a:t>
            </a:r>
            <a:r>
              <a:rPr sz="1000" spc="-2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25" dirty="0">
                <a:solidFill>
                  <a:srgbClr val="2828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</a:t>
            </a:r>
            <a:r>
              <a:rPr sz="1000" spc="-30" dirty="0">
                <a:solidFill>
                  <a:srgbClr val="2828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sz="1000" spc="-3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000" spc="-10" dirty="0">
                <a:solidFill>
                  <a:srgbClr val="26262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</a:t>
            </a:r>
            <a:endParaRPr sz="1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2200" y="1231867"/>
            <a:ext cx="17369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3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sz="1400" spc="5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900" spc="-1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8EB60-9025-4352-FA7F-9F8AE4B4F123}"/>
              </a:ext>
            </a:extLst>
          </p:cNvPr>
          <p:cNvSpPr txBox="1"/>
          <p:nvPr/>
        </p:nvSpPr>
        <p:spPr>
          <a:xfrm>
            <a:off x="4516180" y="1231867"/>
            <a:ext cx="3124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Security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storage of user and order data in MongoDB ensuring data integrity and security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B0E78-35BD-AF9E-FBBD-FD553E15B5AC}"/>
              </a:ext>
            </a:extLst>
          </p:cNvPr>
          <p:cNvSpPr txBox="1"/>
          <p:nvPr/>
        </p:nvSpPr>
        <p:spPr>
          <a:xfrm>
            <a:off x="800103" y="1611251"/>
            <a:ext cx="2321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lang="en-US" sz="1100" spc="-4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</a:t>
            </a:r>
            <a:r>
              <a:rPr lang="en-US" sz="1100" spc="1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3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100" spc="-1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3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1100" spc="3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4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</a:t>
            </a:r>
            <a:r>
              <a:rPr lang="en-US" sz="1100" spc="1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5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100" spc="-35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React.js</a:t>
            </a:r>
            <a:r>
              <a:rPr lang="en-US" sz="1100" spc="2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35" dirty="0">
                <a:solidFill>
                  <a:srgbClr val="2B2B2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100" dirty="0">
                <a:solidFill>
                  <a:srgbClr val="2B2B2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10" dirty="0" err="1">
                <a:solidFill>
                  <a:srgbClr val="2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</a:t>
            </a:r>
            <a:r>
              <a:rPr lang="en-US" sz="1100" spc="-25" dirty="0" err="1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100" spc="-2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spc="-10" dirty="0">
                <a:solidFill>
                  <a:srgbClr val="2A2A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F054E-24B9-D52C-24F1-E4B0EA306593}"/>
              </a:ext>
            </a:extLst>
          </p:cNvPr>
          <p:cNvSpPr txBox="1"/>
          <p:nvPr/>
        </p:nvSpPr>
        <p:spPr>
          <a:xfrm>
            <a:off x="3026694" y="280390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Managaement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81FBC-18E4-C385-6647-E86AB420BABB}"/>
              </a:ext>
            </a:extLst>
          </p:cNvPr>
          <p:cNvSpPr txBox="1"/>
          <p:nvPr/>
        </p:nvSpPr>
        <p:spPr>
          <a:xfrm>
            <a:off x="2414515" y="3300084"/>
            <a:ext cx="329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order management system utilizing Node.js and Express.js for seamless operations.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3143" y="1048511"/>
            <a:ext cx="1590856" cy="3066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4031" y="310134"/>
            <a:ext cx="74399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876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00"/>
                </a:solidFill>
                <a:latin typeface="+mj-lt"/>
              </a:rPr>
              <a:t>Core</a:t>
            </a:r>
            <a:r>
              <a:rPr sz="2000" spc="-25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+mj-lt"/>
              </a:rPr>
              <a:t>Features</a:t>
            </a:r>
            <a:r>
              <a:rPr sz="2000" spc="5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dirty="0">
                <a:solidFill>
                  <a:srgbClr val="000000"/>
                </a:solidFill>
                <a:latin typeface="+mj-lt"/>
              </a:rPr>
              <a:t>of</a:t>
            </a:r>
            <a:r>
              <a:rPr sz="2000" spc="-2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65" dirty="0">
                <a:solidFill>
                  <a:srgbClr val="000000"/>
                </a:solidFill>
                <a:latin typeface="+mj-lt"/>
              </a:rPr>
              <a:t>the</a:t>
            </a:r>
            <a:r>
              <a:rPr sz="2000" spc="-45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dirty="0">
                <a:solidFill>
                  <a:srgbClr val="000000"/>
                </a:solidFill>
                <a:latin typeface="+mj-lt"/>
              </a:rPr>
              <a:t>Quick</a:t>
            </a:r>
            <a:r>
              <a:rPr sz="2000" spc="-1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30" dirty="0">
                <a:solidFill>
                  <a:srgbClr val="000000"/>
                </a:solidFill>
                <a:latin typeface="+mj-lt"/>
              </a:rPr>
              <a:t>Bite</a:t>
            </a:r>
            <a:r>
              <a:rPr sz="2000" spc="-50" dirty="0">
                <a:solidFill>
                  <a:srgbClr val="000000"/>
                </a:solidFill>
                <a:latin typeface="+mj-lt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+mj-lt"/>
              </a:rPr>
              <a:t>Application</a:t>
            </a:r>
            <a:endParaRPr sz="2000" dirty="0">
              <a:latin typeface="+mj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9349" y="4237591"/>
            <a:ext cx="443865" cy="101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+mj-lt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+mj-lt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+mj-lt"/>
                <a:cs typeface="Courier New"/>
                <a:hlinkClick r:id="rId5"/>
              </a:rPr>
              <a:t>1°nç</a:t>
            </a:r>
            <a:endParaRPr sz="650">
              <a:latin typeface="+mj-lt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2343" y="4237591"/>
            <a:ext cx="553720" cy="98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+mj-lt"/>
                <a:cs typeface="Courier New"/>
                <a:hlinkClick r:id="rId5"/>
              </a:rPr>
              <a:t>preseutotions</a:t>
            </a:r>
            <a:endParaRPr sz="650">
              <a:latin typeface="+mj-lt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000" y="1356389"/>
            <a:ext cx="2801656" cy="7123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+mj-lt"/>
                <a:cs typeface="Calibri"/>
              </a:rPr>
              <a:t>User</a:t>
            </a:r>
            <a:r>
              <a:rPr sz="1400" spc="15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Dashboard</a:t>
            </a:r>
            <a:endParaRPr sz="1400" dirty="0">
              <a:latin typeface="+mj-lt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505"/>
              </a:spcBef>
            </a:pP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Browse</a:t>
            </a:r>
            <a:r>
              <a:rPr sz="1100" spc="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+mj-lt"/>
                <a:cs typeface="Calibri"/>
              </a:rPr>
              <a:t>menus,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place</a:t>
            </a:r>
            <a:r>
              <a:rPr sz="1100" spc="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orders,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track</a:t>
            </a:r>
            <a:r>
              <a:rPr sz="1100" spc="1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deliveries</a:t>
            </a:r>
            <a:endParaRPr sz="1100" dirty="0">
              <a:latin typeface="+mj-lt"/>
              <a:cs typeface="Calibri"/>
            </a:endParaRPr>
          </a:p>
          <a:p>
            <a:pPr marR="10160" algn="r">
              <a:lnSpc>
                <a:spcPct val="100000"/>
              </a:lnSpc>
              <a:spcBef>
                <a:spcPts val="110"/>
              </a:spcBef>
            </a:pP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seamlessly.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0998" y="2692209"/>
            <a:ext cx="2549525" cy="72391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5"/>
              </a:spcBef>
            </a:pPr>
            <a:r>
              <a:rPr sz="1400" spc="-10" dirty="0">
                <a:latin typeface="+mj-lt"/>
                <a:cs typeface="Arial MT"/>
              </a:rPr>
              <a:t>Payment</a:t>
            </a:r>
            <a:r>
              <a:rPr sz="1400" spc="-55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Integration</a:t>
            </a:r>
            <a:endParaRPr sz="1400" dirty="0">
              <a:latin typeface="+mj-lt"/>
              <a:cs typeface="Arial MT"/>
            </a:endParaRPr>
          </a:p>
          <a:p>
            <a:pPr marR="9525" algn="r">
              <a:lnSpc>
                <a:spcPct val="100000"/>
              </a:lnSpc>
              <a:spcBef>
                <a:spcPts val="555"/>
              </a:spcBef>
            </a:pPr>
            <a:r>
              <a:rPr sz="1100" spc="-10" dirty="0">
                <a:solidFill>
                  <a:srgbClr val="262626"/>
                </a:solidFill>
                <a:latin typeface="+mj-lt"/>
                <a:cs typeface="Arial MT"/>
              </a:rPr>
              <a:t>Supports</a:t>
            </a:r>
            <a:r>
              <a:rPr sz="1100" dirty="0">
                <a:solidFill>
                  <a:srgbClr val="262626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Arial MT"/>
              </a:rPr>
              <a:t>multiple</a:t>
            </a:r>
            <a:r>
              <a:rPr sz="1100" spc="-2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Arial MT"/>
              </a:rPr>
              <a:t>payment</a:t>
            </a:r>
            <a:r>
              <a:rPr sz="1100" spc="5" dirty="0">
                <a:solidFill>
                  <a:srgbClr val="262626"/>
                </a:solidFill>
                <a:latin typeface="+mj-lt"/>
                <a:cs typeface="Arial MT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Arial MT"/>
              </a:rPr>
              <a:t>methods</a:t>
            </a:r>
            <a:r>
              <a:rPr sz="1100" spc="-10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Arial MT"/>
              </a:rPr>
              <a:t>for</a:t>
            </a:r>
            <a:r>
              <a:rPr sz="1100" spc="-20" dirty="0">
                <a:solidFill>
                  <a:srgbClr val="282828"/>
                </a:solidFill>
                <a:latin typeface="+mj-lt"/>
                <a:cs typeface="Arial MT"/>
              </a:rPr>
              <a:t> user</a:t>
            </a:r>
            <a:r>
              <a:rPr sz="1100" spc="15" dirty="0">
                <a:solidFill>
                  <a:srgbClr val="282828"/>
                </a:solidFill>
                <a:latin typeface="+mj-lt"/>
                <a:cs typeface="Arial MT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+mj-lt"/>
                <a:cs typeface="Arial MT"/>
              </a:rPr>
              <a:t>convenience.</a:t>
            </a:r>
            <a:endParaRPr sz="1100" dirty="0">
              <a:latin typeface="+mj-l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5986" y="2073655"/>
            <a:ext cx="2620010" cy="68929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sz="1400" dirty="0">
                <a:latin typeface="+mj-lt"/>
                <a:cs typeface="Calibri"/>
              </a:rPr>
              <a:t>Admin</a:t>
            </a:r>
            <a:r>
              <a:rPr sz="1400" spc="11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Dashboard</a:t>
            </a:r>
            <a:endParaRPr sz="14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00" spc="-60" dirty="0">
                <a:solidFill>
                  <a:srgbClr val="282828"/>
                </a:solidFill>
                <a:latin typeface="+mj-lt"/>
                <a:cs typeface="Calibri"/>
              </a:rPr>
              <a:t>Manage</a:t>
            </a:r>
            <a:r>
              <a:rPr sz="1100" spc="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60" dirty="0">
                <a:solidFill>
                  <a:srgbClr val="262626"/>
                </a:solidFill>
                <a:latin typeface="+mj-lt"/>
                <a:cs typeface="Calibri"/>
              </a:rPr>
              <a:t>menus,</a:t>
            </a:r>
            <a:r>
              <a:rPr sz="1100" spc="3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+mj-lt"/>
                <a:cs typeface="Calibri"/>
              </a:rPr>
              <a:t>orders,</a:t>
            </a:r>
            <a:r>
              <a:rPr sz="1100" spc="3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45" dirty="0">
                <a:solidFill>
                  <a:srgbClr val="2A2A2A"/>
                </a:solidFill>
                <a:latin typeface="+mj-lt"/>
                <a:cs typeface="Calibri"/>
              </a:rPr>
              <a:t>and</a:t>
            </a:r>
            <a:r>
              <a:rPr sz="1100" spc="-10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+mj-lt"/>
                <a:cs typeface="Calibri"/>
              </a:rPr>
              <a:t>customer</a:t>
            </a:r>
            <a:r>
              <a:rPr sz="1100" spc="7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+mj-lt"/>
                <a:cs typeface="Calibri"/>
              </a:rPr>
              <a:t>interactions</a:t>
            </a:r>
            <a:r>
              <a:rPr sz="1100" spc="10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efficiently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6399" y="3253799"/>
            <a:ext cx="2618105" cy="70801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latin typeface="+mj-lt"/>
                <a:cs typeface="Calibri"/>
              </a:rPr>
              <a:t>Order</a:t>
            </a:r>
            <a:r>
              <a:rPr sz="1400" spc="-25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Management</a:t>
            </a:r>
            <a:endParaRPr sz="1400" dirty="0">
              <a:latin typeface="+mj-lt"/>
              <a:cs typeface="Calibri"/>
            </a:endParaRPr>
          </a:p>
          <a:p>
            <a:pPr marL="13970" marR="5080" indent="-1270">
              <a:lnSpc>
                <a:spcPct val="112900"/>
              </a:lnSpc>
              <a:spcBef>
                <a:spcPts val="330"/>
              </a:spcBef>
            </a:pPr>
            <a:r>
              <a:rPr sz="1100" spc="-25" dirty="0">
                <a:solidFill>
                  <a:srgbClr val="282828"/>
                </a:solidFill>
                <a:latin typeface="+mj-lt"/>
                <a:cs typeface="Calibri"/>
              </a:rPr>
              <a:t>Efficient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workflows</a:t>
            </a:r>
            <a:r>
              <a:rPr sz="1100" spc="1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for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updating</a:t>
            </a:r>
            <a:r>
              <a:rPr sz="1100" spc="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order</a:t>
            </a:r>
            <a:r>
              <a:rPr sz="1100" spc="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statuses</a:t>
            </a:r>
            <a:r>
              <a:rPr sz="1100" spc="2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A2A2A"/>
                </a:solidFill>
                <a:latin typeface="+mj-lt"/>
                <a:cs typeface="Calibri"/>
              </a:rPr>
              <a:t>handling</a:t>
            </a:r>
            <a:r>
              <a:rPr sz="1100" spc="500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cancellations.</a:t>
            </a:r>
            <a:endParaRPr sz="11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714" y="1624583"/>
            <a:ext cx="2026665" cy="20269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65396" y="183388"/>
            <a:ext cx="3554729" cy="428963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44"/>
              </a:spcBef>
            </a:pPr>
            <a:r>
              <a:rPr sz="2000" spc="-10" dirty="0">
                <a:solidFill>
                  <a:srgbClr val="000000"/>
                </a:solidFill>
                <a:latin typeface="Calibri "/>
              </a:rPr>
              <a:t>User</a:t>
            </a:r>
            <a:r>
              <a:rPr sz="2000" spc="-105" dirty="0">
                <a:solidFill>
                  <a:srgbClr val="000000"/>
                </a:solidFill>
                <a:latin typeface="Calibri 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 "/>
              </a:rPr>
              <a:t>Experience</a:t>
            </a:r>
            <a:r>
              <a:rPr sz="2000" spc="-70" dirty="0">
                <a:solidFill>
                  <a:srgbClr val="000000"/>
                </a:solidFill>
                <a:latin typeface="Calibri "/>
              </a:rPr>
              <a:t> </a:t>
            </a:r>
            <a:r>
              <a:rPr sz="2000" spc="-25" dirty="0">
                <a:solidFill>
                  <a:srgbClr val="000000"/>
                </a:solidFill>
                <a:latin typeface="Calibri "/>
              </a:rPr>
              <a:t>Design</a:t>
            </a:r>
            <a:r>
              <a:rPr sz="2000" spc="-80" dirty="0">
                <a:solidFill>
                  <a:srgbClr val="000000"/>
                </a:solidFill>
                <a:latin typeface="Calibri 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 "/>
              </a:rPr>
              <a:t>Principles</a:t>
            </a:r>
            <a:endParaRPr sz="2000" dirty="0">
              <a:latin typeface="Calibri 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621" y="1488439"/>
            <a:ext cx="1982470" cy="85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1400" spc="-10" dirty="0">
                <a:latin typeface="Calibri "/>
                <a:cs typeface="Calibri"/>
              </a:rPr>
              <a:t>Customization</a:t>
            </a:r>
            <a:endParaRPr sz="1400" dirty="0">
              <a:latin typeface="Calibri "/>
              <a:cs typeface="Calibri"/>
            </a:endParaRPr>
          </a:p>
          <a:p>
            <a:pPr marL="385445" marR="5080" indent="-373380" algn="r">
              <a:lnSpc>
                <a:spcPct val="106700"/>
              </a:lnSpc>
              <a:spcBef>
                <a:spcPts val="335"/>
              </a:spcBef>
            </a:pPr>
            <a:r>
              <a:rPr sz="1100" spc="-35" dirty="0">
                <a:solidFill>
                  <a:srgbClr val="282828"/>
                </a:solidFill>
                <a:latin typeface="Calibri "/>
                <a:cs typeface="Calibri"/>
              </a:rPr>
              <a:t>User</a:t>
            </a:r>
            <a:r>
              <a:rPr sz="1100" spc="1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 "/>
                <a:cs typeface="Calibri"/>
              </a:rPr>
              <a:t>preferences</a:t>
            </a:r>
            <a:r>
              <a:rPr sz="1100" spc="9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 "/>
                <a:cs typeface="Calibri"/>
              </a:rPr>
              <a:t>are</a:t>
            </a:r>
            <a:r>
              <a:rPr sz="1100" spc="-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62626"/>
                </a:solidFill>
                <a:latin typeface="Calibri "/>
                <a:cs typeface="Calibri"/>
              </a:rPr>
              <a:t>saved</a:t>
            </a:r>
            <a:r>
              <a:rPr sz="1100" spc="5" dirty="0">
                <a:solidFill>
                  <a:srgbClr val="262626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A2A2A"/>
                </a:solidFill>
                <a:latin typeface="Calibri "/>
                <a:cs typeface="Calibri"/>
              </a:rPr>
              <a:t>for</a:t>
            </a:r>
            <a:r>
              <a:rPr sz="1100" spc="-5" dirty="0">
                <a:solidFill>
                  <a:srgbClr val="2A2A2A"/>
                </a:solidFill>
                <a:latin typeface="Calibri "/>
                <a:cs typeface="Calibri"/>
              </a:rPr>
              <a:t> </a:t>
            </a:r>
            <a:r>
              <a:rPr sz="1100" spc="-55" dirty="0">
                <a:solidFill>
                  <a:srgbClr val="242424"/>
                </a:solidFill>
                <a:latin typeface="Calibri "/>
                <a:cs typeface="Calibri"/>
              </a:rPr>
              <a:t>future</a:t>
            </a:r>
            <a:r>
              <a:rPr sz="1100" spc="35" dirty="0">
                <a:solidFill>
                  <a:srgbClr val="242424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orders,</a:t>
            </a:r>
            <a:r>
              <a:rPr sz="1100" spc="50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62626"/>
                </a:solidFill>
                <a:latin typeface="Calibri "/>
                <a:cs typeface="Calibri"/>
              </a:rPr>
              <a:t>providing</a:t>
            </a:r>
            <a:r>
              <a:rPr sz="1100" spc="45" dirty="0">
                <a:solidFill>
                  <a:srgbClr val="262626"/>
                </a:solidFill>
                <a:latin typeface="Calibri "/>
                <a:cs typeface="Calibri"/>
              </a:rPr>
              <a:t> </a:t>
            </a:r>
            <a:r>
              <a:rPr sz="1100" spc="-30" dirty="0">
                <a:solidFill>
                  <a:srgbClr val="2B2B2B"/>
                </a:solidFill>
                <a:latin typeface="Calibri "/>
                <a:cs typeface="Calibri"/>
              </a:rPr>
              <a:t>a</a:t>
            </a:r>
            <a:r>
              <a:rPr sz="1100" spc="-40" dirty="0">
                <a:solidFill>
                  <a:srgbClr val="2B2B2B"/>
                </a:solidFill>
                <a:latin typeface="Calibri 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Calibri "/>
                <a:cs typeface="Calibri"/>
              </a:rPr>
              <a:t>personalized</a:t>
            </a:r>
            <a:r>
              <a:rPr sz="1100" spc="7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32323"/>
                </a:solidFill>
                <a:latin typeface="Calibri "/>
                <a:cs typeface="Calibri"/>
              </a:rPr>
              <a:t>experience.</a:t>
            </a:r>
            <a:endParaRPr sz="1100" dirty="0">
              <a:latin typeface="Calibri 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654" y="3161792"/>
            <a:ext cx="1908175" cy="86260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1400" spc="-10" dirty="0">
                <a:latin typeface="Calibri "/>
                <a:cs typeface="Calibri"/>
              </a:rPr>
              <a:t>Feedback</a:t>
            </a:r>
            <a:endParaRPr sz="1400" dirty="0">
              <a:latin typeface="Calibri "/>
              <a:cs typeface="Calibri"/>
            </a:endParaRPr>
          </a:p>
          <a:p>
            <a:pPr marL="351790" marR="5080" indent="-339725" algn="r">
              <a:lnSpc>
                <a:spcPct val="104400"/>
              </a:lnSpc>
              <a:spcBef>
                <a:spcPts val="430"/>
              </a:spcBef>
            </a:pPr>
            <a:r>
              <a:rPr sz="1100" spc="-55" dirty="0">
                <a:solidFill>
                  <a:srgbClr val="282828"/>
                </a:solidFill>
                <a:latin typeface="Calibri "/>
                <a:cs typeface="Calibri"/>
              </a:rPr>
              <a:t>Immediate</a:t>
            </a:r>
            <a:r>
              <a:rPr sz="1100" spc="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 "/>
                <a:cs typeface="Calibri"/>
              </a:rPr>
              <a:t>notifications</a:t>
            </a:r>
            <a:r>
              <a:rPr sz="1100" spc="4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65" dirty="0">
                <a:solidFill>
                  <a:srgbClr val="262626"/>
                </a:solidFill>
                <a:latin typeface="Calibri "/>
                <a:cs typeface="Calibri"/>
              </a:rPr>
              <a:t>on</a:t>
            </a:r>
            <a:r>
              <a:rPr sz="1100" spc="-15" dirty="0">
                <a:solidFill>
                  <a:srgbClr val="262626"/>
                </a:solidFill>
                <a:latin typeface="Calibri 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 "/>
                <a:cs typeface="Calibri"/>
              </a:rPr>
              <a:t>order</a:t>
            </a:r>
            <a:r>
              <a:rPr sz="1100" spc="2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 "/>
                <a:cs typeface="Calibri"/>
              </a:rPr>
              <a:t>status</a:t>
            </a:r>
            <a:r>
              <a:rPr sz="1100" spc="1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 "/>
                <a:cs typeface="Calibri"/>
              </a:rPr>
              <a:t>and</a:t>
            </a:r>
            <a:r>
              <a:rPr sz="1100" spc="50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50" dirty="0">
                <a:solidFill>
                  <a:srgbClr val="282828"/>
                </a:solidFill>
                <a:latin typeface="Calibri "/>
                <a:cs typeface="Calibri"/>
              </a:rPr>
              <a:t>promotions</a:t>
            </a:r>
            <a:r>
              <a:rPr sz="1100" spc="2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30" dirty="0">
                <a:solidFill>
                  <a:srgbClr val="282828"/>
                </a:solidFill>
                <a:latin typeface="Calibri "/>
                <a:cs typeface="Calibri"/>
              </a:rPr>
              <a:t>to</a:t>
            </a:r>
            <a:r>
              <a:rPr sz="1100" spc="-1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62626"/>
                </a:solidFill>
                <a:latin typeface="Calibri "/>
                <a:cs typeface="Calibri"/>
              </a:rPr>
              <a:t>keep</a:t>
            </a:r>
            <a:r>
              <a:rPr sz="1100" spc="-10" dirty="0">
                <a:solidFill>
                  <a:srgbClr val="262626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 "/>
                <a:cs typeface="Calibri"/>
              </a:rPr>
              <a:t>users</a:t>
            </a:r>
            <a:r>
              <a:rPr sz="1100" spc="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35" dirty="0">
                <a:solidFill>
                  <a:srgbClr val="262626"/>
                </a:solidFill>
                <a:latin typeface="Calibri "/>
                <a:cs typeface="Calibri"/>
              </a:rPr>
              <a:t>informed.</a:t>
            </a:r>
            <a:endParaRPr sz="1100" dirty="0">
              <a:latin typeface="Calibri 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99715" y="1720088"/>
            <a:ext cx="1868170" cy="548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06700"/>
              </a:lnSpc>
              <a:spcBef>
                <a:spcPts val="100"/>
              </a:spcBef>
            </a:pPr>
            <a:r>
              <a:rPr sz="1100" dirty="0">
                <a:solidFill>
                  <a:srgbClr val="282828"/>
                </a:solidFill>
                <a:latin typeface="Calibri "/>
                <a:cs typeface="Calibri"/>
              </a:rPr>
              <a:t>Clear</a:t>
            </a: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50" dirty="0">
                <a:solidFill>
                  <a:srgbClr val="282828"/>
                </a:solidFill>
                <a:latin typeface="Calibri "/>
                <a:cs typeface="Calibri"/>
              </a:rPr>
              <a:t>navigation</a:t>
            </a:r>
            <a:r>
              <a:rPr sz="1100" spc="4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35" dirty="0">
                <a:solidFill>
                  <a:srgbClr val="282828"/>
                </a:solidFill>
                <a:latin typeface="Calibri "/>
                <a:cs typeface="Calibri"/>
              </a:rPr>
              <a:t>and</a:t>
            </a:r>
            <a:r>
              <a:rPr sz="1100" spc="-1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50" dirty="0">
                <a:solidFill>
                  <a:srgbClr val="242424"/>
                </a:solidFill>
                <a:latin typeface="Calibri "/>
                <a:cs typeface="Calibri"/>
              </a:rPr>
              <a:t>minimalistic</a:t>
            </a:r>
            <a:r>
              <a:rPr sz="1100" spc="70" dirty="0">
                <a:solidFill>
                  <a:srgbClr val="242424"/>
                </a:solidFill>
                <a:latin typeface="Calibri "/>
                <a:cs typeface="Calibri"/>
              </a:rPr>
              <a:t> </a:t>
            </a:r>
            <a:r>
              <a:rPr sz="1100" spc="-40" dirty="0">
                <a:solidFill>
                  <a:srgbClr val="282828"/>
                </a:solidFill>
                <a:latin typeface="Calibri "/>
                <a:cs typeface="Calibri"/>
              </a:rPr>
              <a:t>design</a:t>
            </a:r>
            <a:r>
              <a:rPr sz="1100" spc="-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A2A2A"/>
                </a:solidFill>
                <a:latin typeface="Calibri "/>
                <a:cs typeface="Calibri"/>
              </a:rPr>
              <a:t>to</a:t>
            </a:r>
            <a:r>
              <a:rPr sz="1100" spc="500" dirty="0">
                <a:solidFill>
                  <a:srgbClr val="2A2A2A"/>
                </a:solidFill>
                <a:latin typeface="Calibri "/>
                <a:cs typeface="Calibri"/>
              </a:rPr>
              <a:t> </a:t>
            </a:r>
            <a:r>
              <a:rPr sz="1100" spc="-50" dirty="0">
                <a:solidFill>
                  <a:srgbClr val="2A2A2A"/>
                </a:solidFill>
                <a:latin typeface="Calibri "/>
                <a:cs typeface="Calibri"/>
              </a:rPr>
              <a:t>make</a:t>
            </a:r>
            <a:r>
              <a:rPr sz="1100" spc="10" dirty="0">
                <a:solidFill>
                  <a:srgbClr val="2A2A2A"/>
                </a:solidFill>
                <a:latin typeface="Calibri "/>
                <a:cs typeface="Calibri"/>
              </a:rPr>
              <a:t> </a:t>
            </a:r>
            <a:r>
              <a:rPr sz="1100" spc="-45" dirty="0">
                <a:solidFill>
                  <a:srgbClr val="282828"/>
                </a:solidFill>
                <a:latin typeface="Calibri "/>
                <a:cs typeface="Calibri"/>
              </a:rPr>
              <a:t>interactions</a:t>
            </a:r>
            <a:r>
              <a:rPr sz="1100" spc="6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 "/>
                <a:cs typeface="Calibri"/>
              </a:rPr>
              <a:t>intuitive.</a:t>
            </a:r>
            <a:endParaRPr sz="1100" dirty="0">
              <a:latin typeface="Calibri 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2234" y="3160522"/>
            <a:ext cx="1875155" cy="90274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640"/>
              </a:spcBef>
            </a:pPr>
            <a:r>
              <a:rPr sz="1400" spc="-10" dirty="0">
                <a:latin typeface="Calibri "/>
                <a:cs typeface="Calibri"/>
              </a:rPr>
              <a:t>Accessibility</a:t>
            </a:r>
            <a:endParaRPr sz="1400" dirty="0">
              <a:latin typeface="Calibri "/>
              <a:cs typeface="Calibri"/>
            </a:endParaRPr>
          </a:p>
          <a:p>
            <a:pPr marL="13335" marR="5080" indent="-1270">
              <a:lnSpc>
                <a:spcPct val="110600"/>
              </a:lnSpc>
              <a:spcBef>
                <a:spcPts val="430"/>
              </a:spcBef>
            </a:pP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Responsive</a:t>
            </a:r>
            <a:r>
              <a:rPr sz="1100" spc="3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Calibri "/>
                <a:cs typeface="Calibri"/>
              </a:rPr>
              <a:t>design</a:t>
            </a:r>
            <a:r>
              <a:rPr sz="1100" spc="-1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ensures </a:t>
            </a:r>
            <a:r>
              <a:rPr sz="1100" spc="-20" dirty="0">
                <a:solidFill>
                  <a:srgbClr val="282828"/>
                </a:solidFill>
                <a:latin typeface="Calibri "/>
                <a:cs typeface="Calibri"/>
              </a:rPr>
              <a:t>usability</a:t>
            </a:r>
            <a:r>
              <a:rPr sz="1100" spc="2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across</a:t>
            </a:r>
            <a:r>
              <a:rPr sz="1100" spc="50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Calibri "/>
                <a:cs typeface="Calibri"/>
              </a:rPr>
              <a:t>all</a:t>
            </a:r>
            <a:r>
              <a:rPr sz="1100" spc="-50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Calibri "/>
                <a:cs typeface="Calibri"/>
              </a:rPr>
              <a:t>devices,</a:t>
            </a:r>
            <a:r>
              <a:rPr sz="1100" spc="10" dirty="0">
                <a:solidFill>
                  <a:srgbClr val="262626"/>
                </a:solidFill>
                <a:latin typeface="Calibri 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Calibri "/>
                <a:cs typeface="Calibri"/>
              </a:rPr>
              <a:t>enhancing</a:t>
            </a:r>
            <a:r>
              <a:rPr sz="1100" spc="65" dirty="0">
                <a:solidFill>
                  <a:srgbClr val="282828"/>
                </a:solidFill>
                <a:latin typeface="Calibri 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Calibri "/>
                <a:cs typeface="Calibri"/>
              </a:rPr>
              <a:t>reach.</a:t>
            </a:r>
            <a:endParaRPr sz="1100" dirty="0">
              <a:latin typeface="Calibri 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4000C-2CEC-8F04-831E-84F9C1B241F6}"/>
              </a:ext>
            </a:extLst>
          </p:cNvPr>
          <p:cNvSpPr txBox="1"/>
          <p:nvPr/>
        </p:nvSpPr>
        <p:spPr>
          <a:xfrm>
            <a:off x="5803264" y="145079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alibri "/>
              </a:rPr>
              <a:t>Simlicity</a:t>
            </a:r>
            <a:endParaRPr lang="en-IN" sz="1400" dirty="0">
              <a:latin typeface="Calibri 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142" y="3182111"/>
            <a:ext cx="283428" cy="609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047" y="2334767"/>
            <a:ext cx="292571" cy="609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666" y="1487424"/>
            <a:ext cx="344380" cy="609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65" dirty="0">
                <a:solidFill>
                  <a:srgbClr val="000000"/>
                </a:solidFill>
                <a:latin typeface="+mj-lt"/>
                <a:cs typeface="Arial MT"/>
              </a:rPr>
              <a:t>Payment</a:t>
            </a:r>
            <a:r>
              <a:rPr sz="1850" dirty="0">
                <a:solidFill>
                  <a:srgbClr val="000000"/>
                </a:solidFill>
                <a:latin typeface="+mj-lt"/>
                <a:cs typeface="Arial MT"/>
              </a:rPr>
              <a:t> </a:t>
            </a:r>
            <a:r>
              <a:rPr sz="1850" spc="-10" dirty="0">
                <a:solidFill>
                  <a:srgbClr val="000000"/>
                </a:solidFill>
                <a:latin typeface="+mj-lt"/>
                <a:cs typeface="Arial MT"/>
              </a:rPr>
              <a:t>Security</a:t>
            </a:r>
            <a:r>
              <a:rPr sz="1850" spc="-35" dirty="0">
                <a:solidFill>
                  <a:srgbClr val="000000"/>
                </a:solidFill>
                <a:latin typeface="+mj-lt"/>
                <a:cs typeface="Arial MT"/>
              </a:rPr>
              <a:t> </a:t>
            </a:r>
            <a:r>
              <a:rPr sz="1850" spc="-40" dirty="0">
                <a:solidFill>
                  <a:srgbClr val="000000"/>
                </a:solidFill>
                <a:latin typeface="+mj-lt"/>
                <a:cs typeface="Arial MT"/>
              </a:rPr>
              <a:t>and</a:t>
            </a:r>
            <a:r>
              <a:rPr sz="1850" spc="-135" dirty="0">
                <a:solidFill>
                  <a:srgbClr val="000000"/>
                </a:solidFill>
                <a:latin typeface="+mj-lt"/>
                <a:cs typeface="Arial MT"/>
              </a:rPr>
              <a:t> </a:t>
            </a:r>
            <a:r>
              <a:rPr sz="1850" spc="-50" dirty="0">
                <a:solidFill>
                  <a:srgbClr val="000000"/>
                </a:solidFill>
                <a:latin typeface="+mj-lt"/>
                <a:cs typeface="Arial MT"/>
              </a:rPr>
              <a:t>User</a:t>
            </a:r>
            <a:r>
              <a:rPr sz="1850" spc="-65" dirty="0">
                <a:solidFill>
                  <a:srgbClr val="000000"/>
                </a:solidFill>
                <a:latin typeface="+mj-lt"/>
                <a:cs typeface="Arial MT"/>
              </a:rPr>
              <a:t> </a:t>
            </a:r>
            <a:r>
              <a:rPr sz="1850" spc="-20" dirty="0">
                <a:solidFill>
                  <a:srgbClr val="000000"/>
                </a:solidFill>
                <a:latin typeface="+mj-lt"/>
                <a:cs typeface="Arial MT"/>
              </a:rPr>
              <a:t>Trust</a:t>
            </a:r>
            <a:endParaRPr sz="1850">
              <a:latin typeface="+mj-l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511" y="1531302"/>
            <a:ext cx="4188460" cy="7072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spc="-10" dirty="0">
                <a:latin typeface="+mj-lt"/>
                <a:cs typeface="Calibri"/>
              </a:rPr>
              <a:t>Encryption</a:t>
            </a:r>
            <a:endParaRPr sz="1400" dirty="0">
              <a:latin typeface="+mj-lt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535"/>
              </a:spcBef>
            </a:pPr>
            <a:r>
              <a:rPr sz="1100" spc="-50" dirty="0">
                <a:solidFill>
                  <a:srgbClr val="2A2A2A"/>
                </a:solidFill>
                <a:latin typeface="+mj-lt"/>
                <a:cs typeface="Calibri"/>
              </a:rPr>
              <a:t>AU</a:t>
            </a:r>
            <a:r>
              <a:rPr sz="1100" spc="-20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payment</a:t>
            </a:r>
            <a:r>
              <a:rPr sz="1100" spc="11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data</a:t>
            </a:r>
            <a:r>
              <a:rPr sz="1100" spc="2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A2A2A"/>
                </a:solidFill>
                <a:latin typeface="+mj-lt"/>
                <a:cs typeface="Calibri"/>
              </a:rPr>
              <a:t>is</a:t>
            </a:r>
            <a:r>
              <a:rPr sz="1100" spc="50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encrypted</a:t>
            </a:r>
            <a:r>
              <a:rPr sz="1100" spc="10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using</a:t>
            </a:r>
            <a:r>
              <a:rPr sz="1100" spc="1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industry-standard</a:t>
            </a:r>
            <a:r>
              <a:rPr sz="1100" spc="2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protocols</a:t>
            </a:r>
            <a:r>
              <a:rPr sz="1100" spc="9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A2A2A"/>
                </a:solidFill>
                <a:latin typeface="+mj-lt"/>
                <a:cs typeface="Calibri"/>
              </a:rPr>
              <a:t>to</a:t>
            </a:r>
            <a:r>
              <a:rPr sz="1100" spc="35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prevent</a:t>
            </a:r>
            <a:r>
              <a:rPr sz="1100" spc="4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unauthorized</a:t>
            </a:r>
            <a:r>
              <a:rPr sz="1100" spc="11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access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3511" y="2389841"/>
            <a:ext cx="4131945" cy="69634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dirty="0">
                <a:latin typeface="+mj-lt"/>
                <a:cs typeface="Calibri"/>
              </a:rPr>
              <a:t>Multi-Factor</a:t>
            </a:r>
            <a:r>
              <a:rPr sz="1400" spc="25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Authentication</a:t>
            </a:r>
            <a:endParaRPr sz="1400" dirty="0">
              <a:latin typeface="+mj-lt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480"/>
              </a:spcBef>
            </a:pP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Additional</a:t>
            </a:r>
            <a:r>
              <a:rPr sz="1100" spc="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+mj-lt"/>
                <a:cs typeface="Calibri"/>
              </a:rPr>
              <a:t>verification</a:t>
            </a:r>
            <a:r>
              <a:rPr sz="1100" spc="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steps</a:t>
            </a:r>
            <a:r>
              <a:rPr sz="1100" spc="1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dirty="0">
                <a:solidFill>
                  <a:srgbClr val="2A2A2A"/>
                </a:solidFill>
                <a:latin typeface="+mj-lt"/>
                <a:cs typeface="Calibri"/>
              </a:rPr>
              <a:t>are</a:t>
            </a:r>
            <a:r>
              <a:rPr sz="1100" spc="-25" dirty="0">
                <a:solidFill>
                  <a:srgbClr val="2A2A2A"/>
                </a:solidFill>
                <a:latin typeface="+mj-lt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+mj-lt"/>
                <a:cs typeface="Calibri"/>
              </a:rPr>
              <a:t>implemented</a:t>
            </a:r>
            <a:r>
              <a:rPr sz="1100" spc="4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during</a:t>
            </a:r>
            <a:r>
              <a:rPr sz="1100" spc="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+mj-lt"/>
                <a:cs typeface="Calibri"/>
              </a:rPr>
              <a:t>sensitive</a:t>
            </a:r>
            <a:r>
              <a:rPr sz="1100" spc="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transactions</a:t>
            </a:r>
            <a:r>
              <a:rPr sz="1100" spc="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to</a:t>
            </a:r>
            <a:r>
              <a:rPr sz="1100" spc="-4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enhance</a:t>
            </a:r>
            <a:r>
              <a:rPr sz="1100" spc="2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security.</a:t>
            </a:r>
            <a:endParaRPr sz="1100" dirty="0">
              <a:latin typeface="+mj-lt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4044" y="3237185"/>
            <a:ext cx="3445510" cy="696344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10"/>
              </a:spcBef>
            </a:pPr>
            <a:r>
              <a:rPr sz="1400" spc="10" dirty="0">
                <a:latin typeface="+mj-lt"/>
                <a:cs typeface="Calibri"/>
              </a:rPr>
              <a:t>Secure</a:t>
            </a:r>
            <a:r>
              <a:rPr sz="1400" spc="125" dirty="0">
                <a:latin typeface="+mj-lt"/>
                <a:cs typeface="Calibri"/>
              </a:rPr>
              <a:t> </a:t>
            </a:r>
            <a:r>
              <a:rPr sz="1400" spc="10" dirty="0">
                <a:latin typeface="+mj-lt"/>
                <a:cs typeface="Calibri"/>
              </a:rPr>
              <a:t>Payment</a:t>
            </a:r>
            <a:r>
              <a:rPr sz="1400" spc="220" dirty="0">
                <a:latin typeface="+mj-lt"/>
                <a:cs typeface="Calibri"/>
              </a:rPr>
              <a:t> </a:t>
            </a:r>
            <a:r>
              <a:rPr sz="1400" spc="-10" dirty="0">
                <a:latin typeface="+mj-lt"/>
                <a:cs typeface="Calibri"/>
              </a:rPr>
              <a:t>Gateways</a:t>
            </a:r>
            <a:endParaRPr sz="1400" dirty="0"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30" dirty="0">
                <a:solidFill>
                  <a:srgbClr val="282828"/>
                </a:solidFill>
                <a:latin typeface="+mj-lt"/>
                <a:cs typeface="Calibri"/>
              </a:rPr>
              <a:t>Integration</a:t>
            </a:r>
            <a:r>
              <a:rPr sz="1100" spc="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30" dirty="0">
                <a:solidFill>
                  <a:srgbClr val="262626"/>
                </a:solidFill>
                <a:latin typeface="+mj-lt"/>
                <a:cs typeface="Calibri"/>
              </a:rPr>
              <a:t>with</a:t>
            </a:r>
            <a:r>
              <a:rPr sz="1100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Stripe</a:t>
            </a:r>
            <a:r>
              <a:rPr sz="1100" spc="1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ensures</a:t>
            </a:r>
            <a:r>
              <a:rPr sz="1100" spc="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reliable</a:t>
            </a:r>
            <a:r>
              <a:rPr sz="110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processing</a:t>
            </a:r>
            <a:r>
              <a:rPr sz="1100" spc="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82828"/>
                </a:solidFill>
                <a:latin typeface="+mj-lt"/>
                <a:cs typeface="Calibri"/>
              </a:rPr>
              <a:t>and</a:t>
            </a:r>
            <a:r>
              <a:rPr sz="1100" spc="-20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5" dirty="0">
                <a:solidFill>
                  <a:srgbClr val="282828"/>
                </a:solidFill>
                <a:latin typeface="+mj-lt"/>
                <a:cs typeface="Calibri"/>
              </a:rPr>
              <a:t>protection</a:t>
            </a:r>
            <a:r>
              <a:rPr sz="1100" spc="35" dirty="0">
                <a:solidFill>
                  <a:srgbClr val="282828"/>
                </a:solidFill>
                <a:latin typeface="+mj-lt"/>
                <a:cs typeface="Calibri"/>
              </a:rPr>
              <a:t> </a:t>
            </a:r>
            <a:r>
              <a:rPr sz="1100" spc="-20" dirty="0">
                <a:solidFill>
                  <a:srgbClr val="262626"/>
                </a:solidFill>
                <a:latin typeface="+mj-lt"/>
                <a:cs typeface="Calibri"/>
              </a:rPr>
              <a:t>against</a:t>
            </a:r>
            <a:r>
              <a:rPr sz="1100" spc="5" dirty="0">
                <a:solidFill>
                  <a:srgbClr val="262626"/>
                </a:solidFill>
                <a:latin typeface="+mj-lt"/>
                <a:cs typeface="Calibri"/>
              </a:rPr>
              <a:t> </a:t>
            </a:r>
            <a:r>
              <a:rPr sz="1100" spc="-10" dirty="0">
                <a:solidFill>
                  <a:srgbClr val="262626"/>
                </a:solidFill>
                <a:latin typeface="+mj-lt"/>
                <a:cs typeface="Calibri"/>
              </a:rPr>
              <a:t>fraud.</a:t>
            </a:r>
            <a:endParaRPr sz="11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380" y="265175"/>
            <a:ext cx="222476" cy="853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33" y="289559"/>
            <a:ext cx="170666" cy="1737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7428" y="1703832"/>
            <a:ext cx="54857" cy="7315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40610" y="466036"/>
            <a:ext cx="3856990" cy="634147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sz="2000" spc="-35" dirty="0">
                <a:solidFill>
                  <a:srgbClr val="000000"/>
                </a:solidFill>
              </a:rPr>
              <a:t>Restaurant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spc="-65" dirty="0">
                <a:solidFill>
                  <a:srgbClr val="000000"/>
                </a:solidFill>
              </a:rPr>
              <a:t>Management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Features</a:t>
            </a:r>
            <a:endParaRPr sz="2000" dirty="0"/>
          </a:p>
          <a:p>
            <a:pPr marL="3175" algn="ctr">
              <a:lnSpc>
                <a:spcPct val="100000"/>
              </a:lnSpc>
              <a:spcBef>
                <a:spcPts val="425"/>
              </a:spcBef>
            </a:pPr>
            <a:r>
              <a:rPr sz="1000" spc="-20" dirty="0">
                <a:solidFill>
                  <a:srgbClr val="262626"/>
                </a:solidFill>
              </a:rPr>
              <a:t>Empowering</a:t>
            </a:r>
            <a:r>
              <a:rPr sz="1000" spc="30" dirty="0">
                <a:solidFill>
                  <a:srgbClr val="262626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Restaurants</a:t>
            </a:r>
            <a:r>
              <a:rPr sz="1000" spc="60" dirty="0">
                <a:solidFill>
                  <a:srgbClr val="282828"/>
                </a:solidFill>
              </a:rPr>
              <a:t> </a:t>
            </a:r>
            <a:r>
              <a:rPr sz="1000" dirty="0">
                <a:solidFill>
                  <a:srgbClr val="262626"/>
                </a:solidFill>
              </a:rPr>
              <a:t>for</a:t>
            </a:r>
            <a:r>
              <a:rPr sz="1000" spc="20" dirty="0">
                <a:solidFill>
                  <a:srgbClr val="262626"/>
                </a:solidFill>
              </a:rPr>
              <a:t> </a:t>
            </a:r>
            <a:r>
              <a:rPr sz="1000" spc="-20" dirty="0">
                <a:solidFill>
                  <a:srgbClr val="282828"/>
                </a:solidFill>
              </a:rPr>
              <a:t>Operational</a:t>
            </a:r>
            <a:r>
              <a:rPr sz="1000" spc="-10" dirty="0">
                <a:solidFill>
                  <a:srgbClr val="282828"/>
                </a:solidFill>
              </a:rPr>
              <a:t> Excellence</a:t>
            </a:r>
            <a:endParaRPr sz="1000" dirty="0"/>
          </a:p>
        </p:txBody>
      </p:sp>
      <p:sp>
        <p:nvSpPr>
          <p:cNvPr id="16" name="object 16"/>
          <p:cNvSpPr txBox="1"/>
          <p:nvPr/>
        </p:nvSpPr>
        <p:spPr>
          <a:xfrm>
            <a:off x="6649349" y="4237591"/>
            <a:ext cx="443865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9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2343" y="4237591"/>
            <a:ext cx="5537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7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9144" y="1659635"/>
            <a:ext cx="666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0" dirty="0">
                <a:solidFill>
                  <a:srgbClr val="262626"/>
                </a:solidFill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9572" y="164693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282828"/>
                </a:solidFill>
                <a:latin typeface="Consolas"/>
                <a:cs typeface="Consolas"/>
              </a:rPr>
              <a:t>2</a:t>
            </a:r>
            <a:endParaRPr sz="9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803331"/>
              </p:ext>
            </p:extLst>
          </p:nvPr>
        </p:nvGraphicFramePr>
        <p:xfrm>
          <a:off x="256000" y="2037894"/>
          <a:ext cx="7126920" cy="1619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5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54">
                <a:tc>
                  <a:txBody>
                    <a:bodyPr/>
                    <a:lstStyle/>
                    <a:p>
                      <a:pPr marR="90170" algn="ctr">
                        <a:lnSpc>
                          <a:spcPts val="8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Dynamic</a:t>
                      </a:r>
                      <a:r>
                        <a:rPr sz="14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Menu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Updates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Order</a:t>
                      </a:r>
                      <a:r>
                        <a:rPr sz="14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Analytics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 algn="ctr">
                        <a:lnSpc>
                          <a:spcPts val="855"/>
                        </a:lnSpc>
                      </a:pPr>
                      <a:r>
                        <a:rPr sz="1400" spc="2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Tools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2"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3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Restaurants</a:t>
                      </a:r>
                      <a:r>
                        <a:rPr sz="1100" spc="3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can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instantly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3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Gain</a:t>
                      </a:r>
                      <a:r>
                        <a:rPr sz="1100" spc="-3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r>
                        <a:rPr sz="1100" spc="2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100" spc="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sales</a:t>
                      </a:r>
                      <a:r>
                        <a:rPr sz="1100" spc="-1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patterns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4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Receive</a:t>
                      </a:r>
                      <a:r>
                        <a:rPr sz="1100" spc="1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5" dirty="0">
                          <a:solidFill>
                            <a:srgbClr val="242424"/>
                          </a:solidFill>
                          <a:latin typeface="Calibri"/>
                          <a:cs typeface="Calibri"/>
                        </a:rPr>
                        <a:t>direct</a:t>
                      </a:r>
                      <a:r>
                        <a:rPr sz="1100" spc="-15" dirty="0">
                          <a:solidFill>
                            <a:srgbClr val="24242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232323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100" dirty="0">
                          <a:solidFill>
                            <a:srgbClr val="23232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95">
                <a:tc>
                  <a:txBody>
                    <a:bodyPr/>
                    <a:lstStyle/>
                    <a:p>
                      <a:pPr marR="90170" algn="ctr">
                        <a:lnSpc>
                          <a:spcPts val="980"/>
                        </a:lnSpc>
                      </a:pPr>
                      <a:r>
                        <a:rPr sz="1100" spc="-5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modify</a:t>
                      </a:r>
                      <a:r>
                        <a:rPr sz="1100" spc="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100" spc="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offerings</a:t>
                      </a:r>
                      <a:r>
                        <a:rPr sz="1100" spc="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reflect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980"/>
                        </a:lnSpc>
                      </a:pPr>
                      <a:r>
                        <a:rPr sz="1100" spc="-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1100" spc="2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popular</a:t>
                      </a:r>
                      <a:r>
                        <a:rPr sz="1100" spc="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dishes</a:t>
                      </a:r>
                      <a:r>
                        <a:rPr sz="1100" spc="-1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 algn="ctr">
                        <a:lnSpc>
                          <a:spcPts val="980"/>
                        </a:lnSpc>
                      </a:pPr>
                      <a:r>
                        <a:rPr sz="1100" spc="-3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100" spc="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3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100" spc="-2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100" spc="1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95">
                <a:tc>
                  <a:txBody>
                    <a:bodyPr/>
                    <a:lstStyle/>
                    <a:p>
                      <a:pPr marR="94615" algn="ctr">
                        <a:lnSpc>
                          <a:spcPts val="969"/>
                        </a:lnSpc>
                      </a:pPr>
                      <a:r>
                        <a:rPr sz="1100" spc="-3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100" spc="-15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trends</a:t>
                      </a:r>
                      <a:r>
                        <a:rPr sz="1100" spc="-1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100" dirty="0">
                          <a:solidFill>
                            <a:srgbClr val="2A2A2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100" spc="-5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optimize</a:t>
                      </a:r>
                      <a:r>
                        <a:rPr sz="1100" spc="1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inventory</a:t>
                      </a:r>
                      <a:r>
                        <a:rPr sz="1100" spc="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 algn="ctr">
                        <a:lnSpc>
                          <a:spcPts val="969"/>
                        </a:lnSpc>
                      </a:pPr>
                      <a:r>
                        <a:rPr sz="1100" spc="-3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100" spc="1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4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5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improve</a:t>
                      </a:r>
                      <a:r>
                        <a:rPr sz="1100" spc="2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8">
                <a:tc>
                  <a:txBody>
                    <a:bodyPr/>
                    <a:lstStyle/>
                    <a:p>
                      <a:pPr marR="92075" algn="ctr">
                        <a:lnSpc>
                          <a:spcPts val="925"/>
                        </a:lnSpc>
                      </a:pP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preferences.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25"/>
                        </a:lnSpc>
                      </a:pPr>
                      <a:r>
                        <a:rPr sz="1100" spc="-5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marketing</a:t>
                      </a:r>
                      <a:r>
                        <a:rPr sz="1100" spc="2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strategies.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algn="ctr">
                        <a:lnSpc>
                          <a:spcPts val="925"/>
                        </a:lnSpc>
                      </a:pPr>
                      <a:r>
                        <a:rPr sz="1100" spc="-5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dining</a:t>
                      </a:r>
                      <a:r>
                        <a:rPr sz="1100" spc="5" dirty="0">
                          <a:solidFill>
                            <a:srgbClr val="28282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solidFill>
                            <a:srgbClr val="262626"/>
                          </a:solidFill>
                          <a:latin typeface="Calibri"/>
                          <a:cs typeface="Calibri"/>
                        </a:rPr>
                        <a:t>experience.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756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MT</vt:lpstr>
      <vt:lpstr>Calibri</vt:lpstr>
      <vt:lpstr>Calibri </vt:lpstr>
      <vt:lpstr>Consolas</vt:lpstr>
      <vt:lpstr>Courier New</vt:lpstr>
      <vt:lpstr>Times New Roman</vt:lpstr>
      <vt:lpstr>Office Theme</vt:lpstr>
      <vt:lpstr>PowerPoint Presentation</vt:lpstr>
      <vt:lpstr>The online food delivery market has seen substantial growth, driven by consumer demand for convenience and variety.</vt:lpstr>
      <vt:lpstr>Identifying the Challenges in Food Delivery</vt:lpstr>
      <vt:lpstr>Quick Bite's Unique Selling Proposition</vt:lpstr>
      <vt:lpstr>Architectural Overview of Quick Bite Comprehensive Analysis of Ouick Bite Online Food Delivery</vt:lpstr>
      <vt:lpstr>Core Features of the Quick Bite Application</vt:lpstr>
      <vt:lpstr>User Experience Design Principles</vt:lpstr>
      <vt:lpstr>Payment Security and User Trust</vt:lpstr>
      <vt:lpstr>Restaurant Management Features Empowering Restaurants for Operational Excellence</vt:lpstr>
      <vt:lpstr>PowerPoint Presentation</vt:lpstr>
      <vt:lpstr>Testing Methodologies for Quality Assurance</vt:lpstr>
      <vt:lpstr>Future Enhancements for Quick Bite</vt:lpstr>
      <vt:lpstr>Conclusion and 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Shrutha Keerthi</cp:lastModifiedBy>
  <cp:revision>1</cp:revision>
  <dcterms:created xsi:type="dcterms:W3CDTF">2024-11-20T15:39:36Z</dcterms:created>
  <dcterms:modified xsi:type="dcterms:W3CDTF">2024-11-20T16:58:39Z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2024-11-20T00:00:00Z</vt:filetime>
  </property>
</Properties>
</file>