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89" r:id="rId3"/>
    <p:sldId id="369" r:id="rId4"/>
    <p:sldId id="257" r:id="rId5"/>
    <p:sldId id="372" r:id="rId6"/>
    <p:sldId id="373" r:id="rId7"/>
    <p:sldId id="374" r:id="rId8"/>
    <p:sldId id="379" r:id="rId9"/>
    <p:sldId id="391" r:id="rId10"/>
    <p:sldId id="375" r:id="rId11"/>
    <p:sldId id="377" r:id="rId12"/>
    <p:sldId id="385" r:id="rId13"/>
    <p:sldId id="386" r:id="rId14"/>
    <p:sldId id="383" r:id="rId15"/>
    <p:sldId id="388" r:id="rId16"/>
    <p:sldId id="387"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08891" y="295047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CUSTOMER CHURN PREDICTION</a:t>
            </a:r>
          </a:p>
          <a:p>
            <a:r>
              <a:rPr lang="en-US" sz="4000" b="1" dirty="0">
                <a:solidFill>
                  <a:srgbClr val="7030A0"/>
                </a:solidFill>
                <a:latin typeface="Verdana" panose="020B0604030504040204" pitchFamily="34" charset="0"/>
                <a:ea typeface="+mn-ea"/>
                <a:cs typeface="+mn-cs"/>
              </a:rPr>
              <a:t>USING DEEP LEARNING</a:t>
            </a:r>
            <a:endParaRPr lang="en-IN" sz="4000" b="1" dirty="0">
              <a:solidFill>
                <a:srgbClr val="7030A0"/>
              </a:solidFill>
              <a:latin typeface="Verdana" panose="020B0604030504040204" pitchFamily="34" charset="0"/>
              <a:ea typeface="+mn-ea"/>
              <a:cs typeface="+mn-cs"/>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0E9A9BC8-A1A8-D2DC-31EE-D6EB7C54561F}"/>
              </a:ext>
            </a:extLst>
          </p:cNvPr>
          <p:cNvSpPr txBox="1">
            <a:spLocks noChangeArrowheads="1"/>
          </p:cNvSpPr>
          <p:nvPr/>
        </p:nvSpPr>
        <p:spPr bwMode="auto">
          <a:xfrm>
            <a:off x="968864" y="5290920"/>
            <a:ext cx="27425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Mrs. </a:t>
            </a:r>
            <a:r>
              <a:rPr kumimoji="0" lang="en-IN" altLang="en-US" sz="2000" b="1" i="0" u="none" strike="noStrike" kern="1200" cap="none" spc="0" normalizeH="0" baseline="0" noProof="0" dirty="0" err="1">
                <a:ln>
                  <a:noFill/>
                </a:ln>
                <a:solidFill>
                  <a:srgbClr val="002060"/>
                </a:solidFill>
                <a:effectLst/>
                <a:uLnTx/>
                <a:uFillTx/>
                <a:latin typeface="Tw Cen MT" panose="020B0602020104020603" pitchFamily="34" charset="0"/>
                <a:ea typeface="+mn-ea"/>
                <a:cs typeface="+mn-cs"/>
              </a:rPr>
              <a:t>Anandhi</a:t>
            </a:r>
            <a: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 S 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Assistant Professor</a:t>
            </a:r>
          </a:p>
        </p:txBody>
      </p:sp>
      <p:sp>
        <p:nvSpPr>
          <p:cNvPr id="3" name="TextBox 1">
            <a:extLst>
              <a:ext uri="{FF2B5EF4-FFF2-40B4-BE49-F238E27FC236}">
                <a16:creationId xmlns:a16="http://schemas.microsoft.com/office/drawing/2014/main" id="{F148D252-038D-D78A-BD60-16BDC4A1FF3A}"/>
              </a:ext>
            </a:extLst>
          </p:cNvPr>
          <p:cNvSpPr txBox="1">
            <a:spLocks noChangeArrowheads="1"/>
          </p:cNvSpPr>
          <p:nvPr/>
        </p:nvSpPr>
        <p:spPr bwMode="auto">
          <a:xfrm>
            <a:off x="8480612" y="5290920"/>
            <a:ext cx="274252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altLang="en-US" sz="2000" b="1" i="0" u="none" strike="noStrike" kern="1200" cap="none" spc="0" normalizeH="0" baseline="0" noProof="0" dirty="0" err="1">
                <a:ln>
                  <a:noFill/>
                </a:ln>
                <a:solidFill>
                  <a:srgbClr val="002060"/>
                </a:solidFill>
                <a:effectLst/>
                <a:uLnTx/>
                <a:uFillTx/>
                <a:latin typeface="Tw Cen MT" panose="020B0602020104020603" pitchFamily="34" charset="0"/>
                <a:ea typeface="+mn-ea"/>
                <a:cs typeface="+mn-cs"/>
              </a:rPr>
              <a:t>Sh</a:t>
            </a:r>
            <a:r>
              <a:rPr lang="en-IN" altLang="en-US" sz="2000" b="1" dirty="0" err="1">
                <a:solidFill>
                  <a:srgbClr val="002060"/>
                </a:solidFill>
                <a:latin typeface="Tw Cen MT" panose="020B0602020104020603" pitchFamily="34" charset="0"/>
              </a:rPr>
              <a:t>ruthi</a:t>
            </a:r>
            <a:r>
              <a:rPr lang="en-IN" altLang="en-US" sz="2000" b="1" dirty="0">
                <a:solidFill>
                  <a:srgbClr val="002060"/>
                </a:solidFill>
                <a:latin typeface="Tw Cen MT" panose="020B0602020104020603" pitchFamily="34" charset="0"/>
              </a:rPr>
              <a:t> K</a:t>
            </a:r>
            <a: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(200701237)</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altLang="en-US" sz="2000" b="1" i="0" u="none" strike="noStrike" kern="1200" cap="none" spc="0" normalizeH="0" baseline="0" noProof="0" dirty="0" err="1">
                <a:ln>
                  <a:noFill/>
                </a:ln>
                <a:solidFill>
                  <a:srgbClr val="002060"/>
                </a:solidFill>
                <a:effectLst/>
                <a:uLnTx/>
                <a:uFillTx/>
                <a:latin typeface="Tw Cen MT" panose="020B0602020104020603" pitchFamily="34" charset="0"/>
                <a:ea typeface="+mn-ea"/>
                <a:cs typeface="+mn-cs"/>
              </a:rPr>
              <a:t>Ilakia</a:t>
            </a:r>
            <a:r>
              <a:rPr kumimoji="0" lang="en-IN" altLang="en-US" sz="2000" b="1" i="0" u="none" strike="noStrike" kern="1200" cap="none" spc="0" normalizeH="0" baseline="0" noProof="0" dirty="0">
                <a:ln>
                  <a:noFill/>
                </a:ln>
                <a:solidFill>
                  <a:srgbClr val="002060"/>
                </a:solidFill>
                <a:effectLst/>
                <a:uLnTx/>
                <a:uFillTx/>
                <a:latin typeface="Tw Cen MT" panose="020B0602020104020603" pitchFamily="34" charset="0"/>
                <a:ea typeface="+mn-ea"/>
                <a:cs typeface="+mn-cs"/>
              </a:rPr>
              <a:t> S R(200701309)</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Clr>
                <a:srgbClr val="CC0000"/>
              </a:buClr>
              <a:buNone/>
              <a:defRPr/>
            </a:pPr>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This study highlights the application of </a:t>
            </a:r>
            <a:r>
              <a:rPr lang="en-AU" sz="2400" dirty="0">
                <a:latin typeface="Times New Roman" panose="02020603050405020304" pitchFamily="18" charset="0"/>
                <a:ea typeface="Times New Roman" panose="02020603050405020304" pitchFamily="18" charset="0"/>
                <a:cs typeface="Times New Roman" panose="02020603050405020304" pitchFamily="18" charset="0"/>
              </a:rPr>
              <a:t>M</a:t>
            </a:r>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achine learning and </a:t>
            </a:r>
            <a:r>
              <a:rPr lang="en-AU" sz="2400" dirty="0">
                <a:latin typeface="Times New Roman" panose="02020603050405020304" pitchFamily="18" charset="0"/>
                <a:ea typeface="Times New Roman" panose="02020603050405020304" pitchFamily="18" charset="0"/>
                <a:cs typeface="Times New Roman" panose="02020603050405020304" pitchFamily="18" charset="0"/>
              </a:rPr>
              <a:t>D</a:t>
            </a:r>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eep learning techniques in predicting client retention, emphasizing their effectiveness in capturing intricate customer behaviour patterns. The telecom sector, in particular, stands to benefit significantly from this approach. By harnessing the power of </a:t>
            </a:r>
            <a:r>
              <a:rPr lang="en-AU" sz="2400" dirty="0">
                <a:latin typeface="Times New Roman" panose="02020603050405020304" pitchFamily="18" charset="0"/>
                <a:ea typeface="Times New Roman" panose="02020603050405020304" pitchFamily="18" charset="0"/>
                <a:cs typeface="Times New Roman" panose="02020603050405020304" pitchFamily="18" charset="0"/>
              </a:rPr>
              <a:t>M</a:t>
            </a:r>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achine learning and </a:t>
            </a:r>
            <a:r>
              <a:rPr lang="en-AU" sz="2400" dirty="0">
                <a:latin typeface="Times New Roman" panose="02020603050405020304" pitchFamily="18" charset="0"/>
                <a:ea typeface="Times New Roman" panose="02020603050405020304" pitchFamily="18" charset="0"/>
                <a:cs typeface="Times New Roman" panose="02020603050405020304" pitchFamily="18" charset="0"/>
              </a:rPr>
              <a:t>D</a:t>
            </a:r>
            <a:r>
              <a:rPr lang="en-AU" sz="2400" dirty="0">
                <a:effectLst/>
                <a:latin typeface="Times New Roman" panose="02020603050405020304" pitchFamily="18" charset="0"/>
                <a:ea typeface="Times New Roman" panose="02020603050405020304" pitchFamily="18" charset="0"/>
                <a:cs typeface="Times New Roman" panose="02020603050405020304" pitchFamily="18" charset="0"/>
              </a:rPr>
              <a:t>eep learning techniques, telecom companies can analyse extensive customer data to proactively address churn-causing factors. This predictive strategy enables the implementation of targeted retention initiatives, such as personalized offers and engagement programs, ultimately leading to reduced churn rates and heightened customer satisfaction. </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2369166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49425"/>
            <a:ext cx="10668000" cy="4267200"/>
          </a:xfrm>
        </p:spPr>
        <p:txBody>
          <a:bodyPr/>
          <a:lstStyle/>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 Agarwal, V., </a:t>
            </a:r>
            <a:r>
              <a:rPr lang="en-US" sz="1800" dirty="0" err="1">
                <a:effectLst/>
                <a:latin typeface="Times New Roman" panose="02020603050405020304" pitchFamily="18" charset="0"/>
                <a:ea typeface="Times New Roman" panose="02020603050405020304" pitchFamily="18" charset="0"/>
              </a:rPr>
              <a:t>Taware</a:t>
            </a:r>
            <a:r>
              <a:rPr lang="en-US" sz="1800" dirty="0">
                <a:effectLst/>
                <a:latin typeface="Times New Roman" panose="02020603050405020304" pitchFamily="18" charset="0"/>
                <a:ea typeface="Times New Roman" panose="02020603050405020304" pitchFamily="18" charset="0"/>
              </a:rPr>
              <a:t>, S., Yadav, S. A., </a:t>
            </a:r>
            <a:r>
              <a:rPr lang="en-US" sz="1800" dirty="0" err="1">
                <a:effectLst/>
                <a:latin typeface="Times New Roman" panose="02020603050405020304" pitchFamily="18" charset="0"/>
                <a:ea typeface="Times New Roman" panose="02020603050405020304" pitchFamily="18" charset="0"/>
              </a:rPr>
              <a:t>Gangodkar</a:t>
            </a:r>
            <a:r>
              <a:rPr lang="en-US" sz="1800" dirty="0">
                <a:effectLst/>
                <a:latin typeface="Times New Roman" panose="02020603050405020304" pitchFamily="18" charset="0"/>
                <a:ea typeface="Times New Roman" panose="02020603050405020304" pitchFamily="18" charset="0"/>
              </a:rPr>
              <a:t>, D., Rao, A. L. N., &amp; Srivastav, V. K. (2022, October). Customer-Churn Prediction Using Machine Learning. In 2022 2nd International Conference on Technological Advancements in Computational Sciences (ICTACS) (pp. 893-899). IEEE.</a:t>
            </a:r>
            <a:endParaRPr lang="en-IN" sz="1800" dirty="0">
              <a:effectLst/>
              <a:latin typeface="Times New Roman" panose="02020603050405020304" pitchFamily="18" charset="0"/>
              <a:ea typeface="Times New Roman" panose="02020603050405020304" pitchFamily="18" charset="0"/>
            </a:endParaRP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[2] Agrawal, S., Das, A., Gaikwad, A., &amp; </a:t>
            </a:r>
            <a:r>
              <a:rPr lang="en-US" sz="1800" dirty="0" err="1">
                <a:effectLst/>
                <a:latin typeface="Times New Roman" panose="02020603050405020304" pitchFamily="18" charset="0"/>
                <a:ea typeface="Times New Roman" panose="02020603050405020304" pitchFamily="18" charset="0"/>
              </a:rPr>
              <a:t>Dhage</a:t>
            </a:r>
            <a:r>
              <a:rPr lang="en-US" sz="1800" dirty="0">
                <a:effectLst/>
                <a:latin typeface="Times New Roman" panose="02020603050405020304" pitchFamily="18" charset="0"/>
                <a:ea typeface="Times New Roman" panose="02020603050405020304" pitchFamily="18" charset="0"/>
              </a:rPr>
              <a:t>, S. (2018, July). Customer churn prediction modelling based on </a:t>
            </a:r>
            <a:r>
              <a:rPr lang="en-US" sz="1800" dirty="0" err="1">
                <a:effectLst/>
                <a:latin typeface="Times New Roman" panose="02020603050405020304" pitchFamily="18" charset="0"/>
                <a:ea typeface="Times New Roman" panose="02020603050405020304" pitchFamily="18" charset="0"/>
              </a:rPr>
              <a:t>behavioural</a:t>
            </a:r>
            <a:r>
              <a:rPr lang="en-US" sz="1800" dirty="0">
                <a:effectLst/>
                <a:latin typeface="Times New Roman" panose="02020603050405020304" pitchFamily="18" charset="0"/>
                <a:ea typeface="Times New Roman" panose="02020603050405020304" pitchFamily="18" charset="0"/>
              </a:rPr>
              <a:t> patterns analysis using deep learning. In 2018 International conference on smart computing and electronic enterprise (ICSCEE) (pp. 1-6). IEEE.</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[3] Ahmad, A. K., Jafar, A., &amp; </a:t>
            </a:r>
            <a:r>
              <a:rPr lang="en-US" sz="1800" dirty="0" err="1">
                <a:effectLst/>
                <a:latin typeface="Times New Roman" panose="02020603050405020304" pitchFamily="18" charset="0"/>
                <a:ea typeface="Times New Roman" panose="02020603050405020304" pitchFamily="18" charset="0"/>
              </a:rPr>
              <a:t>Aljoumaa</a:t>
            </a:r>
            <a:r>
              <a:rPr lang="en-US" sz="1800" dirty="0">
                <a:effectLst/>
                <a:latin typeface="Times New Roman" panose="02020603050405020304" pitchFamily="18" charset="0"/>
                <a:ea typeface="Times New Roman" panose="02020603050405020304" pitchFamily="18" charset="0"/>
              </a:rPr>
              <a:t>, K. (2019). Customer churn prediction in telecom using machine learning in big data platform. Journal of Big Data, 6(1), 1-24.</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[4] Ahmed, Ammar &amp; Maheswari, D. (2017). A review and analysis of churn prediction methods for customer retention in telecom industries. 1-7.</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[5] Amol Chole, </a:t>
            </a:r>
            <a:r>
              <a:rPr lang="en-US" sz="1800" dirty="0" err="1">
                <a:effectLst/>
                <a:latin typeface="Times New Roman" panose="02020603050405020304" pitchFamily="18" charset="0"/>
                <a:ea typeface="Times New Roman" panose="02020603050405020304" pitchFamily="18" charset="0"/>
              </a:rPr>
              <a:t>Rushikesh</a:t>
            </a:r>
            <a:r>
              <a:rPr lang="en-US" sz="1800" dirty="0">
                <a:effectLst/>
                <a:latin typeface="Times New Roman" panose="02020603050405020304" pitchFamily="18" charset="0"/>
                <a:ea typeface="Times New Roman" panose="02020603050405020304" pitchFamily="18" charset="0"/>
              </a:rPr>
              <a:t> Chavan, Shradha Mandan &amp; Trupti Mate. (2023). Customers Churn Prediction using Machine Learning and Deep Learning. In 2023 Journal of Emerging Technologies and Innovative Research, ISSN-2349-5162.</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1530162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3FC9-B903-7896-9E64-0DEC5E985B47}"/>
              </a:ext>
            </a:extLst>
          </p:cNvPr>
          <p:cNvSpPr>
            <a:spLocks noGrp="1"/>
          </p:cNvSpPr>
          <p:nvPr>
            <p:ph type="title"/>
          </p:nvPr>
        </p:nvSpPr>
        <p:spPr/>
        <p:txBody>
          <a:bodyPr/>
          <a:lstStyle/>
          <a:p>
            <a:r>
              <a:rPr lang="en-US" altLang="en-US" sz="4000" b="1" dirty="0">
                <a:solidFill>
                  <a:srgbClr val="FF0000"/>
                </a:solidFill>
              </a:rPr>
              <a:t>References</a:t>
            </a:r>
            <a:endParaRPr lang="en-IN" dirty="0"/>
          </a:p>
        </p:txBody>
      </p:sp>
      <p:sp>
        <p:nvSpPr>
          <p:cNvPr id="3" name="Content Placeholder 2">
            <a:extLst>
              <a:ext uri="{FF2B5EF4-FFF2-40B4-BE49-F238E27FC236}">
                <a16:creationId xmlns:a16="http://schemas.microsoft.com/office/drawing/2014/main" id="{8EB9817E-4032-0378-7A82-5A0611FFF210}"/>
              </a:ext>
            </a:extLst>
          </p:cNvPr>
          <p:cNvSpPr>
            <a:spLocks noGrp="1"/>
          </p:cNvSpPr>
          <p:nvPr>
            <p:ph idx="1"/>
          </p:nvPr>
        </p:nvSpPr>
        <p:spPr>
          <a:xfrm>
            <a:off x="755651" y="1752599"/>
            <a:ext cx="10668000" cy="4492625"/>
          </a:xfrm>
        </p:spPr>
        <p:txBody>
          <a:bodyPr/>
          <a:lstStyle/>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[6] Anvita Gupta, </a:t>
            </a:r>
            <a:r>
              <a:rPr lang="en-US" sz="1800" dirty="0" err="1">
                <a:effectLst/>
                <a:latin typeface="Times New Roman" panose="02020603050405020304" pitchFamily="18" charset="0"/>
                <a:ea typeface="Times New Roman" panose="02020603050405020304" pitchFamily="18" charset="0"/>
              </a:rPr>
              <a:t>Komanduri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Srikar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Sreenitya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Mandav</a:t>
            </a:r>
            <a:r>
              <a:rPr lang="en-US" sz="1800" dirty="0">
                <a:effectLst/>
                <a:latin typeface="Times New Roman" panose="02020603050405020304" pitchFamily="18" charset="0"/>
                <a:ea typeface="Times New Roman" panose="02020603050405020304" pitchFamily="18" charset="0"/>
              </a:rPr>
              <a:t>. (2022) ‘Customer Churn Prediction in Banking Sector - A Hybrid Approach’, International Journal for Research in Applied Science &amp; Engineering Technology (IJRASET), pp. 1-6.</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[7] Bhatnagar, A., &amp; Srivastava, S. (2019, December). A robust model for churn prediction using supervised machine learning. In 2019 IEEE 9th international conference on advanced computing (IACC) (pp. 45-49). IEEE.</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[8] </a:t>
            </a:r>
            <a:r>
              <a:rPr lang="en-US" sz="1800" dirty="0" err="1">
                <a:effectLst/>
                <a:latin typeface="Times New Roman" panose="02020603050405020304" pitchFamily="18" charset="0"/>
                <a:ea typeface="Times New Roman" panose="02020603050405020304" pitchFamily="18" charset="0"/>
              </a:rPr>
              <a:t>Bhuse</a:t>
            </a:r>
            <a:r>
              <a:rPr lang="en-US" sz="1800" dirty="0">
                <a:effectLst/>
                <a:latin typeface="Times New Roman" panose="02020603050405020304" pitchFamily="18" charset="0"/>
                <a:ea typeface="Times New Roman" panose="02020603050405020304" pitchFamily="18" charset="0"/>
              </a:rPr>
              <a:t>, P., Gandhi, A., </a:t>
            </a:r>
            <a:r>
              <a:rPr lang="en-US" sz="1800" dirty="0" err="1">
                <a:effectLst/>
                <a:latin typeface="Times New Roman" panose="02020603050405020304" pitchFamily="18" charset="0"/>
                <a:ea typeface="Times New Roman" panose="02020603050405020304" pitchFamily="18" charset="0"/>
              </a:rPr>
              <a:t>Meswani</a:t>
            </a:r>
            <a:r>
              <a:rPr lang="en-US" sz="1800" dirty="0">
                <a:effectLst/>
                <a:latin typeface="Times New Roman" panose="02020603050405020304" pitchFamily="18" charset="0"/>
                <a:ea typeface="Times New Roman" panose="02020603050405020304" pitchFamily="18" charset="0"/>
              </a:rPr>
              <a:t>, P., Muni, R., &amp; Katre, N. (2020, December). Machine learning based telecom-customer churn prediction. In 2020 3rd International Conference on Intelligent Sustainable Systems (ICISS) (pp. 1297-1301). IEEE.</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[9] Bin, Luo &amp; </a:t>
            </a:r>
            <a:r>
              <a:rPr lang="en-US" sz="1800" dirty="0" err="1">
                <a:effectLst/>
                <a:latin typeface="Times New Roman" panose="02020603050405020304" pitchFamily="18" charset="0"/>
                <a:ea typeface="Times New Roman" panose="02020603050405020304" pitchFamily="18" charset="0"/>
              </a:rPr>
              <a:t>Peiji</a:t>
            </a:r>
            <a:r>
              <a:rPr lang="en-US" sz="1800" dirty="0">
                <a:effectLst/>
                <a:latin typeface="Times New Roman" panose="02020603050405020304" pitchFamily="18" charset="0"/>
                <a:ea typeface="Times New Roman" panose="02020603050405020304" pitchFamily="18" charset="0"/>
              </a:rPr>
              <a:t>, Shao &amp; Juan, Liu. (2007). Customer Churn Prediction Based on the Decision Tree in Personal </a:t>
            </a:r>
            <a:r>
              <a:rPr lang="en-US" sz="1800" dirty="0" err="1">
                <a:effectLst/>
                <a:latin typeface="Times New Roman" panose="02020603050405020304" pitchFamily="18" charset="0"/>
                <a:ea typeface="Times New Roman" panose="02020603050405020304" pitchFamily="18" charset="0"/>
              </a:rPr>
              <a:t>Handyphone</a:t>
            </a:r>
            <a:r>
              <a:rPr lang="en-US" sz="1800" dirty="0">
                <a:effectLst/>
                <a:latin typeface="Times New Roman" panose="02020603050405020304" pitchFamily="18" charset="0"/>
                <a:ea typeface="Times New Roman" panose="02020603050405020304" pitchFamily="18" charset="0"/>
              </a:rPr>
              <a:t> System Service. Proceedings - ICSSSM'07: 2007 International Conference on Service Systems and Service Management. 1 - 5.</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[10] </a:t>
            </a:r>
            <a:r>
              <a:rPr lang="en-US" sz="1800" b="0" i="0" dirty="0" err="1">
                <a:effectLst/>
                <a:latin typeface="Times New Roman" panose="02020603050405020304" pitchFamily="18" charset="0"/>
                <a:ea typeface="Times New Roman" panose="02020603050405020304" pitchFamily="18" charset="0"/>
              </a:rPr>
              <a:t>Çelik</a:t>
            </a:r>
            <a:r>
              <a:rPr lang="en-US" sz="1800" b="0" i="0" dirty="0">
                <a:effectLst/>
                <a:latin typeface="Times New Roman" panose="02020603050405020304" pitchFamily="18" charset="0"/>
                <a:ea typeface="Times New Roman" panose="02020603050405020304" pitchFamily="18" charset="0"/>
              </a:rPr>
              <a:t>, O., &amp; Osmanoglu, U. O. (2019). Comparing to techniques used in customer churn analysis. Journal of Multidisciplinary Developments, 4(1), 30-38.</a:t>
            </a:r>
            <a:endParaRPr lang="en-IN" sz="1800" b="1" i="1" dirty="0">
              <a:effectLst/>
              <a:latin typeface="Times New Roman" panose="02020603050405020304" pitchFamily="18" charset="0"/>
              <a:ea typeface="Times New Roman" panose="02020603050405020304" pitchFamily="18" charset="0"/>
            </a:endParaRPr>
          </a:p>
          <a:p>
            <a:pPr marL="0" indent="0" algn="just">
              <a:lnSpc>
                <a:spcPct val="115000"/>
              </a:lnSpc>
              <a:buNone/>
            </a:pPr>
            <a:endParaRPr lang="en-IN" dirty="0"/>
          </a:p>
        </p:txBody>
      </p:sp>
      <p:sp>
        <p:nvSpPr>
          <p:cNvPr id="4" name="Date Placeholder 3">
            <a:extLst>
              <a:ext uri="{FF2B5EF4-FFF2-40B4-BE49-F238E27FC236}">
                <a16:creationId xmlns:a16="http://schemas.microsoft.com/office/drawing/2014/main" id="{2889B67E-0415-6C9E-BDE3-423101DB5C4E}"/>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CCA26B09-ACC8-B8F8-AE42-ECA05C8A65A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67A13C1-A644-4630-3235-CE7934E29DB8}"/>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Tree>
    <p:extLst>
      <p:ext uri="{BB962C8B-B14F-4D97-AF65-F5344CB8AC3E}">
        <p14:creationId xmlns:p14="http://schemas.microsoft.com/office/powerpoint/2010/main" val="3945743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7ADF-C8FC-D25D-9CFB-8DD4B228D3B9}"/>
              </a:ext>
            </a:extLst>
          </p:cNvPr>
          <p:cNvSpPr>
            <a:spLocks noGrp="1"/>
          </p:cNvSpPr>
          <p:nvPr>
            <p:ph type="title"/>
          </p:nvPr>
        </p:nvSpPr>
        <p:spPr/>
        <p:txBody>
          <a:bodyPr/>
          <a:lstStyle/>
          <a:p>
            <a:r>
              <a:rPr lang="en-US" altLang="en-US" sz="3600" b="1" dirty="0">
                <a:solidFill>
                  <a:srgbClr val="FF0000"/>
                </a:solidFill>
              </a:rPr>
              <a:t>References</a:t>
            </a:r>
            <a:endParaRPr lang="en-IN" dirty="0"/>
          </a:p>
        </p:txBody>
      </p:sp>
      <p:sp>
        <p:nvSpPr>
          <p:cNvPr id="3" name="Content Placeholder 2">
            <a:extLst>
              <a:ext uri="{FF2B5EF4-FFF2-40B4-BE49-F238E27FC236}">
                <a16:creationId xmlns:a16="http://schemas.microsoft.com/office/drawing/2014/main" id="{9B29BFD3-A379-F55B-EA80-6133A622EAA5}"/>
              </a:ext>
            </a:extLst>
          </p:cNvPr>
          <p:cNvSpPr>
            <a:spLocks noGrp="1"/>
          </p:cNvSpPr>
          <p:nvPr>
            <p:ph idx="1"/>
          </p:nvPr>
        </p:nvSpPr>
        <p:spPr/>
        <p:txBody>
          <a:bodyPr/>
          <a:lstStyle/>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[11] </a:t>
            </a:r>
            <a:r>
              <a:rPr lang="en-US" sz="1800" dirty="0" err="1">
                <a:effectLst/>
                <a:latin typeface="Times New Roman" panose="02020603050405020304" pitchFamily="18" charset="0"/>
                <a:ea typeface="Times New Roman" panose="02020603050405020304" pitchFamily="18" charset="0"/>
              </a:rPr>
              <a:t>Fujo</a:t>
            </a:r>
            <a:r>
              <a:rPr lang="en-US" sz="1800" dirty="0">
                <a:effectLst/>
                <a:latin typeface="Times New Roman" panose="02020603050405020304" pitchFamily="18" charset="0"/>
                <a:ea typeface="Times New Roman" panose="02020603050405020304" pitchFamily="18" charset="0"/>
              </a:rPr>
              <a:t>, S. W., Subramanian, S., &amp; </a:t>
            </a:r>
            <a:r>
              <a:rPr lang="en-US" sz="1800" dirty="0" err="1">
                <a:effectLst/>
                <a:latin typeface="Times New Roman" panose="02020603050405020304" pitchFamily="18" charset="0"/>
                <a:ea typeface="Times New Roman" panose="02020603050405020304" pitchFamily="18" charset="0"/>
              </a:rPr>
              <a:t>Khder</a:t>
            </a:r>
            <a:r>
              <a:rPr lang="en-US" sz="1800" dirty="0">
                <a:effectLst/>
                <a:latin typeface="Times New Roman" panose="02020603050405020304" pitchFamily="18" charset="0"/>
                <a:ea typeface="Times New Roman" panose="02020603050405020304" pitchFamily="18" charset="0"/>
              </a:rPr>
              <a:t>, M. A. (2022). Customer churn prediction in telecommunication industry using deep learning. Information Sciences Letters, 11(1), 24.</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[12] Gaur, A., &amp; Dubey, R. (2018, December). Predicting customer churn prediction in telecom sector using various machine learning techniques. In 2018 International Conference on Advanced Computation and Telecommunication (ICACAT) (pp. 1-5). </a:t>
            </a:r>
            <a:r>
              <a:rPr lang="en-US" sz="1800" dirty="0" err="1">
                <a:effectLst/>
                <a:latin typeface="Times New Roman" panose="02020603050405020304" pitchFamily="18" charset="0"/>
                <a:ea typeface="Times New Roman" panose="02020603050405020304" pitchFamily="18" charset="0"/>
              </a:rPr>
              <a:t>Ieee</a:t>
            </a:r>
            <a:r>
              <a:rPr lang="en-US" sz="1800" dirty="0">
                <a:effectLst/>
                <a:latin typeface="Times New Roman" panose="02020603050405020304" pitchFamily="18" charset="0"/>
                <a:ea typeface="Times New Roman" panose="02020603050405020304" pitchFamily="18" charset="0"/>
              </a:rPr>
              <a:t>.</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[13] Hu, J., Zhuang, Y., Yang, J., Lei, L., Huang, M., Zhu, R., &amp; Dong, S. (2018, December). </a:t>
            </a:r>
            <a:r>
              <a:rPr lang="en-US" sz="1800" dirty="0" err="1">
                <a:effectLst/>
                <a:latin typeface="Times New Roman" panose="02020603050405020304" pitchFamily="18" charset="0"/>
                <a:ea typeface="Times New Roman" panose="02020603050405020304" pitchFamily="18" charset="0"/>
              </a:rPr>
              <a:t>pRNN</a:t>
            </a:r>
            <a:r>
              <a:rPr lang="en-US" sz="1800" dirty="0">
                <a:effectLst/>
                <a:latin typeface="Times New Roman" panose="02020603050405020304" pitchFamily="18" charset="0"/>
                <a:ea typeface="Times New Roman" panose="02020603050405020304" pitchFamily="18" charset="0"/>
              </a:rPr>
              <a:t>: A recurrent neural network based approach for customer churn prediction in telecommunication sector. In 2018 IEEE International Conference on Big Data (Big Data) (pp. 4081-4085). IEEE.</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[14] Ismail, M. R., Awang, M. K., Rahman, M. N. A., &amp; Makhtar, M. (2015). A multi-layer perceptron approach for customer churn prediction. International Journal of Multimedia and Ubiquitous Engineering, 10(7), 213-222.</a:t>
            </a:r>
          </a:p>
          <a:p>
            <a:pPr marL="0" indent="0" algn="just">
              <a:lnSpc>
                <a:spcPct val="115000"/>
              </a:lnSpc>
              <a:buNone/>
            </a:pPr>
            <a:r>
              <a:rPr lang="en-US" sz="1800" dirty="0">
                <a:effectLst/>
                <a:latin typeface="Times New Roman" panose="02020603050405020304" pitchFamily="18" charset="0"/>
                <a:ea typeface="Times New Roman" panose="02020603050405020304" pitchFamily="18" charset="0"/>
              </a:rPr>
              <a:t>[15] </a:t>
            </a:r>
            <a:r>
              <a:rPr lang="en-US" sz="1800" dirty="0" err="1">
                <a:effectLst/>
                <a:latin typeface="Times New Roman" panose="02020603050405020304" pitchFamily="18" charset="0"/>
                <a:ea typeface="Times New Roman" panose="02020603050405020304" pitchFamily="18" charset="0"/>
              </a:rPr>
              <a:t>Karvana</a:t>
            </a:r>
            <a:r>
              <a:rPr lang="en-US" sz="1800" dirty="0">
                <a:effectLst/>
                <a:latin typeface="Times New Roman" panose="02020603050405020304" pitchFamily="18" charset="0"/>
                <a:ea typeface="Times New Roman" panose="02020603050405020304" pitchFamily="18" charset="0"/>
              </a:rPr>
              <a:t>, K. G. M., Yazid, S., </a:t>
            </a:r>
            <a:r>
              <a:rPr lang="en-US" sz="1800" dirty="0" err="1">
                <a:effectLst/>
                <a:latin typeface="Times New Roman" panose="02020603050405020304" pitchFamily="18" charset="0"/>
                <a:ea typeface="Times New Roman" panose="02020603050405020304" pitchFamily="18" charset="0"/>
              </a:rPr>
              <a:t>Syalim</a:t>
            </a:r>
            <a:r>
              <a:rPr lang="en-US" sz="1800" dirty="0">
                <a:effectLst/>
                <a:latin typeface="Times New Roman" panose="02020603050405020304" pitchFamily="18" charset="0"/>
                <a:ea typeface="Times New Roman" panose="02020603050405020304" pitchFamily="18" charset="0"/>
              </a:rPr>
              <a:t>, A., &amp; </a:t>
            </a:r>
            <a:r>
              <a:rPr lang="en-US" sz="1800" dirty="0" err="1">
                <a:effectLst/>
                <a:latin typeface="Times New Roman" panose="02020603050405020304" pitchFamily="18" charset="0"/>
                <a:ea typeface="Times New Roman" panose="02020603050405020304" pitchFamily="18" charset="0"/>
              </a:rPr>
              <a:t>Mursanto</a:t>
            </a:r>
            <a:r>
              <a:rPr lang="en-US" sz="1800" dirty="0">
                <a:effectLst/>
                <a:latin typeface="Times New Roman" panose="02020603050405020304" pitchFamily="18" charset="0"/>
                <a:ea typeface="Times New Roman" panose="02020603050405020304" pitchFamily="18" charset="0"/>
              </a:rPr>
              <a:t>, P. (2019, October). Customer churn analysis and prediction using data mining models in banking industry. In 2019 international workshop on big data and information security (IWBIS) (pp. 33-38). IEEE.</a:t>
            </a:r>
            <a:endParaRPr lang="en-IN" dirty="0"/>
          </a:p>
        </p:txBody>
      </p:sp>
      <p:sp>
        <p:nvSpPr>
          <p:cNvPr id="4" name="Date Placeholder 3">
            <a:extLst>
              <a:ext uri="{FF2B5EF4-FFF2-40B4-BE49-F238E27FC236}">
                <a16:creationId xmlns:a16="http://schemas.microsoft.com/office/drawing/2014/main" id="{7AF69F29-1BCE-F72C-F89D-2D8F5E32A60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A0C29DED-9F32-4994-67D8-3A5327EDCC59}"/>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E3AA513-EF7E-4DB5-3D4B-4F9D4E44FEC9}"/>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Tree>
    <p:extLst>
      <p:ext uri="{BB962C8B-B14F-4D97-AF65-F5344CB8AC3E}">
        <p14:creationId xmlns:p14="http://schemas.microsoft.com/office/powerpoint/2010/main" val="234342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92E48-66ED-ED93-4639-029A4C8D16EE}"/>
              </a:ext>
            </a:extLst>
          </p:cNvPr>
          <p:cNvSpPr>
            <a:spLocks noGrp="1"/>
          </p:cNvSpPr>
          <p:nvPr>
            <p:ph type="title"/>
          </p:nvPr>
        </p:nvSpPr>
        <p:spPr/>
        <p:txBody>
          <a:bodyPr/>
          <a:lstStyle/>
          <a:p>
            <a:r>
              <a:rPr lang="en-US" altLang="en-US" sz="4000" b="1" dirty="0">
                <a:solidFill>
                  <a:srgbClr val="FF0000"/>
                </a:solidFill>
              </a:rPr>
              <a:t>References</a:t>
            </a:r>
            <a:endParaRPr lang="en-IN" dirty="0"/>
          </a:p>
        </p:txBody>
      </p:sp>
      <p:sp>
        <p:nvSpPr>
          <p:cNvPr id="3" name="Content Placeholder 2">
            <a:extLst>
              <a:ext uri="{FF2B5EF4-FFF2-40B4-BE49-F238E27FC236}">
                <a16:creationId xmlns:a16="http://schemas.microsoft.com/office/drawing/2014/main" id="{0CE32C23-85B5-2B0B-ADC3-9C0C8D1CA488}"/>
              </a:ext>
            </a:extLst>
          </p:cNvPr>
          <p:cNvSpPr>
            <a:spLocks noGrp="1"/>
          </p:cNvSpPr>
          <p:nvPr>
            <p:ph idx="1"/>
          </p:nvPr>
        </p:nvSpPr>
        <p:spPr/>
        <p:txBody>
          <a:bodyPr/>
          <a:lstStyle/>
          <a:p>
            <a:pPr marL="0" indent="0" algn="just">
              <a:lnSpc>
                <a:spcPct val="115000"/>
              </a:lnSpc>
              <a:buNone/>
            </a:pPr>
            <a:r>
              <a:rPr lang="en-US" sz="1700" dirty="0">
                <a:latin typeface="Times New Roman" panose="02020603050405020304" pitchFamily="18" charset="0"/>
                <a:ea typeface="Times New Roman" panose="02020603050405020304" pitchFamily="18" charset="0"/>
              </a:rPr>
              <a:t>[16] </a:t>
            </a:r>
            <a:r>
              <a:rPr lang="en-US" sz="1700" dirty="0">
                <a:effectLst/>
                <a:latin typeface="Times New Roman" panose="02020603050405020304" pitchFamily="18" charset="0"/>
                <a:ea typeface="Times New Roman" panose="02020603050405020304" pitchFamily="18" charset="0"/>
              </a:rPr>
              <a:t>Kumar, P., and Kumar, S.V. (2023). DDoS Attack Prediction System Using Machine Learning Algorithms. In: Tuba, M., </a:t>
            </a:r>
            <a:r>
              <a:rPr lang="en-US" sz="1700" dirty="0" err="1">
                <a:effectLst/>
                <a:latin typeface="Times New Roman" panose="02020603050405020304" pitchFamily="18" charset="0"/>
                <a:ea typeface="Times New Roman" panose="02020603050405020304" pitchFamily="18" charset="0"/>
              </a:rPr>
              <a:t>Akashe</a:t>
            </a:r>
            <a:r>
              <a:rPr lang="en-US" sz="1700" dirty="0">
                <a:effectLst/>
                <a:latin typeface="Times New Roman" panose="02020603050405020304" pitchFamily="18" charset="0"/>
                <a:ea typeface="Times New Roman" panose="02020603050405020304" pitchFamily="18" charset="0"/>
              </a:rPr>
              <a:t>, S., Joshi, A. (eds) ICT Systems and Sustainability. ICT4SD 2023. Lecture Notes in Networks and Systems, vol 765. Springer, Singapore. </a:t>
            </a:r>
          </a:p>
          <a:p>
            <a:pPr marL="0" indent="0" algn="just">
              <a:lnSpc>
                <a:spcPct val="115000"/>
              </a:lnSpc>
              <a:buNone/>
            </a:pPr>
            <a:r>
              <a:rPr lang="en-US" sz="1700" dirty="0">
                <a:latin typeface="Times New Roman" panose="02020603050405020304" pitchFamily="18" charset="0"/>
                <a:ea typeface="Times New Roman" panose="02020603050405020304" pitchFamily="18" charset="0"/>
              </a:rPr>
              <a:t>[17] </a:t>
            </a:r>
            <a:r>
              <a:rPr lang="en-US" sz="1700" dirty="0">
                <a:effectLst/>
                <a:latin typeface="Times New Roman" panose="02020603050405020304" pitchFamily="18" charset="0"/>
                <a:ea typeface="Times New Roman" panose="02020603050405020304" pitchFamily="18" charset="0"/>
              </a:rPr>
              <a:t>Kumar, P., </a:t>
            </a:r>
            <a:r>
              <a:rPr lang="en-US" sz="1700" dirty="0" err="1">
                <a:effectLst/>
                <a:latin typeface="Times New Roman" panose="02020603050405020304" pitchFamily="18" charset="0"/>
                <a:ea typeface="Times New Roman" panose="02020603050405020304" pitchFamily="18" charset="0"/>
              </a:rPr>
              <a:t>Vinodh</a:t>
            </a:r>
            <a:r>
              <a:rPr lang="en-US" sz="1700" dirty="0">
                <a:effectLst/>
                <a:latin typeface="Times New Roman" panose="02020603050405020304" pitchFamily="18" charset="0"/>
                <a:ea typeface="Times New Roman" panose="02020603050405020304" pitchFamily="18" charset="0"/>
              </a:rPr>
              <a:t> Kumar, S., and Priya, L. (2023). An Approach for Energy-Efficient Resource Allocation Through Early Planning of Virtual Machines to Servers in Cloud Server Farms. In: </a:t>
            </a:r>
            <a:r>
              <a:rPr lang="en-US" sz="1700" dirty="0" err="1">
                <a:effectLst/>
                <a:latin typeface="Times New Roman" panose="02020603050405020304" pitchFamily="18" charset="0"/>
                <a:ea typeface="Times New Roman" panose="02020603050405020304" pitchFamily="18" charset="0"/>
              </a:rPr>
              <a:t>Doriya</a:t>
            </a:r>
            <a:r>
              <a:rPr lang="en-US" sz="1700" dirty="0">
                <a:effectLst/>
                <a:latin typeface="Times New Roman" panose="02020603050405020304" pitchFamily="18" charset="0"/>
                <a:ea typeface="Times New Roman" panose="02020603050405020304" pitchFamily="18" charset="0"/>
              </a:rPr>
              <a:t>, R., Soni, B., Shukla, A., Gao, XZ. (eds) Machine Learning, Image Processing, Network Security and Data Sciences. Lecture Notes in Electrical Engineering, vol 946. Springer, Singapore. </a:t>
            </a:r>
          </a:p>
          <a:p>
            <a:pPr marL="0" indent="0" algn="just">
              <a:lnSpc>
                <a:spcPct val="115000"/>
              </a:lnSpc>
              <a:buNone/>
            </a:pPr>
            <a:r>
              <a:rPr lang="en-US" sz="1700" dirty="0">
                <a:effectLst/>
                <a:latin typeface="Times New Roman" panose="02020603050405020304" pitchFamily="18" charset="0"/>
                <a:ea typeface="Times New Roman" panose="02020603050405020304" pitchFamily="18" charset="0"/>
              </a:rPr>
              <a:t>[18] Maw, M., Haw, S. C., &amp; Ho, C. K. (2019, November). Customer Churn Prediction in Telecommunication: An Analysis on Issues, Techniques and Future Trends. In 2019 IEEE Conference on Sustainable Utilization and Development in Engineering and Technologies (CSUDET) (pp. 148-153). IEEE.</a:t>
            </a:r>
          </a:p>
          <a:p>
            <a:pPr marL="0" indent="0" algn="just">
              <a:lnSpc>
                <a:spcPct val="115000"/>
              </a:lnSpc>
              <a:buNone/>
            </a:pPr>
            <a:r>
              <a:rPr lang="en-US" sz="1700" dirty="0">
                <a:effectLst/>
                <a:latin typeface="Times New Roman" panose="02020603050405020304" pitchFamily="18" charset="0"/>
                <a:ea typeface="Times New Roman" panose="02020603050405020304" pitchFamily="18" charset="0"/>
              </a:rPr>
              <a:t>[19] </a:t>
            </a:r>
            <a:r>
              <a:rPr lang="en-US" sz="1700" dirty="0" err="1">
                <a:effectLst/>
                <a:latin typeface="Times New Roman" panose="02020603050405020304" pitchFamily="18" charset="0"/>
                <a:ea typeface="Times New Roman" panose="02020603050405020304" pitchFamily="18" charset="0"/>
              </a:rPr>
              <a:t>Sudharsan</a:t>
            </a:r>
            <a:r>
              <a:rPr lang="en-US" sz="1700" dirty="0">
                <a:effectLst/>
                <a:latin typeface="Times New Roman" panose="02020603050405020304" pitchFamily="18" charset="0"/>
                <a:ea typeface="Times New Roman" panose="02020603050405020304" pitchFamily="18" charset="0"/>
              </a:rPr>
              <a:t>, R., &amp; Ganesh, E. N. (2022). A Swish RNN based customer churn prediction for the telecom industry with a novel feature selection strategy. Connection Science, 34(1), 1855-1876.</a:t>
            </a:r>
          </a:p>
          <a:p>
            <a:pPr marL="0" indent="0" algn="just">
              <a:lnSpc>
                <a:spcPct val="115000"/>
              </a:lnSpc>
              <a:buNone/>
            </a:pPr>
            <a:r>
              <a:rPr lang="en-US" sz="1700" dirty="0">
                <a:effectLst/>
                <a:latin typeface="Times New Roman" panose="02020603050405020304" pitchFamily="18" charset="0"/>
                <a:ea typeface="Times New Roman" panose="02020603050405020304" pitchFamily="18" charset="0"/>
              </a:rPr>
              <a:t>[20] Zhang, T., Moro, S., &amp; Ramos, R. F. (2022). A data-driven approach to improve customer churn prediction based on telecom customer segmentation. Future Internet, 14(3), 94.</a:t>
            </a:r>
          </a:p>
        </p:txBody>
      </p:sp>
      <p:sp>
        <p:nvSpPr>
          <p:cNvPr id="4" name="Date Placeholder 3">
            <a:extLst>
              <a:ext uri="{FF2B5EF4-FFF2-40B4-BE49-F238E27FC236}">
                <a16:creationId xmlns:a16="http://schemas.microsoft.com/office/drawing/2014/main" id="{274555EA-B254-73A9-00A5-E65C171B05B4}"/>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072FF141-751B-EDE7-7EF4-91E3EE7B5000}"/>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B24F967A-EB7B-FA1C-86FE-67A65C7E0114}"/>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Tree>
    <p:extLst>
      <p:ext uri="{BB962C8B-B14F-4D97-AF65-F5344CB8AC3E}">
        <p14:creationId xmlns:p14="http://schemas.microsoft.com/office/powerpoint/2010/main" val="56518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FA4A-DE7D-9746-5D45-FB590C9DA3CF}"/>
              </a:ext>
            </a:extLst>
          </p:cNvPr>
          <p:cNvSpPr>
            <a:spLocks noGrp="1"/>
          </p:cNvSpPr>
          <p:nvPr>
            <p:ph type="title"/>
          </p:nvPr>
        </p:nvSpPr>
        <p:spPr/>
        <p:txBody>
          <a:bodyPr/>
          <a:lstStyle/>
          <a:p>
            <a:r>
              <a:rPr lang="en-IN" sz="4000" b="1" dirty="0">
                <a:solidFill>
                  <a:srgbClr val="FF0000"/>
                </a:solidFill>
              </a:rPr>
              <a:t>Paper Publication Status</a:t>
            </a:r>
          </a:p>
        </p:txBody>
      </p:sp>
      <p:pic>
        <p:nvPicPr>
          <p:cNvPr id="7" name="Content Placeholder 6">
            <a:extLst>
              <a:ext uri="{FF2B5EF4-FFF2-40B4-BE49-F238E27FC236}">
                <a16:creationId xmlns:a16="http://schemas.microsoft.com/office/drawing/2014/main" id="{164F8A6D-D046-7003-7F57-26A425E5CEED}"/>
              </a:ext>
            </a:extLst>
          </p:cNvPr>
          <p:cNvPicPr>
            <a:picLocks noGrp="1" noChangeAspect="1"/>
          </p:cNvPicPr>
          <p:nvPr>
            <p:ph idx="1"/>
          </p:nvPr>
        </p:nvPicPr>
        <p:blipFill>
          <a:blip r:embed="rId2"/>
          <a:stretch>
            <a:fillRect/>
          </a:stretch>
        </p:blipFill>
        <p:spPr>
          <a:xfrm>
            <a:off x="4518253" y="1824070"/>
            <a:ext cx="3155494" cy="4267200"/>
          </a:xfrm>
          <a:prstGeom prst="rect">
            <a:avLst/>
          </a:prstGeom>
        </p:spPr>
      </p:pic>
      <p:sp>
        <p:nvSpPr>
          <p:cNvPr id="4" name="Date Placeholder 3">
            <a:extLst>
              <a:ext uri="{FF2B5EF4-FFF2-40B4-BE49-F238E27FC236}">
                <a16:creationId xmlns:a16="http://schemas.microsoft.com/office/drawing/2014/main" id="{AA1F6DC2-DD90-BE78-4B84-B25AFECBCFEB}"/>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417760EE-DD3D-5071-9A83-99BC945E3A4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088A5B5-6FBA-B801-53B1-0BF6D7AFFA24}"/>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Tree>
    <p:extLst>
      <p:ext uri="{BB962C8B-B14F-4D97-AF65-F5344CB8AC3E}">
        <p14:creationId xmlns:p14="http://schemas.microsoft.com/office/powerpoint/2010/main" val="2419435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0B60-C38A-B58C-8D20-96A7E2D008B8}"/>
              </a:ext>
            </a:extLst>
          </p:cNvPr>
          <p:cNvSpPr>
            <a:spLocks noGrp="1"/>
          </p:cNvSpPr>
          <p:nvPr>
            <p:ph type="title"/>
          </p:nvPr>
        </p:nvSpPr>
        <p:spPr/>
        <p:txBody>
          <a:bodyPr/>
          <a:lstStyle/>
          <a:p>
            <a:r>
              <a:rPr lang="en-US" altLang="en-US" sz="4000" b="1" dirty="0">
                <a:solidFill>
                  <a:srgbClr val="FF0000"/>
                </a:solidFill>
              </a:rPr>
              <a:t>Paper Publication Status</a:t>
            </a:r>
            <a:endParaRPr lang="en-IN" dirty="0"/>
          </a:p>
        </p:txBody>
      </p:sp>
      <p:sp>
        <p:nvSpPr>
          <p:cNvPr id="3" name="Date Placeholder 2">
            <a:extLst>
              <a:ext uri="{FF2B5EF4-FFF2-40B4-BE49-F238E27FC236}">
                <a16:creationId xmlns:a16="http://schemas.microsoft.com/office/drawing/2014/main" id="{47A5AA29-9A5E-2257-26DF-EEBA90DE5AB4}"/>
              </a:ext>
            </a:extLst>
          </p:cNvPr>
          <p:cNvSpPr>
            <a:spLocks noGrp="1"/>
          </p:cNvSpPr>
          <p:nvPr>
            <p:ph type="dt" sz="half" idx="10"/>
          </p:nvPr>
        </p:nvSpPr>
        <p:spPr/>
        <p:txBody>
          <a:bodyPr/>
          <a:lstStyle/>
          <a:p>
            <a:pPr>
              <a:defRPr/>
            </a:pPr>
            <a:r>
              <a:rPr lang="en-US"/>
              <a:t>Second Review</a:t>
            </a:r>
          </a:p>
        </p:txBody>
      </p:sp>
      <p:sp>
        <p:nvSpPr>
          <p:cNvPr id="4" name="Footer Placeholder 3">
            <a:extLst>
              <a:ext uri="{FF2B5EF4-FFF2-40B4-BE49-F238E27FC236}">
                <a16:creationId xmlns:a16="http://schemas.microsoft.com/office/drawing/2014/main" id="{E136ABF7-C06B-DDCF-86F3-0C8968B5B67D}"/>
              </a:ext>
            </a:extLst>
          </p:cNvPr>
          <p:cNvSpPr>
            <a:spLocks noGrp="1"/>
          </p:cNvSpPr>
          <p:nvPr>
            <p:ph type="ftr" sz="quarter" idx="11"/>
          </p:nvPr>
        </p:nvSpPr>
        <p:spPr/>
        <p:txBody>
          <a:body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940C619C-CCD7-690C-5258-9C4DF5A3D664}"/>
              </a:ext>
            </a:extLst>
          </p:cNvPr>
          <p:cNvSpPr>
            <a:spLocks noGrp="1"/>
          </p:cNvSpPr>
          <p:nvPr>
            <p:ph type="sldNum" sz="quarter" idx="12"/>
          </p:nvPr>
        </p:nvSpPr>
        <p:spPr/>
        <p:txBody>
          <a:bodyPr/>
          <a:lstStyle/>
          <a:p>
            <a:pPr>
              <a:defRPr/>
            </a:pPr>
            <a:fld id="{F583B680-F650-469F-A231-392F163461F6}" type="slidenum">
              <a:rPr lang="en-US" altLang="en-US" smtClean="0"/>
              <a:pPr>
                <a:defRPr/>
              </a:pPr>
              <a:t>16</a:t>
            </a:fld>
            <a:endParaRPr lang="en-US" altLang="en-US"/>
          </a:p>
        </p:txBody>
      </p:sp>
      <p:pic>
        <p:nvPicPr>
          <p:cNvPr id="8" name="Picture 7">
            <a:extLst>
              <a:ext uri="{FF2B5EF4-FFF2-40B4-BE49-F238E27FC236}">
                <a16:creationId xmlns:a16="http://schemas.microsoft.com/office/drawing/2014/main" id="{871E8F72-424D-4795-DBFD-81B5A8E2F36D}"/>
              </a:ext>
            </a:extLst>
          </p:cNvPr>
          <p:cNvPicPr>
            <a:picLocks noChangeAspect="1"/>
          </p:cNvPicPr>
          <p:nvPr/>
        </p:nvPicPr>
        <p:blipFill>
          <a:blip r:embed="rId2"/>
          <a:stretch>
            <a:fillRect/>
          </a:stretch>
        </p:blipFill>
        <p:spPr>
          <a:xfrm>
            <a:off x="670468" y="2515075"/>
            <a:ext cx="10525669" cy="2290579"/>
          </a:xfrm>
          <a:prstGeom prst="rect">
            <a:avLst/>
          </a:prstGeom>
        </p:spPr>
      </p:pic>
    </p:spTree>
    <p:extLst>
      <p:ext uri="{BB962C8B-B14F-4D97-AF65-F5344CB8AC3E}">
        <p14:creationId xmlns:p14="http://schemas.microsoft.com/office/powerpoint/2010/main" val="3793414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62CE-2E30-1608-A0BA-D51A32B5262C}"/>
              </a:ext>
            </a:extLst>
          </p:cNvPr>
          <p:cNvSpPr>
            <a:spLocks noGrp="1"/>
          </p:cNvSpPr>
          <p:nvPr>
            <p:ph type="title"/>
          </p:nvPr>
        </p:nvSpPr>
        <p:spPr/>
        <p:txBody>
          <a:bodyPr/>
          <a:lstStyle/>
          <a:p>
            <a:r>
              <a:rPr lang="en-IN" altLang="en-US" sz="4000" b="1" dirty="0">
                <a:solidFill>
                  <a:srgbClr val="FF0000"/>
                </a:solidFill>
              </a:rPr>
              <a:t>Introduction</a:t>
            </a:r>
            <a:endParaRPr lang="en-IN" dirty="0"/>
          </a:p>
        </p:txBody>
      </p:sp>
      <p:sp>
        <p:nvSpPr>
          <p:cNvPr id="3" name="Content Placeholder 2">
            <a:extLst>
              <a:ext uri="{FF2B5EF4-FFF2-40B4-BE49-F238E27FC236}">
                <a16:creationId xmlns:a16="http://schemas.microsoft.com/office/drawing/2014/main" id="{A79A883A-8D65-3358-EADB-7480FCEB963A}"/>
              </a:ext>
            </a:extLst>
          </p:cNvPr>
          <p:cNvSpPr>
            <a:spLocks noGrp="1"/>
          </p:cNvSpPr>
          <p:nvPr>
            <p:ph idx="1"/>
          </p:nvPr>
        </p:nvSpPr>
        <p:spPr/>
        <p:txBody>
          <a:bodyPr/>
          <a:lstStyle/>
          <a:p>
            <a:pPr marL="0" indent="0" algn="just">
              <a:buNone/>
            </a:pPr>
            <a:r>
              <a:rPr lang="en-US" sz="2800" dirty="0">
                <a:latin typeface="Times New Roman" panose="02020603050405020304" pitchFamily="18" charset="0"/>
                <a:cs typeface="Times New Roman" panose="02020603050405020304" pitchFamily="18" charset="0"/>
              </a:rPr>
              <a:t>The telecom industry faces a growing challenge of customer attrition, which can lead to revenue loss and hinder business growth. Predictive analytics using machine learning and deep learning techniques offer a solution by analyzing customer data to identify potential churners.  By leveraging historical customer data, including consumption patterns, billing information, and consumer behavior, telecom operators can predict potential churners and take proactive measures to retain at-risk customers, because the cost of acquiring new customers is greater than the cost of retaining the existing customer.</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5A99A9D-343B-AA04-6540-014367BEBAC4}"/>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F966E02A-C699-B47F-6637-7D92C2CB7CB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8F14D085-DD70-3D87-7BDB-FB5DE434AF85}"/>
              </a:ext>
            </a:extLst>
          </p:cNvPr>
          <p:cNvSpPr>
            <a:spLocks noGrp="1"/>
          </p:cNvSpPr>
          <p:nvPr>
            <p:ph type="sldNum" sz="quarter" idx="12"/>
          </p:nvPr>
        </p:nvSpPr>
        <p:spPr/>
        <p:txBody>
          <a:bodyPr/>
          <a:lstStyle/>
          <a:p>
            <a:pPr>
              <a:defRPr/>
            </a:pPr>
            <a:fld id="{BDC2143B-610F-499C-A392-DFFBE135A7B2}" type="slidenum">
              <a:rPr lang="en-US" altLang="en-US" smtClean="0"/>
              <a:pPr>
                <a:defRPr/>
              </a:pPr>
              <a:t>2</a:t>
            </a:fld>
            <a:endParaRPr lang="en-US" altLang="en-US"/>
          </a:p>
        </p:txBody>
      </p:sp>
    </p:spTree>
    <p:extLst>
      <p:ext uri="{BB962C8B-B14F-4D97-AF65-F5344CB8AC3E}">
        <p14:creationId xmlns:p14="http://schemas.microsoft.com/office/powerpoint/2010/main" val="424631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The main objective of a customer churn prediction project is to identify customers who are likely to churn (stop using the product or service) in the near future. </a:t>
            </a:r>
          </a:p>
          <a:p>
            <a:pPr algn="just"/>
            <a:r>
              <a:rPr lang="en-US" sz="2400" dirty="0">
                <a:latin typeface="Times New Roman" panose="02020603050405020304" pitchFamily="18" charset="0"/>
                <a:cs typeface="Times New Roman" panose="02020603050405020304" pitchFamily="18" charset="0"/>
              </a:rPr>
              <a:t>Data Collection and Preprocessing</a:t>
            </a:r>
          </a:p>
          <a:p>
            <a:pPr algn="just"/>
            <a:r>
              <a:rPr lang="en-US" sz="2400" dirty="0">
                <a:latin typeface="Times New Roman" panose="02020603050405020304" pitchFamily="18" charset="0"/>
                <a:cs typeface="Times New Roman" panose="02020603050405020304" pitchFamily="18" charset="0"/>
              </a:rPr>
              <a:t>Build a Predictive Model</a:t>
            </a:r>
          </a:p>
          <a:p>
            <a:pPr algn="just"/>
            <a:r>
              <a:rPr lang="en-US" sz="2400" dirty="0">
                <a:latin typeface="Times New Roman" panose="02020603050405020304" pitchFamily="18" charset="0"/>
                <a:cs typeface="Times New Roman" panose="02020603050405020304" pitchFamily="18" charset="0"/>
              </a:rPr>
              <a:t>Identify Churn Risk Factors</a:t>
            </a:r>
          </a:p>
          <a:p>
            <a:pPr algn="just"/>
            <a:r>
              <a:rPr lang="en-US" sz="2400" dirty="0">
                <a:latin typeface="Times New Roman" panose="02020603050405020304" pitchFamily="18" charset="0"/>
                <a:cs typeface="Times New Roman" panose="02020603050405020304" pitchFamily="18" charset="0"/>
              </a:rPr>
              <a:t>Feature Engineering</a:t>
            </a:r>
          </a:p>
          <a:p>
            <a:pPr algn="just"/>
            <a:r>
              <a:rPr lang="en-US" sz="2400" dirty="0">
                <a:latin typeface="Times New Roman" panose="02020603050405020304" pitchFamily="18" charset="0"/>
                <a:cs typeface="Times New Roman" panose="02020603050405020304" pitchFamily="18" charset="0"/>
              </a:rPr>
              <a:t>Model Evaluation Metrics</a:t>
            </a:r>
          </a:p>
          <a:p>
            <a:pPr algn="just"/>
            <a:r>
              <a:rPr lang="en-US" sz="2400" dirty="0">
                <a:latin typeface="Times New Roman" panose="02020603050405020304" pitchFamily="18" charset="0"/>
                <a:cs typeface="Times New Roman" panose="02020603050405020304" pitchFamily="18" charset="0"/>
              </a:rPr>
              <a:t>Early Warning System</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Methodology</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development of customer churn prediction system uses techniques to help businesses proactively identify and retain at-risk customers.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system will involve the collection and preprocessing of historical customer data, including demographic information, transaction history, and customer interactions. Feature engineering and selection will be employed to extract relevant information, and a diverse set of machine learning algorithms, such as logistic regression, </a:t>
            </a:r>
            <a:r>
              <a:rPr lang="en-US" altLang="en-US" sz="2400" dirty="0">
                <a:solidFill>
                  <a:srgbClr val="000000"/>
                </a:solidFill>
                <a:latin typeface="Times New Roman" panose="02020603050405020304" pitchFamily="18" charset="0"/>
                <a:cs typeface="Times New Roman" panose="02020603050405020304" pitchFamily="18" charset="0"/>
              </a:rPr>
              <a:t>Random Forest and Deep Learning algorithms </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will be implemented to model customer churn behavior and retain customers. </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9" name="Picture 8">
            <a:extLst>
              <a:ext uri="{FF2B5EF4-FFF2-40B4-BE49-F238E27FC236}">
                <a16:creationId xmlns:a16="http://schemas.microsoft.com/office/drawing/2014/main" id="{C77F3457-7B68-716E-5B76-753CC65AC5DD}"/>
              </a:ext>
            </a:extLst>
          </p:cNvPr>
          <p:cNvPicPr>
            <a:picLocks noChangeAspect="1"/>
          </p:cNvPicPr>
          <p:nvPr/>
        </p:nvPicPr>
        <p:blipFill>
          <a:blip r:embed="rId2"/>
          <a:stretch>
            <a:fillRect/>
          </a:stretch>
        </p:blipFill>
        <p:spPr>
          <a:xfrm>
            <a:off x="2912787" y="1926166"/>
            <a:ext cx="6353727" cy="4093634"/>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400" dirty="0">
                <a:solidFill>
                  <a:srgbClr val="000000"/>
                </a:solidFill>
                <a:latin typeface="Times New Roman" panose="02020603050405020304" pitchFamily="18" charset="0"/>
                <a:cs typeface="Times New Roman" panose="02020603050405020304" pitchFamily="18" charset="0"/>
              </a:rPr>
              <a:t>Data Collection and Preparation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Feature Engineering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400" dirty="0">
                <a:solidFill>
                  <a:srgbClr val="000000"/>
                </a:solidFill>
                <a:latin typeface="Times New Roman" panose="02020603050405020304" pitchFamily="18" charset="0"/>
                <a:cs typeface="Times New Roman" panose="02020603050405020304" pitchFamily="18" charset="0"/>
              </a:rPr>
              <a:t>Model Selection and Training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Model Evaluation and Deployment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Churn propensity scoring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2400" dirty="0">
                <a:solidFill>
                  <a:srgbClr val="000000"/>
                </a:solidFill>
                <a:latin typeface="Times New Roman" panose="02020603050405020304" pitchFamily="18" charset="0"/>
                <a:cs typeface="Times New Roman" panose="02020603050405020304" pitchFamily="18" charset="0"/>
              </a:rPr>
              <a:t>Churn Root Cause analysis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Data collection and preparation: Customer data is collected from the telecommunication industry warehouse. The data is then cleaned and preprocessed to remove any duplicate or incomplete records.</a:t>
            </a:r>
          </a:p>
          <a:p>
            <a:pPr algn="just">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Feature engineering: This process generates new features from the available data, such as the quantity of calls made outside of peak times, the number of calls made overseas, and the overall amount of data used.</a:t>
            </a:r>
            <a:endParaRPr lang="en-US" altLang="en-US" sz="2400" dirty="0">
              <a:solidFill>
                <a:srgbClr val="000000"/>
              </a:solidFill>
              <a:latin typeface="Times New Roman" panose="02020603050405020304" pitchFamily="18" charset="0"/>
              <a:cs typeface="Times New Roman" panose="02020603050405020304" pitchFamily="18" charset="0"/>
            </a:endParaRPr>
          </a:p>
          <a:p>
            <a:pPr algn="just">
              <a:buClr>
                <a:srgbClr val="CC0000"/>
              </a:buClr>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Model selection and training: The churn prediction model is trained using different models such as logistic regression, </a:t>
            </a:r>
            <a:r>
              <a:rPr lang="en-US" altLang="en-US" sz="2400" dirty="0">
                <a:solidFill>
                  <a:srgbClr val="000000"/>
                </a:solidFill>
                <a:latin typeface="Times New Roman" panose="02020603050405020304" pitchFamily="18" charset="0"/>
                <a:cs typeface="Times New Roman" panose="02020603050405020304" pitchFamily="18" charset="0"/>
              </a:rPr>
              <a:t>Random Forest and Deep Learning algorithms</a:t>
            </a: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prepared data, which contains the newly developed characteristics, is used to train the model.</a:t>
            </a: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5E6C-5555-3CBF-6400-D14E9214540D}"/>
              </a:ext>
            </a:extLst>
          </p:cNvPr>
          <p:cNvSpPr>
            <a:spLocks noGrp="1"/>
          </p:cNvSpPr>
          <p:nvPr>
            <p:ph type="title"/>
          </p:nvPr>
        </p:nvSpPr>
        <p:spPr/>
        <p:txBody>
          <a:bodyPr/>
          <a:lstStyle/>
          <a:p>
            <a:r>
              <a:rPr lang="en-US" altLang="en-US" sz="4000" b="1" dirty="0">
                <a:solidFill>
                  <a:srgbClr val="FF0000"/>
                </a:solidFill>
              </a:rPr>
              <a:t>Functional Description for each module</a:t>
            </a:r>
            <a:endParaRPr lang="en-IN" dirty="0"/>
          </a:p>
        </p:txBody>
      </p:sp>
      <p:sp>
        <p:nvSpPr>
          <p:cNvPr id="3" name="Content Placeholder 2">
            <a:extLst>
              <a:ext uri="{FF2B5EF4-FFF2-40B4-BE49-F238E27FC236}">
                <a16:creationId xmlns:a16="http://schemas.microsoft.com/office/drawing/2014/main" id="{DB9FC858-86E2-7925-2108-45AFAEC46030}"/>
              </a:ext>
            </a:extLst>
          </p:cNvPr>
          <p:cNvSpPr>
            <a:spLocks noGrp="1"/>
          </p:cNvSpPr>
          <p:nvPr>
            <p:ph idx="1"/>
          </p:nvPr>
        </p:nvSpPr>
        <p:spPr>
          <a:xfrm>
            <a:off x="711200" y="1677955"/>
            <a:ext cx="10668000" cy="4267200"/>
          </a:xfrm>
        </p:spPr>
        <p:txBody>
          <a:bodyPr/>
          <a:lstStyle/>
          <a:p>
            <a:r>
              <a:rPr lang="en-US" sz="2300" dirty="0">
                <a:latin typeface="Times New Roman" panose="02020603050405020304" pitchFamily="18" charset="0"/>
                <a:cs typeface="Times New Roman" panose="02020603050405020304" pitchFamily="18" charset="0"/>
              </a:rPr>
              <a:t>Model deployment and evaluation: Evaluating churn prediction models ensures their effectiveness in identifying at-risk customers. Deployment integrates these models into production systems for proactive retention strategies.</a:t>
            </a:r>
          </a:p>
          <a:p>
            <a:r>
              <a:rPr lang="en-US" sz="2300" dirty="0">
                <a:latin typeface="Times New Roman" panose="02020603050405020304" pitchFamily="18" charset="0"/>
                <a:cs typeface="Times New Roman" panose="02020603050405020304" pitchFamily="18" charset="0"/>
              </a:rPr>
              <a:t>Churn propensity scoring: Each client has a churn score that indicates how likely it is that they will leave. The trained churn prediction model is used to compute the churn score.</a:t>
            </a:r>
          </a:p>
          <a:p>
            <a:r>
              <a:rPr lang="en-US" sz="2300" dirty="0">
                <a:latin typeface="Times New Roman" panose="02020603050405020304" pitchFamily="18" charset="0"/>
                <a:cs typeface="Times New Roman" panose="02020603050405020304" pitchFamily="18" charset="0"/>
              </a:rPr>
              <a:t>Churn root cause analysis: It can be discovered that a lack of new features, the cost of the service, or the caliber of the customer care are the main reasons why clients are leaving.</a:t>
            </a:r>
            <a:endParaRPr lang="en-IN" sz="23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11E075C-1C37-00E0-9274-64FE0FFC9DC2}"/>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F3EF1E66-50E8-A274-B6FA-A50156E585F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60C2290B-4819-3C41-219E-C39EB9F13164}"/>
              </a:ext>
            </a:extLst>
          </p:cNvPr>
          <p:cNvSpPr>
            <a:spLocks noGrp="1"/>
          </p:cNvSpPr>
          <p:nvPr>
            <p:ph type="sldNum" sz="quarter" idx="12"/>
          </p:nvPr>
        </p:nvSpPr>
        <p:spPr/>
        <p:txBody>
          <a:bodyPr/>
          <a:lstStyle/>
          <a:p>
            <a:pPr>
              <a:defRPr/>
            </a:pPr>
            <a:fld id="{BDC2143B-610F-499C-A392-DFFBE135A7B2}" type="slidenum">
              <a:rPr lang="en-US" altLang="en-US" smtClean="0"/>
              <a:pPr>
                <a:defRPr/>
              </a:pPr>
              <a:t>8</a:t>
            </a:fld>
            <a:endParaRPr lang="en-US" altLang="en-US"/>
          </a:p>
        </p:txBody>
      </p:sp>
    </p:spTree>
    <p:extLst>
      <p:ext uri="{BB962C8B-B14F-4D97-AF65-F5344CB8AC3E}">
        <p14:creationId xmlns:p14="http://schemas.microsoft.com/office/powerpoint/2010/main" val="3846170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A638-A5CF-3D66-3A94-8C4CC820DD6B}"/>
              </a:ext>
            </a:extLst>
          </p:cNvPr>
          <p:cNvSpPr>
            <a:spLocks noGrp="1"/>
          </p:cNvSpPr>
          <p:nvPr>
            <p:ph type="title"/>
          </p:nvPr>
        </p:nvSpPr>
        <p:spPr/>
        <p:txBody>
          <a:bodyPr/>
          <a:lstStyle/>
          <a:p>
            <a:r>
              <a:rPr lang="en-US" altLang="en-US" sz="3600" b="1" dirty="0">
                <a:solidFill>
                  <a:srgbClr val="FF0000"/>
                </a:solidFill>
              </a:rPr>
              <a:t>Result</a:t>
            </a:r>
            <a:endParaRPr lang="en-IN" dirty="0"/>
          </a:p>
        </p:txBody>
      </p:sp>
      <p:pic>
        <p:nvPicPr>
          <p:cNvPr id="8" name="Content Placeholder 7">
            <a:extLst>
              <a:ext uri="{FF2B5EF4-FFF2-40B4-BE49-F238E27FC236}">
                <a16:creationId xmlns:a16="http://schemas.microsoft.com/office/drawing/2014/main" id="{3945AE28-304D-08B6-7FEE-51AD4EF15D1C}"/>
              </a:ext>
            </a:extLst>
          </p:cNvPr>
          <p:cNvPicPr>
            <a:picLocks noGrp="1" noChangeAspect="1"/>
          </p:cNvPicPr>
          <p:nvPr>
            <p:ph idx="1"/>
          </p:nvPr>
        </p:nvPicPr>
        <p:blipFill>
          <a:blip r:embed="rId2"/>
          <a:stretch>
            <a:fillRect/>
          </a:stretch>
        </p:blipFill>
        <p:spPr>
          <a:xfrm>
            <a:off x="766233" y="1944234"/>
            <a:ext cx="4681549" cy="3254439"/>
          </a:xfrm>
        </p:spPr>
      </p:pic>
      <p:sp>
        <p:nvSpPr>
          <p:cNvPr id="4" name="Date Placeholder 3">
            <a:extLst>
              <a:ext uri="{FF2B5EF4-FFF2-40B4-BE49-F238E27FC236}">
                <a16:creationId xmlns:a16="http://schemas.microsoft.com/office/drawing/2014/main" id="{5B3EF405-8376-A6FF-EAF0-C4E74AC856EF}"/>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1223AF2E-8B91-B473-DC8E-58E78A2F3B53}"/>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73A5988-CFE8-C7C6-3E95-D253A334FC21}"/>
              </a:ext>
            </a:extLst>
          </p:cNvPr>
          <p:cNvSpPr>
            <a:spLocks noGrp="1"/>
          </p:cNvSpPr>
          <p:nvPr>
            <p:ph type="sldNum" sz="quarter" idx="12"/>
          </p:nvPr>
        </p:nvSpPr>
        <p:spPr/>
        <p:txBody>
          <a:bodyPr/>
          <a:lstStyle/>
          <a:p>
            <a:pPr>
              <a:defRPr/>
            </a:pPr>
            <a:fld id="{BDC2143B-610F-499C-A392-DFFBE135A7B2}" type="slidenum">
              <a:rPr lang="en-US" altLang="en-US" smtClean="0"/>
              <a:pPr>
                <a:defRPr/>
              </a:pPr>
              <a:t>9</a:t>
            </a:fld>
            <a:endParaRPr lang="en-US" altLang="en-US"/>
          </a:p>
        </p:txBody>
      </p:sp>
      <p:pic>
        <p:nvPicPr>
          <p:cNvPr id="10" name="Picture 9">
            <a:extLst>
              <a:ext uri="{FF2B5EF4-FFF2-40B4-BE49-F238E27FC236}">
                <a16:creationId xmlns:a16="http://schemas.microsoft.com/office/drawing/2014/main" id="{44E528DD-90FA-C8E6-A965-F57025F661C8}"/>
              </a:ext>
            </a:extLst>
          </p:cNvPr>
          <p:cNvPicPr>
            <a:picLocks noChangeAspect="1"/>
          </p:cNvPicPr>
          <p:nvPr/>
        </p:nvPicPr>
        <p:blipFill>
          <a:blip r:embed="rId3"/>
          <a:stretch>
            <a:fillRect/>
          </a:stretch>
        </p:blipFill>
        <p:spPr>
          <a:xfrm>
            <a:off x="5887983" y="1988556"/>
            <a:ext cx="5585747" cy="2163566"/>
          </a:xfrm>
          <a:prstGeom prst="rect">
            <a:avLst/>
          </a:prstGeom>
        </p:spPr>
      </p:pic>
      <p:sp>
        <p:nvSpPr>
          <p:cNvPr id="11" name="TextBox 10">
            <a:extLst>
              <a:ext uri="{FF2B5EF4-FFF2-40B4-BE49-F238E27FC236}">
                <a16:creationId xmlns:a16="http://schemas.microsoft.com/office/drawing/2014/main" id="{8BDF3C3D-2477-8170-9FD2-359146F9223E}"/>
              </a:ext>
            </a:extLst>
          </p:cNvPr>
          <p:cNvSpPr txBox="1"/>
          <p:nvPr/>
        </p:nvSpPr>
        <p:spPr>
          <a:xfrm>
            <a:off x="1578947" y="5352617"/>
            <a:ext cx="3750906" cy="369332"/>
          </a:xfrm>
          <a:prstGeom prst="rect">
            <a:avLst/>
          </a:prstGeom>
          <a:noFill/>
        </p:spPr>
        <p:txBody>
          <a:bodyPr wrap="square" rtlCol="0">
            <a:spAutoFit/>
          </a:bodyPr>
          <a:lstStyle/>
          <a:p>
            <a:r>
              <a:rPr lang="en-US" sz="1800" kern="0" dirty="0">
                <a:effectLst/>
                <a:latin typeface="Times New Roman" panose="02020603050405020304" pitchFamily="18" charset="0"/>
                <a:ea typeface="Times New Roman" panose="02020603050405020304" pitchFamily="18" charset="0"/>
              </a:rPr>
              <a:t>Figure 1 Customer Status</a:t>
            </a:r>
            <a:endParaRPr lang="en-IN" dirty="0"/>
          </a:p>
        </p:txBody>
      </p:sp>
      <p:sp>
        <p:nvSpPr>
          <p:cNvPr id="12" name="TextBox 11">
            <a:extLst>
              <a:ext uri="{FF2B5EF4-FFF2-40B4-BE49-F238E27FC236}">
                <a16:creationId xmlns:a16="http://schemas.microsoft.com/office/drawing/2014/main" id="{72062184-E945-2F78-5B6D-71948BBA3707}"/>
              </a:ext>
            </a:extLst>
          </p:cNvPr>
          <p:cNvSpPr txBox="1"/>
          <p:nvPr/>
        </p:nvSpPr>
        <p:spPr>
          <a:xfrm>
            <a:off x="6744220" y="4229177"/>
            <a:ext cx="4161454" cy="646331"/>
          </a:xfrm>
          <a:prstGeom prst="rect">
            <a:avLst/>
          </a:prstGeom>
          <a:noFill/>
        </p:spPr>
        <p:txBody>
          <a:bodyPr wrap="square" rtlCol="0">
            <a:spAutoFit/>
          </a:bodyPr>
          <a:lstStyle/>
          <a:p>
            <a:r>
              <a:rPr lang="en-US" sz="1800" kern="0" dirty="0">
                <a:effectLst/>
                <a:latin typeface="Times New Roman" panose="02020603050405020304" pitchFamily="18" charset="0"/>
                <a:ea typeface="Times New Roman" panose="02020603050405020304" pitchFamily="18" charset="0"/>
              </a:rPr>
              <a:t>Figure 2 </a:t>
            </a:r>
            <a:r>
              <a:rPr lang="en-US" sz="1800" i="0" dirty="0">
                <a:effectLst/>
                <a:latin typeface="Times New Roman" panose="02020603050405020304" pitchFamily="18" charset="0"/>
                <a:ea typeface="Times New Roman" panose="02020603050405020304" pitchFamily="18" charset="0"/>
              </a:rPr>
              <a:t>Accuracy for churned customers</a:t>
            </a:r>
            <a:endParaRPr lang="en-IN" sz="1800" i="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24256412"/>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395</TotalTime>
  <Words>1828</Words>
  <Application>Microsoft Office PowerPoint</Application>
  <PresentationFormat>Widescreen</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Times New Roman</vt:lpstr>
      <vt:lpstr>Tw Cen MT</vt:lpstr>
      <vt:lpstr>Verdana</vt:lpstr>
      <vt:lpstr>Wingdings</vt:lpstr>
      <vt:lpstr>Profile</vt:lpstr>
      <vt:lpstr>PowerPoint Presentation</vt:lpstr>
      <vt:lpstr>Introduction</vt:lpstr>
      <vt:lpstr>Objectives</vt:lpstr>
      <vt:lpstr>Methodology</vt:lpstr>
      <vt:lpstr>System Architecture</vt:lpstr>
      <vt:lpstr>List of Modules</vt:lpstr>
      <vt:lpstr>Functional Description for each module</vt:lpstr>
      <vt:lpstr>Functional Description for each module</vt:lpstr>
      <vt:lpstr>Result</vt:lpstr>
      <vt:lpstr>Conclusion</vt:lpstr>
      <vt:lpstr>References</vt:lpstr>
      <vt:lpstr>References</vt:lpstr>
      <vt:lpstr>References</vt:lpstr>
      <vt:lpstr>References</vt:lpstr>
      <vt:lpstr>Paper Publication Status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shruthi kalaiselvan</cp:lastModifiedBy>
  <cp:revision>18</cp:revision>
  <dcterms:created xsi:type="dcterms:W3CDTF">2023-08-03T04:32:32Z</dcterms:created>
  <dcterms:modified xsi:type="dcterms:W3CDTF">2024-05-09T13:13:58Z</dcterms:modified>
</cp:coreProperties>
</file>