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60" r:id="rId3"/>
    <p:sldId id="2661" r:id="rId4"/>
    <p:sldId id="2662" r:id="rId5"/>
    <p:sldId id="2663" r:id="rId6"/>
    <p:sldId id="2664" r:id="rId7"/>
    <p:sldId id="2665" r:id="rId8"/>
    <p:sldId id="2666" r:id="rId9"/>
    <p:sldId id="2672" r:id="rId10"/>
    <p:sldId id="2673" r:id="rId11"/>
    <p:sldId id="2674" r:id="rId12"/>
    <p:sldId id="2667" r:id="rId13"/>
    <p:sldId id="2675" r:id="rId14"/>
    <p:sldId id="2668" r:id="rId15"/>
    <p:sldId id="2669" r:id="rId16"/>
    <p:sldId id="2671" r:id="rId17"/>
    <p:sldId id="2676" r:id="rId18"/>
    <p:sldId id="2677" r:id="rId19"/>
    <p:sldId id="2678" r:id="rId20"/>
    <p:sldId id="265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12F4AB-F89F-4B57-B7B0-63E43978F8F5}" v="1" dt="2024-05-09T03:44:30.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akia Ramakrishnan" userId="f14040c698ea240e" providerId="LiveId" clId="{7C12F4AB-F89F-4B57-B7B0-63E43978F8F5}"/>
    <pc:docChg chg="undo redo custSel addSld delSld modSld">
      <pc:chgData name="Ilakia Ramakrishnan" userId="f14040c698ea240e" providerId="LiveId" clId="{7C12F4AB-F89F-4B57-B7B0-63E43978F8F5}" dt="2024-05-09T03:44:30.503" v="9"/>
      <pc:docMkLst>
        <pc:docMk/>
      </pc:docMkLst>
      <pc:sldChg chg="modSp mod">
        <pc:chgData name="Ilakia Ramakrishnan" userId="f14040c698ea240e" providerId="LiveId" clId="{7C12F4AB-F89F-4B57-B7B0-63E43978F8F5}" dt="2024-05-09T03:36:44.633" v="6"/>
        <pc:sldMkLst>
          <pc:docMk/>
          <pc:sldMk cId="1042391382" sldId="2661"/>
        </pc:sldMkLst>
        <pc:spChg chg="mod">
          <ac:chgData name="Ilakia Ramakrishnan" userId="f14040c698ea240e" providerId="LiveId" clId="{7C12F4AB-F89F-4B57-B7B0-63E43978F8F5}" dt="2024-05-09T03:36:44.633" v="6"/>
          <ac:spMkLst>
            <pc:docMk/>
            <pc:sldMk cId="1042391382" sldId="2661"/>
            <ac:spMk id="3" creationId="{69F5EF73-C31E-3397-A562-6844A84A953A}"/>
          </ac:spMkLst>
        </pc:spChg>
      </pc:sldChg>
      <pc:sldChg chg="addSp delSp modSp add del">
        <pc:chgData name="Ilakia Ramakrishnan" userId="f14040c698ea240e" providerId="LiveId" clId="{7C12F4AB-F89F-4B57-B7B0-63E43978F8F5}" dt="2024-05-09T03:44:30.503" v="9"/>
        <pc:sldMkLst>
          <pc:docMk/>
          <pc:sldMk cId="3050163578" sldId="2668"/>
        </pc:sldMkLst>
        <pc:spChg chg="del">
          <ac:chgData name="Ilakia Ramakrishnan" userId="f14040c698ea240e" providerId="LiveId" clId="{7C12F4AB-F89F-4B57-B7B0-63E43978F8F5}" dt="2024-05-09T03:44:30.503" v="9"/>
          <ac:spMkLst>
            <pc:docMk/>
            <pc:sldMk cId="3050163578" sldId="2668"/>
            <ac:spMk id="3" creationId="{5BA965D7-BB99-7EC7-822B-F31812D51A24}"/>
          </ac:spMkLst>
        </pc:spChg>
        <pc:picChg chg="add mod">
          <ac:chgData name="Ilakia Ramakrishnan" userId="f14040c698ea240e" providerId="LiveId" clId="{7C12F4AB-F89F-4B57-B7B0-63E43978F8F5}" dt="2024-05-09T03:44:30.503" v="9"/>
          <ac:picMkLst>
            <pc:docMk/>
            <pc:sldMk cId="3050163578" sldId="2668"/>
            <ac:picMk id="7" creationId="{247FAD3B-121C-1F84-4310-E365DA4C935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2FC96-13C2-4037-8CB7-EA55F1FE3E45}" type="datetimeFigureOut">
              <a:rPr lang="en-IN" smtClean="0"/>
              <a:t>09-05-2024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1EE66-938E-4EF4-9EBC-D7EC3E84EF37}" type="slidenum">
              <a:rPr lang="en-IN" smtClean="0"/>
              <a:t>‹#›</a:t>
            </a:fld>
            <a:endParaRPr lang="en-IN"/>
          </a:p>
        </p:txBody>
      </p:sp>
    </p:spTree>
    <p:extLst>
      <p:ext uri="{BB962C8B-B14F-4D97-AF65-F5344CB8AC3E}">
        <p14:creationId xmlns:p14="http://schemas.microsoft.com/office/powerpoint/2010/main" val="3680327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26468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414235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3358096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70313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38660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296932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07948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338997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391105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260304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57051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3067894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file/d/1dukhcLuY0KkxkBNk-hcn3jOUI0ev8XpN/view?usp=drivesd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41A2FBB-F55B-9BAA-4EBD-7D6AD7B1D9C0}"/>
              </a:ext>
            </a:extLst>
          </p:cNvPr>
          <p:cNvSpPr txBox="1">
            <a:spLocks/>
          </p:cNvSpPr>
          <p:nvPr/>
        </p:nvSpPr>
        <p:spPr>
          <a:xfrm>
            <a:off x="798467" y="3095762"/>
            <a:ext cx="10424668" cy="9537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834693"/>
                </a:solidFill>
                <a:effectLst/>
                <a:uLnTx/>
                <a:uFillTx/>
                <a:latin typeface="Tw Cen MT" panose="020B0602020104020603" pitchFamily="34" charset="0"/>
                <a:ea typeface="+mj-ea"/>
                <a:cs typeface="+mj-cs"/>
              </a:rPr>
              <a:t>TELECOM SUBSCRIBER CHURN PREDICTION USING DEEP LEARNING: EXAMINING THE INFLUENCE OF CUSTOMER CHARACTERISTICS AND SERVICE OFFERINGS </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8864" y="5290920"/>
            <a:ext cx="274252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altLang="en-US" sz="2000" b="1" i="0" u="none" strike="noStrike" kern="1200" cap="none" spc="0" normalizeH="0" baseline="0" noProof="0" dirty="0">
                <a:ln>
                  <a:noFill/>
                </a:ln>
                <a:solidFill>
                  <a:srgbClr val="002060"/>
                </a:solidFill>
                <a:effectLst/>
                <a:uLnTx/>
                <a:uFillTx/>
                <a:latin typeface="Tw Cen MT" panose="020B0602020104020603" pitchFamily="34" charset="0"/>
                <a:ea typeface="+mn-ea"/>
                <a:cs typeface="+mn-cs"/>
              </a:rPr>
              <a:t>Mrs. </a:t>
            </a:r>
            <a:r>
              <a:rPr kumimoji="0" lang="en-IN" altLang="en-US" sz="2000" b="1" i="0" u="none" strike="noStrike" kern="1200" cap="none" spc="0" normalizeH="0" baseline="0" noProof="0" dirty="0" err="1">
                <a:ln>
                  <a:noFill/>
                </a:ln>
                <a:solidFill>
                  <a:srgbClr val="002060"/>
                </a:solidFill>
                <a:effectLst/>
                <a:uLnTx/>
                <a:uFillTx/>
                <a:latin typeface="Tw Cen MT" panose="020B0602020104020603" pitchFamily="34" charset="0"/>
                <a:ea typeface="+mn-ea"/>
                <a:cs typeface="+mn-cs"/>
              </a:rPr>
              <a:t>Anandhi</a:t>
            </a:r>
            <a:r>
              <a:rPr kumimoji="0" lang="en-IN" altLang="en-US" sz="2000" b="1" i="0" u="none" strike="noStrike" kern="1200" cap="none" spc="0" normalizeH="0" baseline="0" noProof="0" dirty="0">
                <a:ln>
                  <a:noFill/>
                </a:ln>
                <a:solidFill>
                  <a:srgbClr val="002060"/>
                </a:solidFill>
                <a:effectLst/>
                <a:uLnTx/>
                <a:uFillTx/>
                <a:latin typeface="Tw Cen MT" panose="020B0602020104020603" pitchFamily="34" charset="0"/>
                <a:ea typeface="+mn-ea"/>
                <a:cs typeface="+mn-cs"/>
              </a:rPr>
              <a:t> S 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altLang="en-US" sz="2000" b="1" i="0" u="none" strike="noStrike" kern="1200" cap="none" spc="0" normalizeH="0" baseline="0" noProof="0" dirty="0">
                <a:ln>
                  <a:noFill/>
                </a:ln>
                <a:solidFill>
                  <a:srgbClr val="002060"/>
                </a:solidFill>
                <a:effectLst/>
                <a:uLnTx/>
                <a:uFillTx/>
                <a:latin typeface="Tw Cen MT" panose="020B0602020104020603" pitchFamily="34" charset="0"/>
                <a:ea typeface="+mn-ea"/>
                <a:cs typeface="+mn-cs"/>
              </a:rPr>
              <a:t>Assistant Professor</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altLang="en-US" sz="2000" b="1" i="0" u="none" strike="noStrike" kern="1200" cap="none" spc="0" normalizeH="0" baseline="0" noProof="0" dirty="0">
              <a:ln>
                <a:noFill/>
              </a:ln>
              <a:solidFill>
                <a:srgbClr val="002060"/>
              </a:solidFill>
              <a:effectLst/>
              <a:uLnTx/>
              <a:uFillTx/>
              <a:latin typeface="Tw Cen MT" panose="020B0602020104020603" pitchFamily="34" charset="0"/>
              <a:ea typeface="+mn-ea"/>
              <a:cs typeface="+mn-cs"/>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480612" y="5290920"/>
            <a:ext cx="274252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None/>
              <a:defRPr/>
            </a:pPr>
            <a:r>
              <a:rPr kumimoji="0" lang="en-IN" altLang="en-US" sz="2000" b="1" i="0" u="none" strike="noStrike" kern="1200" cap="none" spc="0" normalizeH="0" baseline="0" noProof="0" dirty="0" err="1">
                <a:ln>
                  <a:noFill/>
                </a:ln>
                <a:solidFill>
                  <a:srgbClr val="002060"/>
                </a:solidFill>
                <a:effectLst/>
                <a:uLnTx/>
                <a:uFillTx/>
                <a:latin typeface="Tw Cen MT" panose="020B0602020104020603" pitchFamily="34" charset="0"/>
                <a:ea typeface="+mn-ea"/>
                <a:cs typeface="+mn-cs"/>
              </a:rPr>
              <a:t>Ilakia</a:t>
            </a:r>
            <a:r>
              <a:rPr kumimoji="0" lang="en-IN" altLang="en-US" sz="2000" b="1" i="0" u="none" strike="noStrike" kern="1200" cap="none" spc="0" normalizeH="0" baseline="0" noProof="0" dirty="0">
                <a:ln>
                  <a:noFill/>
                </a:ln>
                <a:solidFill>
                  <a:srgbClr val="002060"/>
                </a:solidFill>
                <a:effectLst/>
                <a:uLnTx/>
                <a:uFillTx/>
                <a:latin typeface="Tw Cen MT" panose="020B0602020104020603" pitchFamily="34" charset="0"/>
                <a:ea typeface="+mn-ea"/>
                <a:cs typeface="+mn-cs"/>
              </a:rPr>
              <a:t> S R(200701309)</a:t>
            </a:r>
            <a:br>
              <a:rPr kumimoji="0" lang="en-IN" altLang="en-US" sz="2000" b="1" i="0" u="none" strike="noStrike" kern="1200" cap="none" spc="0" normalizeH="0" baseline="0" noProof="0" dirty="0">
                <a:ln>
                  <a:noFill/>
                </a:ln>
                <a:solidFill>
                  <a:srgbClr val="002060"/>
                </a:solidFill>
                <a:effectLst/>
                <a:uLnTx/>
                <a:uFillTx/>
                <a:latin typeface="Tw Cen MT" panose="020B0602020104020603" pitchFamily="34" charset="0"/>
                <a:ea typeface="+mn-ea"/>
                <a:cs typeface="+mn-cs"/>
              </a:rPr>
            </a:br>
            <a:r>
              <a:rPr kumimoji="0" lang="en-IN" altLang="en-US" sz="2000" b="1" i="0" u="none" strike="noStrike" kern="1200" cap="none" spc="0" normalizeH="0" baseline="0" noProof="0" dirty="0">
                <a:ln>
                  <a:noFill/>
                </a:ln>
                <a:solidFill>
                  <a:srgbClr val="002060"/>
                </a:solidFill>
                <a:effectLst/>
                <a:uLnTx/>
                <a:uFillTx/>
                <a:latin typeface="Tw Cen MT" panose="020B0602020104020603" pitchFamily="34" charset="0"/>
                <a:ea typeface="+mn-ea"/>
                <a:cs typeface="+mn-cs"/>
              </a:rPr>
              <a:t>Shruthi K (200701237)</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altLang="en-US" sz="2000" b="1" i="0" u="none" strike="noStrike" kern="1200" cap="none" spc="0" normalizeH="0" baseline="0" noProof="0" dirty="0">
              <a:ln>
                <a:noFill/>
              </a:ln>
              <a:solidFill>
                <a:srgbClr val="002060"/>
              </a:solidFill>
              <a:effectLst/>
              <a:uLnTx/>
              <a:uFillTx/>
              <a:latin typeface="Tw Cen MT" panose="020B0602020104020603" pitchFamily="34" charset="0"/>
              <a:ea typeface="+mn-ea"/>
              <a:cs typeface="+mn-cs"/>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1152982" y="1643444"/>
            <a:ext cx="9627415"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400" b="1" i="0" u="none" strike="noStrike" kern="1200" cap="none" spc="0" normalizeH="0" baseline="0" noProof="0" dirty="0">
                <a:ln>
                  <a:noFill/>
                </a:ln>
                <a:solidFill>
                  <a:srgbClr val="020066"/>
                </a:solidFill>
                <a:effectLst/>
                <a:uLnTx/>
                <a:uFillTx/>
                <a:latin typeface="Tw Cen MT" panose="020B0602020104020603" pitchFamily="34" charset="0"/>
                <a:ea typeface="+mj-ea"/>
                <a:cs typeface="+mj-cs"/>
              </a:rPr>
              <a:t>DEPARTMENT OF COMPUTER SCIENCE &amp; ENGINEERING</a:t>
            </a:r>
          </a:p>
        </p:txBody>
      </p:sp>
      <p:pic>
        <p:nvPicPr>
          <p:cNvPr id="6" name="Picture 5">
            <a:extLst>
              <a:ext uri="{FF2B5EF4-FFF2-40B4-BE49-F238E27FC236}">
                <a16:creationId xmlns:a16="http://schemas.microsoft.com/office/drawing/2014/main" id="{0F46D1DF-59B8-8DBA-8C58-14E27B4530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9709" y="278745"/>
            <a:ext cx="1183341" cy="1183341"/>
          </a:xfrm>
          <a:prstGeom prst="rect">
            <a:avLst/>
          </a:prstGeom>
        </p:spPr>
      </p:pic>
      <p:pic>
        <p:nvPicPr>
          <p:cNvPr id="12" name="Picture 11">
            <a:extLst>
              <a:ext uri="{FF2B5EF4-FFF2-40B4-BE49-F238E27FC236}">
                <a16:creationId xmlns:a16="http://schemas.microsoft.com/office/drawing/2014/main" id="{59BBBBE4-0539-9EF7-A056-D2C0498750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950" y="268950"/>
            <a:ext cx="1183342" cy="1183342"/>
          </a:xfrm>
          <a:prstGeom prst="rect">
            <a:avLst/>
          </a:prstGeom>
        </p:spPr>
      </p:pic>
    </p:spTree>
    <p:extLst>
      <p:ext uri="{BB962C8B-B14F-4D97-AF65-F5344CB8AC3E}">
        <p14:creationId xmlns:p14="http://schemas.microsoft.com/office/powerpoint/2010/main" val="258092471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18A4-C6C3-0296-DA13-A68F3B48399F}"/>
              </a:ext>
            </a:extLst>
          </p:cNvPr>
          <p:cNvSpPr>
            <a:spLocks noGrp="1"/>
          </p:cNvSpPr>
          <p:nvPr>
            <p:ph type="title"/>
          </p:nvPr>
        </p:nvSpPr>
        <p:spPr/>
        <p:txBody>
          <a:bodyPr/>
          <a:lstStyle/>
          <a:p>
            <a:r>
              <a:rPr lang="en-US" altLang="en-US" sz="4000" b="1" dirty="0">
                <a:solidFill>
                  <a:schemeClr val="accent2"/>
                </a:solidFill>
                <a:latin typeface="Tw Cen MT" panose="020B0602020104020603" pitchFamily="34" charset="0"/>
                <a:cs typeface="Times New Roman" panose="02020603050405020304" pitchFamily="18" charset="0"/>
              </a:rPr>
              <a:t>FUNCTIONAL DESCRIPTION OF</a:t>
            </a:r>
            <a:br>
              <a:rPr lang="en-US" altLang="en-US" sz="4000" b="1" dirty="0">
                <a:solidFill>
                  <a:schemeClr val="accent2"/>
                </a:solidFill>
                <a:latin typeface="Tw Cen MT" panose="020B0602020104020603" pitchFamily="34" charset="0"/>
                <a:cs typeface="Times New Roman" panose="02020603050405020304" pitchFamily="18" charset="0"/>
              </a:rPr>
            </a:br>
            <a:r>
              <a:rPr lang="en-US" altLang="en-US" sz="4000" b="1" dirty="0">
                <a:solidFill>
                  <a:schemeClr val="accent2"/>
                </a:solidFill>
                <a:latin typeface="Tw Cen MT" panose="020B0602020104020603" pitchFamily="34" charset="0"/>
                <a:cs typeface="Times New Roman" panose="02020603050405020304" pitchFamily="18" charset="0"/>
              </a:rPr>
              <a:t> MODULES</a:t>
            </a:r>
            <a:endParaRPr lang="en-IN" sz="4000" dirty="0"/>
          </a:p>
        </p:txBody>
      </p:sp>
      <p:sp>
        <p:nvSpPr>
          <p:cNvPr id="5" name="Footer Placeholder 4">
            <a:extLst>
              <a:ext uri="{FF2B5EF4-FFF2-40B4-BE49-F238E27FC236}">
                <a16:creationId xmlns:a16="http://schemas.microsoft.com/office/drawing/2014/main" id="{E9CE4E23-18E5-CFC7-6E07-EE4DDCF9E64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E955B55-8D65-4112-D5B6-2A35F83B74CE}"/>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
        <p:nvSpPr>
          <p:cNvPr id="7" name="Content Placeholder 2">
            <a:extLst>
              <a:ext uri="{FF2B5EF4-FFF2-40B4-BE49-F238E27FC236}">
                <a16:creationId xmlns:a16="http://schemas.microsoft.com/office/drawing/2014/main" id="{A0A3AB30-A81E-9A19-C63F-7B8CBFDF5DDA}"/>
              </a:ext>
            </a:extLst>
          </p:cNvPr>
          <p:cNvSpPr>
            <a:spLocks noGrp="1"/>
          </p:cNvSpPr>
          <p:nvPr>
            <p:ph idx="1"/>
          </p:nvPr>
        </p:nvSpPr>
        <p:spPr>
          <a:xfrm>
            <a:off x="755650" y="1752600"/>
            <a:ext cx="6783485" cy="4267200"/>
          </a:xfrm>
        </p:spPr>
        <p:txBody>
          <a:bodyPr/>
          <a:lstStyle/>
          <a:p>
            <a:r>
              <a:rPr kumimoji="0" lang="en-IN" altLang="en-US" sz="3200" b="0" i="0" u="none" strike="noStrike" kern="0" cap="none" spc="0" normalizeH="0" baseline="0" noProof="0" dirty="0" err="1">
                <a:ln>
                  <a:noFill/>
                </a:ln>
                <a:solidFill>
                  <a:srgbClr val="000000"/>
                </a:solidFill>
                <a:effectLst/>
                <a:uLnTx/>
                <a:uFillTx/>
                <a:latin typeface="Verdana"/>
                <a:ea typeface="+mn-ea"/>
                <a:cs typeface="+mn-cs"/>
              </a:rPr>
              <a:t>LightGBM</a:t>
            </a:r>
            <a:endParaRPr kumimoji="0" lang="en-US" altLang="en-US" sz="3200" b="0" i="0" u="none" strike="noStrike" kern="0" cap="none" spc="0" normalizeH="0" baseline="0" noProof="0" dirty="0">
              <a:ln>
                <a:noFill/>
              </a:ln>
              <a:solidFill>
                <a:srgbClr val="000000"/>
              </a:solidFill>
              <a:effectLst/>
              <a:uLnTx/>
              <a:uFillTx/>
              <a:latin typeface="Verdana"/>
              <a:ea typeface="+mn-ea"/>
              <a:cs typeface="+mn-cs"/>
            </a:endParaRPr>
          </a:p>
          <a:p>
            <a:pPr marL="0" indent="0" algn="just">
              <a:buNone/>
            </a:pPr>
            <a:r>
              <a:rPr lang="en-US" sz="2400" b="0" i="0" dirty="0">
                <a:solidFill>
                  <a:srgbClr val="0D0D0D"/>
                </a:solidFill>
                <a:effectLst/>
                <a:latin typeface="Times New Roman" panose="02020603050405020304" pitchFamily="18" charset="0"/>
                <a:cs typeface="Times New Roman" panose="02020603050405020304" pitchFamily="18" charset="0"/>
              </a:rPr>
              <a:t>In </a:t>
            </a:r>
            <a:r>
              <a:rPr lang="en-US" sz="2400" b="0" i="0" dirty="0" err="1">
                <a:solidFill>
                  <a:srgbClr val="0D0D0D"/>
                </a:solidFill>
                <a:effectLst/>
                <a:latin typeface="Times New Roman" panose="02020603050405020304" pitchFamily="18" charset="0"/>
                <a:cs typeface="Times New Roman" panose="02020603050405020304" pitchFamily="18" charset="0"/>
              </a:rPr>
              <a:t>LightGBM</a:t>
            </a:r>
            <a:r>
              <a:rPr lang="en-US" sz="2400" b="0" i="0" dirty="0">
                <a:solidFill>
                  <a:srgbClr val="0D0D0D"/>
                </a:solidFill>
                <a:effectLst/>
                <a:latin typeface="Times New Roman" panose="02020603050405020304" pitchFamily="18" charset="0"/>
                <a:cs typeface="Times New Roman" panose="02020603050405020304" pitchFamily="18" charset="0"/>
              </a:rPr>
              <a:t> churn prediction, key steps involve initializing model parameters and choosing evaluation metrics. Parameters control tree complexity and convergence speed. The model is trained iteratively and evaluated on separate datasets. Once optimized, it's deployed for real-time churn prediction, aiding retention decisions. This process enhances understanding of customer behavior and facilitates proactive retention efforts.</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0B35FBB-9BE1-1280-14E0-16910F2555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4367" y="0"/>
            <a:ext cx="3937519" cy="6848347"/>
          </a:xfrm>
          <a:prstGeom prst="rect">
            <a:avLst/>
          </a:prstGeom>
          <a:noFill/>
          <a:ln>
            <a:noFill/>
          </a:ln>
        </p:spPr>
      </p:pic>
    </p:spTree>
    <p:extLst>
      <p:ext uri="{BB962C8B-B14F-4D97-AF65-F5344CB8AC3E}">
        <p14:creationId xmlns:p14="http://schemas.microsoft.com/office/powerpoint/2010/main" val="367698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448C-B623-9701-F5BE-614132C3F850}"/>
              </a:ext>
            </a:extLst>
          </p:cNvPr>
          <p:cNvSpPr>
            <a:spLocks noGrp="1"/>
          </p:cNvSpPr>
          <p:nvPr>
            <p:ph type="title"/>
          </p:nvPr>
        </p:nvSpPr>
        <p:spPr/>
        <p:txBody>
          <a:bodyPr/>
          <a:lstStyle/>
          <a:p>
            <a:r>
              <a:rPr lang="en-US" altLang="en-US" sz="4000" b="1" dirty="0">
                <a:solidFill>
                  <a:schemeClr val="accent2"/>
                </a:solidFill>
                <a:latin typeface="Tw Cen MT" panose="020B0602020104020603" pitchFamily="34" charset="0"/>
                <a:cs typeface="Times New Roman" panose="02020603050405020304" pitchFamily="18" charset="0"/>
              </a:rPr>
              <a:t>FUNCTIONAL DESCRIPTION OF </a:t>
            </a:r>
            <a:br>
              <a:rPr lang="en-US" altLang="en-US" sz="4000" b="1" dirty="0">
                <a:solidFill>
                  <a:schemeClr val="accent2"/>
                </a:solidFill>
                <a:latin typeface="Tw Cen MT" panose="020B0602020104020603" pitchFamily="34" charset="0"/>
                <a:cs typeface="Times New Roman" panose="02020603050405020304" pitchFamily="18" charset="0"/>
              </a:rPr>
            </a:br>
            <a:r>
              <a:rPr lang="en-US" altLang="en-US" sz="4000" b="1" dirty="0">
                <a:solidFill>
                  <a:schemeClr val="accent2"/>
                </a:solidFill>
                <a:latin typeface="Tw Cen MT" panose="020B0602020104020603" pitchFamily="34" charset="0"/>
                <a:cs typeface="Times New Roman" panose="02020603050405020304" pitchFamily="18" charset="0"/>
              </a:rPr>
              <a:t>MODULES</a:t>
            </a:r>
            <a:endParaRPr lang="en-IN" sz="4000" dirty="0"/>
          </a:p>
        </p:txBody>
      </p:sp>
      <p:sp>
        <p:nvSpPr>
          <p:cNvPr id="4" name="Date Placeholder 3">
            <a:extLst>
              <a:ext uri="{FF2B5EF4-FFF2-40B4-BE49-F238E27FC236}">
                <a16:creationId xmlns:a16="http://schemas.microsoft.com/office/drawing/2014/main" id="{A95DEDA1-7FC4-7631-81D0-E7C996E0EC64}"/>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D4C3C523-4A4C-3C98-C7B5-03B221E41460}"/>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7293A4E-878D-B09F-F455-1A7ED4AE13D6}"/>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
        <p:nvSpPr>
          <p:cNvPr id="9" name="Content Placeholder 2">
            <a:extLst>
              <a:ext uri="{FF2B5EF4-FFF2-40B4-BE49-F238E27FC236}">
                <a16:creationId xmlns:a16="http://schemas.microsoft.com/office/drawing/2014/main" id="{FDDF071A-FBB3-67D8-9A56-C8CF6D43475C}"/>
              </a:ext>
            </a:extLst>
          </p:cNvPr>
          <p:cNvSpPr>
            <a:spLocks noGrp="1"/>
          </p:cNvSpPr>
          <p:nvPr>
            <p:ph idx="1"/>
          </p:nvPr>
        </p:nvSpPr>
        <p:spPr>
          <a:xfrm>
            <a:off x="755651" y="1752600"/>
            <a:ext cx="6419590" cy="4267200"/>
          </a:xfrm>
        </p:spPr>
        <p:txBody>
          <a:bodyPr/>
          <a:lstStyle/>
          <a:p>
            <a:r>
              <a:rPr kumimoji="0" lang="en-IN" altLang="en-US" sz="3200" b="0" i="0" u="none" strike="noStrike" kern="0" cap="none" spc="0" normalizeH="0" baseline="0" noProof="0" dirty="0">
                <a:ln>
                  <a:noFill/>
                </a:ln>
                <a:solidFill>
                  <a:srgbClr val="000000"/>
                </a:solidFill>
                <a:effectLst/>
                <a:uLnTx/>
                <a:uFillTx/>
                <a:latin typeface="Verdana"/>
                <a:ea typeface="+mn-ea"/>
                <a:cs typeface="+mn-cs"/>
              </a:rPr>
              <a:t>Model Evaluation and Deployment</a:t>
            </a:r>
          </a:p>
          <a:p>
            <a:pPr marL="0" indent="0" algn="just">
              <a:buNone/>
            </a:pPr>
            <a:r>
              <a:rPr lang="en-US" sz="2400" dirty="0">
                <a:latin typeface="Times New Roman" panose="02020603050405020304" pitchFamily="18" charset="0"/>
                <a:cs typeface="Times New Roman" panose="02020603050405020304" pitchFamily="18" charset="0"/>
              </a:rPr>
              <a:t>The churn prediction process concludes with evaluating the model's performance using metrics like recall, accuracy, precision, F1 score aligning them with business objectives. Once the best-performing model is identified, it's deployed for real-time predictions, with continuous monitoring and periodic retraining ensuring sustained efficacy in addressing customer attrition and enhancing retention strategies</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26403CA-8DEF-3EC1-62F8-FE5BA5E7689A}"/>
              </a:ext>
            </a:extLst>
          </p:cNvPr>
          <p:cNvPicPr>
            <a:picLocks noChangeAspect="1"/>
          </p:cNvPicPr>
          <p:nvPr/>
        </p:nvPicPr>
        <p:blipFill>
          <a:blip r:embed="rId2"/>
          <a:stretch>
            <a:fillRect/>
          </a:stretch>
        </p:blipFill>
        <p:spPr>
          <a:xfrm>
            <a:off x="7722325" y="136525"/>
            <a:ext cx="4267511" cy="6584950"/>
          </a:xfrm>
          <a:prstGeom prst="rect">
            <a:avLst/>
          </a:prstGeom>
        </p:spPr>
      </p:pic>
    </p:spTree>
    <p:extLst>
      <p:ext uri="{BB962C8B-B14F-4D97-AF65-F5344CB8AC3E}">
        <p14:creationId xmlns:p14="http://schemas.microsoft.com/office/powerpoint/2010/main" val="33898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FE4D-22A9-9447-1CEE-C970F4719FF7}"/>
              </a:ext>
            </a:extLst>
          </p:cNvPr>
          <p:cNvSpPr>
            <a:spLocks noGrp="1"/>
          </p:cNvSpPr>
          <p:nvPr>
            <p:ph type="title"/>
          </p:nvPr>
        </p:nvSpPr>
        <p:spPr>
          <a:xfrm>
            <a:off x="711200" y="136525"/>
            <a:ext cx="10668000" cy="858353"/>
          </a:xfrm>
        </p:spPr>
        <p:txBody>
          <a:bodyPr/>
          <a:lstStyle/>
          <a:p>
            <a:r>
              <a:rPr lang="en-US" altLang="en-US" sz="4000" b="1" dirty="0">
                <a:solidFill>
                  <a:schemeClr val="accent2"/>
                </a:solidFill>
                <a:latin typeface="Tw Cen MT" panose="020B0602020104020603" pitchFamily="34" charset="0"/>
                <a:cs typeface="Times New Roman" panose="02020603050405020304" pitchFamily="18" charset="0"/>
              </a:rPr>
              <a:t>IMPLEMENTATION</a:t>
            </a:r>
            <a:endParaRPr lang="en-IN" dirty="0"/>
          </a:p>
        </p:txBody>
      </p:sp>
      <p:sp>
        <p:nvSpPr>
          <p:cNvPr id="4" name="Date Placeholder 3">
            <a:extLst>
              <a:ext uri="{FF2B5EF4-FFF2-40B4-BE49-F238E27FC236}">
                <a16:creationId xmlns:a16="http://schemas.microsoft.com/office/drawing/2014/main" id="{B7B67D48-2456-1A86-A89B-1A0369338AE7}"/>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FC44E8FC-CA58-DE19-DB88-1DDA5ABE1A6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3BB19B5-6337-E422-CC08-65472A946F0C}"/>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pic>
        <p:nvPicPr>
          <p:cNvPr id="7" name="Content Placeholder 3" descr="A screenshot of a video game&#10;&#10;Description automatically generated">
            <a:extLst>
              <a:ext uri="{FF2B5EF4-FFF2-40B4-BE49-F238E27FC236}">
                <a16:creationId xmlns:a16="http://schemas.microsoft.com/office/drawing/2014/main" id="{B1AE63D0-60D0-20A5-B5CA-57987A102ADB}"/>
              </a:ext>
            </a:extLst>
          </p:cNvPr>
          <p:cNvPicPr>
            <a:picLocks noGrp="1" noChangeAspect="1"/>
          </p:cNvPicPr>
          <p:nvPr>
            <p:ph idx="1"/>
          </p:nvPr>
        </p:nvPicPr>
        <p:blipFill>
          <a:blip r:embed="rId2"/>
          <a:stretch>
            <a:fillRect/>
          </a:stretch>
        </p:blipFill>
        <p:spPr>
          <a:xfrm>
            <a:off x="711200" y="1146193"/>
            <a:ext cx="10905412" cy="5661253"/>
          </a:xfrm>
          <a:prstGeom prst="rect">
            <a:avLst/>
          </a:prstGeom>
        </p:spPr>
      </p:pic>
    </p:spTree>
    <p:extLst>
      <p:ext uri="{BB962C8B-B14F-4D97-AF65-F5344CB8AC3E}">
        <p14:creationId xmlns:p14="http://schemas.microsoft.com/office/powerpoint/2010/main" val="378429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22B2B-84ED-985F-F033-61392E9090B9}"/>
              </a:ext>
            </a:extLst>
          </p:cNvPr>
          <p:cNvSpPr>
            <a:spLocks noGrp="1"/>
          </p:cNvSpPr>
          <p:nvPr>
            <p:ph type="title"/>
          </p:nvPr>
        </p:nvSpPr>
        <p:spPr>
          <a:xfrm>
            <a:off x="711200" y="136525"/>
            <a:ext cx="10668000" cy="682626"/>
          </a:xfrm>
        </p:spPr>
        <p:txBody>
          <a:bodyPr/>
          <a:lstStyle/>
          <a:p>
            <a:r>
              <a:rPr lang="en-US" altLang="en-US" sz="3600" b="1" dirty="0">
                <a:solidFill>
                  <a:schemeClr val="accent2"/>
                </a:solidFill>
                <a:latin typeface="Tw Cen MT" panose="020B0602020104020603" pitchFamily="34" charset="0"/>
                <a:cs typeface="Times New Roman" panose="02020603050405020304" pitchFamily="18" charset="0"/>
              </a:rPr>
              <a:t>IMPLEMENTATION</a:t>
            </a:r>
            <a:endParaRPr lang="en-IN" dirty="0"/>
          </a:p>
        </p:txBody>
      </p:sp>
      <p:sp>
        <p:nvSpPr>
          <p:cNvPr id="4" name="Date Placeholder 3">
            <a:extLst>
              <a:ext uri="{FF2B5EF4-FFF2-40B4-BE49-F238E27FC236}">
                <a16:creationId xmlns:a16="http://schemas.microsoft.com/office/drawing/2014/main" id="{47FEE89D-3AFA-AE6F-FDD0-AEBEBF7B79E2}"/>
              </a:ext>
            </a:extLst>
          </p:cNvPr>
          <p:cNvSpPr>
            <a:spLocks noGrp="1"/>
          </p:cNvSpPr>
          <p:nvPr>
            <p:ph type="dt" sz="half" idx="10"/>
          </p:nvPr>
        </p:nvSpPr>
        <p:spPr/>
        <p:txBody>
          <a:bodyPr/>
          <a:lstStyle/>
          <a:p>
            <a:pPr>
              <a:defRPr/>
            </a:pPr>
            <a:r>
              <a:rPr lang="en-US"/>
              <a:t>Zeroth Review</a:t>
            </a:r>
          </a:p>
        </p:txBody>
      </p:sp>
      <p:sp>
        <p:nvSpPr>
          <p:cNvPr id="6" name="Slide Number Placeholder 5">
            <a:extLst>
              <a:ext uri="{FF2B5EF4-FFF2-40B4-BE49-F238E27FC236}">
                <a16:creationId xmlns:a16="http://schemas.microsoft.com/office/drawing/2014/main" id="{5D761EDA-F7F4-2912-93B3-4369F49B8226}"/>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pic>
        <p:nvPicPr>
          <p:cNvPr id="7" name="Content Placeholder 3" descr="A screenshot of a computer&#10;&#10;Description automatically generated">
            <a:extLst>
              <a:ext uri="{FF2B5EF4-FFF2-40B4-BE49-F238E27FC236}">
                <a16:creationId xmlns:a16="http://schemas.microsoft.com/office/drawing/2014/main" id="{BA251685-C754-20FD-8837-8B96C5F2E981}"/>
              </a:ext>
            </a:extLst>
          </p:cNvPr>
          <p:cNvPicPr>
            <a:picLocks noGrp="1" noChangeAspect="1"/>
          </p:cNvPicPr>
          <p:nvPr>
            <p:ph idx="1"/>
          </p:nvPr>
        </p:nvPicPr>
        <p:blipFill>
          <a:blip r:embed="rId2"/>
          <a:stretch>
            <a:fillRect/>
          </a:stretch>
        </p:blipFill>
        <p:spPr>
          <a:xfrm>
            <a:off x="351339" y="819150"/>
            <a:ext cx="5744661" cy="6035559"/>
          </a:xfrm>
        </p:spPr>
      </p:pic>
      <p:pic>
        <p:nvPicPr>
          <p:cNvPr id="8" name="Picture 7" descr="A screenshot of a computer screen&#10;&#10;Description automatically generated">
            <a:extLst>
              <a:ext uri="{FF2B5EF4-FFF2-40B4-BE49-F238E27FC236}">
                <a16:creationId xmlns:a16="http://schemas.microsoft.com/office/drawing/2014/main" id="{393CCD74-3F7F-9C9F-0F61-99EB562FEB99}"/>
              </a:ext>
            </a:extLst>
          </p:cNvPr>
          <p:cNvPicPr>
            <a:picLocks noChangeAspect="1"/>
          </p:cNvPicPr>
          <p:nvPr/>
        </p:nvPicPr>
        <p:blipFill>
          <a:blip r:embed="rId3"/>
          <a:stretch>
            <a:fillRect/>
          </a:stretch>
        </p:blipFill>
        <p:spPr>
          <a:xfrm>
            <a:off x="6108041" y="819149"/>
            <a:ext cx="5523658" cy="6038851"/>
          </a:xfrm>
          <a:prstGeom prst="rect">
            <a:avLst/>
          </a:prstGeom>
        </p:spPr>
      </p:pic>
    </p:spTree>
    <p:extLst>
      <p:ext uri="{BB962C8B-B14F-4D97-AF65-F5344CB8AC3E}">
        <p14:creationId xmlns:p14="http://schemas.microsoft.com/office/powerpoint/2010/main" val="2132536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0C17-77D0-6B27-1627-682A9F02E7E8}"/>
              </a:ext>
            </a:extLst>
          </p:cNvPr>
          <p:cNvSpPr>
            <a:spLocks noGrp="1"/>
          </p:cNvSpPr>
          <p:nvPr>
            <p:ph type="title"/>
          </p:nvPr>
        </p:nvSpPr>
        <p:spPr/>
        <p:txBody>
          <a:bodyPr/>
          <a:lstStyle/>
          <a:p>
            <a:r>
              <a:rPr lang="en-US" altLang="en-US" sz="4000" b="1" dirty="0">
                <a:solidFill>
                  <a:schemeClr val="accent2"/>
                </a:solidFill>
                <a:latin typeface="Tw Cen MT" panose="020B0602020104020603" pitchFamily="34" charset="0"/>
                <a:cs typeface="Times New Roman" panose="02020603050405020304" pitchFamily="18" charset="0"/>
              </a:rPr>
              <a:t>MODEL ACCURACY</a:t>
            </a:r>
            <a:endParaRPr lang="en-IN" dirty="0"/>
          </a:p>
        </p:txBody>
      </p:sp>
      <p:pic>
        <p:nvPicPr>
          <p:cNvPr id="7" name="Content Placeholder 6">
            <a:extLst>
              <a:ext uri="{FF2B5EF4-FFF2-40B4-BE49-F238E27FC236}">
                <a16:creationId xmlns:a16="http://schemas.microsoft.com/office/drawing/2014/main" id="{247FAD3B-121C-1F84-4310-E365DA4C93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2012" y="2947987"/>
            <a:ext cx="7915275" cy="1876425"/>
          </a:xfrm>
        </p:spPr>
      </p:pic>
      <p:sp>
        <p:nvSpPr>
          <p:cNvPr id="5" name="Footer Placeholder 4">
            <a:extLst>
              <a:ext uri="{FF2B5EF4-FFF2-40B4-BE49-F238E27FC236}">
                <a16:creationId xmlns:a16="http://schemas.microsoft.com/office/drawing/2014/main" id="{23A8896D-A9DE-A1FF-13BA-B727DADDAEF3}"/>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1031049-4FBD-27EC-1CA9-D7651B28665F}"/>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3050163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5D42-9402-EEF6-D43D-23DFA44771E6}"/>
              </a:ext>
            </a:extLst>
          </p:cNvPr>
          <p:cNvSpPr>
            <a:spLocks noGrp="1"/>
          </p:cNvSpPr>
          <p:nvPr>
            <p:ph type="title"/>
          </p:nvPr>
        </p:nvSpPr>
        <p:spPr/>
        <p:txBody>
          <a:bodyPr/>
          <a:lstStyle/>
          <a:p>
            <a:r>
              <a:rPr lang="en-US" altLang="en-US" sz="4000" b="1" dirty="0">
                <a:solidFill>
                  <a:schemeClr val="accent2"/>
                </a:solidFill>
                <a:latin typeface="Tw Cen MT" panose="020B0602020104020603" pitchFamily="34" charset="0"/>
                <a:cs typeface="Times New Roman" panose="02020603050405020304" pitchFamily="18" charset="0"/>
              </a:rPr>
              <a:t>PAPER PUBLICATION STATUS </a:t>
            </a:r>
            <a:endParaRPr lang="en-IN" dirty="0"/>
          </a:p>
        </p:txBody>
      </p:sp>
      <p:sp>
        <p:nvSpPr>
          <p:cNvPr id="5" name="Footer Placeholder 4">
            <a:extLst>
              <a:ext uri="{FF2B5EF4-FFF2-40B4-BE49-F238E27FC236}">
                <a16:creationId xmlns:a16="http://schemas.microsoft.com/office/drawing/2014/main" id="{59F5F70A-B8ED-5CE4-2A11-F77344A2D4E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6F1C6FC-5382-C1B4-EA7A-F0CECD58A129}"/>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
        <p:nvSpPr>
          <p:cNvPr id="7" name="TextBox 6">
            <a:extLst>
              <a:ext uri="{FF2B5EF4-FFF2-40B4-BE49-F238E27FC236}">
                <a16:creationId xmlns:a16="http://schemas.microsoft.com/office/drawing/2014/main" id="{80BC823F-8AC4-594A-422B-ADB650DEC9F9}"/>
              </a:ext>
            </a:extLst>
          </p:cNvPr>
          <p:cNvSpPr txBox="1"/>
          <p:nvPr/>
        </p:nvSpPr>
        <p:spPr>
          <a:xfrm>
            <a:off x="766233" y="2095420"/>
            <a:ext cx="10150522" cy="2305696"/>
          </a:xfrm>
          <a:prstGeom prst="rect">
            <a:avLst/>
          </a:prstGeom>
          <a:noFill/>
        </p:spPr>
        <p:txBody>
          <a:bodyPr wrap="square" rtlCol="0">
            <a:spAutoFit/>
          </a:bodyPr>
          <a:lstStyle/>
          <a:p>
            <a:pPr algn="just">
              <a:lnSpc>
                <a:spcPct val="150000"/>
              </a:lnSpc>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PHASE - I</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Anandhi</a:t>
            </a:r>
            <a:r>
              <a:rPr lang="en-US" sz="1800" kern="0" dirty="0">
                <a:effectLst/>
                <a:latin typeface="Times New Roman" panose="02020603050405020304" pitchFamily="18" charset="0"/>
                <a:ea typeface="Times New Roman" panose="02020603050405020304" pitchFamily="18" charset="0"/>
              </a:rPr>
              <a:t> S, </a:t>
            </a:r>
            <a:r>
              <a:rPr lang="en-US" sz="1800" kern="0" dirty="0" err="1">
                <a:effectLst/>
                <a:latin typeface="Times New Roman" panose="02020603050405020304" pitchFamily="18" charset="0"/>
                <a:ea typeface="Times New Roman" panose="02020603050405020304" pitchFamily="18" charset="0"/>
              </a:rPr>
              <a:t>Ilakia</a:t>
            </a:r>
            <a:r>
              <a:rPr lang="en-US" sz="1800" kern="0" dirty="0">
                <a:effectLst/>
                <a:latin typeface="Times New Roman" panose="02020603050405020304" pitchFamily="18" charset="0"/>
                <a:ea typeface="Times New Roman" panose="02020603050405020304" pitchFamily="18" charset="0"/>
              </a:rPr>
              <a:t> S R, Shruthi K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Customer Churn Prediction using Deep Learning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International Conference on Intelligent Computing and Smart Communication Systems (ICICSCS’23)</a:t>
            </a:r>
          </a:p>
          <a:p>
            <a:pPr algn="just">
              <a:lnSpc>
                <a:spcPct val="150000"/>
              </a:lnSpc>
              <a:spcAft>
                <a:spcPts val="800"/>
              </a:spcAft>
            </a:pPr>
            <a:r>
              <a:rPr lang="en-IN" b="0" i="0" u="sng" dirty="0">
                <a:solidFill>
                  <a:srgbClr val="1155CC"/>
                </a:solidFill>
                <a:effectLst/>
                <a:latin typeface="Arial" panose="020B0604020202020204" pitchFamily="34" charset="0"/>
                <a:hlinkClick r:id="rId2"/>
              </a:rPr>
              <a:t>https://drive.google.com/file/d/1dukhcLuY0KkxkBNk-hcn3jOUI0ev8XpN/view?usp=drivesdk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endParaRPr lang="en-IN" sz="1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3ED070C-817D-AFB6-B83A-E5F829EC1192}"/>
              </a:ext>
            </a:extLst>
          </p:cNvPr>
          <p:cNvSpPr txBox="1"/>
          <p:nvPr/>
        </p:nvSpPr>
        <p:spPr>
          <a:xfrm>
            <a:off x="709156" y="4109639"/>
            <a:ext cx="10301351" cy="1335237"/>
          </a:xfrm>
          <a:prstGeom prst="rect">
            <a:avLst/>
          </a:prstGeom>
          <a:noFill/>
        </p:spPr>
        <p:txBody>
          <a:bodyPr wrap="square">
            <a:spAutoFit/>
          </a:bodyPr>
          <a:lstStyle/>
          <a:p>
            <a:pPr algn="just">
              <a:lnSpc>
                <a:spcPct val="150000"/>
              </a:lnSpc>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PHASE - II</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Anandhi</a:t>
            </a:r>
            <a:r>
              <a:rPr lang="en-US" sz="1800" kern="0" dirty="0">
                <a:effectLst/>
                <a:latin typeface="Times New Roman" panose="02020603050405020304" pitchFamily="18" charset="0"/>
                <a:ea typeface="Times New Roman" panose="02020603050405020304" pitchFamily="18" charset="0"/>
              </a:rPr>
              <a:t> S, </a:t>
            </a:r>
            <a:r>
              <a:rPr lang="en-US" sz="1800" kern="0" dirty="0" err="1">
                <a:effectLst/>
                <a:latin typeface="Times New Roman" panose="02020603050405020304" pitchFamily="18" charset="0"/>
                <a:ea typeface="Times New Roman" panose="02020603050405020304" pitchFamily="18" charset="0"/>
              </a:rPr>
              <a:t>Ilakia</a:t>
            </a:r>
            <a:r>
              <a:rPr lang="en-US" sz="1800" kern="0" dirty="0">
                <a:effectLst/>
                <a:latin typeface="Times New Roman" panose="02020603050405020304" pitchFamily="18" charset="0"/>
                <a:ea typeface="Times New Roman" panose="02020603050405020304" pitchFamily="18" charset="0"/>
              </a:rPr>
              <a:t> S R, Shruthi K - Telecom Subscriber Churn Prediction Using Deep Learning: Examining the Influence of Customer Characteristics and Service Offerings. Scopus-Journal</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International Conference for Intelligent technologies (Submitted).</a:t>
            </a:r>
          </a:p>
        </p:txBody>
      </p:sp>
    </p:spTree>
    <p:extLst>
      <p:ext uri="{BB962C8B-B14F-4D97-AF65-F5344CB8AC3E}">
        <p14:creationId xmlns:p14="http://schemas.microsoft.com/office/powerpoint/2010/main" val="376470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5948-6F9C-3025-ECE8-3CC9DE4D98CC}"/>
              </a:ext>
            </a:extLst>
          </p:cNvPr>
          <p:cNvSpPr>
            <a:spLocks noGrp="1"/>
          </p:cNvSpPr>
          <p:nvPr>
            <p:ph type="title"/>
          </p:nvPr>
        </p:nvSpPr>
        <p:spPr/>
        <p:txBody>
          <a:bodyPr/>
          <a:lstStyle/>
          <a:p>
            <a:r>
              <a:rPr lang="en-US" altLang="en-US" sz="4000" b="1" dirty="0">
                <a:solidFill>
                  <a:schemeClr val="accent2"/>
                </a:solidFill>
                <a:latin typeface="Tw Cen MT" panose="020B0602020104020603" pitchFamily="34" charset="0"/>
                <a:cs typeface="Times New Roman" panose="02020603050405020304" pitchFamily="18" charset="0"/>
              </a:rPr>
              <a:t>REFERENCES</a:t>
            </a:r>
            <a:endParaRPr lang="en-IN" dirty="0"/>
          </a:p>
        </p:txBody>
      </p:sp>
      <p:sp>
        <p:nvSpPr>
          <p:cNvPr id="5" name="Footer Placeholder 4">
            <a:extLst>
              <a:ext uri="{FF2B5EF4-FFF2-40B4-BE49-F238E27FC236}">
                <a16:creationId xmlns:a16="http://schemas.microsoft.com/office/drawing/2014/main" id="{E53D8361-F06F-FA72-052F-12D3904EEDF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9DFA37A-DA68-9398-0628-F93CF1D014B5}"/>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
        <p:nvSpPr>
          <p:cNvPr id="7" name="Content Placeholder 2">
            <a:extLst>
              <a:ext uri="{FF2B5EF4-FFF2-40B4-BE49-F238E27FC236}">
                <a16:creationId xmlns:a16="http://schemas.microsoft.com/office/drawing/2014/main" id="{089C6204-BD2F-A941-4926-1FD6E66BB112}"/>
              </a:ext>
            </a:extLst>
          </p:cNvPr>
          <p:cNvSpPr>
            <a:spLocks noGrp="1"/>
          </p:cNvSpPr>
          <p:nvPr>
            <p:ph idx="1"/>
          </p:nvPr>
        </p:nvSpPr>
        <p:spPr>
          <a:xfrm>
            <a:off x="812800" y="1749425"/>
            <a:ext cx="10668000" cy="4267200"/>
          </a:xfrm>
        </p:spPr>
        <p:txBody>
          <a:bodyPr/>
          <a:lstStyle/>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 Agarwal, V., </a:t>
            </a:r>
            <a:r>
              <a:rPr lang="en-US" sz="1800" dirty="0" err="1">
                <a:effectLst/>
                <a:latin typeface="Times New Roman" panose="02020603050405020304" pitchFamily="18" charset="0"/>
                <a:ea typeface="Times New Roman" panose="02020603050405020304" pitchFamily="18" charset="0"/>
              </a:rPr>
              <a:t>Taware</a:t>
            </a:r>
            <a:r>
              <a:rPr lang="en-US" sz="1800" dirty="0">
                <a:effectLst/>
                <a:latin typeface="Times New Roman" panose="02020603050405020304" pitchFamily="18" charset="0"/>
                <a:ea typeface="Times New Roman" panose="02020603050405020304" pitchFamily="18" charset="0"/>
              </a:rPr>
              <a:t>, S., Yadav, S. A., </a:t>
            </a:r>
            <a:r>
              <a:rPr lang="en-US" sz="1800" dirty="0" err="1">
                <a:effectLst/>
                <a:latin typeface="Times New Roman" panose="02020603050405020304" pitchFamily="18" charset="0"/>
                <a:ea typeface="Times New Roman" panose="02020603050405020304" pitchFamily="18" charset="0"/>
              </a:rPr>
              <a:t>Gangodkar</a:t>
            </a:r>
            <a:r>
              <a:rPr lang="en-US" sz="1800" dirty="0">
                <a:effectLst/>
                <a:latin typeface="Times New Roman" panose="02020603050405020304" pitchFamily="18" charset="0"/>
                <a:ea typeface="Times New Roman" panose="02020603050405020304" pitchFamily="18" charset="0"/>
              </a:rPr>
              <a:t>, D., Rao, A. L. N., &amp; Srivastav, V. K. (2022, October). Customer-Churn Prediction Using Machine Learning. In 2022 2nd International Conference on Technological Advancements in Computational Sciences (ICTACS) (pp. 893-899). IEEE.</a:t>
            </a:r>
            <a:endParaRPr lang="en-IN" sz="1800" dirty="0">
              <a:effectLst/>
              <a:latin typeface="Times New Roman" panose="02020603050405020304" pitchFamily="18" charset="0"/>
              <a:ea typeface="Times New Roman" panose="02020603050405020304" pitchFamily="18" charset="0"/>
            </a:endParaRP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[2] Agrawal, S., Das, A., Gaikwad, A., &amp; </a:t>
            </a:r>
            <a:r>
              <a:rPr lang="en-US" sz="1800" dirty="0" err="1">
                <a:effectLst/>
                <a:latin typeface="Times New Roman" panose="02020603050405020304" pitchFamily="18" charset="0"/>
                <a:ea typeface="Times New Roman" panose="02020603050405020304" pitchFamily="18" charset="0"/>
              </a:rPr>
              <a:t>Dhage</a:t>
            </a:r>
            <a:r>
              <a:rPr lang="en-US" sz="1800" dirty="0">
                <a:effectLst/>
                <a:latin typeface="Times New Roman" panose="02020603050405020304" pitchFamily="18" charset="0"/>
                <a:ea typeface="Times New Roman" panose="02020603050405020304" pitchFamily="18" charset="0"/>
              </a:rPr>
              <a:t>, S. (2018, July). Customer churn prediction modelling based on </a:t>
            </a:r>
            <a:r>
              <a:rPr lang="en-US" sz="1800" dirty="0" err="1">
                <a:effectLst/>
                <a:latin typeface="Times New Roman" panose="02020603050405020304" pitchFamily="18" charset="0"/>
                <a:ea typeface="Times New Roman" panose="02020603050405020304" pitchFamily="18" charset="0"/>
              </a:rPr>
              <a:t>behavioural</a:t>
            </a:r>
            <a:r>
              <a:rPr lang="en-US" sz="1800" dirty="0">
                <a:effectLst/>
                <a:latin typeface="Times New Roman" panose="02020603050405020304" pitchFamily="18" charset="0"/>
                <a:ea typeface="Times New Roman" panose="02020603050405020304" pitchFamily="18" charset="0"/>
              </a:rPr>
              <a:t> patterns analysis using deep learning. In 2018 International conference on smart computing and electronic enterprise (ICSCEE) (pp. 1-6). IEEE.</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[3] Ahmad, A. K., Jafar, A., &amp; </a:t>
            </a:r>
            <a:r>
              <a:rPr lang="en-US" sz="1800" dirty="0" err="1">
                <a:effectLst/>
                <a:latin typeface="Times New Roman" panose="02020603050405020304" pitchFamily="18" charset="0"/>
                <a:ea typeface="Times New Roman" panose="02020603050405020304" pitchFamily="18" charset="0"/>
              </a:rPr>
              <a:t>Aljoumaa</a:t>
            </a:r>
            <a:r>
              <a:rPr lang="en-US" sz="1800" dirty="0">
                <a:effectLst/>
                <a:latin typeface="Times New Roman" panose="02020603050405020304" pitchFamily="18" charset="0"/>
                <a:ea typeface="Times New Roman" panose="02020603050405020304" pitchFamily="18" charset="0"/>
              </a:rPr>
              <a:t>, K. (2019). Customer churn prediction in telecom using machine learning in big data platform. Journal of Big Data, 6(1), 1-24.</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[4] Ahmed, Ammar &amp; Maheswari, D. (2017). A review and analysis of churn prediction methods for customer retention in telecom industries. 1-7.</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[5] Amol Chole, </a:t>
            </a:r>
            <a:r>
              <a:rPr lang="en-US" sz="1800" dirty="0" err="1">
                <a:effectLst/>
                <a:latin typeface="Times New Roman" panose="02020603050405020304" pitchFamily="18" charset="0"/>
                <a:ea typeface="Times New Roman" panose="02020603050405020304" pitchFamily="18" charset="0"/>
              </a:rPr>
              <a:t>Rushikesh</a:t>
            </a:r>
            <a:r>
              <a:rPr lang="en-US" sz="1800" dirty="0">
                <a:effectLst/>
                <a:latin typeface="Times New Roman" panose="02020603050405020304" pitchFamily="18" charset="0"/>
                <a:ea typeface="Times New Roman" panose="02020603050405020304" pitchFamily="18" charset="0"/>
              </a:rPr>
              <a:t> Chavan, Shradha Mandan &amp; Trupti Mate. (2023). Customers Churn Prediction using Machine Learning and Deep Learning. In 2023 Journal of Emerging Technologies and Innovative Research, ISSN-2349-5162.</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96914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F92E-F9FE-AEBA-2BE9-BCCD99414B67}"/>
              </a:ext>
            </a:extLst>
          </p:cNvPr>
          <p:cNvSpPr>
            <a:spLocks noGrp="1"/>
          </p:cNvSpPr>
          <p:nvPr>
            <p:ph type="title"/>
          </p:nvPr>
        </p:nvSpPr>
        <p:spPr/>
        <p:txBody>
          <a:bodyPr/>
          <a:lstStyle/>
          <a:p>
            <a:r>
              <a:rPr lang="en-US" altLang="en-US" sz="3600" b="1" dirty="0">
                <a:solidFill>
                  <a:schemeClr val="accent2"/>
                </a:solidFill>
                <a:latin typeface="Tw Cen MT" panose="020B0602020104020603" pitchFamily="34" charset="0"/>
                <a:cs typeface="Times New Roman" panose="02020603050405020304" pitchFamily="18" charset="0"/>
              </a:rPr>
              <a:t>REFERENCES</a:t>
            </a:r>
            <a:endParaRPr lang="en-IN" dirty="0"/>
          </a:p>
        </p:txBody>
      </p:sp>
      <p:sp>
        <p:nvSpPr>
          <p:cNvPr id="5" name="Footer Placeholder 4">
            <a:extLst>
              <a:ext uri="{FF2B5EF4-FFF2-40B4-BE49-F238E27FC236}">
                <a16:creationId xmlns:a16="http://schemas.microsoft.com/office/drawing/2014/main" id="{CD5027DA-F8A5-9712-7565-7A5328E42BE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D803F63-8F7E-FDE3-F799-C5F994C0BA03}"/>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sp>
        <p:nvSpPr>
          <p:cNvPr id="7" name="Content Placeholder 2">
            <a:extLst>
              <a:ext uri="{FF2B5EF4-FFF2-40B4-BE49-F238E27FC236}">
                <a16:creationId xmlns:a16="http://schemas.microsoft.com/office/drawing/2014/main" id="{37307279-1E5E-1752-59BF-F925F3D3D39A}"/>
              </a:ext>
            </a:extLst>
          </p:cNvPr>
          <p:cNvSpPr>
            <a:spLocks noGrp="1"/>
          </p:cNvSpPr>
          <p:nvPr>
            <p:ph idx="1"/>
          </p:nvPr>
        </p:nvSpPr>
        <p:spPr>
          <a:xfrm>
            <a:off x="755651" y="1752599"/>
            <a:ext cx="10668000" cy="4492625"/>
          </a:xfrm>
        </p:spPr>
        <p:txBody>
          <a:bodyPr/>
          <a:lstStyle/>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[6] Anvita Gupta, </a:t>
            </a:r>
            <a:r>
              <a:rPr lang="en-US" sz="1800" dirty="0" err="1">
                <a:effectLst/>
                <a:latin typeface="Times New Roman" panose="02020603050405020304" pitchFamily="18" charset="0"/>
                <a:ea typeface="Times New Roman" panose="02020603050405020304" pitchFamily="18" charset="0"/>
              </a:rPr>
              <a:t>Komanduri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Srikar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Sreenitya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Mandav</a:t>
            </a:r>
            <a:r>
              <a:rPr lang="en-US" sz="1800" dirty="0">
                <a:effectLst/>
                <a:latin typeface="Times New Roman" panose="02020603050405020304" pitchFamily="18" charset="0"/>
                <a:ea typeface="Times New Roman" panose="02020603050405020304" pitchFamily="18" charset="0"/>
              </a:rPr>
              <a:t>. (2022) ‘Customer Churn Prediction in Banking Sector - A Hybrid Approach’, International Journal for Research in Applied Science &amp; Engineering Technology (IJRASET), pp. 1-6.</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[7] Bhatnagar, A., &amp; Srivastava, S. (2019, December). A robust model for churn prediction using supervised machine learning. In 2019 IEEE 9th international conference on advanced computing (IACC) (pp. 45-49). IEEE.</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[8] </a:t>
            </a:r>
            <a:r>
              <a:rPr lang="en-US" sz="1800" dirty="0" err="1">
                <a:effectLst/>
                <a:latin typeface="Times New Roman" panose="02020603050405020304" pitchFamily="18" charset="0"/>
                <a:ea typeface="Times New Roman" panose="02020603050405020304" pitchFamily="18" charset="0"/>
              </a:rPr>
              <a:t>Bhuse</a:t>
            </a:r>
            <a:r>
              <a:rPr lang="en-US" sz="1800" dirty="0">
                <a:effectLst/>
                <a:latin typeface="Times New Roman" panose="02020603050405020304" pitchFamily="18" charset="0"/>
                <a:ea typeface="Times New Roman" panose="02020603050405020304" pitchFamily="18" charset="0"/>
              </a:rPr>
              <a:t>, P., Gandhi, A., </a:t>
            </a:r>
            <a:r>
              <a:rPr lang="en-US" sz="1800" dirty="0" err="1">
                <a:effectLst/>
                <a:latin typeface="Times New Roman" panose="02020603050405020304" pitchFamily="18" charset="0"/>
                <a:ea typeface="Times New Roman" panose="02020603050405020304" pitchFamily="18" charset="0"/>
              </a:rPr>
              <a:t>Meswani</a:t>
            </a:r>
            <a:r>
              <a:rPr lang="en-US" sz="1800" dirty="0">
                <a:effectLst/>
                <a:latin typeface="Times New Roman" panose="02020603050405020304" pitchFamily="18" charset="0"/>
                <a:ea typeface="Times New Roman" panose="02020603050405020304" pitchFamily="18" charset="0"/>
              </a:rPr>
              <a:t>, P., Muni, R., &amp; Katre, N. (2020, December). Machine learning based telecom-customer churn prediction. In 2020 3rd International Conference on Intelligent Sustainable Systems (ICISS) (pp. 1297-1301). IEEE.</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[9] Bin, Luo &amp; </a:t>
            </a:r>
            <a:r>
              <a:rPr lang="en-US" sz="1800" dirty="0" err="1">
                <a:effectLst/>
                <a:latin typeface="Times New Roman" panose="02020603050405020304" pitchFamily="18" charset="0"/>
                <a:ea typeface="Times New Roman" panose="02020603050405020304" pitchFamily="18" charset="0"/>
              </a:rPr>
              <a:t>Peiji</a:t>
            </a:r>
            <a:r>
              <a:rPr lang="en-US" sz="1800" dirty="0">
                <a:effectLst/>
                <a:latin typeface="Times New Roman" panose="02020603050405020304" pitchFamily="18" charset="0"/>
                <a:ea typeface="Times New Roman" panose="02020603050405020304" pitchFamily="18" charset="0"/>
              </a:rPr>
              <a:t>, Shao &amp; Juan, Liu. (2007). Customer Churn Prediction Based on the Decision Tree in Personal </a:t>
            </a:r>
            <a:r>
              <a:rPr lang="en-US" sz="1800" dirty="0" err="1">
                <a:effectLst/>
                <a:latin typeface="Times New Roman" panose="02020603050405020304" pitchFamily="18" charset="0"/>
                <a:ea typeface="Times New Roman" panose="02020603050405020304" pitchFamily="18" charset="0"/>
              </a:rPr>
              <a:t>Handyphone</a:t>
            </a:r>
            <a:r>
              <a:rPr lang="en-US" sz="1800" dirty="0">
                <a:effectLst/>
                <a:latin typeface="Times New Roman" panose="02020603050405020304" pitchFamily="18" charset="0"/>
                <a:ea typeface="Times New Roman" panose="02020603050405020304" pitchFamily="18" charset="0"/>
              </a:rPr>
              <a:t> System Service. Proceedings - ICSSSM'07: 2007 International Conference on Service Systems and Service Management. 1 - 5.</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[10] </a:t>
            </a:r>
            <a:r>
              <a:rPr lang="en-US" sz="1800" b="0" i="0" dirty="0" err="1">
                <a:effectLst/>
                <a:latin typeface="Times New Roman" panose="02020603050405020304" pitchFamily="18" charset="0"/>
                <a:ea typeface="Times New Roman" panose="02020603050405020304" pitchFamily="18" charset="0"/>
              </a:rPr>
              <a:t>Çelik</a:t>
            </a:r>
            <a:r>
              <a:rPr lang="en-US" sz="1800" b="0" i="0" dirty="0">
                <a:effectLst/>
                <a:latin typeface="Times New Roman" panose="02020603050405020304" pitchFamily="18" charset="0"/>
                <a:ea typeface="Times New Roman" panose="02020603050405020304" pitchFamily="18" charset="0"/>
              </a:rPr>
              <a:t>, O., &amp; Osmanoglu, U. O. (2019). Comparing to techniques used in customer churn analysis. Journal of Multidisciplinary Developments, 4(1), 30-38.</a:t>
            </a:r>
            <a:endParaRPr lang="en-IN" sz="1800" b="1" i="1" dirty="0">
              <a:effectLst/>
              <a:latin typeface="Times New Roman" panose="02020603050405020304" pitchFamily="18" charset="0"/>
              <a:ea typeface="Times New Roman" panose="02020603050405020304" pitchFamily="18" charset="0"/>
            </a:endParaRPr>
          </a:p>
          <a:p>
            <a:pPr marL="0" indent="0" algn="just">
              <a:lnSpc>
                <a:spcPct val="115000"/>
              </a:lnSpc>
              <a:buNone/>
            </a:pPr>
            <a:endParaRPr lang="en-IN" dirty="0"/>
          </a:p>
        </p:txBody>
      </p:sp>
    </p:spTree>
    <p:extLst>
      <p:ext uri="{BB962C8B-B14F-4D97-AF65-F5344CB8AC3E}">
        <p14:creationId xmlns:p14="http://schemas.microsoft.com/office/powerpoint/2010/main" val="3914654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AAFC-EAEA-51D6-0674-F48D03C16F28}"/>
              </a:ext>
            </a:extLst>
          </p:cNvPr>
          <p:cNvSpPr>
            <a:spLocks noGrp="1"/>
          </p:cNvSpPr>
          <p:nvPr>
            <p:ph type="title"/>
          </p:nvPr>
        </p:nvSpPr>
        <p:spPr/>
        <p:txBody>
          <a:bodyPr/>
          <a:lstStyle/>
          <a:p>
            <a:r>
              <a:rPr lang="en-US" altLang="en-US" sz="3600" b="1" dirty="0">
                <a:solidFill>
                  <a:schemeClr val="accent2"/>
                </a:solidFill>
                <a:latin typeface="Tw Cen MT" panose="020B0602020104020603" pitchFamily="34" charset="0"/>
                <a:cs typeface="Times New Roman" panose="02020603050405020304" pitchFamily="18" charset="0"/>
              </a:rPr>
              <a:t>REFERENCES</a:t>
            </a:r>
            <a:endParaRPr lang="en-IN" dirty="0"/>
          </a:p>
        </p:txBody>
      </p:sp>
      <p:sp>
        <p:nvSpPr>
          <p:cNvPr id="5" name="Footer Placeholder 4">
            <a:extLst>
              <a:ext uri="{FF2B5EF4-FFF2-40B4-BE49-F238E27FC236}">
                <a16:creationId xmlns:a16="http://schemas.microsoft.com/office/drawing/2014/main" id="{DF64E940-E257-F5E9-4FC8-1227367A7B50}"/>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9A6ED71-48C2-8F6B-0410-B5C330052031}"/>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sp>
        <p:nvSpPr>
          <p:cNvPr id="8" name="Content Placeholder 2">
            <a:extLst>
              <a:ext uri="{FF2B5EF4-FFF2-40B4-BE49-F238E27FC236}">
                <a16:creationId xmlns:a16="http://schemas.microsoft.com/office/drawing/2014/main" id="{0E26261E-C6F9-445E-B5BC-CDE0A7DD95C9}"/>
              </a:ext>
            </a:extLst>
          </p:cNvPr>
          <p:cNvSpPr>
            <a:spLocks noGrp="1"/>
          </p:cNvSpPr>
          <p:nvPr>
            <p:ph idx="1"/>
          </p:nvPr>
        </p:nvSpPr>
        <p:spPr>
          <a:xfrm>
            <a:off x="755651" y="1752600"/>
            <a:ext cx="10668000" cy="4267200"/>
          </a:xfrm>
        </p:spPr>
        <p:txBody>
          <a:bodyPr/>
          <a:lstStyle/>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[11] </a:t>
            </a:r>
            <a:r>
              <a:rPr lang="en-US" sz="1800" dirty="0" err="1">
                <a:effectLst/>
                <a:latin typeface="Times New Roman" panose="02020603050405020304" pitchFamily="18" charset="0"/>
                <a:ea typeface="Times New Roman" panose="02020603050405020304" pitchFamily="18" charset="0"/>
              </a:rPr>
              <a:t>Fujo</a:t>
            </a:r>
            <a:r>
              <a:rPr lang="en-US" sz="1800" dirty="0">
                <a:effectLst/>
                <a:latin typeface="Times New Roman" panose="02020603050405020304" pitchFamily="18" charset="0"/>
                <a:ea typeface="Times New Roman" panose="02020603050405020304" pitchFamily="18" charset="0"/>
              </a:rPr>
              <a:t>, S. W., Subramanian, S., &amp; </a:t>
            </a:r>
            <a:r>
              <a:rPr lang="en-US" sz="1800" dirty="0" err="1">
                <a:effectLst/>
                <a:latin typeface="Times New Roman" panose="02020603050405020304" pitchFamily="18" charset="0"/>
                <a:ea typeface="Times New Roman" panose="02020603050405020304" pitchFamily="18" charset="0"/>
              </a:rPr>
              <a:t>Khder</a:t>
            </a:r>
            <a:r>
              <a:rPr lang="en-US" sz="1800" dirty="0">
                <a:effectLst/>
                <a:latin typeface="Times New Roman" panose="02020603050405020304" pitchFamily="18" charset="0"/>
                <a:ea typeface="Times New Roman" panose="02020603050405020304" pitchFamily="18" charset="0"/>
              </a:rPr>
              <a:t>, M. A. (2022). Customer churn prediction in telecommunication industry using deep learning. Information Sciences Letters, 11(1), 24.</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[12] Gaur, A., &amp; Dubey, R. (2018, December). Predicting customer churn prediction in telecom sector using various machine learning techniques. In 2018 International Conference on Advanced Computation and Telecommunication (ICACAT) (pp. 1-5). </a:t>
            </a:r>
            <a:r>
              <a:rPr lang="en-US" sz="1800" dirty="0" err="1">
                <a:effectLst/>
                <a:latin typeface="Times New Roman" panose="02020603050405020304" pitchFamily="18" charset="0"/>
                <a:ea typeface="Times New Roman" panose="02020603050405020304" pitchFamily="18" charset="0"/>
              </a:rPr>
              <a:t>Ieee</a:t>
            </a:r>
            <a:r>
              <a:rPr lang="en-US" sz="1800" dirty="0">
                <a:effectLst/>
                <a:latin typeface="Times New Roman" panose="02020603050405020304" pitchFamily="18" charset="0"/>
                <a:ea typeface="Times New Roman" panose="02020603050405020304" pitchFamily="18" charset="0"/>
              </a:rPr>
              <a:t>.</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[13] Hu, J., Zhuang, Y., Yang, J., Lei, L., Huang, M., Zhu, R., &amp; Dong, S. (2018, December). </a:t>
            </a:r>
            <a:r>
              <a:rPr lang="en-US" sz="1800" dirty="0" err="1">
                <a:effectLst/>
                <a:latin typeface="Times New Roman" panose="02020603050405020304" pitchFamily="18" charset="0"/>
                <a:ea typeface="Times New Roman" panose="02020603050405020304" pitchFamily="18" charset="0"/>
              </a:rPr>
              <a:t>pRNN</a:t>
            </a:r>
            <a:r>
              <a:rPr lang="en-US" sz="1800" dirty="0">
                <a:effectLst/>
                <a:latin typeface="Times New Roman" panose="02020603050405020304" pitchFamily="18" charset="0"/>
                <a:ea typeface="Times New Roman" panose="02020603050405020304" pitchFamily="18" charset="0"/>
              </a:rPr>
              <a:t>: A recurrent neural network based approach for customer churn prediction in telecommunication sector. In 2018 IEEE International Conference on Big Data (Big Data) (pp. 4081-4085). IEEE.</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[14] Ismail, M. R., Awang, M. K., Rahman, M. N. A., &amp; Makhtar, M. (2015). A multi-layer perceptron approach for customer churn prediction. International Journal of Multimedia and Ubiquitous Engineering, 10(7), 213-222.</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[15] </a:t>
            </a:r>
            <a:r>
              <a:rPr lang="en-US" sz="1800" dirty="0" err="1">
                <a:effectLst/>
                <a:latin typeface="Times New Roman" panose="02020603050405020304" pitchFamily="18" charset="0"/>
                <a:ea typeface="Times New Roman" panose="02020603050405020304" pitchFamily="18" charset="0"/>
              </a:rPr>
              <a:t>Karvana</a:t>
            </a:r>
            <a:r>
              <a:rPr lang="en-US" sz="1800" dirty="0">
                <a:effectLst/>
                <a:latin typeface="Times New Roman" panose="02020603050405020304" pitchFamily="18" charset="0"/>
                <a:ea typeface="Times New Roman" panose="02020603050405020304" pitchFamily="18" charset="0"/>
              </a:rPr>
              <a:t>, K. G. M., Yazid, S., </a:t>
            </a:r>
            <a:r>
              <a:rPr lang="en-US" sz="1800" dirty="0" err="1">
                <a:effectLst/>
                <a:latin typeface="Times New Roman" panose="02020603050405020304" pitchFamily="18" charset="0"/>
                <a:ea typeface="Times New Roman" panose="02020603050405020304" pitchFamily="18" charset="0"/>
              </a:rPr>
              <a:t>Syalim</a:t>
            </a:r>
            <a:r>
              <a:rPr lang="en-US" sz="1800" dirty="0">
                <a:effectLst/>
                <a:latin typeface="Times New Roman" panose="02020603050405020304" pitchFamily="18" charset="0"/>
                <a:ea typeface="Times New Roman" panose="02020603050405020304" pitchFamily="18" charset="0"/>
              </a:rPr>
              <a:t>, A., &amp; </a:t>
            </a:r>
            <a:r>
              <a:rPr lang="en-US" sz="1800" dirty="0" err="1">
                <a:effectLst/>
                <a:latin typeface="Times New Roman" panose="02020603050405020304" pitchFamily="18" charset="0"/>
                <a:ea typeface="Times New Roman" panose="02020603050405020304" pitchFamily="18" charset="0"/>
              </a:rPr>
              <a:t>Mursanto</a:t>
            </a:r>
            <a:r>
              <a:rPr lang="en-US" sz="1800" dirty="0">
                <a:effectLst/>
                <a:latin typeface="Times New Roman" panose="02020603050405020304" pitchFamily="18" charset="0"/>
                <a:ea typeface="Times New Roman" panose="02020603050405020304" pitchFamily="18" charset="0"/>
              </a:rPr>
              <a:t>, P. (2019, October). Customer churn analysis and prediction using data mining models in banking industry. In 2019 international workshop on big data and information security (IWBIS) (pp. 33-38). IEEE.</a:t>
            </a:r>
            <a:endParaRPr lang="en-IN" dirty="0"/>
          </a:p>
        </p:txBody>
      </p:sp>
    </p:spTree>
    <p:extLst>
      <p:ext uri="{BB962C8B-B14F-4D97-AF65-F5344CB8AC3E}">
        <p14:creationId xmlns:p14="http://schemas.microsoft.com/office/powerpoint/2010/main" val="2207545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A085-D92D-4179-6292-245A2E59FC59}"/>
              </a:ext>
            </a:extLst>
          </p:cNvPr>
          <p:cNvSpPr>
            <a:spLocks noGrp="1"/>
          </p:cNvSpPr>
          <p:nvPr>
            <p:ph type="title"/>
          </p:nvPr>
        </p:nvSpPr>
        <p:spPr/>
        <p:txBody>
          <a:bodyPr/>
          <a:lstStyle/>
          <a:p>
            <a:r>
              <a:rPr lang="en-US" altLang="en-US" sz="3600" b="1" dirty="0">
                <a:solidFill>
                  <a:schemeClr val="accent2"/>
                </a:solidFill>
                <a:latin typeface="Tw Cen MT" panose="020B0602020104020603" pitchFamily="34" charset="0"/>
                <a:cs typeface="Times New Roman" panose="02020603050405020304" pitchFamily="18" charset="0"/>
              </a:rPr>
              <a:t>REFERENCES</a:t>
            </a:r>
            <a:endParaRPr lang="en-IN" dirty="0"/>
          </a:p>
        </p:txBody>
      </p:sp>
      <p:sp>
        <p:nvSpPr>
          <p:cNvPr id="5" name="Footer Placeholder 4">
            <a:extLst>
              <a:ext uri="{FF2B5EF4-FFF2-40B4-BE49-F238E27FC236}">
                <a16:creationId xmlns:a16="http://schemas.microsoft.com/office/drawing/2014/main" id="{2118C59F-F464-35A2-97FD-14C613C9D2DD}"/>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8C1AE06-BF10-A4F7-3A97-E18316FF777E}"/>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sp>
        <p:nvSpPr>
          <p:cNvPr id="8" name="Content Placeholder 2">
            <a:extLst>
              <a:ext uri="{FF2B5EF4-FFF2-40B4-BE49-F238E27FC236}">
                <a16:creationId xmlns:a16="http://schemas.microsoft.com/office/drawing/2014/main" id="{9109CF0C-C4CD-37F6-5C56-1E443B03C7D7}"/>
              </a:ext>
            </a:extLst>
          </p:cNvPr>
          <p:cNvSpPr>
            <a:spLocks noGrp="1"/>
          </p:cNvSpPr>
          <p:nvPr>
            <p:ph idx="1"/>
          </p:nvPr>
        </p:nvSpPr>
        <p:spPr>
          <a:xfrm>
            <a:off x="755651" y="1752600"/>
            <a:ext cx="10668000" cy="4267200"/>
          </a:xfrm>
        </p:spPr>
        <p:txBody>
          <a:bodyPr/>
          <a:lstStyle/>
          <a:p>
            <a:pPr marL="0" indent="0" algn="just">
              <a:lnSpc>
                <a:spcPct val="115000"/>
              </a:lnSpc>
              <a:buNone/>
            </a:pPr>
            <a:r>
              <a:rPr lang="en-US" sz="1700" dirty="0">
                <a:latin typeface="Times New Roman" panose="02020603050405020304" pitchFamily="18" charset="0"/>
                <a:ea typeface="Times New Roman" panose="02020603050405020304" pitchFamily="18" charset="0"/>
              </a:rPr>
              <a:t>[16] </a:t>
            </a:r>
            <a:r>
              <a:rPr lang="en-US" sz="1700" dirty="0">
                <a:effectLst/>
                <a:latin typeface="Times New Roman" panose="02020603050405020304" pitchFamily="18" charset="0"/>
                <a:ea typeface="Times New Roman" panose="02020603050405020304" pitchFamily="18" charset="0"/>
              </a:rPr>
              <a:t>Kumar, P., and Kumar, S.V. (2023). DDoS Attack Prediction System Using Machine Learning Algorithms. In: Tuba, M., </a:t>
            </a:r>
            <a:r>
              <a:rPr lang="en-US" sz="1700" dirty="0" err="1">
                <a:effectLst/>
                <a:latin typeface="Times New Roman" panose="02020603050405020304" pitchFamily="18" charset="0"/>
                <a:ea typeface="Times New Roman" panose="02020603050405020304" pitchFamily="18" charset="0"/>
              </a:rPr>
              <a:t>Akashe</a:t>
            </a:r>
            <a:r>
              <a:rPr lang="en-US" sz="1700" dirty="0">
                <a:effectLst/>
                <a:latin typeface="Times New Roman" panose="02020603050405020304" pitchFamily="18" charset="0"/>
                <a:ea typeface="Times New Roman" panose="02020603050405020304" pitchFamily="18" charset="0"/>
              </a:rPr>
              <a:t>, S., Joshi, A. (eds) ICT Systems and Sustainability. ICT4SD 2023. Lecture Notes in Networks and Systems, vol 765. Springer, Singapore. </a:t>
            </a:r>
          </a:p>
          <a:p>
            <a:pPr marL="0" indent="0" algn="just">
              <a:lnSpc>
                <a:spcPct val="115000"/>
              </a:lnSpc>
              <a:buNone/>
            </a:pPr>
            <a:r>
              <a:rPr lang="en-US" sz="1700" dirty="0">
                <a:latin typeface="Times New Roman" panose="02020603050405020304" pitchFamily="18" charset="0"/>
                <a:ea typeface="Times New Roman" panose="02020603050405020304" pitchFamily="18" charset="0"/>
              </a:rPr>
              <a:t>[17] </a:t>
            </a:r>
            <a:r>
              <a:rPr lang="en-US" sz="1700" dirty="0">
                <a:effectLst/>
                <a:latin typeface="Times New Roman" panose="02020603050405020304" pitchFamily="18" charset="0"/>
                <a:ea typeface="Times New Roman" panose="02020603050405020304" pitchFamily="18" charset="0"/>
              </a:rPr>
              <a:t>Kumar, P., </a:t>
            </a:r>
            <a:r>
              <a:rPr lang="en-US" sz="1700" dirty="0" err="1">
                <a:effectLst/>
                <a:latin typeface="Times New Roman" panose="02020603050405020304" pitchFamily="18" charset="0"/>
                <a:ea typeface="Times New Roman" panose="02020603050405020304" pitchFamily="18" charset="0"/>
              </a:rPr>
              <a:t>Vinodh</a:t>
            </a:r>
            <a:r>
              <a:rPr lang="en-US" sz="1700" dirty="0">
                <a:effectLst/>
                <a:latin typeface="Times New Roman" panose="02020603050405020304" pitchFamily="18" charset="0"/>
                <a:ea typeface="Times New Roman" panose="02020603050405020304" pitchFamily="18" charset="0"/>
              </a:rPr>
              <a:t> Kumar, S., and Priya, L. (2023). An Approach for Energy-Efficient Resource Allocation Through Early Planning of Virtual Machines to Servers in Cloud Server Farms. In: </a:t>
            </a:r>
            <a:r>
              <a:rPr lang="en-US" sz="1700" dirty="0" err="1">
                <a:effectLst/>
                <a:latin typeface="Times New Roman" panose="02020603050405020304" pitchFamily="18" charset="0"/>
                <a:ea typeface="Times New Roman" panose="02020603050405020304" pitchFamily="18" charset="0"/>
              </a:rPr>
              <a:t>Doriya</a:t>
            </a:r>
            <a:r>
              <a:rPr lang="en-US" sz="1700" dirty="0">
                <a:effectLst/>
                <a:latin typeface="Times New Roman" panose="02020603050405020304" pitchFamily="18" charset="0"/>
                <a:ea typeface="Times New Roman" panose="02020603050405020304" pitchFamily="18" charset="0"/>
              </a:rPr>
              <a:t>, R., Soni, B., Shukla, A., Gao, XZ. (eds) Machine Learning, Image Processing, Network Security and Data Sciences. Lecture Notes in Electrical Engineering, vol 946. Springer, Singapore. </a:t>
            </a:r>
          </a:p>
          <a:p>
            <a:pPr marL="0" indent="0" algn="just">
              <a:lnSpc>
                <a:spcPct val="115000"/>
              </a:lnSpc>
              <a:buNone/>
            </a:pPr>
            <a:r>
              <a:rPr lang="en-US" sz="1700" dirty="0">
                <a:effectLst/>
                <a:latin typeface="Times New Roman" panose="02020603050405020304" pitchFamily="18" charset="0"/>
                <a:ea typeface="Times New Roman" panose="02020603050405020304" pitchFamily="18" charset="0"/>
              </a:rPr>
              <a:t>[18] Maw, M., Haw, S. C., &amp; Ho, C. K. (2019, November). Customer Churn Prediction in Telecommunication: An Analysis on Issues, Techniques and Future Trends. In 2019 IEEE Conference on Sustainable Utilization and Development in Engineering and Technologies (CSUDET) (pp. 148-153). IEEE.</a:t>
            </a:r>
          </a:p>
          <a:p>
            <a:pPr marL="0" indent="0" algn="just">
              <a:lnSpc>
                <a:spcPct val="115000"/>
              </a:lnSpc>
              <a:buNone/>
            </a:pPr>
            <a:r>
              <a:rPr lang="en-US" sz="1700" dirty="0">
                <a:effectLst/>
                <a:latin typeface="Times New Roman" panose="02020603050405020304" pitchFamily="18" charset="0"/>
                <a:ea typeface="Times New Roman" panose="02020603050405020304" pitchFamily="18" charset="0"/>
              </a:rPr>
              <a:t>[19] </a:t>
            </a:r>
            <a:r>
              <a:rPr lang="en-US" sz="1700" dirty="0" err="1">
                <a:effectLst/>
                <a:latin typeface="Times New Roman" panose="02020603050405020304" pitchFamily="18" charset="0"/>
                <a:ea typeface="Times New Roman" panose="02020603050405020304" pitchFamily="18" charset="0"/>
              </a:rPr>
              <a:t>Sudharsan</a:t>
            </a:r>
            <a:r>
              <a:rPr lang="en-US" sz="1700" dirty="0">
                <a:effectLst/>
                <a:latin typeface="Times New Roman" panose="02020603050405020304" pitchFamily="18" charset="0"/>
                <a:ea typeface="Times New Roman" panose="02020603050405020304" pitchFamily="18" charset="0"/>
              </a:rPr>
              <a:t>, R., &amp; Ganesh, E. N. (2022). A Swish RNN based customer churn prediction for the telecom industry with a novel feature selection strategy. Connection Science, 34(1), 1855-1876.</a:t>
            </a:r>
          </a:p>
          <a:p>
            <a:pPr marL="0" indent="0" algn="just">
              <a:lnSpc>
                <a:spcPct val="115000"/>
              </a:lnSpc>
              <a:buNone/>
            </a:pPr>
            <a:r>
              <a:rPr lang="en-US" sz="1700" dirty="0">
                <a:effectLst/>
                <a:latin typeface="Times New Roman" panose="02020603050405020304" pitchFamily="18" charset="0"/>
                <a:ea typeface="Times New Roman" panose="02020603050405020304" pitchFamily="18" charset="0"/>
              </a:rPr>
              <a:t>[20] Zhang, T., Moro, S., &amp; Ramos, R. F. (2022). A data-driven approach to improve customer churn prediction based on telecom customer segmentation. Future Internet, 14(3), 94.</a:t>
            </a:r>
          </a:p>
        </p:txBody>
      </p:sp>
    </p:spTree>
    <p:extLst>
      <p:ext uri="{BB962C8B-B14F-4D97-AF65-F5344CB8AC3E}">
        <p14:creationId xmlns:p14="http://schemas.microsoft.com/office/powerpoint/2010/main" val="125763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1928-D63C-5258-66D1-61A23B65F537}"/>
              </a:ext>
            </a:extLst>
          </p:cNvPr>
          <p:cNvSpPr>
            <a:spLocks noGrp="1"/>
          </p:cNvSpPr>
          <p:nvPr>
            <p:ph type="title"/>
          </p:nvPr>
        </p:nvSpPr>
        <p:spPr/>
        <p:txBody>
          <a:bodyPr/>
          <a:lstStyle/>
          <a:p>
            <a:r>
              <a:rPr lang="en-US" sz="4000" b="1" dirty="0">
                <a:solidFill>
                  <a:schemeClr val="accent2"/>
                </a:solidFill>
                <a:latin typeface="Tw Cen MT" panose="020B0602020104020603" pitchFamily="34"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AD107D31-4DF3-5BD8-790F-9C34C82AF9F9}"/>
              </a:ext>
            </a:extLst>
          </p:cNvPr>
          <p:cNvSpPr>
            <a:spLocks noGrp="1"/>
          </p:cNvSpPr>
          <p:nvPr>
            <p:ph idx="1"/>
          </p:nvPr>
        </p:nvSpPr>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Telecom companies are grappling with customer churn, where subscribers switch to competitors, impacting revenue. They're countering this with predictive analytics and Deep Learning, analyzing historical data to forecast churn. Popular methods include Gradient Boosting and Random Forest, but advanced techniques like </a:t>
            </a:r>
            <a:r>
              <a:rPr lang="en-US" sz="1800" dirty="0" err="1">
                <a:latin typeface="Times New Roman" panose="02020603050405020304" pitchFamily="18" charset="0"/>
                <a:cs typeface="Times New Roman" panose="02020603050405020304" pitchFamily="18" charset="0"/>
              </a:rPr>
              <a:t>LightGBM</a:t>
            </a:r>
            <a:r>
              <a:rPr lang="en-US" sz="1800" dirty="0">
                <a:latin typeface="Times New Roman" panose="02020603050405020304" pitchFamily="18" charset="0"/>
                <a:cs typeface="Times New Roman" panose="02020603050405020304" pitchFamily="18" charset="0"/>
              </a:rPr>
              <a:t> are gaining traction. Integrating Convolutional Neural Networks (CNNs), Long Short-Term Memory (LSTM) networks, and hybrid models improves prediction accuracy. Evaluation involves metrics like F1-score and accuracy. By analyzing customer data, including tenure and charges, telecoms can predict churn and retain customers, as retaining is cheaper than acquiring new ones. </a:t>
            </a:r>
            <a:r>
              <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By leveraging predictive analytics tools, telecom firms aim to identify at-risk customers and tailor retention strategies accordingly. The ultimate goal is to empower telecom providers with actionable insights to address churn and strengthen their competitive edge in a volatile market</a:t>
            </a:r>
            <a:endParaRPr lang="en-IN" sz="18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0E301A1-A653-4D20-F646-F3A6FB53A1E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5E5ADEE-0A89-6770-0718-FA50309223B1}"/>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201520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D1E3B-4E44-11F7-5B8C-28FE74186D63}"/>
              </a:ext>
            </a:extLst>
          </p:cNvPr>
          <p:cNvSpPr>
            <a:spLocks noGrp="1"/>
          </p:cNvSpPr>
          <p:nvPr>
            <p:ph idx="1"/>
          </p:nvPr>
        </p:nvSpPr>
        <p:spPr>
          <a:xfrm>
            <a:off x="762000" y="2986184"/>
            <a:ext cx="10668000" cy="1520502"/>
          </a:xfrm>
        </p:spPr>
        <p:txBody>
          <a:bodyPr/>
          <a:lstStyle/>
          <a:p>
            <a:pPr marL="0" indent="0" algn="ctr">
              <a:buNone/>
            </a:pPr>
            <a:r>
              <a:rPr lang="en-IN" sz="9200" b="1" dirty="0">
                <a:solidFill>
                  <a:srgbClr val="00B050"/>
                </a:solidFill>
                <a:latin typeface="Times New Roman" panose="02020603050405020304" pitchFamily="18" charset="0"/>
                <a:cs typeface="Times New Roman" panose="02020603050405020304" pitchFamily="18" charset="0"/>
              </a:rPr>
              <a:t>THANK YOU</a:t>
            </a:r>
          </a:p>
        </p:txBody>
      </p:sp>
      <p:sp>
        <p:nvSpPr>
          <p:cNvPr id="6" name="Slide Number Placeholder 5">
            <a:extLst>
              <a:ext uri="{FF2B5EF4-FFF2-40B4-BE49-F238E27FC236}">
                <a16:creationId xmlns:a16="http://schemas.microsoft.com/office/drawing/2014/main" id="{917800D6-174D-E4D7-E15E-3171B7ABB84F}"/>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Tree>
    <p:extLst>
      <p:ext uri="{BB962C8B-B14F-4D97-AF65-F5344CB8AC3E}">
        <p14:creationId xmlns:p14="http://schemas.microsoft.com/office/powerpoint/2010/main" val="182525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F44D-DE63-227E-A61A-4815C3CF0A59}"/>
              </a:ext>
            </a:extLst>
          </p:cNvPr>
          <p:cNvSpPr>
            <a:spLocks noGrp="1"/>
          </p:cNvSpPr>
          <p:nvPr>
            <p:ph type="title"/>
          </p:nvPr>
        </p:nvSpPr>
        <p:spPr/>
        <p:txBody>
          <a:bodyPr/>
          <a:lstStyle/>
          <a:p>
            <a:r>
              <a:rPr lang="en-US" altLang="en-US" sz="4000" b="1" dirty="0">
                <a:solidFill>
                  <a:schemeClr val="accent2"/>
                </a:solidFill>
                <a:latin typeface="Tw Cen MT" panose="020B0602020104020603" pitchFamily="34"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69F5EF73-C31E-3397-A562-6844A84A953A}"/>
              </a:ext>
            </a:extLst>
          </p:cNvPr>
          <p:cNvSpPr>
            <a:spLocks noGrp="1"/>
          </p:cNvSpPr>
          <p:nvPr>
            <p:ph idx="1"/>
          </p:nvPr>
        </p:nvSpPr>
        <p:spPr/>
        <p:txBody>
          <a:bodyPr/>
          <a:lstStyle/>
          <a:p>
            <a:pPr marL="0" indent="0" algn="just">
              <a:buNone/>
            </a:pPr>
            <a:r>
              <a:rPr lang="en-US" sz="2200" dirty="0">
                <a:latin typeface="Times New Roman" panose="02020603050405020304" pitchFamily="18" charset="0"/>
                <a:cs typeface="Times New Roman" panose="02020603050405020304" pitchFamily="18" charset="0"/>
              </a:rPr>
              <a:t>Telecommunication companies are grappling with customer churn, where subscribers switch to competitors, impacting revenue. To address this challenge, the project aims to develop a predictive model leveraging advanced Deep Learning techniques and predictive analytics to accurately forecast churn among telecom subscribers. By analyzing historical data, including customer attributes such as tenure and charges, the goal is to empower telecom providers with actionable insights to identify at-risk customers and implement targeted retention strategies. The ultimate objective is to reduce churn rates and strengthen the competitive edge of telecom companies in a dynamic market environment.</a:t>
            </a:r>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C0AFF8F-D4CF-570A-90A9-D22B9B38E6C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4E604F1-2FEA-6AB1-680D-8EEF6AD32780}"/>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104239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22BF-BE15-E629-4D35-024BA2FE08CE}"/>
              </a:ext>
            </a:extLst>
          </p:cNvPr>
          <p:cNvSpPr>
            <a:spLocks noGrp="1"/>
          </p:cNvSpPr>
          <p:nvPr>
            <p:ph type="title"/>
          </p:nvPr>
        </p:nvSpPr>
        <p:spPr/>
        <p:txBody>
          <a:bodyPr/>
          <a:lstStyle/>
          <a:p>
            <a:r>
              <a:rPr lang="en-US" altLang="en-US" sz="4000" b="1" dirty="0">
                <a:solidFill>
                  <a:schemeClr val="accent2"/>
                </a:solidFill>
                <a:latin typeface="Tw Cen MT" panose="020B0602020104020603" pitchFamily="34" charset="0"/>
                <a:cs typeface="Times New Roman" panose="02020603050405020304" pitchFamily="18" charset="0"/>
              </a:rPr>
              <a:t>OBJECTIVES</a:t>
            </a:r>
            <a:endParaRPr lang="en-IN" dirty="0"/>
          </a:p>
        </p:txBody>
      </p:sp>
      <p:sp>
        <p:nvSpPr>
          <p:cNvPr id="3" name="Content Placeholder 2">
            <a:extLst>
              <a:ext uri="{FF2B5EF4-FFF2-40B4-BE49-F238E27FC236}">
                <a16:creationId xmlns:a16="http://schemas.microsoft.com/office/drawing/2014/main" id="{9631E212-9EDE-D703-2AB2-FC22070C1190}"/>
              </a:ext>
            </a:extLst>
          </p:cNvPr>
          <p:cNvSpPr>
            <a:spLocks noGrp="1"/>
          </p:cNvSpPr>
          <p:nvPr>
            <p:ph idx="1"/>
          </p:nvPr>
        </p:nvSpPr>
        <p:spPr/>
        <p:txBody>
          <a:bodyPr/>
          <a:lstStyle/>
          <a:p>
            <a:pPr marL="0" indent="0">
              <a:buNone/>
            </a:pPr>
            <a:r>
              <a:rPr lang="en-US" sz="2200" dirty="0">
                <a:latin typeface="Times New Roman" panose="02020603050405020304" pitchFamily="18" charset="0"/>
                <a:cs typeface="Times New Roman" panose="02020603050405020304" pitchFamily="18" charset="0"/>
              </a:rPr>
              <a:t>The main objective of a customer churn prediction project is to identify customers who are likely to churn (stop using the product or service) in the near future.</a:t>
            </a:r>
          </a:p>
          <a:p>
            <a:r>
              <a:rPr lang="en-US" sz="2200" dirty="0">
                <a:latin typeface="Times New Roman" panose="02020603050405020304" pitchFamily="18" charset="0"/>
                <a:cs typeface="Times New Roman" panose="02020603050405020304" pitchFamily="18" charset="0"/>
              </a:rPr>
              <a:t>Enhance churn prediction accuracy through effective segmentation.</a:t>
            </a:r>
          </a:p>
          <a:p>
            <a:r>
              <a:rPr lang="en-US" sz="2200" dirty="0">
                <a:latin typeface="Times New Roman" panose="02020603050405020304" pitchFamily="18" charset="0"/>
                <a:cs typeface="Times New Roman" panose="02020603050405020304" pitchFamily="18" charset="0"/>
              </a:rPr>
              <a:t>Ensure data cleanliness and compatibility for reliable model performance.</a:t>
            </a:r>
          </a:p>
          <a:p>
            <a:r>
              <a:rPr lang="en-US" sz="2200" dirty="0">
                <a:latin typeface="Times New Roman" panose="02020603050405020304" pitchFamily="18" charset="0"/>
                <a:cs typeface="Times New Roman" panose="02020603050405020304" pitchFamily="18" charset="0"/>
              </a:rPr>
              <a:t>Employ diverse machine learning and deep learning models for comprehensive analysis.</a:t>
            </a:r>
          </a:p>
          <a:p>
            <a:r>
              <a:rPr lang="en-US" sz="2200" dirty="0">
                <a:latin typeface="Times New Roman" panose="02020603050405020304" pitchFamily="18" charset="0"/>
                <a:cs typeface="Times New Roman" panose="02020603050405020304" pitchFamily="18" charset="0"/>
              </a:rPr>
              <a:t>Rigorously evaluate model performance to select the most reliable one.</a:t>
            </a:r>
          </a:p>
          <a:p>
            <a:r>
              <a:rPr lang="en-US" sz="2200" dirty="0">
                <a:latin typeface="Times New Roman" panose="02020603050405020304" pitchFamily="18" charset="0"/>
                <a:cs typeface="Times New Roman" panose="02020603050405020304" pitchFamily="18" charset="0"/>
              </a:rPr>
              <a:t>Regularly monitor deployed models for consistent churn risk mitigation. </a:t>
            </a:r>
          </a:p>
          <a:p>
            <a:pPr marL="0" indent="0">
              <a:buNone/>
            </a:pPr>
            <a:endParaRPr lang="en-US" sz="2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IN" dirty="0"/>
          </a:p>
        </p:txBody>
      </p:sp>
      <p:sp>
        <p:nvSpPr>
          <p:cNvPr id="5" name="Footer Placeholder 4">
            <a:extLst>
              <a:ext uri="{FF2B5EF4-FFF2-40B4-BE49-F238E27FC236}">
                <a16:creationId xmlns:a16="http://schemas.microsoft.com/office/drawing/2014/main" id="{9D09D4A9-6C5A-F7C0-EF1F-51A79419B0E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C83C539-40B7-DF65-7952-C46DE29E66B3}"/>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42520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CCCD-B561-36F8-B9AA-CB66B90BE0C0}"/>
              </a:ext>
            </a:extLst>
          </p:cNvPr>
          <p:cNvSpPr>
            <a:spLocks noGrp="1"/>
          </p:cNvSpPr>
          <p:nvPr>
            <p:ph type="title"/>
          </p:nvPr>
        </p:nvSpPr>
        <p:spPr/>
        <p:txBody>
          <a:bodyPr/>
          <a:lstStyle/>
          <a:p>
            <a:r>
              <a:rPr lang="en-US" altLang="en-US" sz="4000" b="1" dirty="0">
                <a:solidFill>
                  <a:schemeClr val="accent2"/>
                </a:solidFill>
                <a:latin typeface="Tw Cen MT" panose="020B0602020104020603" pitchFamily="34" charset="0"/>
                <a:cs typeface="Times New Roman" panose="02020603050405020304" pitchFamily="18" charset="0"/>
              </a:rPr>
              <a:t>EXISTING SYSTEM</a:t>
            </a:r>
            <a:endParaRPr lang="en-IN" dirty="0"/>
          </a:p>
        </p:txBody>
      </p:sp>
      <p:sp>
        <p:nvSpPr>
          <p:cNvPr id="5" name="Footer Placeholder 4">
            <a:extLst>
              <a:ext uri="{FF2B5EF4-FFF2-40B4-BE49-F238E27FC236}">
                <a16:creationId xmlns:a16="http://schemas.microsoft.com/office/drawing/2014/main" id="{1F11855D-65A8-1670-5BF2-7795A59962F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A38E416-7B74-9B3D-E532-112F4522A6A8}"/>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sp>
        <p:nvSpPr>
          <p:cNvPr id="8" name="Rectangle 2">
            <a:extLst>
              <a:ext uri="{FF2B5EF4-FFF2-40B4-BE49-F238E27FC236}">
                <a16:creationId xmlns:a16="http://schemas.microsoft.com/office/drawing/2014/main" id="{B2D26FB5-77DD-F76A-AEA7-AB22943C72E4}"/>
              </a:ext>
            </a:extLst>
          </p:cNvPr>
          <p:cNvSpPr>
            <a:spLocks noGrp="1" noChangeArrowheads="1"/>
          </p:cNvSpPr>
          <p:nvPr>
            <p:ph idx="1"/>
          </p:nvPr>
        </p:nvSpPr>
        <p:spPr bwMode="auto">
          <a:xfrm>
            <a:off x="757767" y="1590194"/>
            <a:ext cx="10756209" cy="295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in-depth analysis of historical customer data involves examining call logs, usage patterns, and billing information. Simple statistical models like logistic regression or decision trees are used to estimate churn likelihood. However, manual customer categorization and static thresholds may overlook subtle churn indicators and fail to adapt to evolving behavior. Lack of real-time capabilities limits agility in responding to churn signals, hindering tailored retention strategies.</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279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0294-1A49-E08B-1558-9E27C9329C42}"/>
              </a:ext>
            </a:extLst>
          </p:cNvPr>
          <p:cNvSpPr>
            <a:spLocks noGrp="1"/>
          </p:cNvSpPr>
          <p:nvPr>
            <p:ph type="title"/>
          </p:nvPr>
        </p:nvSpPr>
        <p:spPr>
          <a:xfrm>
            <a:off x="766232" y="289250"/>
            <a:ext cx="10668000" cy="765046"/>
          </a:xfrm>
        </p:spPr>
        <p:txBody>
          <a:bodyPr/>
          <a:lstStyle/>
          <a:p>
            <a:r>
              <a:rPr lang="en-US" altLang="en-US" sz="4000" b="1" dirty="0">
                <a:solidFill>
                  <a:schemeClr val="accent2"/>
                </a:solidFill>
                <a:latin typeface="Tw Cen MT" panose="020B0602020104020603" pitchFamily="34" charset="0"/>
                <a:cs typeface="Times New Roman" panose="02020603050405020304" pitchFamily="18" charset="0"/>
              </a:rPr>
              <a:t>SYSTEM ARCHITECTURE</a:t>
            </a:r>
            <a:endParaRPr lang="en-IN" dirty="0"/>
          </a:p>
        </p:txBody>
      </p:sp>
      <p:sp>
        <p:nvSpPr>
          <p:cNvPr id="4" name="Date Placeholder 3">
            <a:extLst>
              <a:ext uri="{FF2B5EF4-FFF2-40B4-BE49-F238E27FC236}">
                <a16:creationId xmlns:a16="http://schemas.microsoft.com/office/drawing/2014/main" id="{51C027A2-17DE-24AA-7092-8D4351468B5A}"/>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C791995C-07C5-CEF0-F6F5-4E411050226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7DDC410-79B0-29CA-BD75-6199D491956B}"/>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pic>
        <p:nvPicPr>
          <p:cNvPr id="7" name="Content Placeholder 6">
            <a:extLst>
              <a:ext uri="{FF2B5EF4-FFF2-40B4-BE49-F238E27FC236}">
                <a16:creationId xmlns:a16="http://schemas.microsoft.com/office/drawing/2014/main" id="{D581ADA3-92B6-722C-70C5-391A1DBDAE9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64" y="1088245"/>
            <a:ext cx="11799274" cy="5633229"/>
          </a:xfrm>
          <a:prstGeom prst="rect">
            <a:avLst/>
          </a:prstGeom>
          <a:noFill/>
          <a:ln>
            <a:noFill/>
          </a:ln>
        </p:spPr>
      </p:pic>
    </p:spTree>
    <p:extLst>
      <p:ext uri="{BB962C8B-B14F-4D97-AF65-F5344CB8AC3E}">
        <p14:creationId xmlns:p14="http://schemas.microsoft.com/office/powerpoint/2010/main" val="114770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CA7C-69DC-49C2-FE12-A54F6283D501}"/>
              </a:ext>
            </a:extLst>
          </p:cNvPr>
          <p:cNvSpPr>
            <a:spLocks noGrp="1"/>
          </p:cNvSpPr>
          <p:nvPr>
            <p:ph type="title"/>
          </p:nvPr>
        </p:nvSpPr>
        <p:spPr/>
        <p:txBody>
          <a:bodyPr/>
          <a:lstStyle/>
          <a:p>
            <a:r>
              <a:rPr lang="en-US" altLang="en-US" sz="4000" b="1" dirty="0">
                <a:solidFill>
                  <a:schemeClr val="accent2"/>
                </a:solidFill>
                <a:latin typeface="Tw Cen MT" panose="020B0602020104020603" pitchFamily="34" charset="0"/>
                <a:cs typeface="Times New Roman" panose="02020603050405020304" pitchFamily="18" charset="0"/>
              </a:rPr>
              <a:t>LIST OF MODULES</a:t>
            </a:r>
            <a:endParaRPr lang="en-IN" dirty="0"/>
          </a:p>
        </p:txBody>
      </p:sp>
      <p:sp>
        <p:nvSpPr>
          <p:cNvPr id="3" name="Content Placeholder 2">
            <a:extLst>
              <a:ext uri="{FF2B5EF4-FFF2-40B4-BE49-F238E27FC236}">
                <a16:creationId xmlns:a16="http://schemas.microsoft.com/office/drawing/2014/main" id="{C384DC68-D23A-D235-9EF3-4070586EEDC0}"/>
              </a:ext>
            </a:extLst>
          </p:cNvPr>
          <p:cNvSpPr>
            <a:spLocks noGrp="1"/>
          </p:cNvSpPr>
          <p:nvPr>
            <p:ph idx="1"/>
          </p:nvPr>
        </p:nvSpPr>
        <p:spPr/>
        <p:txBody>
          <a:bodyPr/>
          <a:lstStyle/>
          <a:p>
            <a:pPr marL="0" indent="0">
              <a:buNone/>
            </a:pPr>
            <a:r>
              <a:rPr lang="en-US" sz="2200" dirty="0">
                <a:latin typeface="Times New Roman" panose="02020603050405020304" pitchFamily="18" charset="0"/>
                <a:cs typeface="Times New Roman" panose="02020603050405020304" pitchFamily="18" charset="0"/>
              </a:rPr>
              <a:t>Customer Churn Prediction is divided into seven modules: </a:t>
            </a:r>
          </a:p>
          <a:p>
            <a:r>
              <a:rPr lang="en-US" sz="2200" dirty="0">
                <a:latin typeface="Times New Roman" panose="02020603050405020304" pitchFamily="18" charset="0"/>
                <a:cs typeface="Times New Roman" panose="02020603050405020304" pitchFamily="18" charset="0"/>
              </a:rPr>
              <a:t>Data Collection and Preparation </a:t>
            </a:r>
          </a:p>
          <a:p>
            <a:r>
              <a:rPr lang="en-US" sz="2200" dirty="0">
                <a:latin typeface="Times New Roman" panose="02020603050405020304" pitchFamily="18" charset="0"/>
                <a:cs typeface="Times New Roman" panose="02020603050405020304" pitchFamily="18" charset="0"/>
              </a:rPr>
              <a:t>Feature Engineering </a:t>
            </a:r>
          </a:p>
          <a:p>
            <a:r>
              <a:rPr lang="en-US" sz="2200" dirty="0" err="1">
                <a:latin typeface="Times New Roman" panose="02020603050405020304" pitchFamily="18" charset="0"/>
                <a:cs typeface="Times New Roman" panose="02020603050405020304" pitchFamily="18" charset="0"/>
              </a:rPr>
              <a:t>LightGBM</a:t>
            </a:r>
            <a:r>
              <a:rPr lang="en-US" sz="2200" dirty="0">
                <a:latin typeface="Times New Roman" panose="02020603050405020304" pitchFamily="18" charset="0"/>
                <a:cs typeface="Times New Roman" panose="02020603050405020304" pitchFamily="18" charset="0"/>
              </a:rPr>
              <a:t> Model </a:t>
            </a:r>
          </a:p>
          <a:p>
            <a:r>
              <a:rPr lang="en-US" sz="2200" dirty="0">
                <a:latin typeface="Times New Roman" panose="02020603050405020304" pitchFamily="18" charset="0"/>
                <a:cs typeface="Times New Roman" panose="02020603050405020304" pitchFamily="18" charset="0"/>
              </a:rPr>
              <a:t>Model Evaluation and Deployment</a:t>
            </a:r>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0BD2FC5-5B28-93AD-0AD2-52B59CF03EF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EB583F9-C7F9-C39C-ECC2-114CE745B753}"/>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236447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4F07-CCAF-F8CB-B715-74F8813C8E43}"/>
              </a:ext>
            </a:extLst>
          </p:cNvPr>
          <p:cNvSpPr>
            <a:spLocks noGrp="1"/>
          </p:cNvSpPr>
          <p:nvPr>
            <p:ph type="title"/>
          </p:nvPr>
        </p:nvSpPr>
        <p:spPr/>
        <p:txBody>
          <a:bodyPr/>
          <a:lstStyle/>
          <a:p>
            <a:r>
              <a:rPr lang="en-US" altLang="en-US" sz="4000" b="1" dirty="0">
                <a:solidFill>
                  <a:schemeClr val="accent2"/>
                </a:solidFill>
                <a:latin typeface="Tw Cen MT" panose="020B0602020104020603" pitchFamily="34" charset="0"/>
                <a:cs typeface="Times New Roman" panose="02020603050405020304" pitchFamily="18" charset="0"/>
              </a:rPr>
              <a:t>FUNCTIONAL DESCRIPTION OF MODULES</a:t>
            </a:r>
            <a:endParaRPr lang="en-IN" dirty="0"/>
          </a:p>
        </p:txBody>
      </p:sp>
      <p:sp>
        <p:nvSpPr>
          <p:cNvPr id="5" name="Footer Placeholder 4">
            <a:extLst>
              <a:ext uri="{FF2B5EF4-FFF2-40B4-BE49-F238E27FC236}">
                <a16:creationId xmlns:a16="http://schemas.microsoft.com/office/drawing/2014/main" id="{494A30FD-4E31-1B2F-2A6A-73DD32D1DFB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6D9D49-013B-21EB-CCB6-EF1B88E488DC}"/>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
        <p:nvSpPr>
          <p:cNvPr id="8" name="Content Placeholder 2">
            <a:extLst>
              <a:ext uri="{FF2B5EF4-FFF2-40B4-BE49-F238E27FC236}">
                <a16:creationId xmlns:a16="http://schemas.microsoft.com/office/drawing/2014/main" id="{8365F0E2-1F45-2A74-19F3-596096B96C0E}"/>
              </a:ext>
            </a:extLst>
          </p:cNvPr>
          <p:cNvSpPr txBox="1">
            <a:spLocks/>
          </p:cNvSpPr>
          <p:nvPr/>
        </p:nvSpPr>
        <p:spPr bwMode="auto">
          <a:xfrm>
            <a:off x="755651" y="1752600"/>
            <a:ext cx="642463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pPr>
              <a:buClr>
                <a:srgbClr val="CC0000"/>
              </a:buClr>
              <a:defRPr/>
            </a:pPr>
            <a:r>
              <a:rPr lang="en-IN" altLang="en-US" sz="3200" kern="0" dirty="0">
                <a:solidFill>
                  <a:srgbClr val="000000"/>
                </a:solidFill>
                <a:latin typeface="Times New Roman" panose="02020603050405020304" pitchFamily="18" charset="0"/>
                <a:cs typeface="Times New Roman" panose="02020603050405020304" pitchFamily="18" charset="0"/>
              </a:rPr>
              <a:t>Data Collection and Preparation</a:t>
            </a:r>
          </a:p>
          <a:p>
            <a:pPr marL="0" indent="0" algn="just">
              <a:buClr>
                <a:srgbClr val="CC0000"/>
              </a:buClr>
              <a:buFont typeface="Wingdings" panose="05000000000000000000" pitchFamily="2" charset="2"/>
              <a:buNone/>
              <a:defRPr/>
            </a:pPr>
            <a:br>
              <a:rPr lang="en-US" sz="1600" kern="0" dirty="0"/>
            </a:br>
            <a:r>
              <a:rPr lang="en-US" sz="2400" kern="0" dirty="0">
                <a:solidFill>
                  <a:srgbClr val="0D0D0D"/>
                </a:solidFill>
                <a:latin typeface="Times New Roman" panose="02020603050405020304" pitchFamily="18" charset="0"/>
                <a:cs typeface="Times New Roman" panose="02020603050405020304" pitchFamily="18" charset="0"/>
              </a:rPr>
              <a:t>Customer churn prediction involves collecting data from diverse sources, including databases and surveys. The gathered information undergoes meticulous cleaning to address missing values and ensure accuracy. This refined dataset serves as a strong foundation for developing accurate churn prediction models. Businesses can then formulate proactive retention strategies, enhancing overall customer retention efforts and ensuring success</a:t>
            </a:r>
            <a:r>
              <a:rPr lang="en-US" sz="2400" kern="0" dirty="0">
                <a:solidFill>
                  <a:srgbClr val="0D0D0D"/>
                </a:solidFill>
                <a:latin typeface="Söhne"/>
              </a:rPr>
              <a:t>.</a:t>
            </a:r>
            <a:br>
              <a:rPr lang="en-IN" altLang="en-US" sz="1700" kern="0" dirty="0">
                <a:solidFill>
                  <a:srgbClr val="000000"/>
                </a:solidFill>
                <a:latin typeface="Verdana"/>
              </a:rPr>
            </a:br>
            <a:endParaRPr lang="en-IN" altLang="en-US" sz="1700" kern="0" dirty="0">
              <a:solidFill>
                <a:srgbClr val="000000"/>
              </a:solidFill>
              <a:latin typeface="Verdana"/>
            </a:endParaRPr>
          </a:p>
          <a:p>
            <a:pPr marL="0" indent="0">
              <a:buFont typeface="Wingdings" panose="05000000000000000000" pitchFamily="2" charset="2"/>
              <a:buNone/>
            </a:pPr>
            <a:endParaRPr lang="en-IN" kern="0" dirty="0"/>
          </a:p>
        </p:txBody>
      </p:sp>
      <p:pic>
        <p:nvPicPr>
          <p:cNvPr id="9" name="Picture 8">
            <a:extLst>
              <a:ext uri="{FF2B5EF4-FFF2-40B4-BE49-F238E27FC236}">
                <a16:creationId xmlns:a16="http://schemas.microsoft.com/office/drawing/2014/main" id="{6B62007D-C47A-9488-A146-59D2CD38ACCB}"/>
              </a:ext>
            </a:extLst>
          </p:cNvPr>
          <p:cNvPicPr>
            <a:picLocks noChangeAspect="1"/>
          </p:cNvPicPr>
          <p:nvPr/>
        </p:nvPicPr>
        <p:blipFill>
          <a:blip r:embed="rId2"/>
          <a:stretch>
            <a:fillRect/>
          </a:stretch>
        </p:blipFill>
        <p:spPr>
          <a:xfrm>
            <a:off x="7578925" y="1899752"/>
            <a:ext cx="3424125" cy="3959872"/>
          </a:xfrm>
          <a:prstGeom prst="rect">
            <a:avLst/>
          </a:prstGeom>
        </p:spPr>
      </p:pic>
    </p:spTree>
    <p:extLst>
      <p:ext uri="{BB962C8B-B14F-4D97-AF65-F5344CB8AC3E}">
        <p14:creationId xmlns:p14="http://schemas.microsoft.com/office/powerpoint/2010/main" val="293552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4192-2E7B-AD67-FD0F-0ABF47AFC672}"/>
              </a:ext>
            </a:extLst>
          </p:cNvPr>
          <p:cNvSpPr>
            <a:spLocks noGrp="1"/>
          </p:cNvSpPr>
          <p:nvPr>
            <p:ph type="title"/>
          </p:nvPr>
        </p:nvSpPr>
        <p:spPr/>
        <p:txBody>
          <a:bodyPr/>
          <a:lstStyle/>
          <a:p>
            <a:r>
              <a:rPr lang="en-US" altLang="en-US" sz="4000" b="1" dirty="0">
                <a:solidFill>
                  <a:schemeClr val="accent2"/>
                </a:solidFill>
                <a:latin typeface="Tw Cen MT" panose="020B0602020104020603" pitchFamily="34" charset="0"/>
                <a:cs typeface="Times New Roman" panose="02020603050405020304" pitchFamily="18" charset="0"/>
              </a:rPr>
              <a:t>FUNCTIONAL DESCRIPTION OF MODULES</a:t>
            </a:r>
            <a:endParaRPr lang="en-IN" sz="4000" dirty="0"/>
          </a:p>
        </p:txBody>
      </p:sp>
      <p:sp>
        <p:nvSpPr>
          <p:cNvPr id="5" name="Footer Placeholder 4">
            <a:extLst>
              <a:ext uri="{FF2B5EF4-FFF2-40B4-BE49-F238E27FC236}">
                <a16:creationId xmlns:a16="http://schemas.microsoft.com/office/drawing/2014/main" id="{550E810C-FF4C-4BB0-CED4-6ED75BAED14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12C58EF-DE23-74B0-4438-41672FC5D9ED}"/>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
        <p:nvSpPr>
          <p:cNvPr id="7" name="Content Placeholder 2">
            <a:extLst>
              <a:ext uri="{FF2B5EF4-FFF2-40B4-BE49-F238E27FC236}">
                <a16:creationId xmlns:a16="http://schemas.microsoft.com/office/drawing/2014/main" id="{E1435DB5-40C2-108E-ACDE-FF747BA9ACB5}"/>
              </a:ext>
            </a:extLst>
          </p:cNvPr>
          <p:cNvSpPr>
            <a:spLocks noGrp="1"/>
          </p:cNvSpPr>
          <p:nvPr>
            <p:ph idx="1"/>
          </p:nvPr>
        </p:nvSpPr>
        <p:spPr>
          <a:xfrm>
            <a:off x="755651" y="1752600"/>
            <a:ext cx="5959942" cy="4267200"/>
          </a:xfrm>
        </p:spPr>
        <p:txBody>
          <a:bodyPr/>
          <a:lstStyle/>
          <a:p>
            <a:r>
              <a:rPr kumimoji="0" lang="en-IN" altLang="en-US" sz="3200" b="0" i="0" u="none" strike="noStrike" kern="0" cap="none" spc="0" normalizeH="0" baseline="0" noProof="0" dirty="0">
                <a:ln>
                  <a:noFill/>
                </a:ln>
                <a:solidFill>
                  <a:srgbClr val="000000"/>
                </a:solidFill>
                <a:effectLst/>
                <a:uLnTx/>
                <a:uFillTx/>
                <a:latin typeface="Verdana"/>
                <a:ea typeface="+mn-ea"/>
                <a:cs typeface="+mn-cs"/>
              </a:rPr>
              <a:t>Feature Engineering</a:t>
            </a:r>
            <a:endParaRPr kumimoji="0" lang="en-US" altLang="en-US" sz="3200" b="0" i="0" u="none" strike="noStrike" kern="0" cap="none" spc="0" normalizeH="0" baseline="0" noProof="0" dirty="0">
              <a:ln>
                <a:noFill/>
              </a:ln>
              <a:solidFill>
                <a:srgbClr val="000000"/>
              </a:solidFill>
              <a:effectLst/>
              <a:uLnTx/>
              <a:uFillTx/>
              <a:latin typeface="Verdana"/>
              <a:ea typeface="+mn-ea"/>
              <a:cs typeface="+mn-cs"/>
            </a:endParaRPr>
          </a:p>
          <a:p>
            <a:pPr marL="0" indent="0" algn="just">
              <a:buNone/>
            </a:pPr>
            <a:r>
              <a:rPr lang="en-US" sz="2400" b="0" i="0" dirty="0">
                <a:solidFill>
                  <a:srgbClr val="0D0D0D"/>
                </a:solidFill>
                <a:effectLst/>
                <a:latin typeface="Times New Roman" panose="02020603050405020304" pitchFamily="18" charset="0"/>
                <a:cs typeface="Times New Roman" panose="02020603050405020304" pitchFamily="18" charset="0"/>
              </a:rPr>
              <a:t>The feature engineering module in customer churn prediction is vital for model refinement. It begins with feature selection, identifying key variables for predicting churn. The subsequent step involves transforming and preprocessing selected features. This module contributes to constructing a robust churn prediction model, enhancing understanding and facilitating informed decision-making for effective retention strategies.</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C69A500-035E-F78E-BB2C-D7332B54E411}"/>
              </a:ext>
            </a:extLst>
          </p:cNvPr>
          <p:cNvPicPr>
            <a:picLocks noChangeAspect="1"/>
          </p:cNvPicPr>
          <p:nvPr/>
        </p:nvPicPr>
        <p:blipFill>
          <a:blip r:embed="rId2"/>
          <a:stretch>
            <a:fillRect/>
          </a:stretch>
        </p:blipFill>
        <p:spPr>
          <a:xfrm>
            <a:off x="7822423" y="1835150"/>
            <a:ext cx="3022600" cy="4095750"/>
          </a:xfrm>
          <a:prstGeom prst="rect">
            <a:avLst/>
          </a:prstGeom>
        </p:spPr>
      </p:pic>
    </p:spTree>
    <p:extLst>
      <p:ext uri="{BB962C8B-B14F-4D97-AF65-F5344CB8AC3E}">
        <p14:creationId xmlns:p14="http://schemas.microsoft.com/office/powerpoint/2010/main" val="4108611313"/>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435</TotalTime>
  <Words>2036</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Söhne</vt:lpstr>
      <vt:lpstr>Times New Roman</vt:lpstr>
      <vt:lpstr>Tw Cen MT</vt:lpstr>
      <vt:lpstr>Verdana</vt:lpstr>
      <vt:lpstr>Wingdings</vt:lpstr>
      <vt:lpstr>Profile</vt:lpstr>
      <vt:lpstr>PowerPoint Presentation</vt:lpstr>
      <vt:lpstr>ABSTRACT</vt:lpstr>
      <vt:lpstr>PROBLEM STATEMENT</vt:lpstr>
      <vt:lpstr>OBJECTIVES</vt:lpstr>
      <vt:lpstr>EXISTING SYSTEM</vt:lpstr>
      <vt:lpstr>SYSTEM ARCHITECTURE</vt:lpstr>
      <vt:lpstr>LIST OF MODULES</vt:lpstr>
      <vt:lpstr>FUNCTIONAL DESCRIPTION OF MODULES</vt:lpstr>
      <vt:lpstr>FUNCTIONAL DESCRIPTION OF MODULES</vt:lpstr>
      <vt:lpstr>FUNCTIONAL DESCRIPTION OF  MODULES</vt:lpstr>
      <vt:lpstr>FUNCTIONAL DESCRIPTION OF  MODULES</vt:lpstr>
      <vt:lpstr>IMPLEMENTATION</vt:lpstr>
      <vt:lpstr>IMPLEMENTATION</vt:lpstr>
      <vt:lpstr>MODEL ACCURACY</vt:lpstr>
      <vt:lpstr>PAPER PUBLICATION STATUS </vt:lpstr>
      <vt:lpstr>REFERENCES</vt:lpstr>
      <vt:lpstr>REFERENCES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Shakthi A P</dc:creator>
  <cp:lastModifiedBy>Ilakia Ramakrishnan</cp:lastModifiedBy>
  <cp:revision>21</cp:revision>
  <dcterms:created xsi:type="dcterms:W3CDTF">2024-02-20T12:50:06Z</dcterms:created>
  <dcterms:modified xsi:type="dcterms:W3CDTF">2024-05-09T03:44:37Z</dcterms:modified>
</cp:coreProperties>
</file>