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3737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" y="484378"/>
            <a:ext cx="254254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153" y="2065363"/>
            <a:ext cx="7949692" cy="177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3737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364" y="4245876"/>
            <a:ext cx="897890" cy="897890"/>
            <a:chOff x="8246364" y="4245876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364" y="4245927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635" y="0"/>
                  </a:moveTo>
                  <a:lnTo>
                    <a:pt x="0" y="897594"/>
                  </a:lnTo>
                  <a:lnTo>
                    <a:pt x="897635" y="897594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6364" y="4245876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635" y="0"/>
                  </a:moveTo>
                  <a:lnTo>
                    <a:pt x="149605" y="0"/>
                  </a:lnTo>
                  <a:lnTo>
                    <a:pt x="92328" y="11379"/>
                  </a:lnTo>
                  <a:lnTo>
                    <a:pt x="43814" y="43814"/>
                  </a:lnTo>
                  <a:lnTo>
                    <a:pt x="11429" y="92354"/>
                  </a:lnTo>
                  <a:lnTo>
                    <a:pt x="0" y="149593"/>
                  </a:lnTo>
                  <a:lnTo>
                    <a:pt x="0" y="897595"/>
                  </a:lnTo>
                  <a:lnTo>
                    <a:pt x="897635" y="89759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>
                <a:alpha val="6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592" y="1428750"/>
            <a:ext cx="7790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Mall</a:t>
            </a:r>
            <a:r>
              <a:rPr sz="4800" spc="-50" dirty="0"/>
              <a:t> </a:t>
            </a:r>
            <a:r>
              <a:rPr sz="4800" spc="-25" dirty="0"/>
              <a:t>Customer</a:t>
            </a:r>
            <a:r>
              <a:rPr sz="4800" spc="-40" dirty="0"/>
              <a:t> Segmentation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5105400" y="2478726"/>
            <a:ext cx="2206372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TEAM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MEMEBERS:</a:t>
            </a:r>
            <a:endParaRPr sz="1800" dirty="0">
              <a:latin typeface="Calibri"/>
              <a:cs typeface="Calibri"/>
            </a:endParaRPr>
          </a:p>
          <a:p>
            <a:pPr marL="12700" marR="66675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1.</a:t>
            </a:r>
            <a:r>
              <a:rPr lang="en-IN" sz="1600" spc="-5" dirty="0">
                <a:latin typeface="Calibri"/>
                <a:cs typeface="Calibri"/>
              </a:rPr>
              <a:t> Shruthi</a:t>
            </a:r>
            <a:r>
              <a:rPr lang="en-IN" sz="1600" spc="-45" dirty="0">
                <a:latin typeface="Calibri"/>
                <a:cs typeface="Calibri"/>
              </a:rPr>
              <a:t> </a:t>
            </a:r>
            <a:r>
              <a:rPr lang="en-IN" sz="1600" spc="-5" dirty="0" err="1">
                <a:latin typeface="Calibri"/>
                <a:cs typeface="Calibri"/>
              </a:rPr>
              <a:t>Nanditha</a:t>
            </a:r>
            <a:r>
              <a:rPr lang="en-IN" sz="1600" spc="-50" dirty="0">
                <a:latin typeface="Calibri"/>
                <a:cs typeface="Calibri"/>
              </a:rPr>
              <a:t> </a:t>
            </a:r>
            <a:r>
              <a:rPr lang="en-IN" sz="1600" spc="-5" dirty="0">
                <a:latin typeface="Calibri"/>
                <a:cs typeface="Calibri"/>
              </a:rPr>
              <a:t>P </a:t>
            </a:r>
          </a:p>
          <a:p>
            <a:pPr marL="12700" marR="66675">
              <a:lnSpc>
                <a:spcPct val="100000"/>
              </a:lnSpc>
              <a:spcBef>
                <a:spcPts val="20"/>
              </a:spcBef>
            </a:pPr>
            <a:r>
              <a:rPr lang="en-IN" sz="1600" spc="-5" dirty="0">
                <a:latin typeface="Calibri"/>
                <a:cs typeface="Calibri"/>
              </a:rPr>
              <a:t>2. Shiny </a:t>
            </a:r>
            <a:r>
              <a:rPr lang="en-IN" sz="1600" spc="-5" dirty="0" err="1">
                <a:latin typeface="Calibri"/>
                <a:cs typeface="Calibri"/>
              </a:rPr>
              <a:t>Aloysia</a:t>
            </a:r>
            <a:r>
              <a:rPr lang="en-IN" sz="1600" spc="-5" dirty="0">
                <a:latin typeface="Calibri"/>
                <a:cs typeface="Calibri"/>
              </a:rPr>
              <a:t> A</a:t>
            </a:r>
          </a:p>
          <a:p>
            <a:pPr marL="12700" marR="66675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libri"/>
                <a:cs typeface="Calibri"/>
              </a:rPr>
              <a:t>3.Pooja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Tanaji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Mali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4.Syeda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Sherin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5.Monika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Calibri"/>
                <a:cs typeface="Calibri"/>
              </a:rPr>
              <a:t>6.Varsha </a:t>
            </a:r>
            <a:r>
              <a:rPr sz="1600" spc="-5" dirty="0">
                <a:latin typeface="Calibri"/>
                <a:cs typeface="Calibri"/>
              </a:rPr>
              <a:t>G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01" y="2204085"/>
            <a:ext cx="3616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4.</a:t>
            </a:r>
            <a:r>
              <a:rPr sz="4200" spc="-215" dirty="0"/>
              <a:t> </a:t>
            </a:r>
            <a:r>
              <a:rPr sz="4200" spc="-30" dirty="0"/>
              <a:t>Methodology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6037"/>
            <a:ext cx="9144000" cy="3457575"/>
            <a:chOff x="0" y="1686037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34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0"/>
                  </a:moveTo>
                  <a:lnTo>
                    <a:pt x="0" y="0"/>
                  </a:lnTo>
                  <a:lnTo>
                    <a:pt x="0" y="3348863"/>
                  </a:lnTo>
                  <a:lnTo>
                    <a:pt x="9144000" y="33488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6037"/>
              <a:ext cx="9144000" cy="108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474" y="894080"/>
            <a:ext cx="31131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Methodology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2605" indent="-337185">
              <a:lnSpc>
                <a:spcPct val="100000"/>
              </a:lnSpc>
              <a:spcBef>
                <a:spcPts val="400"/>
              </a:spcBef>
              <a:buFont typeface="Microsoft Sans Serif"/>
              <a:buChar char="●"/>
              <a:tabLst>
                <a:tab pos="522605" algn="l"/>
                <a:tab pos="523240" algn="l"/>
              </a:tabLst>
            </a:pPr>
            <a:r>
              <a:rPr spc="-15" dirty="0"/>
              <a:t>Creating</a:t>
            </a:r>
            <a:r>
              <a:rPr spc="-80" dirty="0"/>
              <a:t> </a:t>
            </a:r>
            <a:r>
              <a:rPr spc="-15" dirty="0"/>
              <a:t>an</a:t>
            </a:r>
            <a:r>
              <a:rPr spc="-25" dirty="0"/>
              <a:t> </a:t>
            </a:r>
            <a:r>
              <a:rPr spc="-15" dirty="0"/>
              <a:t>approach</a:t>
            </a:r>
            <a:r>
              <a:rPr spc="-80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-15" dirty="0"/>
              <a:t>solve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50" dirty="0"/>
              <a:t> </a:t>
            </a:r>
            <a:r>
              <a:rPr spc="-25" dirty="0"/>
              <a:t>given</a:t>
            </a:r>
            <a:r>
              <a:rPr spc="-5" dirty="0"/>
              <a:t> </a:t>
            </a:r>
            <a:r>
              <a:rPr spc="-15" dirty="0"/>
              <a:t>problem</a:t>
            </a:r>
            <a:r>
              <a:rPr spc="-30" dirty="0"/>
              <a:t> </a:t>
            </a:r>
            <a:r>
              <a:rPr spc="-15" dirty="0"/>
              <a:t>statement</a:t>
            </a:r>
          </a:p>
          <a:p>
            <a:pPr marL="522605" indent="-337185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522605" algn="l"/>
                <a:tab pos="523240" algn="l"/>
              </a:tabLst>
            </a:pPr>
            <a:r>
              <a:rPr spc="-15" dirty="0"/>
              <a:t>Exploring</a:t>
            </a:r>
            <a:r>
              <a:rPr spc="-6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dataset</a:t>
            </a:r>
            <a:r>
              <a:rPr spc="-65" dirty="0"/>
              <a:t> </a:t>
            </a:r>
            <a:r>
              <a:rPr spc="-20" dirty="0"/>
              <a:t>and</a:t>
            </a:r>
            <a:r>
              <a:rPr spc="-30" dirty="0"/>
              <a:t> </a:t>
            </a:r>
            <a:r>
              <a:rPr spc="-25" dirty="0"/>
              <a:t>obtaining</a:t>
            </a:r>
            <a:r>
              <a:rPr spc="-30" dirty="0"/>
              <a:t> </a:t>
            </a:r>
            <a:r>
              <a:rPr spc="-10" dirty="0"/>
              <a:t>useful</a:t>
            </a:r>
            <a:r>
              <a:rPr spc="-60" dirty="0"/>
              <a:t> </a:t>
            </a:r>
            <a:r>
              <a:rPr spc="-25" dirty="0"/>
              <a:t>insight</a:t>
            </a:r>
            <a:r>
              <a:rPr spc="-20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same</a:t>
            </a:r>
          </a:p>
          <a:p>
            <a:pPr marL="522605" indent="-337185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522605" algn="l"/>
                <a:tab pos="523240" algn="l"/>
              </a:tabLst>
            </a:pPr>
            <a:r>
              <a:rPr spc="-15" dirty="0"/>
              <a:t>Cleaning</a:t>
            </a:r>
            <a:r>
              <a:rPr spc="-6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5" dirty="0"/>
              <a:t>dataset</a:t>
            </a:r>
            <a:r>
              <a:rPr spc="-60" dirty="0"/>
              <a:t> </a:t>
            </a:r>
            <a:r>
              <a:rPr spc="-20" dirty="0"/>
              <a:t>by</a:t>
            </a:r>
            <a:r>
              <a:rPr spc="-30" dirty="0"/>
              <a:t> </a:t>
            </a:r>
            <a:r>
              <a:rPr spc="-25" dirty="0"/>
              <a:t>handling</a:t>
            </a:r>
            <a:r>
              <a:rPr spc="-10" dirty="0"/>
              <a:t> </a:t>
            </a:r>
            <a:r>
              <a:rPr spc="-15" dirty="0"/>
              <a:t>nan</a:t>
            </a:r>
            <a:r>
              <a:rPr spc="-35" dirty="0"/>
              <a:t> </a:t>
            </a:r>
            <a:r>
              <a:rPr spc="-25" dirty="0"/>
              <a:t>values,</a:t>
            </a:r>
            <a:r>
              <a:rPr spc="-5" dirty="0"/>
              <a:t> </a:t>
            </a:r>
            <a:r>
              <a:rPr spc="-15" dirty="0"/>
              <a:t>remove</a:t>
            </a:r>
            <a:r>
              <a:rPr spc="-20" dirty="0"/>
              <a:t> </a:t>
            </a:r>
            <a:r>
              <a:rPr spc="-15" dirty="0"/>
              <a:t>duplicate</a:t>
            </a:r>
            <a:r>
              <a:rPr spc="-75" dirty="0"/>
              <a:t> </a:t>
            </a:r>
            <a:r>
              <a:rPr spc="-15" dirty="0"/>
              <a:t>records,</a:t>
            </a:r>
            <a:r>
              <a:rPr spc="-65" dirty="0"/>
              <a:t> </a:t>
            </a:r>
            <a:r>
              <a:rPr spc="-10" dirty="0"/>
              <a:t>etc.</a:t>
            </a:r>
          </a:p>
          <a:p>
            <a:pPr marL="522605" indent="-337185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522605" algn="l"/>
                <a:tab pos="523240" algn="l"/>
              </a:tabLst>
            </a:pPr>
            <a:r>
              <a:rPr spc="-20" dirty="0"/>
              <a:t>Data</a:t>
            </a:r>
            <a:r>
              <a:rPr spc="-45" dirty="0"/>
              <a:t> </a:t>
            </a:r>
            <a:r>
              <a:rPr spc="-25" dirty="0"/>
              <a:t>Visualization</a:t>
            </a:r>
            <a:r>
              <a:rPr dirty="0"/>
              <a:t> </a:t>
            </a:r>
            <a:r>
              <a:rPr spc="-10" dirty="0"/>
              <a:t>used</a:t>
            </a:r>
            <a:r>
              <a:rPr spc="-50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25" dirty="0"/>
              <a:t>obtain </a:t>
            </a:r>
            <a:r>
              <a:rPr spc="-15" dirty="0"/>
              <a:t>important</a:t>
            </a:r>
            <a:r>
              <a:rPr spc="-60" dirty="0"/>
              <a:t> </a:t>
            </a:r>
            <a:r>
              <a:rPr spc="-15" dirty="0"/>
              <a:t>information</a:t>
            </a:r>
            <a:r>
              <a:rPr spc="-6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5" dirty="0"/>
              <a:t> </a:t>
            </a:r>
            <a:r>
              <a:rPr spc="-10" dirty="0"/>
              <a:t>data</a:t>
            </a:r>
          </a:p>
          <a:p>
            <a:pPr marL="522605" indent="-337185">
              <a:lnSpc>
                <a:spcPct val="100000"/>
              </a:lnSpc>
              <a:spcBef>
                <a:spcPts val="110"/>
              </a:spcBef>
              <a:buFont typeface="Microsoft Sans Serif"/>
              <a:buChar char="●"/>
              <a:tabLst>
                <a:tab pos="522605" algn="l"/>
                <a:tab pos="523240" algn="l"/>
              </a:tabLst>
            </a:pPr>
            <a:r>
              <a:rPr spc="-20" dirty="0"/>
              <a:t>Data</a:t>
            </a:r>
            <a:r>
              <a:rPr spc="90" dirty="0"/>
              <a:t> </a:t>
            </a:r>
            <a:r>
              <a:rPr spc="-15" dirty="0"/>
              <a:t>Preprocessing</a:t>
            </a:r>
            <a:r>
              <a:rPr spc="70" dirty="0"/>
              <a:t> </a:t>
            </a:r>
            <a:r>
              <a:rPr spc="-10" dirty="0"/>
              <a:t>is</a:t>
            </a:r>
            <a:r>
              <a:rPr spc="114" dirty="0"/>
              <a:t> </a:t>
            </a:r>
            <a:r>
              <a:rPr spc="-5" dirty="0"/>
              <a:t>performed</a:t>
            </a:r>
            <a:r>
              <a:rPr spc="65" dirty="0"/>
              <a:t> </a:t>
            </a:r>
            <a:r>
              <a:rPr spc="-5" dirty="0"/>
              <a:t>to</a:t>
            </a:r>
            <a:r>
              <a:rPr spc="105" dirty="0"/>
              <a:t> </a:t>
            </a:r>
            <a:r>
              <a:rPr spc="-10" dirty="0"/>
              <a:t>make</a:t>
            </a:r>
            <a:r>
              <a:rPr spc="105" dirty="0"/>
              <a:t> </a:t>
            </a:r>
            <a:r>
              <a:rPr spc="-10" dirty="0"/>
              <a:t>the</a:t>
            </a:r>
            <a:r>
              <a:rPr spc="85" dirty="0"/>
              <a:t> </a:t>
            </a:r>
            <a:r>
              <a:rPr spc="-10" dirty="0"/>
              <a:t>data</a:t>
            </a:r>
            <a:r>
              <a:rPr spc="85" dirty="0"/>
              <a:t> </a:t>
            </a:r>
            <a:r>
              <a:rPr spc="-25" dirty="0"/>
              <a:t>ready</a:t>
            </a:r>
            <a:r>
              <a:rPr spc="114" dirty="0"/>
              <a:t> </a:t>
            </a:r>
            <a:r>
              <a:rPr spc="-5" dirty="0"/>
              <a:t>to</a:t>
            </a:r>
            <a:r>
              <a:rPr spc="95" dirty="0"/>
              <a:t> </a:t>
            </a:r>
            <a:r>
              <a:rPr spc="-5" dirty="0"/>
              <a:t>ﬁt</a:t>
            </a:r>
            <a:r>
              <a:rPr spc="105" dirty="0"/>
              <a:t> </a:t>
            </a:r>
            <a:r>
              <a:rPr spc="-10" dirty="0"/>
              <a:t>the</a:t>
            </a:r>
            <a:r>
              <a:rPr spc="90" dirty="0"/>
              <a:t> </a:t>
            </a:r>
            <a:r>
              <a:rPr dirty="0"/>
              <a:t>model</a:t>
            </a:r>
            <a:r>
              <a:rPr spc="95" dirty="0"/>
              <a:t> </a:t>
            </a:r>
            <a:r>
              <a:rPr spc="-20" dirty="0"/>
              <a:t>this</a:t>
            </a:r>
            <a:r>
              <a:rPr spc="105" dirty="0"/>
              <a:t> </a:t>
            </a:r>
            <a:r>
              <a:rPr spc="-15" dirty="0"/>
              <a:t>includes</a:t>
            </a:r>
            <a:r>
              <a:rPr spc="60" dirty="0"/>
              <a:t> </a:t>
            </a:r>
            <a:r>
              <a:rPr spc="-10" dirty="0"/>
              <a:t>feature</a:t>
            </a:r>
          </a:p>
          <a:p>
            <a:pPr marL="522605">
              <a:lnSpc>
                <a:spcPct val="100000"/>
              </a:lnSpc>
              <a:spcBef>
                <a:spcPts val="265"/>
              </a:spcBef>
            </a:pPr>
            <a:r>
              <a:rPr spc="-15" dirty="0"/>
              <a:t>scaling,</a:t>
            </a:r>
            <a:r>
              <a:rPr spc="-70" dirty="0"/>
              <a:t> </a:t>
            </a:r>
            <a:r>
              <a:rPr spc="-20" dirty="0"/>
              <a:t>splitting</a:t>
            </a:r>
            <a:r>
              <a:rPr spc="-45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5" dirty="0"/>
              <a:t>dataset</a:t>
            </a:r>
            <a:r>
              <a:rPr spc="-65" dirty="0"/>
              <a:t> </a:t>
            </a:r>
            <a:r>
              <a:rPr spc="-20" dirty="0"/>
              <a:t>into</a:t>
            </a:r>
            <a:r>
              <a:rPr spc="-30" dirty="0"/>
              <a:t> </a:t>
            </a:r>
            <a:r>
              <a:rPr spc="-15" dirty="0"/>
              <a:t>features</a:t>
            </a:r>
            <a:r>
              <a:rPr spc="-70" dirty="0"/>
              <a:t> </a:t>
            </a:r>
            <a:r>
              <a:rPr spc="-20" dirty="0"/>
              <a:t>and</a:t>
            </a:r>
            <a:r>
              <a:rPr spc="-35" dirty="0"/>
              <a:t> </a:t>
            </a:r>
            <a:r>
              <a:rPr spc="-10" dirty="0"/>
              <a:t>labels,</a:t>
            </a:r>
            <a:r>
              <a:rPr spc="-55" dirty="0"/>
              <a:t> </a:t>
            </a:r>
            <a:r>
              <a:rPr spc="-10" dirty="0"/>
              <a:t>etc.</a:t>
            </a:r>
          </a:p>
          <a:p>
            <a:pPr marL="522605" indent="-337185">
              <a:lnSpc>
                <a:spcPct val="100000"/>
              </a:lnSpc>
              <a:spcBef>
                <a:spcPts val="470"/>
              </a:spcBef>
              <a:buFont typeface="Microsoft Sans Serif"/>
              <a:buChar char="●"/>
              <a:tabLst>
                <a:tab pos="522605" algn="l"/>
                <a:tab pos="523240" algn="l"/>
              </a:tabLst>
            </a:pPr>
            <a:r>
              <a:rPr spc="-10" dirty="0"/>
              <a:t>M</a:t>
            </a:r>
            <a:r>
              <a:rPr dirty="0"/>
              <a:t>odel</a:t>
            </a:r>
            <a:r>
              <a:rPr spc="-95" dirty="0"/>
              <a:t> </a:t>
            </a:r>
            <a:r>
              <a:rPr spc="-25" dirty="0"/>
              <a:t>Building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01" y="2204085"/>
            <a:ext cx="73107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5.</a:t>
            </a:r>
            <a:r>
              <a:rPr sz="4200" spc="-85" dirty="0"/>
              <a:t> </a:t>
            </a:r>
            <a:r>
              <a:rPr sz="4200" spc="-35" dirty="0"/>
              <a:t>Implementation</a:t>
            </a:r>
            <a:r>
              <a:rPr sz="4200" spc="-100" dirty="0"/>
              <a:t> </a:t>
            </a:r>
            <a:r>
              <a:rPr sz="4200" spc="-35" dirty="0"/>
              <a:t>and</a:t>
            </a:r>
            <a:r>
              <a:rPr sz="4200" spc="-70" dirty="0"/>
              <a:t> </a:t>
            </a:r>
            <a:r>
              <a:rPr sz="4200" spc="-35" dirty="0"/>
              <a:t>Analysis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1019708"/>
            <a:ext cx="25145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5.1</a:t>
            </a:r>
            <a:r>
              <a:rPr spc="-145" dirty="0"/>
              <a:t> </a:t>
            </a:r>
            <a:r>
              <a:rPr spc="-15" dirty="0"/>
              <a:t>Gender </a:t>
            </a:r>
            <a:r>
              <a:rPr spc="-655" dirty="0"/>
              <a:t> </a:t>
            </a:r>
            <a:r>
              <a:rPr spc="-25" dirty="0"/>
              <a:t>Plot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1885950"/>
            <a:ext cx="3153438" cy="1001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Gende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15100"/>
              </a:lnSpc>
            </a:pP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Count plot,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it is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observed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lang="en-IN" sz="1200" spc="-1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ct val="115100"/>
              </a:lnSpc>
            </a:pP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number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Female customers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customers.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77ADC-1DDB-C892-73B0-6E05EB62C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"/>
          <a:stretch/>
        </p:blipFill>
        <p:spPr>
          <a:xfrm>
            <a:off x="3352800" y="1542882"/>
            <a:ext cx="5791200" cy="19774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85184" y="23"/>
            <a:ext cx="5758815" cy="5143500"/>
          </a:xfrm>
          <a:custGeom>
            <a:avLst/>
            <a:gdLst/>
            <a:ahLst/>
            <a:cxnLst/>
            <a:rect l="l" t="t" r="r" b="b"/>
            <a:pathLst>
              <a:path w="5758815" h="5143500">
                <a:moveTo>
                  <a:pt x="5758815" y="0"/>
                </a:moveTo>
                <a:lnTo>
                  <a:pt x="0" y="0"/>
                </a:lnTo>
                <a:lnTo>
                  <a:pt x="0" y="5143500"/>
                </a:lnTo>
                <a:lnTo>
                  <a:pt x="5758815" y="5143500"/>
                </a:lnTo>
                <a:lnTo>
                  <a:pt x="575881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4715" y="852373"/>
            <a:ext cx="1660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5.2</a:t>
            </a:r>
            <a:r>
              <a:rPr spc="-105" dirty="0"/>
              <a:t> </a:t>
            </a:r>
            <a:r>
              <a:rPr dirty="0"/>
              <a:t>Age</a:t>
            </a:r>
            <a:r>
              <a:rPr spc="-80" dirty="0"/>
              <a:t> </a:t>
            </a:r>
            <a:r>
              <a:rPr spc="-25" dirty="0"/>
              <a:t>Plot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1395221"/>
            <a:ext cx="3194431" cy="1213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</a:pPr>
            <a:r>
              <a:rPr lang="en-US" sz="1200" spc="-15" dirty="0">
                <a:solidFill>
                  <a:srgbClr val="FFFFFF"/>
                </a:solidFill>
                <a:latin typeface="Arial MT"/>
                <a:cs typeface="Arial MT"/>
              </a:rPr>
              <a:t>Using </a:t>
            </a:r>
            <a:r>
              <a:rPr lang="en-US" sz="1200" spc="-20" dirty="0" err="1">
                <a:solidFill>
                  <a:srgbClr val="FFFFFF"/>
                </a:solidFill>
                <a:latin typeface="Arial MT"/>
                <a:cs typeface="Arial MT"/>
              </a:rPr>
              <a:t>BarPlot</a:t>
            </a:r>
            <a:r>
              <a:rPr lang="en-US" sz="1200" spc="290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we have grouped the customers into five groups in which it is evident that more number of customers are present  at the age group of 26-35.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DD361-78B0-7109-2206-9B7226A31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/>
          <a:stretch/>
        </p:blipFill>
        <p:spPr>
          <a:xfrm>
            <a:off x="3657601" y="1443038"/>
            <a:ext cx="5099428" cy="21955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61385" y="19050"/>
            <a:ext cx="5758815" cy="5143500"/>
          </a:xfrm>
          <a:custGeom>
            <a:avLst/>
            <a:gdLst/>
            <a:ahLst/>
            <a:cxnLst/>
            <a:rect l="l" t="t" r="r" b="b"/>
            <a:pathLst>
              <a:path w="5758815" h="5143500">
                <a:moveTo>
                  <a:pt x="5758815" y="0"/>
                </a:moveTo>
                <a:lnTo>
                  <a:pt x="0" y="0"/>
                </a:lnTo>
                <a:lnTo>
                  <a:pt x="0" y="5143500"/>
                </a:lnTo>
                <a:lnTo>
                  <a:pt x="5758815" y="5143500"/>
                </a:lnTo>
                <a:lnTo>
                  <a:pt x="575881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274701"/>
            <a:ext cx="3267403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300" spc="-10" dirty="0"/>
              <a:t> </a:t>
            </a:r>
            <a:r>
              <a:rPr sz="2300" spc="-10" dirty="0"/>
              <a:t>5.3</a:t>
            </a:r>
            <a:r>
              <a:rPr sz="2300" spc="-90" dirty="0"/>
              <a:t> </a:t>
            </a:r>
            <a:r>
              <a:rPr sz="2300" spc="5" dirty="0"/>
              <a:t>Age</a:t>
            </a:r>
            <a:r>
              <a:rPr sz="2300" spc="-65" dirty="0"/>
              <a:t> </a:t>
            </a:r>
            <a:r>
              <a:rPr sz="2300" spc="-15" dirty="0"/>
              <a:t>Vs</a:t>
            </a:r>
            <a:r>
              <a:rPr lang="en-IN" sz="2300" dirty="0"/>
              <a:t> </a:t>
            </a:r>
            <a:r>
              <a:rPr sz="2300" spc="-40" dirty="0"/>
              <a:t>S</a:t>
            </a:r>
            <a:r>
              <a:rPr sz="2300" spc="-35" dirty="0"/>
              <a:t>pendin</a:t>
            </a:r>
            <a:r>
              <a:rPr sz="2300" dirty="0"/>
              <a:t>g </a:t>
            </a:r>
            <a:br>
              <a:rPr lang="en-IN" sz="2300" dirty="0"/>
            </a:br>
            <a:r>
              <a:rPr lang="en-IN" sz="2300" dirty="0"/>
              <a:t>      Score</a:t>
            </a:r>
            <a:endParaRPr sz="2300" dirty="0"/>
          </a:p>
        </p:txBody>
      </p:sp>
      <p:sp>
        <p:nvSpPr>
          <p:cNvPr id="6" name="object 6"/>
          <p:cNvSpPr txBox="1"/>
          <p:nvPr/>
        </p:nvSpPr>
        <p:spPr>
          <a:xfrm>
            <a:off x="201879" y="1395221"/>
            <a:ext cx="2861945" cy="2058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pend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1200" b="1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  <a:buSzPct val="91666"/>
              <a:buAutoNum type="arabicPeriod"/>
              <a:tabLst>
                <a:tab pos="139700" algn="l"/>
              </a:tabLst>
            </a:pP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Age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Vs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Spending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Score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plot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2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whose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spending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score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than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65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15-4</a:t>
            </a:r>
            <a:r>
              <a:rPr lang="en-IN" sz="1200" spc="-4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AutoNum type="arabicPeriod"/>
            </a:pPr>
            <a:endParaRPr sz="1350" dirty="0">
              <a:latin typeface="Arial MT"/>
              <a:cs typeface="Arial MT"/>
            </a:endParaRPr>
          </a:p>
          <a:p>
            <a:pPr marL="12700" marR="5715" algn="just">
              <a:lnSpc>
                <a:spcPct val="114999"/>
              </a:lnSpc>
              <a:buSzPct val="91666"/>
              <a:buAutoNum type="arabicPeriod"/>
              <a:tabLst>
                <a:tab pos="139700" algn="l"/>
              </a:tabLst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customers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having average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spending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score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ie: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range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40-60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consists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the age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group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12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15-75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1B6BF-D3DF-66D8-5785-4B431156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82" y="666750"/>
            <a:ext cx="4934639" cy="32907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85184" y="23"/>
            <a:ext cx="5758815" cy="5143500"/>
          </a:xfrm>
          <a:custGeom>
            <a:avLst/>
            <a:gdLst/>
            <a:ahLst/>
            <a:cxnLst/>
            <a:rect l="l" t="t" r="r" b="b"/>
            <a:pathLst>
              <a:path w="5758815" h="5143500">
                <a:moveTo>
                  <a:pt x="5758815" y="0"/>
                </a:moveTo>
                <a:lnTo>
                  <a:pt x="0" y="0"/>
                </a:lnTo>
                <a:lnTo>
                  <a:pt x="0" y="5143500"/>
                </a:lnTo>
                <a:lnTo>
                  <a:pt x="5758815" y="5143500"/>
                </a:lnTo>
                <a:lnTo>
                  <a:pt x="575881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688" y="484378"/>
            <a:ext cx="2994025" cy="7600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620">
              <a:lnSpc>
                <a:spcPct val="100800"/>
              </a:lnSpc>
              <a:spcBef>
                <a:spcPts val="75"/>
              </a:spcBef>
            </a:pPr>
            <a:r>
              <a:rPr spc="-10" dirty="0"/>
              <a:t>5.4</a:t>
            </a:r>
            <a:r>
              <a:rPr spc="-75" dirty="0"/>
              <a:t> </a:t>
            </a:r>
            <a:r>
              <a:rPr spc="-25" dirty="0"/>
              <a:t>Annual</a:t>
            </a:r>
            <a:r>
              <a:rPr spc="-65" dirty="0"/>
              <a:t> </a:t>
            </a:r>
            <a:r>
              <a:rPr spc="-10" dirty="0"/>
              <a:t>Income </a:t>
            </a:r>
            <a:r>
              <a:rPr spc="-650" dirty="0"/>
              <a:t> </a:t>
            </a:r>
            <a:r>
              <a:rPr spc="-10" dirty="0"/>
              <a:t>Vs</a:t>
            </a:r>
            <a:r>
              <a:rPr spc="-65" dirty="0"/>
              <a:t> </a:t>
            </a:r>
            <a:r>
              <a:rPr lang="en-IN" spc="-65" dirty="0"/>
              <a:t> </a:t>
            </a:r>
            <a:r>
              <a:rPr spc="-30" dirty="0"/>
              <a:t>Spending</a:t>
            </a:r>
            <a:r>
              <a:rPr lang="en-IN" spc="-30" dirty="0"/>
              <a:t> Score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132688" y="1613865"/>
            <a:ext cx="31439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nnua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Inco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pend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1200" b="1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i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i="1" spc="-4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200" b="1" i="1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689" y="1886457"/>
            <a:ext cx="2994025" cy="275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0">
              <a:lnSpc>
                <a:spcPct val="114999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that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2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categorized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12700" marR="105410">
              <a:lnSpc>
                <a:spcPct val="114999"/>
              </a:lnSpc>
              <a:buSzPct val="91666"/>
              <a:buAutoNum type="alphaLcPeriod"/>
              <a:tabLst>
                <a:tab pos="139700" algn="l"/>
              </a:tabLst>
            </a:pP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2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Income,</a:t>
            </a:r>
            <a:r>
              <a:rPr sz="12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2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Spending</a:t>
            </a:r>
            <a:r>
              <a:rPr sz="12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(Top </a:t>
            </a:r>
            <a:r>
              <a:rPr sz="1200" i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uste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74320" indent="-262255">
              <a:lnSpc>
                <a:spcPct val="100000"/>
              </a:lnSpc>
              <a:spcBef>
                <a:spcPts val="335"/>
              </a:spcBef>
              <a:buSzPct val="91666"/>
              <a:buAutoNum type="alphaLcPeriod"/>
              <a:tabLst>
                <a:tab pos="274320" algn="l"/>
                <a:tab pos="274955" algn="l"/>
                <a:tab pos="725805" algn="l"/>
                <a:tab pos="1397635" algn="l"/>
                <a:tab pos="1818639" algn="l"/>
                <a:tab pos="2586355" algn="l"/>
              </a:tabLst>
            </a:pP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High	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Income,	Low	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Spending	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Botto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uste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5"/>
              </a:spcBef>
              <a:buSzPct val="91666"/>
              <a:buAutoNum type="alphaLcPeriod" startAt="3"/>
              <a:tabLst>
                <a:tab pos="170180" algn="l"/>
              </a:tabLst>
            </a:pP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ome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Spend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(C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uste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38430" indent="-126364">
              <a:lnSpc>
                <a:spcPct val="100000"/>
              </a:lnSpc>
              <a:spcBef>
                <a:spcPts val="75"/>
              </a:spcBef>
              <a:buSzPct val="91666"/>
              <a:buAutoNum type="alphaLcPeriod" startAt="4"/>
              <a:tabLst>
                <a:tab pos="139065" algn="l"/>
              </a:tabLst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12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Income,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Spending</a:t>
            </a:r>
            <a:r>
              <a:rPr sz="1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sz="12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(Top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uste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77495" indent="-265430">
              <a:lnSpc>
                <a:spcPct val="100000"/>
              </a:lnSpc>
              <a:spcBef>
                <a:spcPts val="350"/>
              </a:spcBef>
              <a:buSzPct val="91666"/>
              <a:buAutoNum type="alphaLcPeriod" startAt="5"/>
              <a:tabLst>
                <a:tab pos="277495" algn="l"/>
                <a:tab pos="278130" algn="l"/>
                <a:tab pos="704215" algn="l"/>
                <a:tab pos="1384300" algn="l"/>
                <a:tab pos="1811020" algn="l"/>
                <a:tab pos="2588260" algn="l"/>
              </a:tabLst>
            </a:pP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Lo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nco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,	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Lo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Spend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Botto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uste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A45811-098A-4AD5-3213-B8A4F80E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3" y="253472"/>
            <a:ext cx="4636556" cy="46365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01" y="2204085"/>
            <a:ext cx="3202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6.</a:t>
            </a:r>
            <a:r>
              <a:rPr sz="4200" spc="-185" dirty="0"/>
              <a:t> </a:t>
            </a:r>
            <a:r>
              <a:rPr sz="4200" spc="-35" dirty="0"/>
              <a:t>Conclusion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" y="0"/>
            <a:ext cx="4572139" cy="5143500"/>
            <a:chOff x="0" y="0"/>
            <a:chExt cx="4572139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446354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463542" y="5143500"/>
                  </a:lnTo>
                  <a:lnTo>
                    <a:pt x="446354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41" y="632"/>
              <a:ext cx="108598" cy="51428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00600" y="871931"/>
            <a:ext cx="4095877" cy="3564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105"/>
              </a:spcBef>
              <a:buSzPct val="90909"/>
              <a:buAutoNum type="alphaLcPeriod"/>
              <a:tabLst>
                <a:tab pos="127000" algn="l"/>
              </a:tabLst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Income, High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Spending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Score (Cluster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5)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customers by sending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alerts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would lead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revenue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collected by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mall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loyal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customers.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114199"/>
              </a:lnSpc>
              <a:buSzPct val="90909"/>
              <a:buAutoNum type="alphaLcPeriod"/>
              <a:tabLst>
                <a:tab pos="127000" algn="l"/>
              </a:tabLst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Income,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Spending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Score (Cluster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2)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customers by asking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feedback and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advertising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convert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10795" algn="just">
              <a:lnSpc>
                <a:spcPct val="114100"/>
              </a:lnSpc>
              <a:spcBef>
                <a:spcPts val="5"/>
              </a:spcBef>
              <a:buSzPct val="90909"/>
              <a:buAutoNum type="alphaLcPeriod"/>
              <a:tabLst>
                <a:tab pos="119380" algn="l"/>
              </a:tabLst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Average Income,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Average Spending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Score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(Cluster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May or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may not target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groups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on the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sz="1100" i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mall.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7620" algn="just">
              <a:lnSpc>
                <a:spcPct val="114500"/>
              </a:lnSpc>
              <a:buSzPct val="90909"/>
              <a:buAutoNum type="alphaLcPeriod"/>
              <a:tabLst>
                <a:tab pos="126364" algn="l"/>
              </a:tabLst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Income,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Spending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(Cluster</a:t>
            </a:r>
            <a:r>
              <a:rPr sz="1100" i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4)</a:t>
            </a:r>
            <a:r>
              <a:rPr sz="1100" i="1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i="1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these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providing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Low-cost</a:t>
            </a:r>
            <a:r>
              <a:rPr sz="1100" i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EMI's,</a:t>
            </a:r>
            <a:r>
              <a:rPr sz="1100" i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9525" algn="just">
              <a:lnSpc>
                <a:spcPct val="114199"/>
              </a:lnSpc>
              <a:buSzPct val="90909"/>
              <a:buAutoNum type="alphaLcPeriod"/>
              <a:tabLst>
                <a:tab pos="126364" algn="l"/>
              </a:tabLst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Income,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Low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Spending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(Cluster</a:t>
            </a:r>
            <a:r>
              <a:rPr sz="1100" i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r>
              <a:rPr sz="1100" i="1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Don't</a:t>
            </a:r>
            <a:r>
              <a:rPr sz="1100" i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these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customers since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less income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money.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93104" y="324357"/>
            <a:ext cx="2132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/>
              <a:t>Clustering</a:t>
            </a:r>
            <a:r>
              <a:rPr sz="2000" spc="-100" dirty="0"/>
              <a:t> </a:t>
            </a:r>
            <a:r>
              <a:rPr sz="2000" spc="-25" dirty="0"/>
              <a:t>Analysis</a:t>
            </a:r>
            <a:endParaRPr sz="200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6780774-0D79-EFC9-54E5-E5D0DD9C0BA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64247"/>
            <a:ext cx="4572000" cy="3215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1946275"/>
            <a:ext cx="1753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Thankyou!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4695" y="23"/>
            <a:ext cx="5869304" cy="5143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01" y="2204085"/>
            <a:ext cx="3324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1.</a:t>
            </a:r>
            <a:r>
              <a:rPr sz="4200" spc="-229" dirty="0"/>
              <a:t> </a:t>
            </a:r>
            <a:r>
              <a:rPr sz="4200" spc="-45" dirty="0"/>
              <a:t>Introduction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6037"/>
            <a:ext cx="9144000" cy="3457575"/>
            <a:chOff x="0" y="1686037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34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0"/>
                  </a:moveTo>
                  <a:lnTo>
                    <a:pt x="0" y="0"/>
                  </a:lnTo>
                  <a:lnTo>
                    <a:pt x="0" y="3348863"/>
                  </a:lnTo>
                  <a:lnTo>
                    <a:pt x="9144000" y="33488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6037"/>
              <a:ext cx="9144000" cy="108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474" y="894080"/>
            <a:ext cx="4116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1.1</a:t>
            </a:r>
            <a:r>
              <a:rPr sz="3200" spc="-130" dirty="0"/>
              <a:t> </a:t>
            </a:r>
            <a:r>
              <a:rPr sz="3200" spc="-25" dirty="0"/>
              <a:t>Problem</a:t>
            </a:r>
            <a:r>
              <a:rPr sz="3200" spc="-90" dirty="0"/>
              <a:t> </a:t>
            </a:r>
            <a:r>
              <a:rPr sz="3200" spc="-25" dirty="0"/>
              <a:t>Statement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44474" y="1925883"/>
            <a:ext cx="8077834" cy="170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999"/>
              </a:lnSpc>
              <a:spcBef>
                <a:spcPts val="95"/>
              </a:spcBef>
            </a:pP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Customer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Segmentation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is 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a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popular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application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unsupervised learning. Using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clustering,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identify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segments </a:t>
            </a:r>
            <a:r>
              <a:rPr sz="1400" spc="5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customers 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to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target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potential user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base.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They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divide</a:t>
            </a:r>
            <a:r>
              <a:rPr sz="1400" spc="33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customers</a:t>
            </a:r>
            <a:r>
              <a:rPr sz="1400" spc="3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into</a:t>
            </a:r>
            <a:r>
              <a:rPr sz="1400" spc="3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Arial MT"/>
                <a:cs typeface="Arial MT"/>
              </a:rPr>
              <a:t>groups</a:t>
            </a:r>
            <a:r>
              <a:rPr sz="1400" spc="3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according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to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common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characteristics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like </a:t>
            </a:r>
            <a:r>
              <a:rPr sz="1400" spc="-40" dirty="0">
                <a:solidFill>
                  <a:srgbClr val="737373"/>
                </a:solidFill>
                <a:latin typeface="Arial MT"/>
                <a:cs typeface="Arial MT"/>
              </a:rPr>
              <a:t>gender,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age,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interests,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and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spending habits 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so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they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can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market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to each 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group</a:t>
            </a:r>
            <a:r>
              <a:rPr sz="1400" spc="-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 MT"/>
              <a:cs typeface="Arial MT"/>
            </a:endParaRPr>
          </a:p>
          <a:p>
            <a:pPr marL="12700" marR="22860" algn="just">
              <a:lnSpc>
                <a:spcPct val="115700"/>
              </a:lnSpc>
            </a:pP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Use </a:t>
            </a:r>
            <a:r>
              <a:rPr sz="1400" spc="-55" dirty="0">
                <a:solidFill>
                  <a:srgbClr val="737373"/>
                </a:solidFill>
                <a:latin typeface="Arial MT"/>
                <a:cs typeface="Arial MT"/>
              </a:rPr>
              <a:t>K-means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clustering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and also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visualize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gender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and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age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distributions.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Then 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analyze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their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annual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incomes</a:t>
            </a:r>
            <a:r>
              <a:rPr sz="1400" spc="-5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spending</a:t>
            </a:r>
            <a:r>
              <a:rPr sz="1400" spc="-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scores.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6037"/>
            <a:ext cx="9144000" cy="3457575"/>
            <a:chOff x="0" y="1686037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34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0"/>
                  </a:moveTo>
                  <a:lnTo>
                    <a:pt x="0" y="0"/>
                  </a:lnTo>
                  <a:lnTo>
                    <a:pt x="0" y="3348863"/>
                  </a:lnTo>
                  <a:lnTo>
                    <a:pt x="9144000" y="33488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6037"/>
              <a:ext cx="9144000" cy="108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474" y="894080"/>
            <a:ext cx="673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1.2</a:t>
            </a:r>
            <a:r>
              <a:rPr sz="3200" spc="-90" dirty="0"/>
              <a:t> </a:t>
            </a:r>
            <a:r>
              <a:rPr sz="3200" spc="-40" dirty="0"/>
              <a:t>Introduction</a:t>
            </a:r>
            <a:r>
              <a:rPr sz="3200" spc="-70" dirty="0"/>
              <a:t> </a:t>
            </a:r>
            <a:r>
              <a:rPr sz="3200" spc="-20" dirty="0"/>
              <a:t>to</a:t>
            </a:r>
            <a:r>
              <a:rPr sz="3200" spc="-70" dirty="0"/>
              <a:t> </a:t>
            </a:r>
            <a:r>
              <a:rPr sz="3200" spc="-25" dirty="0"/>
              <a:t>Problem</a:t>
            </a:r>
            <a:r>
              <a:rPr sz="3200" spc="-45" dirty="0"/>
              <a:t> </a:t>
            </a:r>
            <a:r>
              <a:rPr sz="3200" spc="-25" dirty="0"/>
              <a:t>Statement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44474" y="1925883"/>
            <a:ext cx="8073390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4" algn="just">
              <a:lnSpc>
                <a:spcPct val="116100"/>
              </a:lnSpc>
              <a:spcBef>
                <a:spcPts val="95"/>
              </a:spcBef>
            </a:pPr>
            <a:r>
              <a:rPr sz="1400" spc="-100" dirty="0">
                <a:solidFill>
                  <a:srgbClr val="737373"/>
                </a:solidFill>
                <a:latin typeface="Arial MT"/>
                <a:cs typeface="Arial MT"/>
              </a:rPr>
              <a:t>To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make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predictions and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ﬁnd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the clusters 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potential customers 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the mall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and thus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ﬁnd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appropriate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measures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to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increase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revenue </a:t>
            </a:r>
            <a:r>
              <a:rPr sz="1400" spc="5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mall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is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one 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prevailing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applications 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unsupervised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learning.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50">
              <a:latin typeface="Arial MT"/>
              <a:cs typeface="Arial MT"/>
            </a:endParaRPr>
          </a:p>
          <a:p>
            <a:pPr marL="12700" marR="5080" algn="just">
              <a:lnSpc>
                <a:spcPct val="115999"/>
              </a:lnSpc>
            </a:pP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For example, 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a 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group</a:t>
            </a:r>
            <a:r>
              <a:rPr sz="1400" spc="32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customers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have</a:t>
            </a:r>
            <a:r>
              <a:rPr sz="1400" spc="3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high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income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but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their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spending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score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(amount spent in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mall)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is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low 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so from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analysis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we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can convert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such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type </a:t>
            </a:r>
            <a:r>
              <a:rPr sz="1400" spc="5" dirty="0">
                <a:solidFill>
                  <a:srgbClr val="737373"/>
                </a:solidFill>
                <a:latin typeface="Arial MT"/>
                <a:cs typeface="Arial MT"/>
              </a:rPr>
              <a:t>of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customers into potential customers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 (whose </a:t>
            </a:r>
            <a:r>
              <a:rPr sz="1400" spc="-3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spending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score is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high)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by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using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strategies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like better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advertising, accepting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feedback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improving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quality</a:t>
            </a:r>
            <a:r>
              <a:rPr sz="1400" spc="-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 products.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400" spc="-100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identify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such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customers,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this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project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analyses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 forms</a:t>
            </a:r>
            <a:r>
              <a:rPr sz="1400" spc="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clusters</a:t>
            </a:r>
            <a:r>
              <a:rPr sz="1400" spc="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based</a:t>
            </a:r>
            <a:r>
              <a:rPr sz="14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on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different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criteria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which</a:t>
            </a:r>
            <a:r>
              <a:rPr sz="1400" spc="409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are</a:t>
            </a:r>
            <a:endParaRPr sz="14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di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sc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u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ss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d</a:t>
            </a:r>
            <a:r>
              <a:rPr sz="1400" spc="-8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Arial MT"/>
                <a:cs typeface="Arial MT"/>
              </a:rPr>
              <a:t>i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n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e</a:t>
            </a:r>
            <a:r>
              <a:rPr sz="1400" spc="-5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f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ur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he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r</a:t>
            </a:r>
            <a:r>
              <a:rPr sz="1400" spc="-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e</a:t>
            </a:r>
            <a:r>
              <a:rPr sz="1400" spc="-10" dirty="0">
                <a:solidFill>
                  <a:srgbClr val="737373"/>
                </a:solidFill>
                <a:latin typeface="Arial MT"/>
                <a:cs typeface="Arial MT"/>
              </a:rPr>
              <a:t>ct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737373"/>
                </a:solidFill>
                <a:latin typeface="Arial MT"/>
                <a:cs typeface="Arial MT"/>
              </a:rPr>
              <a:t>o</a:t>
            </a:r>
            <a:r>
              <a:rPr sz="1400" spc="-15" dirty="0">
                <a:solidFill>
                  <a:srgbClr val="737373"/>
                </a:solidFill>
                <a:latin typeface="Arial MT"/>
                <a:cs typeface="Arial MT"/>
              </a:rPr>
              <a:t>n</a:t>
            </a:r>
            <a:r>
              <a:rPr sz="1400" spc="-20" dirty="0">
                <a:solidFill>
                  <a:srgbClr val="737373"/>
                </a:solidFill>
                <a:latin typeface="Arial MT"/>
                <a:cs typeface="Arial MT"/>
              </a:rPr>
              <a:t>s</a:t>
            </a:r>
            <a:r>
              <a:rPr sz="1400" dirty="0">
                <a:solidFill>
                  <a:srgbClr val="737373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01" y="2204085"/>
            <a:ext cx="241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2.</a:t>
            </a:r>
            <a:r>
              <a:rPr sz="4200" spc="-229" dirty="0"/>
              <a:t> </a:t>
            </a:r>
            <a:r>
              <a:rPr sz="4200" spc="-30" dirty="0"/>
              <a:t>Dataset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84" y="23"/>
            <a:ext cx="5758815" cy="5143500"/>
            <a:chOff x="3385184" y="23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84" y="23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5758815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5758815" y="5143500"/>
                  </a:lnTo>
                  <a:lnTo>
                    <a:pt x="575881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438" y="196138"/>
              <a:ext cx="4434459" cy="47511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324" y="819150"/>
            <a:ext cx="3071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  <a:r>
              <a:rPr spc="-70" dirty="0"/>
              <a:t> </a:t>
            </a:r>
            <a:r>
              <a:rPr spc="10" dirty="0"/>
              <a:t>of</a:t>
            </a:r>
            <a:r>
              <a:rPr spc="-60" dirty="0"/>
              <a:t> </a:t>
            </a:r>
            <a:r>
              <a:rPr spc="-25" dirty="0"/>
              <a:t>Dataset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879" y="1351615"/>
            <a:ext cx="2860675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dataset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name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Mall_Customers.csv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consists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CustomerID,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Gender,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Age,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Annual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Income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(k$),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Spending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Score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(1-100)</a:t>
            </a:r>
            <a:r>
              <a:rPr sz="12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where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Gender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categorical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value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rest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nu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ri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12700" marR="8890" algn="just">
              <a:lnSpc>
                <a:spcPct val="114999"/>
              </a:lnSpc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size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1200" spc="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(200,</a:t>
            </a:r>
            <a:r>
              <a:rPr sz="12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5)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200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rows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columns.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2204085"/>
            <a:ext cx="82194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3.</a:t>
            </a:r>
            <a:r>
              <a:rPr sz="4200" spc="-80" dirty="0"/>
              <a:t> </a:t>
            </a:r>
            <a:r>
              <a:rPr sz="4200" spc="-25" dirty="0"/>
              <a:t>Proposed</a:t>
            </a:r>
            <a:r>
              <a:rPr sz="4200" spc="-70" dirty="0"/>
              <a:t> </a:t>
            </a:r>
            <a:r>
              <a:rPr sz="4200" spc="-25" dirty="0"/>
              <a:t>Method</a:t>
            </a:r>
            <a:r>
              <a:rPr sz="4200" spc="-45" dirty="0"/>
              <a:t> </a:t>
            </a:r>
            <a:r>
              <a:rPr sz="4200" dirty="0"/>
              <a:t>&amp;</a:t>
            </a:r>
            <a:r>
              <a:rPr sz="4200" spc="-50" dirty="0"/>
              <a:t> </a:t>
            </a:r>
            <a:r>
              <a:rPr sz="4200" spc="-35" dirty="0"/>
              <a:t>Architecture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6037"/>
            <a:ext cx="9144000" cy="3457575"/>
            <a:chOff x="0" y="1686037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34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0"/>
                  </a:moveTo>
                  <a:lnTo>
                    <a:pt x="0" y="0"/>
                  </a:lnTo>
                  <a:lnTo>
                    <a:pt x="0" y="3348863"/>
                  </a:lnTo>
                  <a:lnTo>
                    <a:pt x="9144000" y="33488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6037"/>
              <a:ext cx="9144000" cy="1085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765" y="2205735"/>
              <a:ext cx="6900418" cy="217258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474" y="894080"/>
            <a:ext cx="52467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3.1</a:t>
            </a:r>
            <a:r>
              <a:rPr sz="3200" spc="-114" dirty="0"/>
              <a:t> </a:t>
            </a:r>
            <a:r>
              <a:rPr sz="3200" spc="-25" dirty="0"/>
              <a:t>Architecture</a:t>
            </a:r>
            <a:r>
              <a:rPr sz="3200" spc="-135" dirty="0"/>
              <a:t> </a:t>
            </a:r>
            <a:r>
              <a:rPr sz="3200" spc="-20" dirty="0"/>
              <a:t>Overview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3498596" y="4155440"/>
            <a:ext cx="2093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Arial"/>
                <a:cs typeface="Arial"/>
              </a:rPr>
              <a:t>3.</a:t>
            </a:r>
            <a:r>
              <a:rPr sz="1000" i="1" spc="-5" dirty="0">
                <a:latin typeface="Arial"/>
                <a:cs typeface="Arial"/>
              </a:rPr>
              <a:t>1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Data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-10" dirty="0">
                <a:latin typeface="Arial"/>
                <a:cs typeface="Arial"/>
              </a:rPr>
              <a:t>i</a:t>
            </a:r>
            <a:r>
              <a:rPr sz="1000" i="1" spc="-5" dirty="0">
                <a:latin typeface="Arial"/>
                <a:cs typeface="Arial"/>
              </a:rPr>
              <a:t>e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-5" dirty="0">
                <a:latin typeface="Arial"/>
                <a:cs typeface="Arial"/>
              </a:rPr>
              <a:t>e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P</a:t>
            </a:r>
            <a:r>
              <a:rPr sz="1000" i="1" spc="-5" dirty="0">
                <a:latin typeface="Arial"/>
                <a:cs typeface="Arial"/>
              </a:rPr>
              <a:t>ro</a:t>
            </a:r>
            <a:r>
              <a:rPr sz="1000" i="1" spc="-15" dirty="0">
                <a:latin typeface="Arial"/>
                <a:cs typeface="Arial"/>
              </a:rPr>
              <a:t>j</a:t>
            </a:r>
            <a:r>
              <a:rPr sz="1000" i="1" spc="-5" dirty="0">
                <a:latin typeface="Arial"/>
                <a:cs typeface="Arial"/>
              </a:rPr>
              <a:t>ect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r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-5" dirty="0">
                <a:latin typeface="Arial"/>
                <a:cs typeface="Arial"/>
              </a:rPr>
              <a:t>h</a:t>
            </a:r>
            <a:r>
              <a:rPr sz="1000" i="1" spc="-15" dirty="0">
                <a:latin typeface="Arial"/>
                <a:cs typeface="Arial"/>
              </a:rPr>
              <a:t>i</a:t>
            </a:r>
            <a:r>
              <a:rPr sz="1000" i="1" spc="-5" dirty="0">
                <a:latin typeface="Arial"/>
                <a:cs typeface="Arial"/>
              </a:rPr>
              <a:t>tecture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6037"/>
            <a:ext cx="9144000" cy="3457575"/>
            <a:chOff x="0" y="1686037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34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9144000" y="0"/>
                  </a:moveTo>
                  <a:lnTo>
                    <a:pt x="0" y="0"/>
                  </a:lnTo>
                  <a:lnTo>
                    <a:pt x="0" y="3348863"/>
                  </a:lnTo>
                  <a:lnTo>
                    <a:pt x="9144000" y="33488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6037"/>
              <a:ext cx="9144000" cy="108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474" y="894080"/>
            <a:ext cx="45609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3.2</a:t>
            </a:r>
            <a:r>
              <a:rPr sz="3200" spc="-105" dirty="0"/>
              <a:t> </a:t>
            </a:r>
            <a:r>
              <a:rPr sz="3200" spc="-35" dirty="0"/>
              <a:t>Project</a:t>
            </a:r>
            <a:r>
              <a:rPr sz="3200" spc="-65" dirty="0"/>
              <a:t> </a:t>
            </a:r>
            <a:r>
              <a:rPr sz="3200" spc="-25" dirty="0"/>
              <a:t>Architecture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544474" y="1930679"/>
            <a:ext cx="8038465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>
              <a:lnSpc>
                <a:spcPct val="115399"/>
              </a:lnSpc>
              <a:spcBef>
                <a:spcPts val="100"/>
              </a:spcBef>
            </a:pPr>
            <a:r>
              <a:rPr sz="1300" b="1" i="1" spc="30" dirty="0">
                <a:solidFill>
                  <a:srgbClr val="737373"/>
                </a:solidFill>
                <a:latin typeface="Arial"/>
                <a:cs typeface="Arial"/>
              </a:rPr>
              <a:t>Data:</a:t>
            </a:r>
            <a:r>
              <a:rPr sz="1300" b="1" i="1" spc="19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The</a:t>
            </a:r>
            <a:r>
              <a:rPr sz="1300" spc="8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size</a:t>
            </a:r>
            <a:r>
              <a:rPr sz="1300" spc="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1300" spc="9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the</a:t>
            </a:r>
            <a:r>
              <a:rPr sz="1300" spc="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dataset</a:t>
            </a:r>
            <a:r>
              <a:rPr sz="1300" spc="9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is</a:t>
            </a:r>
            <a:r>
              <a:rPr sz="1300" spc="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Arial MT"/>
                <a:cs typeface="Arial MT"/>
              </a:rPr>
              <a:t>(200,</a:t>
            </a:r>
            <a:r>
              <a:rPr sz="1300" spc="7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Arial MT"/>
                <a:cs typeface="Arial MT"/>
              </a:rPr>
              <a:t>5)</a:t>
            </a:r>
            <a:r>
              <a:rPr sz="1300" spc="1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which</a:t>
            </a:r>
            <a:r>
              <a:rPr sz="1300" spc="10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is</a:t>
            </a:r>
            <a:r>
              <a:rPr sz="1300" spc="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200</a:t>
            </a:r>
            <a:r>
              <a:rPr sz="1300" spc="8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rows</a:t>
            </a:r>
            <a:r>
              <a:rPr sz="1300" spc="9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300" spc="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Arial MT"/>
                <a:cs typeface="Arial MT"/>
              </a:rPr>
              <a:t>5</a:t>
            </a:r>
            <a:r>
              <a:rPr sz="1300" spc="9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columns.</a:t>
            </a:r>
            <a:r>
              <a:rPr sz="13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Also</a:t>
            </a:r>
            <a:r>
              <a:rPr sz="1300" spc="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on</a:t>
            </a:r>
            <a:r>
              <a:rPr sz="1300" spc="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dataset</a:t>
            </a:r>
            <a:r>
              <a:rPr sz="1300" spc="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does</a:t>
            </a:r>
            <a:r>
              <a:rPr sz="1300" spc="8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not</a:t>
            </a:r>
            <a:r>
              <a:rPr sz="1300" spc="7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contain </a:t>
            </a:r>
            <a:r>
              <a:rPr sz="1300" spc="-3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any</a:t>
            </a:r>
            <a:r>
              <a:rPr sz="1300" spc="-5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NULL</a:t>
            </a:r>
            <a:r>
              <a:rPr sz="1300" spc="-5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or</a:t>
            </a:r>
            <a:r>
              <a:rPr sz="13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Arial MT"/>
                <a:cs typeface="Arial MT"/>
              </a:rPr>
              <a:t>NaN</a:t>
            </a:r>
            <a:r>
              <a:rPr sz="1300" spc="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values.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i="1" spc="50" dirty="0">
                <a:solidFill>
                  <a:srgbClr val="737373"/>
                </a:solidFill>
                <a:latin typeface="Arial"/>
                <a:cs typeface="Arial"/>
              </a:rPr>
              <a:t>Algorithms:</a:t>
            </a:r>
            <a:r>
              <a:rPr sz="1300" b="1" i="1" spc="29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737373"/>
                </a:solidFill>
                <a:latin typeface="Arial MT"/>
                <a:cs typeface="Arial MT"/>
              </a:rPr>
              <a:t>K-means</a:t>
            </a:r>
            <a:r>
              <a:rPr sz="1300" spc="1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algorithm</a:t>
            </a:r>
            <a:r>
              <a:rPr sz="1300" spc="1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is</a:t>
            </a:r>
            <a:r>
              <a:rPr sz="1300" spc="1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used</a:t>
            </a:r>
            <a:r>
              <a:rPr sz="1300" spc="1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in</a:t>
            </a:r>
            <a:r>
              <a:rPr sz="1300" spc="1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this</a:t>
            </a:r>
            <a:r>
              <a:rPr sz="1300" spc="1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project</a:t>
            </a:r>
            <a:r>
              <a:rPr sz="1300" spc="15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1300" spc="1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analyze</a:t>
            </a:r>
            <a:r>
              <a:rPr sz="1300" spc="18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300" spc="15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form</a:t>
            </a:r>
            <a:r>
              <a:rPr sz="1300" spc="1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clusters</a:t>
            </a:r>
            <a:r>
              <a:rPr sz="1300" spc="15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1300" spc="17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customers</a:t>
            </a:r>
            <a:r>
              <a:rPr sz="1300" spc="15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based</a:t>
            </a:r>
            <a:r>
              <a:rPr sz="1300" spc="17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on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their</a:t>
            </a:r>
            <a:r>
              <a:rPr sz="1300" spc="-3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income</a:t>
            </a:r>
            <a:r>
              <a:rPr sz="1300" spc="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spending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score</a:t>
            </a:r>
            <a:r>
              <a:rPr sz="1300" spc="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features.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 MT"/>
              <a:cs typeface="Arial MT"/>
            </a:endParaRPr>
          </a:p>
          <a:p>
            <a:pPr marL="12700" marR="22860">
              <a:lnSpc>
                <a:spcPct val="115399"/>
              </a:lnSpc>
            </a:pPr>
            <a:r>
              <a:rPr sz="1300" b="1" i="1" spc="50" dirty="0">
                <a:solidFill>
                  <a:srgbClr val="737373"/>
                </a:solidFill>
                <a:latin typeface="Arial"/>
                <a:cs typeface="Arial"/>
              </a:rPr>
              <a:t>Model:</a:t>
            </a:r>
            <a:r>
              <a:rPr sz="1300" b="1" i="1" spc="2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737373"/>
                </a:solidFill>
                <a:latin typeface="Arial MT"/>
                <a:cs typeface="Arial MT"/>
              </a:rPr>
              <a:t>K-means</a:t>
            </a:r>
            <a:r>
              <a:rPr sz="1300" spc="8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Arial MT"/>
                <a:cs typeface="Arial MT"/>
              </a:rPr>
              <a:t>model</a:t>
            </a:r>
            <a:r>
              <a:rPr sz="1300" spc="114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is</a:t>
            </a:r>
            <a:r>
              <a:rPr sz="1300" spc="9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used</a:t>
            </a:r>
            <a:r>
              <a:rPr sz="1300" spc="1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1300" spc="114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is</a:t>
            </a:r>
            <a:r>
              <a:rPr sz="1300" spc="1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hyper</a:t>
            </a:r>
            <a:r>
              <a:rPr sz="1300" spc="1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tuned</a:t>
            </a:r>
            <a:r>
              <a:rPr sz="1300" spc="114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parameters</a:t>
            </a:r>
            <a:r>
              <a:rPr sz="1300" spc="12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like</a:t>
            </a:r>
            <a:r>
              <a:rPr sz="1300" spc="10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n_clusters=5</a:t>
            </a:r>
            <a:r>
              <a:rPr sz="1300" spc="10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using</a:t>
            </a:r>
            <a:r>
              <a:rPr sz="1300" spc="1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elbow</a:t>
            </a:r>
            <a:r>
              <a:rPr sz="1300" spc="1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method</a:t>
            </a:r>
            <a:r>
              <a:rPr sz="1300" spc="15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1300" spc="1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ﬁnd </a:t>
            </a:r>
            <a:r>
              <a:rPr sz="1300" spc="-35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optimal number</a:t>
            </a:r>
            <a:r>
              <a:rPr sz="1300" spc="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1300" spc="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clusters also </a:t>
            </a:r>
            <a:r>
              <a:rPr sz="1300" spc="-40" dirty="0">
                <a:solidFill>
                  <a:srgbClr val="737373"/>
                </a:solidFill>
                <a:latin typeface="Arial MT"/>
                <a:cs typeface="Arial MT"/>
              </a:rPr>
              <a:t>init=’k-means++’ </a:t>
            </a:r>
            <a:r>
              <a:rPr sz="1300" spc="-10" dirty="0">
                <a:solidFill>
                  <a:srgbClr val="737373"/>
                </a:solidFill>
                <a:latin typeface="Arial MT"/>
                <a:cs typeface="Arial MT"/>
              </a:rPr>
              <a:t>to 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avoid</a:t>
            </a:r>
            <a:r>
              <a:rPr sz="1300" spc="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random</a:t>
            </a:r>
            <a:r>
              <a:rPr sz="1300" spc="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initialization</a:t>
            </a:r>
            <a:r>
              <a:rPr sz="1300" spc="2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Arial MT"/>
                <a:cs typeface="Arial MT"/>
              </a:rPr>
              <a:t>trap.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i="1" spc="60" dirty="0">
                <a:solidFill>
                  <a:srgbClr val="737373"/>
                </a:solidFill>
                <a:latin typeface="Arial"/>
                <a:cs typeface="Arial"/>
              </a:rPr>
              <a:t>Programming</a:t>
            </a:r>
            <a:r>
              <a:rPr sz="1300" b="1" i="1" spc="7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b="1" i="1" spc="50" dirty="0">
                <a:solidFill>
                  <a:srgbClr val="737373"/>
                </a:solidFill>
                <a:latin typeface="Arial"/>
                <a:cs typeface="Arial"/>
              </a:rPr>
              <a:t>Language:</a:t>
            </a:r>
            <a:r>
              <a:rPr sz="1300" b="1" i="1" spc="15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Python</a:t>
            </a:r>
            <a:r>
              <a:rPr sz="13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3.6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 MT"/>
              <a:cs typeface="Arial MT"/>
            </a:endParaRPr>
          </a:p>
          <a:p>
            <a:pPr marL="12700" marR="16510">
              <a:lnSpc>
                <a:spcPct val="115399"/>
              </a:lnSpc>
              <a:spcBef>
                <a:spcPts val="5"/>
              </a:spcBef>
            </a:pPr>
            <a:r>
              <a:rPr sz="1300" b="1" i="1" spc="45" dirty="0">
                <a:solidFill>
                  <a:srgbClr val="737373"/>
                </a:solidFill>
                <a:latin typeface="Arial"/>
                <a:cs typeface="Arial"/>
              </a:rPr>
              <a:t>Environment</a:t>
            </a:r>
            <a:r>
              <a:rPr sz="1300" b="1" i="1" spc="37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b="1" i="1" spc="35" dirty="0">
                <a:solidFill>
                  <a:srgbClr val="737373"/>
                </a:solidFill>
                <a:latin typeface="Arial"/>
                <a:cs typeface="Arial"/>
              </a:rPr>
              <a:t>(Libraries</a:t>
            </a:r>
            <a:r>
              <a:rPr sz="1300" b="1" i="1" spc="38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b="1" i="1" spc="40" dirty="0">
                <a:solidFill>
                  <a:srgbClr val="737373"/>
                </a:solidFill>
                <a:latin typeface="Arial"/>
                <a:cs typeface="Arial"/>
              </a:rPr>
              <a:t>and</a:t>
            </a:r>
            <a:r>
              <a:rPr sz="1300" b="1" i="1" spc="33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1300" b="1" i="1" spc="45" dirty="0">
                <a:solidFill>
                  <a:srgbClr val="737373"/>
                </a:solidFill>
                <a:latin typeface="Arial"/>
                <a:cs typeface="Arial"/>
              </a:rPr>
              <a:t>Technologies):  </a:t>
            </a:r>
            <a:r>
              <a:rPr sz="1300" spc="-45" dirty="0">
                <a:solidFill>
                  <a:srgbClr val="737373"/>
                </a:solidFill>
                <a:latin typeface="Arial MT"/>
                <a:cs typeface="Arial MT"/>
              </a:rPr>
              <a:t>Numpy,</a:t>
            </a:r>
            <a:r>
              <a:rPr sz="1300" spc="2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Pandas,</a:t>
            </a:r>
            <a:r>
              <a:rPr sz="1300" spc="2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Matplotlib,</a:t>
            </a:r>
            <a:r>
              <a:rPr sz="1300" spc="2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Seaborn,</a:t>
            </a:r>
            <a:r>
              <a:rPr sz="1300" spc="2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Arial MT"/>
                <a:cs typeface="Arial MT"/>
              </a:rPr>
              <a:t>Jupyter</a:t>
            </a:r>
            <a:r>
              <a:rPr sz="1300" spc="28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Arial MT"/>
                <a:cs typeface="Arial MT"/>
              </a:rPr>
              <a:t>Notebook, </a:t>
            </a:r>
            <a:r>
              <a:rPr sz="1300" spc="-3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Arial MT"/>
                <a:cs typeface="Arial MT"/>
              </a:rPr>
              <a:t>Google</a:t>
            </a:r>
            <a:r>
              <a:rPr sz="1300" spc="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Arial MT"/>
                <a:cs typeface="Arial MT"/>
              </a:rPr>
              <a:t>Colab.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905</Words>
  <Application>Microsoft Office PowerPoint</Application>
  <PresentationFormat>On-screen Show (16:9)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Microsoft Sans Serif</vt:lpstr>
      <vt:lpstr>Office Theme</vt:lpstr>
      <vt:lpstr>Mall Customer Segmentation</vt:lpstr>
      <vt:lpstr>1. Introduction</vt:lpstr>
      <vt:lpstr>1.1 Problem Statement</vt:lpstr>
      <vt:lpstr>1.2 Introduction to Problem Statement</vt:lpstr>
      <vt:lpstr>2. Dataset</vt:lpstr>
      <vt:lpstr>Overview of Dataset</vt:lpstr>
      <vt:lpstr>3. Proposed Method &amp; Architecture</vt:lpstr>
      <vt:lpstr>3.1 Architecture Overview</vt:lpstr>
      <vt:lpstr>3.2 Project Architecture</vt:lpstr>
      <vt:lpstr>4. Methodology</vt:lpstr>
      <vt:lpstr>Methodology</vt:lpstr>
      <vt:lpstr>5. Implementation and Analysis</vt:lpstr>
      <vt:lpstr>5.1 Gender  Plot</vt:lpstr>
      <vt:lpstr>5.2 Age Plot</vt:lpstr>
      <vt:lpstr> 5.3 Age Vs Spending        Score</vt:lpstr>
      <vt:lpstr>5.4 Annual Income  Vs  Spending Score</vt:lpstr>
      <vt:lpstr>6. Conclusion</vt:lpstr>
      <vt:lpstr>Clustering Analysis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231096</dc:creator>
  <cp:lastModifiedBy>shinyaloysia@outlook.com</cp:lastModifiedBy>
  <cp:revision>2</cp:revision>
  <dcterms:created xsi:type="dcterms:W3CDTF">2023-07-13T04:24:14Z</dcterms:created>
  <dcterms:modified xsi:type="dcterms:W3CDTF">2023-07-13T07:13:35Z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2023-07-13T00:00:00Z</vt:filetime>
  </property>
</Properties>
</file>