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259" r:id="rId3"/>
    <p:sldId id="490" r:id="rId4"/>
    <p:sldId id="310" r:id="rId5"/>
    <p:sldId id="488" r:id="rId6"/>
    <p:sldId id="314" r:id="rId7"/>
    <p:sldId id="365" r:id="rId8"/>
    <p:sldId id="364" r:id="rId9"/>
    <p:sldId id="486" r:id="rId10"/>
    <p:sldId id="487" r:id="rId11"/>
    <p:sldId id="491" r:id="rId12"/>
    <p:sldId id="492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E3C63-138F-4BA0-BB53-BE134BED382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DCD4-34DB-447F-89C6-06083CA1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4400-6770-4F27-8638-49D58E958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46D9-CD02-4511-BFE4-682AB0EA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7098-9DA6-4178-86EC-EDBC06E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A1EC-4775-4003-9F00-FC443A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3BAD-D704-40EE-8939-DFE0D878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52EF-3B2D-4AB6-918F-5AE06C69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464D7-3043-45C4-9F0F-B6603E0D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A111-4AE3-44A9-AAE6-E22E14D5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9DFE-C3E7-4868-B354-ED9D959C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ADDF-2989-40F6-8C0C-7BA912A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D8C1-DA63-4F89-8D23-592C9F988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4E7F-A7C4-43DE-B7B9-0F257A26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74E5-8F36-4592-A9B8-249D911A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9BD0-A28A-40E3-A2CC-9032F70D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066D-F061-41EF-B7FD-20B5EACC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20A-B424-4834-8E9C-78723F6B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2311-77B9-4183-9BEA-5BD0D88D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12C6-D44F-4138-B2AA-BEBA252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85CD-D936-4180-9999-D2B66A27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F081-3C54-4D72-BD3B-8CC35413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E66B-B51C-433C-BBB8-3645E0D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D8C0A-6C79-4D46-AC59-38E6D1A9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CBFE-AF48-48CF-9C45-D9734903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4A37-26E6-4950-8F04-B1BAA712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C1D1-160D-40B6-8932-5213F4EF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8740-197E-477C-9930-2CEAF574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BF77-3568-42B2-AC41-E89B92D1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B2E5-DED1-47EF-9F43-30B821B6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9BD8-8447-4585-8E8E-B5C84CF8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CE2C-0E06-4F10-B5EF-E29C4F6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D935-208F-4365-85AA-83943737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98F-8E00-43E4-A6DD-E8D9B713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E7FBB-19FD-4AF3-A0A1-1EFB62D4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4FB2-C222-4AA7-8637-48CCAC9D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173CD-1866-405E-A67F-3F5E1167A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8AC5C-151B-481E-AACA-5E60FD83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F06E7-AAB2-46FB-BF52-4DD0A451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DDCF5-5151-439E-AB17-E408C31F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5241C-58E4-41EE-9391-F900605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A5FC-F535-4B61-8358-A1935FAF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7A94-34BB-4734-B352-BA792110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15C45-7B36-41C8-940E-4E61B2D6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26E07-B278-4410-B9BE-FD5A9651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34E0D-F678-4B7A-8839-AE23ABFD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CABC-504D-4C11-86B5-F9FA055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2D012-FA63-43A0-A82B-B71EA6D6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1C9E-8844-497D-8AE3-69751A24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5696-F581-468A-853E-185A26C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690C-549C-42C2-BC49-E897EF66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A6DE-6FBE-47AC-B2A5-806B085D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D9FA-A43A-4D31-9160-C3AC9D00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D6279-CDBB-4570-B6D8-F8BBF25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D6C0-29B8-4832-B40D-10B84C4E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50F84-9C27-44DB-9F7B-5C734171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B0DC4-D50E-469D-934A-EAD1FAD7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BF502-AC49-42D3-8DB0-B3A5EF9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C4C4-FFBB-4416-B636-42530E42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F01CA-451F-4479-80C9-7087B7B9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4EBFD-BB44-408F-AC40-BAC6AADF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F9C9-7B07-4943-AABF-41BA0B16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8030-1B69-4DEA-92FE-CF8B17780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4228-7082-418C-80AD-FD5C0F3A973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84DB-2791-4E7D-91C1-2C4999EA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642E-8F05-40BA-8AC4-7C923962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0C0-E811-4F46-8D9B-FF4DB761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fruit on a wooden table&#10;&#10;Description generated with high confidence">
            <a:extLst>
              <a:ext uri="{FF2B5EF4-FFF2-40B4-BE49-F238E27FC236}">
                <a16:creationId xmlns:a16="http://schemas.microsoft.com/office/drawing/2014/main" id="{B00FD4E4-FDCE-42F5-9B46-C5EDCC66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4B612-7F88-4105-A5C7-6CE46DF0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Instacart Data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A808-D9EB-4916-8F55-A3745C18B141}"/>
              </a:ext>
            </a:extLst>
          </p:cNvPr>
          <p:cNvSpPr txBox="1"/>
          <p:nvPr/>
        </p:nvSpPr>
        <p:spPr>
          <a:xfrm>
            <a:off x="6908800" y="4927600"/>
            <a:ext cx="357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Sruthi Kizhakathra</a:t>
            </a:r>
          </a:p>
          <a:p>
            <a:r>
              <a:rPr lang="en-US" sz="2000" dirty="0"/>
              <a:t>9</a:t>
            </a:r>
            <a:r>
              <a:rPr lang="en-US" sz="2000" baseline="30000" dirty="0"/>
              <a:t>th</a:t>
            </a:r>
            <a:r>
              <a:rPr lang="en-US" sz="2000" dirty="0"/>
              <a:t> April, 2018</a:t>
            </a:r>
          </a:p>
        </p:txBody>
      </p:sp>
    </p:spTree>
    <p:extLst>
      <p:ext uri="{BB962C8B-B14F-4D97-AF65-F5344CB8AC3E}">
        <p14:creationId xmlns:p14="http://schemas.microsoft.com/office/powerpoint/2010/main" val="420003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65126"/>
            <a:ext cx="10541000" cy="78804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Steps …….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</a:t>
            </a:r>
            <a:r>
              <a:rPr lang="en-US" b="1" i="1" dirty="0"/>
              <a:t>The statistics are based on the data for the month of May 2014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921DBD-E99B-4949-B815-EC41704C6509}"/>
              </a:ext>
            </a:extLst>
          </p:cNvPr>
          <p:cNvGrpSpPr/>
          <p:nvPr/>
        </p:nvGrpSpPr>
        <p:grpSpPr>
          <a:xfrm>
            <a:off x="717477" y="1335264"/>
            <a:ext cx="9395967" cy="953402"/>
            <a:chOff x="717477" y="1335264"/>
            <a:chExt cx="9395967" cy="9534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BEF4B7-17E5-47FA-B50C-3C6A2A3E77B7}"/>
                </a:ext>
              </a:extLst>
            </p:cNvPr>
            <p:cNvGrpSpPr/>
            <p:nvPr/>
          </p:nvGrpSpPr>
          <p:grpSpPr>
            <a:xfrm>
              <a:off x="717477" y="1335264"/>
              <a:ext cx="9395967" cy="953402"/>
              <a:chOff x="533400" y="1314310"/>
              <a:chExt cx="9395967" cy="953402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43F93C4-E49E-4B61-A1B7-7BEFDBCCC502}"/>
                  </a:ext>
                </a:extLst>
              </p:cNvPr>
              <p:cNvSpPr/>
              <p:nvPr/>
            </p:nvSpPr>
            <p:spPr>
              <a:xfrm>
                <a:off x="533400" y="1314310"/>
                <a:ext cx="9395967" cy="953402"/>
              </a:xfrm>
              <a:prstGeom prst="roundRect">
                <a:avLst/>
              </a:prstGeom>
              <a:noFill/>
              <a:ln w="12700">
                <a:solidFill>
                  <a:srgbClr val="9A9A9A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B03346-1EB9-4749-B289-C70FD579A7A1}"/>
                  </a:ext>
                </a:extLst>
              </p:cNvPr>
              <p:cNvSpPr txBox="1"/>
              <p:nvPr/>
            </p:nvSpPr>
            <p:spPr>
              <a:xfrm>
                <a:off x="1779760" y="1342748"/>
                <a:ext cx="80043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Investigate orders having low ratings (0 – 2) with no issues reported on delivery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Request feedback from the customers on these orders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Include late delivery flag associated with all orders</a:t>
                </a:r>
              </a:p>
            </p:txBody>
          </p:sp>
        </p:grpSp>
        <p:pic>
          <p:nvPicPr>
            <p:cNvPr id="15362" name="Picture 2" descr="Image result for issues">
              <a:extLst>
                <a:ext uri="{FF2B5EF4-FFF2-40B4-BE49-F238E27FC236}">
                  <a16:creationId xmlns:a16="http://schemas.microsoft.com/office/drawing/2014/main" id="{CE163E90-F8E3-4C0A-8E6E-AE4C525D2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477" y="1443611"/>
              <a:ext cx="594360" cy="69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0B619A-8976-40F0-AB4F-234558FDE0F9}"/>
              </a:ext>
            </a:extLst>
          </p:cNvPr>
          <p:cNvGrpSpPr/>
          <p:nvPr/>
        </p:nvGrpSpPr>
        <p:grpSpPr>
          <a:xfrm>
            <a:off x="1967450" y="2917750"/>
            <a:ext cx="9395967" cy="953402"/>
            <a:chOff x="1967450" y="2917750"/>
            <a:chExt cx="9395967" cy="95340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B1E494-49AC-455A-A093-EC87C02036D1}"/>
                </a:ext>
              </a:extLst>
            </p:cNvPr>
            <p:cNvGrpSpPr/>
            <p:nvPr/>
          </p:nvGrpSpPr>
          <p:grpSpPr>
            <a:xfrm>
              <a:off x="1967450" y="2917750"/>
              <a:ext cx="9395967" cy="953402"/>
              <a:chOff x="533400" y="1314310"/>
              <a:chExt cx="9395967" cy="95340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C433D88-03FE-4552-AD5D-CBBC9D339D25}"/>
                  </a:ext>
                </a:extLst>
              </p:cNvPr>
              <p:cNvSpPr/>
              <p:nvPr/>
            </p:nvSpPr>
            <p:spPr>
              <a:xfrm>
                <a:off x="533400" y="1314310"/>
                <a:ext cx="9395967" cy="953402"/>
              </a:xfrm>
              <a:prstGeom prst="roundRect">
                <a:avLst/>
              </a:prstGeom>
              <a:noFill/>
              <a:ln w="12700">
                <a:solidFill>
                  <a:srgbClr val="9A9A9A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C713B1-A669-4EA5-904A-F4FF92915263}"/>
                  </a:ext>
                </a:extLst>
              </p:cNvPr>
              <p:cNvSpPr txBox="1"/>
              <p:nvPr/>
            </p:nvSpPr>
            <p:spPr>
              <a:xfrm>
                <a:off x="776968" y="1498623"/>
                <a:ext cx="8004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Capturing zip codes will enable analysis of orders at a more granular level and can discover any regional level anomalies/ performance issues with the orders</a:t>
                </a:r>
                <a:endParaRPr lang="en-US" dirty="0">
                  <a:solidFill>
                    <a:srgbClr val="306EA5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364" name="Picture 4" descr="Image result for zip codes icon">
              <a:extLst>
                <a:ext uri="{FF2B5EF4-FFF2-40B4-BE49-F238E27FC236}">
                  <a16:creationId xmlns:a16="http://schemas.microsoft.com/office/drawing/2014/main" id="{7DA8CC7E-6889-4893-9D6C-182963B41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2197" y="3097271"/>
              <a:ext cx="59436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6E1A22-5349-4312-B23E-94C532A83BE8}"/>
              </a:ext>
            </a:extLst>
          </p:cNvPr>
          <p:cNvGrpSpPr/>
          <p:nvPr/>
        </p:nvGrpSpPr>
        <p:grpSpPr>
          <a:xfrm>
            <a:off x="819371" y="4486711"/>
            <a:ext cx="9395967" cy="1488843"/>
            <a:chOff x="819371" y="4486711"/>
            <a:chExt cx="9395967" cy="14888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2813877-DF05-4054-AF25-AD0C124C20A8}"/>
                </a:ext>
              </a:extLst>
            </p:cNvPr>
            <p:cNvGrpSpPr/>
            <p:nvPr/>
          </p:nvGrpSpPr>
          <p:grpSpPr>
            <a:xfrm>
              <a:off x="819371" y="4486711"/>
              <a:ext cx="9395967" cy="1488843"/>
              <a:chOff x="533400" y="1314310"/>
              <a:chExt cx="9395967" cy="148884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AC009B7-920E-4D1A-A21B-26B95DB0BBAC}"/>
                  </a:ext>
                </a:extLst>
              </p:cNvPr>
              <p:cNvSpPr/>
              <p:nvPr/>
            </p:nvSpPr>
            <p:spPr>
              <a:xfrm>
                <a:off x="533400" y="1314310"/>
                <a:ext cx="9395967" cy="953402"/>
              </a:xfrm>
              <a:prstGeom prst="roundRect">
                <a:avLst/>
              </a:prstGeom>
              <a:noFill/>
              <a:ln w="12700">
                <a:solidFill>
                  <a:srgbClr val="9A9A9A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01755A-D2A1-4C53-9238-4BE8F0C02471}"/>
                  </a:ext>
                </a:extLst>
              </p:cNvPr>
              <p:cNvSpPr txBox="1"/>
              <p:nvPr/>
            </p:nvSpPr>
            <p:spPr>
              <a:xfrm>
                <a:off x="1779760" y="1325825"/>
                <a:ext cx="80043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Investigate into shopper/store behavior from the historical data to understand underperforming shoppers/ stores delivering low quality items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Channelize customer support in areas with more issues reported on orders </a:t>
                </a:r>
              </a:p>
              <a:p>
                <a:pPr algn="just"/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366" name="Picture 6" descr="Image result for investigate icon">
              <a:extLst>
                <a:ext uri="{FF2B5EF4-FFF2-40B4-BE49-F238E27FC236}">
                  <a16:creationId xmlns:a16="http://schemas.microsoft.com/office/drawing/2014/main" id="{2336E81B-8007-4A0B-B75E-661F10F40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477" y="4671510"/>
              <a:ext cx="59436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868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19718-9942-4E1C-8FD2-9070864BBCAF}"/>
              </a:ext>
            </a:extLst>
          </p:cNvPr>
          <p:cNvSpPr/>
          <p:nvPr/>
        </p:nvSpPr>
        <p:spPr>
          <a:xfrm>
            <a:off x="0" y="6539276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data for the month of May 2014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F847E-3062-43E9-B012-81E57F56AFEE}"/>
              </a:ext>
            </a:extLst>
          </p:cNvPr>
          <p:cNvSpPr txBox="1"/>
          <p:nvPr/>
        </p:nvSpPr>
        <p:spPr>
          <a:xfrm>
            <a:off x="725864" y="2498103"/>
            <a:ext cx="10821971" cy="143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866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F847E-3062-43E9-B012-81E57F56AFEE}"/>
              </a:ext>
            </a:extLst>
          </p:cNvPr>
          <p:cNvSpPr txBox="1"/>
          <p:nvPr/>
        </p:nvSpPr>
        <p:spPr>
          <a:xfrm>
            <a:off x="1970202" y="2488676"/>
            <a:ext cx="8380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5110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6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data for the month of May 2014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EB186-F505-4D64-BB9E-85B4D7654FF3}"/>
              </a:ext>
            </a:extLst>
          </p:cNvPr>
          <p:cNvSpPr txBox="1"/>
          <p:nvPr/>
        </p:nvSpPr>
        <p:spPr>
          <a:xfrm>
            <a:off x="853440" y="2009894"/>
            <a:ext cx="1052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A67908-AD0B-4E11-A142-584E5C66C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18324"/>
              </p:ext>
            </p:extLst>
          </p:nvPr>
        </p:nvGraphicFramePr>
        <p:xfrm>
          <a:off x="863600" y="1195133"/>
          <a:ext cx="10515600" cy="48334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1839749732"/>
                    </a:ext>
                  </a:extLst>
                </a:gridCol>
                <a:gridCol w="8117840">
                  <a:extLst>
                    <a:ext uri="{9D8B030D-6E8A-4147-A177-3AD203B41FA5}">
                      <a16:colId xmlns:a16="http://schemas.microsoft.com/office/drawing/2014/main" val="4043492193"/>
                    </a:ext>
                  </a:extLst>
                </a:gridCol>
              </a:tblGrid>
              <a:tr h="305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63981"/>
                  </a:ext>
                </a:extLst>
              </a:tr>
              <a:tr h="9930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Repeated Order id’s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Repeat order id were excluded as information regarding why these were repeated on the same day with similar attributes was not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Investigate on these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order_id’s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and check for any anomalies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0326"/>
                  </a:ext>
                </a:extLst>
              </a:tr>
              <a:tr h="763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Issues reported vs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87.7 % of total orders report no issues.  This is alarming as the ratings associated with these orders range from 0-5.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Investigate into orders with low ratings (0-2) and no issue reported.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One improvement could be to include a flag to identify if its </a:t>
                      </a:r>
                      <a:r>
                        <a:rPr lang="en-US" sz="18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rating or </a:t>
                      </a:r>
                      <a:r>
                        <a:rPr lang="en-US" sz="18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 </a:t>
                      </a:r>
                      <a:r>
                        <a:rPr lang="en-US" sz="18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r>
                        <a:rPr lang="en-US" sz="18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31378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Late Delivery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Including an option to track late delivery, will help us to relate no issue reported and low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31702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data was present in UTC. I had to convert those into PST,CST and EDT for SF, Chi and NYC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21353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June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Records for June was present only for 2 days and excluded from the analysis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41367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 taken to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>
            <a:extLst>
              <a:ext uri="{FF2B5EF4-FFF2-40B4-BE49-F238E27FC236}">
                <a16:creationId xmlns:a16="http://schemas.microsoft.com/office/drawing/2014/main" id="{06A76E90-A4DC-4BD2-8D04-7308BAAAA777}"/>
              </a:ext>
            </a:extLst>
          </p:cNvPr>
          <p:cNvSpPr txBox="1">
            <a:spLocks/>
          </p:cNvSpPr>
          <p:nvPr/>
        </p:nvSpPr>
        <p:spPr>
          <a:xfrm>
            <a:off x="838200" y="270858"/>
            <a:ext cx="10515600" cy="972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9A19-3C87-4341-B7FD-D5E1DDC94A92}"/>
              </a:ext>
            </a:extLst>
          </p:cNvPr>
          <p:cNvSpPr/>
          <p:nvPr/>
        </p:nvSpPr>
        <p:spPr>
          <a:xfrm>
            <a:off x="0" y="6516209"/>
            <a:ext cx="12192000" cy="378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8DA88252-35F9-49F4-9520-74A46E5464E9}"/>
              </a:ext>
            </a:extLst>
          </p:cNvPr>
          <p:cNvSpPr txBox="1">
            <a:spLocks/>
          </p:cNvSpPr>
          <p:nvPr/>
        </p:nvSpPr>
        <p:spPr>
          <a:xfrm>
            <a:off x="838200" y="223723"/>
            <a:ext cx="10515600" cy="72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185AD-5E77-49FE-89E7-86B8C659A618}"/>
              </a:ext>
            </a:extLst>
          </p:cNvPr>
          <p:cNvSpPr txBox="1"/>
          <p:nvPr/>
        </p:nvSpPr>
        <p:spPr>
          <a:xfrm>
            <a:off x="838200" y="999241"/>
            <a:ext cx="9305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Market Distribution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Comparison across different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SF Market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Chi Market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NYC Market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8">
            <a:extLst>
              <a:ext uri="{FF2B5EF4-FFF2-40B4-BE49-F238E27FC236}">
                <a16:creationId xmlns:a16="http://schemas.microsoft.com/office/drawing/2014/main" id="{84124F29-A467-4364-A761-9B47F5213578}"/>
              </a:ext>
            </a:extLst>
          </p:cNvPr>
          <p:cNvSpPr/>
          <p:nvPr/>
        </p:nvSpPr>
        <p:spPr>
          <a:xfrm>
            <a:off x="7816653" y="2293468"/>
            <a:ext cx="3200400" cy="640080"/>
          </a:xfrm>
          <a:prstGeom prst="homePlate">
            <a:avLst>
              <a:gd name="adj" fmla="val 4380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Order Days: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Monday, Friday and Saturday</a:t>
            </a:r>
          </a:p>
        </p:txBody>
      </p:sp>
      <p:sp>
        <p:nvSpPr>
          <p:cNvPr id="6" name="Pentagon 5"/>
          <p:cNvSpPr/>
          <p:nvPr/>
        </p:nvSpPr>
        <p:spPr>
          <a:xfrm>
            <a:off x="8536061" y="1595003"/>
            <a:ext cx="3200400" cy="640080"/>
          </a:xfrm>
          <a:prstGeom prst="homePlate">
            <a:avLst>
              <a:gd name="adj" fmla="val 43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Markets: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SF, CHI, NYC</a:t>
            </a:r>
          </a:p>
        </p:txBody>
      </p:sp>
      <p:sp>
        <p:nvSpPr>
          <p:cNvPr id="7" name="Pentagon 6"/>
          <p:cNvSpPr/>
          <p:nvPr/>
        </p:nvSpPr>
        <p:spPr>
          <a:xfrm>
            <a:off x="6957038" y="2996302"/>
            <a:ext cx="3026098" cy="617462"/>
          </a:xfrm>
          <a:prstGeom prst="homePlate">
            <a:avLst>
              <a:gd name="adj" fmla="val 438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issues reported per day: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8" name="Pentagon 7"/>
          <p:cNvSpPr/>
          <p:nvPr/>
        </p:nvSpPr>
        <p:spPr>
          <a:xfrm>
            <a:off x="6147202" y="3677785"/>
            <a:ext cx="3200400" cy="640080"/>
          </a:xfrm>
          <a:prstGeom prst="homePlate">
            <a:avLst>
              <a:gd name="adj" fmla="val 4380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Order Rating: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4.8</a:t>
            </a:r>
          </a:p>
        </p:txBody>
      </p:sp>
      <p:sp>
        <p:nvSpPr>
          <p:cNvPr id="9" name="Pentagon 8"/>
          <p:cNvSpPr/>
          <p:nvPr/>
        </p:nvSpPr>
        <p:spPr>
          <a:xfrm>
            <a:off x="5193041" y="4382519"/>
            <a:ext cx="3200400" cy="640080"/>
          </a:xfrm>
          <a:prstGeom prst="homePlate">
            <a:avLst>
              <a:gd name="adj" fmla="val 4380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order delivery hours: 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pm - 11 pm UTC</a:t>
            </a:r>
          </a:p>
        </p:txBody>
      </p:sp>
      <p:sp>
        <p:nvSpPr>
          <p:cNvPr id="10" name="Pentagon 9"/>
          <p:cNvSpPr/>
          <p:nvPr/>
        </p:nvSpPr>
        <p:spPr>
          <a:xfrm>
            <a:off x="4321413" y="5081512"/>
            <a:ext cx="3200400" cy="640080"/>
          </a:xfrm>
          <a:prstGeom prst="homePlate">
            <a:avLst>
              <a:gd name="adj" fmla="val 438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orders per day: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48992" y="3212426"/>
            <a:ext cx="6141399" cy="2498219"/>
            <a:chOff x="3148992" y="3212426"/>
            <a:chExt cx="6141399" cy="2498219"/>
          </a:xfrm>
        </p:grpSpPr>
        <p:sp>
          <p:nvSpPr>
            <p:cNvPr id="3" name="Rectangle 2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ight Arrow 1"/>
            <p:cNvSpPr/>
            <p:nvPr/>
          </p:nvSpPr>
          <p:spPr>
            <a:xfrm rot="19297116">
              <a:off x="3148992" y="3212426"/>
              <a:ext cx="6141399" cy="5633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06A76E90-A4DC-4BD2-8D04-7308BAAAA777}"/>
              </a:ext>
            </a:extLst>
          </p:cNvPr>
          <p:cNvSpPr txBox="1">
            <a:spLocks/>
          </p:cNvSpPr>
          <p:nvPr/>
        </p:nvSpPr>
        <p:spPr>
          <a:xfrm>
            <a:off x="838200" y="317992"/>
            <a:ext cx="10515600" cy="972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9A19-3C87-4341-B7FD-D5E1DDC94A92}"/>
              </a:ext>
            </a:extLst>
          </p:cNvPr>
          <p:cNvSpPr/>
          <p:nvPr/>
        </p:nvSpPr>
        <p:spPr>
          <a:xfrm>
            <a:off x="0" y="6478502"/>
            <a:ext cx="12192000" cy="378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DD8419-8F91-48CA-A1D8-C4879742D685}"/>
              </a:ext>
            </a:extLst>
          </p:cNvPr>
          <p:cNvGrpSpPr/>
          <p:nvPr/>
        </p:nvGrpSpPr>
        <p:grpSpPr>
          <a:xfrm>
            <a:off x="626002" y="3420092"/>
            <a:ext cx="2933286" cy="2560320"/>
            <a:chOff x="626002" y="3420092"/>
            <a:chExt cx="2933286" cy="2560320"/>
          </a:xfrm>
        </p:grpSpPr>
        <p:sp>
          <p:nvSpPr>
            <p:cNvPr id="5" name="Oval 4"/>
            <p:cNvSpPr/>
            <p:nvPr/>
          </p:nvSpPr>
          <p:spPr>
            <a:xfrm>
              <a:off x="795647" y="3420092"/>
              <a:ext cx="2560320" cy="25603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687292-D535-4F56-87C4-EEFAE4AEA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02" y="3656519"/>
              <a:ext cx="2933286" cy="2111966"/>
            </a:xfrm>
            <a:prstGeom prst="rect">
              <a:avLst/>
            </a:prstGeom>
          </p:spPr>
        </p:pic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8DA88252-35F9-49F4-9520-74A46E5464E9}"/>
              </a:ext>
            </a:extLst>
          </p:cNvPr>
          <p:cNvSpPr txBox="1">
            <a:spLocks/>
          </p:cNvSpPr>
          <p:nvPr/>
        </p:nvSpPr>
        <p:spPr>
          <a:xfrm>
            <a:off x="838200" y="3179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demand grocery delivery service revolutionizing grocery shopping industry 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81134-1A2B-4496-82C4-AB06E54C6B44}"/>
              </a:ext>
            </a:extLst>
          </p:cNvPr>
          <p:cNvSpPr txBox="1"/>
          <p:nvPr/>
        </p:nvSpPr>
        <p:spPr>
          <a:xfrm>
            <a:off x="9077787" y="5670042"/>
            <a:ext cx="1998708" cy="37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02400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 is distributed across three major cities…..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1C81DF-661F-48EB-9BCD-876EDD3B5B02}"/>
              </a:ext>
            </a:extLst>
          </p:cNvPr>
          <p:cNvGrpSpPr/>
          <p:nvPr/>
        </p:nvGrpSpPr>
        <p:grpSpPr>
          <a:xfrm>
            <a:off x="2209552" y="2028092"/>
            <a:ext cx="4210270" cy="4260949"/>
            <a:chOff x="3914233" y="1987452"/>
            <a:chExt cx="4210270" cy="4260949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914233" y="2011860"/>
              <a:ext cx="2090376" cy="2646531"/>
            </a:xfrm>
            <a:custGeom>
              <a:avLst/>
              <a:gdLst/>
              <a:ahLst/>
              <a:cxnLst>
                <a:cxn ang="0">
                  <a:pos x="871" y="3"/>
                </a:cxn>
                <a:cxn ang="0">
                  <a:pos x="987" y="20"/>
                </a:cxn>
                <a:cxn ang="0">
                  <a:pos x="1097" y="51"/>
                </a:cxn>
                <a:cxn ang="0">
                  <a:pos x="1199" y="99"/>
                </a:cxn>
                <a:cxn ang="0">
                  <a:pos x="1108" y="162"/>
                </a:cxn>
                <a:cxn ang="0">
                  <a:pos x="1027" y="236"/>
                </a:cxn>
                <a:cxn ang="0">
                  <a:pos x="956" y="320"/>
                </a:cxn>
                <a:cxn ang="0">
                  <a:pos x="897" y="414"/>
                </a:cxn>
                <a:cxn ang="0">
                  <a:pos x="851" y="516"/>
                </a:cxn>
                <a:cxn ang="0">
                  <a:pos x="819" y="624"/>
                </a:cxn>
                <a:cxn ang="0">
                  <a:pos x="803" y="738"/>
                </a:cxn>
                <a:cxn ang="0">
                  <a:pos x="802" y="838"/>
                </a:cxn>
                <a:cxn ang="0">
                  <a:pos x="810" y="918"/>
                </a:cxn>
                <a:cxn ang="0">
                  <a:pos x="716" y="982"/>
                </a:cxn>
                <a:cxn ang="0">
                  <a:pos x="632" y="1058"/>
                </a:cxn>
                <a:cxn ang="0">
                  <a:pos x="559" y="1145"/>
                </a:cxn>
                <a:cxn ang="0">
                  <a:pos x="499" y="1242"/>
                </a:cxn>
                <a:cxn ang="0">
                  <a:pos x="453" y="1347"/>
                </a:cxn>
                <a:cxn ang="0">
                  <a:pos x="422" y="1459"/>
                </a:cxn>
                <a:cxn ang="0">
                  <a:pos x="364" y="1488"/>
                </a:cxn>
                <a:cxn ang="0">
                  <a:pos x="275" y="1420"/>
                </a:cxn>
                <a:cxn ang="0">
                  <a:pos x="196" y="1340"/>
                </a:cxn>
                <a:cxn ang="0">
                  <a:pos x="129" y="1250"/>
                </a:cxn>
                <a:cxn ang="0">
                  <a:pos x="74" y="1150"/>
                </a:cxn>
                <a:cxn ang="0">
                  <a:pos x="34" y="1044"/>
                </a:cxn>
                <a:cxn ang="0">
                  <a:pos x="9" y="930"/>
                </a:cxn>
                <a:cxn ang="0">
                  <a:pos x="0" y="811"/>
                </a:cxn>
                <a:cxn ang="0">
                  <a:pos x="9" y="691"/>
                </a:cxn>
                <a:cxn ang="0">
                  <a:pos x="34" y="577"/>
                </a:cxn>
                <a:cxn ang="0">
                  <a:pos x="76" y="470"/>
                </a:cxn>
                <a:cxn ang="0">
                  <a:pos x="130" y="370"/>
                </a:cxn>
                <a:cxn ang="0">
                  <a:pos x="199" y="280"/>
                </a:cxn>
                <a:cxn ang="0">
                  <a:pos x="279" y="200"/>
                </a:cxn>
                <a:cxn ang="0">
                  <a:pos x="370" y="131"/>
                </a:cxn>
                <a:cxn ang="0">
                  <a:pos x="469" y="76"/>
                </a:cxn>
                <a:cxn ang="0">
                  <a:pos x="577" y="34"/>
                </a:cxn>
                <a:cxn ang="0">
                  <a:pos x="691" y="9"/>
                </a:cxn>
                <a:cxn ang="0">
                  <a:pos x="811" y="0"/>
                </a:cxn>
              </a:cxnLst>
              <a:rect l="0" t="0" r="r" b="b"/>
              <a:pathLst>
                <a:path w="1199" h="1518">
                  <a:moveTo>
                    <a:pt x="811" y="0"/>
                  </a:moveTo>
                  <a:lnTo>
                    <a:pt x="871" y="3"/>
                  </a:lnTo>
                  <a:lnTo>
                    <a:pt x="930" y="8"/>
                  </a:lnTo>
                  <a:lnTo>
                    <a:pt x="987" y="20"/>
                  </a:lnTo>
                  <a:lnTo>
                    <a:pt x="1042" y="34"/>
                  </a:lnTo>
                  <a:lnTo>
                    <a:pt x="1097" y="51"/>
                  </a:lnTo>
                  <a:lnTo>
                    <a:pt x="1149" y="74"/>
                  </a:lnTo>
                  <a:lnTo>
                    <a:pt x="1199" y="99"/>
                  </a:lnTo>
                  <a:lnTo>
                    <a:pt x="1153" y="128"/>
                  </a:lnTo>
                  <a:lnTo>
                    <a:pt x="1108" y="162"/>
                  </a:lnTo>
                  <a:lnTo>
                    <a:pt x="1066" y="197"/>
                  </a:lnTo>
                  <a:lnTo>
                    <a:pt x="1027" y="236"/>
                  </a:lnTo>
                  <a:lnTo>
                    <a:pt x="990" y="277"/>
                  </a:lnTo>
                  <a:lnTo>
                    <a:pt x="956" y="320"/>
                  </a:lnTo>
                  <a:lnTo>
                    <a:pt x="925" y="366"/>
                  </a:lnTo>
                  <a:lnTo>
                    <a:pt x="897" y="414"/>
                  </a:lnTo>
                  <a:lnTo>
                    <a:pt x="873" y="464"/>
                  </a:lnTo>
                  <a:lnTo>
                    <a:pt x="851" y="516"/>
                  </a:lnTo>
                  <a:lnTo>
                    <a:pt x="833" y="569"/>
                  </a:lnTo>
                  <a:lnTo>
                    <a:pt x="819" y="624"/>
                  </a:lnTo>
                  <a:lnTo>
                    <a:pt x="809" y="681"/>
                  </a:lnTo>
                  <a:lnTo>
                    <a:pt x="803" y="738"/>
                  </a:lnTo>
                  <a:lnTo>
                    <a:pt x="801" y="797"/>
                  </a:lnTo>
                  <a:lnTo>
                    <a:pt x="802" y="838"/>
                  </a:lnTo>
                  <a:lnTo>
                    <a:pt x="805" y="878"/>
                  </a:lnTo>
                  <a:lnTo>
                    <a:pt x="810" y="918"/>
                  </a:lnTo>
                  <a:lnTo>
                    <a:pt x="762" y="948"/>
                  </a:lnTo>
                  <a:lnTo>
                    <a:pt x="716" y="982"/>
                  </a:lnTo>
                  <a:lnTo>
                    <a:pt x="672" y="1019"/>
                  </a:lnTo>
                  <a:lnTo>
                    <a:pt x="632" y="1058"/>
                  </a:lnTo>
                  <a:lnTo>
                    <a:pt x="594" y="1100"/>
                  </a:lnTo>
                  <a:lnTo>
                    <a:pt x="559" y="1145"/>
                  </a:lnTo>
                  <a:lnTo>
                    <a:pt x="528" y="1193"/>
                  </a:lnTo>
                  <a:lnTo>
                    <a:pt x="499" y="1242"/>
                  </a:lnTo>
                  <a:lnTo>
                    <a:pt x="474" y="1293"/>
                  </a:lnTo>
                  <a:lnTo>
                    <a:pt x="453" y="1347"/>
                  </a:lnTo>
                  <a:lnTo>
                    <a:pt x="435" y="1402"/>
                  </a:lnTo>
                  <a:lnTo>
                    <a:pt x="422" y="1459"/>
                  </a:lnTo>
                  <a:lnTo>
                    <a:pt x="412" y="1518"/>
                  </a:lnTo>
                  <a:lnTo>
                    <a:pt x="364" y="1488"/>
                  </a:lnTo>
                  <a:lnTo>
                    <a:pt x="318" y="1456"/>
                  </a:lnTo>
                  <a:lnTo>
                    <a:pt x="275" y="1420"/>
                  </a:lnTo>
                  <a:lnTo>
                    <a:pt x="234" y="1381"/>
                  </a:lnTo>
                  <a:lnTo>
                    <a:pt x="196" y="1340"/>
                  </a:lnTo>
                  <a:lnTo>
                    <a:pt x="161" y="1296"/>
                  </a:lnTo>
                  <a:lnTo>
                    <a:pt x="129" y="1250"/>
                  </a:lnTo>
                  <a:lnTo>
                    <a:pt x="100" y="1202"/>
                  </a:lnTo>
                  <a:lnTo>
                    <a:pt x="74" y="1150"/>
                  </a:lnTo>
                  <a:lnTo>
                    <a:pt x="52" y="1098"/>
                  </a:lnTo>
                  <a:lnTo>
                    <a:pt x="34" y="1044"/>
                  </a:lnTo>
                  <a:lnTo>
                    <a:pt x="19" y="988"/>
                  </a:lnTo>
                  <a:lnTo>
                    <a:pt x="9" y="930"/>
                  </a:lnTo>
                  <a:lnTo>
                    <a:pt x="2" y="871"/>
                  </a:lnTo>
                  <a:lnTo>
                    <a:pt x="0" y="811"/>
                  </a:lnTo>
                  <a:lnTo>
                    <a:pt x="2" y="751"/>
                  </a:lnTo>
                  <a:lnTo>
                    <a:pt x="9" y="691"/>
                  </a:lnTo>
                  <a:lnTo>
                    <a:pt x="19" y="634"/>
                  </a:lnTo>
                  <a:lnTo>
                    <a:pt x="34" y="577"/>
                  </a:lnTo>
                  <a:lnTo>
                    <a:pt x="53" y="522"/>
                  </a:lnTo>
                  <a:lnTo>
                    <a:pt x="76" y="470"/>
                  </a:lnTo>
                  <a:lnTo>
                    <a:pt x="102" y="419"/>
                  </a:lnTo>
                  <a:lnTo>
                    <a:pt x="130" y="370"/>
                  </a:lnTo>
                  <a:lnTo>
                    <a:pt x="163" y="323"/>
                  </a:lnTo>
                  <a:lnTo>
                    <a:pt x="199" y="280"/>
                  </a:lnTo>
                  <a:lnTo>
                    <a:pt x="238" y="238"/>
                  </a:lnTo>
                  <a:lnTo>
                    <a:pt x="279" y="200"/>
                  </a:lnTo>
                  <a:lnTo>
                    <a:pt x="323" y="164"/>
                  </a:lnTo>
                  <a:lnTo>
                    <a:pt x="370" y="131"/>
                  </a:lnTo>
                  <a:lnTo>
                    <a:pt x="419" y="102"/>
                  </a:lnTo>
                  <a:lnTo>
                    <a:pt x="469" y="76"/>
                  </a:lnTo>
                  <a:lnTo>
                    <a:pt x="522" y="54"/>
                  </a:lnTo>
                  <a:lnTo>
                    <a:pt x="577" y="34"/>
                  </a:lnTo>
                  <a:lnTo>
                    <a:pt x="633" y="20"/>
                  </a:lnTo>
                  <a:lnTo>
                    <a:pt x="691" y="9"/>
                  </a:lnTo>
                  <a:lnTo>
                    <a:pt x="751" y="3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990541" y="1987452"/>
              <a:ext cx="2133962" cy="2636070"/>
            </a:xfrm>
            <a:custGeom>
              <a:avLst/>
              <a:gdLst/>
              <a:ahLst/>
              <a:cxnLst>
                <a:cxn ang="0">
                  <a:pos x="474" y="2"/>
                </a:cxn>
                <a:cxn ang="0">
                  <a:pos x="591" y="20"/>
                </a:cxn>
                <a:cxn ang="0">
                  <a:pos x="702" y="54"/>
                </a:cxn>
                <a:cxn ang="0">
                  <a:pos x="806" y="102"/>
                </a:cxn>
                <a:cxn ang="0">
                  <a:pos x="901" y="163"/>
                </a:cxn>
                <a:cxn ang="0">
                  <a:pos x="987" y="238"/>
                </a:cxn>
                <a:cxn ang="0">
                  <a:pos x="1061" y="323"/>
                </a:cxn>
                <a:cxn ang="0">
                  <a:pos x="1123" y="419"/>
                </a:cxn>
                <a:cxn ang="0">
                  <a:pos x="1171" y="522"/>
                </a:cxn>
                <a:cxn ang="0">
                  <a:pos x="1205" y="633"/>
                </a:cxn>
                <a:cxn ang="0">
                  <a:pos x="1222" y="750"/>
                </a:cxn>
                <a:cxn ang="0">
                  <a:pos x="1222" y="870"/>
                </a:cxn>
                <a:cxn ang="0">
                  <a:pos x="1206" y="986"/>
                </a:cxn>
                <a:cxn ang="0">
                  <a:pos x="1173" y="1095"/>
                </a:cxn>
                <a:cxn ang="0">
                  <a:pos x="1127" y="1197"/>
                </a:cxn>
                <a:cxn ang="0">
                  <a:pos x="1067" y="1291"/>
                </a:cxn>
                <a:cxn ang="0">
                  <a:pos x="995" y="1376"/>
                </a:cxn>
                <a:cxn ang="0">
                  <a:pos x="912" y="1450"/>
                </a:cxn>
                <a:cxn ang="0">
                  <a:pos x="821" y="1512"/>
                </a:cxn>
                <a:cxn ang="0">
                  <a:pos x="795" y="1399"/>
                </a:cxn>
                <a:cxn ang="0">
                  <a:pos x="755" y="1293"/>
                </a:cxn>
                <a:cxn ang="0">
                  <a:pos x="701" y="1194"/>
                </a:cxn>
                <a:cxn ang="0">
                  <a:pos x="633" y="1104"/>
                </a:cxn>
                <a:cxn ang="0">
                  <a:pos x="554" y="1024"/>
                </a:cxn>
                <a:cxn ang="0">
                  <a:pos x="465" y="956"/>
                </a:cxn>
                <a:cxn ang="0">
                  <a:pos x="422" y="877"/>
                </a:cxn>
                <a:cxn ang="0">
                  <a:pos x="421" y="765"/>
                </a:cxn>
                <a:cxn ang="0">
                  <a:pos x="404" y="646"/>
                </a:cxn>
                <a:cxn ang="0">
                  <a:pos x="370" y="534"/>
                </a:cxn>
                <a:cxn ang="0">
                  <a:pos x="321" y="431"/>
                </a:cxn>
                <a:cxn ang="0">
                  <a:pos x="258" y="334"/>
                </a:cxn>
                <a:cxn ang="0">
                  <a:pos x="183" y="249"/>
                </a:cxn>
                <a:cxn ang="0">
                  <a:pos x="97" y="174"/>
                </a:cxn>
                <a:cxn ang="0">
                  <a:pos x="0" y="113"/>
                </a:cxn>
                <a:cxn ang="0">
                  <a:pos x="95" y="65"/>
                </a:cxn>
                <a:cxn ang="0">
                  <a:pos x="195" y="30"/>
                </a:cxn>
                <a:cxn ang="0">
                  <a:pos x="302" y="8"/>
                </a:cxn>
                <a:cxn ang="0">
                  <a:pos x="413" y="0"/>
                </a:cxn>
              </a:cxnLst>
              <a:rect l="0" t="0" r="r" b="b"/>
              <a:pathLst>
                <a:path w="1224" h="1512">
                  <a:moveTo>
                    <a:pt x="413" y="0"/>
                  </a:moveTo>
                  <a:lnTo>
                    <a:pt x="474" y="2"/>
                  </a:lnTo>
                  <a:lnTo>
                    <a:pt x="533" y="9"/>
                  </a:lnTo>
                  <a:lnTo>
                    <a:pt x="591" y="20"/>
                  </a:lnTo>
                  <a:lnTo>
                    <a:pt x="647" y="34"/>
                  </a:lnTo>
                  <a:lnTo>
                    <a:pt x="702" y="54"/>
                  </a:lnTo>
                  <a:lnTo>
                    <a:pt x="755" y="76"/>
                  </a:lnTo>
                  <a:lnTo>
                    <a:pt x="806" y="102"/>
                  </a:lnTo>
                  <a:lnTo>
                    <a:pt x="855" y="131"/>
                  </a:lnTo>
                  <a:lnTo>
                    <a:pt x="901" y="163"/>
                  </a:lnTo>
                  <a:lnTo>
                    <a:pt x="946" y="199"/>
                  </a:lnTo>
                  <a:lnTo>
                    <a:pt x="987" y="238"/>
                  </a:lnTo>
                  <a:lnTo>
                    <a:pt x="1025" y="279"/>
                  </a:lnTo>
                  <a:lnTo>
                    <a:pt x="1061" y="323"/>
                  </a:lnTo>
                  <a:lnTo>
                    <a:pt x="1094" y="370"/>
                  </a:lnTo>
                  <a:lnTo>
                    <a:pt x="1123" y="419"/>
                  </a:lnTo>
                  <a:lnTo>
                    <a:pt x="1149" y="469"/>
                  </a:lnTo>
                  <a:lnTo>
                    <a:pt x="1171" y="522"/>
                  </a:lnTo>
                  <a:lnTo>
                    <a:pt x="1190" y="577"/>
                  </a:lnTo>
                  <a:lnTo>
                    <a:pt x="1205" y="633"/>
                  </a:lnTo>
                  <a:lnTo>
                    <a:pt x="1216" y="691"/>
                  </a:lnTo>
                  <a:lnTo>
                    <a:pt x="1222" y="750"/>
                  </a:lnTo>
                  <a:lnTo>
                    <a:pt x="1224" y="811"/>
                  </a:lnTo>
                  <a:lnTo>
                    <a:pt x="1222" y="870"/>
                  </a:lnTo>
                  <a:lnTo>
                    <a:pt x="1216" y="929"/>
                  </a:lnTo>
                  <a:lnTo>
                    <a:pt x="1206" y="986"/>
                  </a:lnTo>
                  <a:lnTo>
                    <a:pt x="1191" y="1041"/>
                  </a:lnTo>
                  <a:lnTo>
                    <a:pt x="1173" y="1095"/>
                  </a:lnTo>
                  <a:lnTo>
                    <a:pt x="1152" y="1147"/>
                  </a:lnTo>
                  <a:lnTo>
                    <a:pt x="1127" y="1197"/>
                  </a:lnTo>
                  <a:lnTo>
                    <a:pt x="1098" y="1245"/>
                  </a:lnTo>
                  <a:lnTo>
                    <a:pt x="1067" y="1291"/>
                  </a:lnTo>
                  <a:lnTo>
                    <a:pt x="1033" y="1335"/>
                  </a:lnTo>
                  <a:lnTo>
                    <a:pt x="995" y="1376"/>
                  </a:lnTo>
                  <a:lnTo>
                    <a:pt x="955" y="1414"/>
                  </a:lnTo>
                  <a:lnTo>
                    <a:pt x="912" y="1450"/>
                  </a:lnTo>
                  <a:lnTo>
                    <a:pt x="868" y="1483"/>
                  </a:lnTo>
                  <a:lnTo>
                    <a:pt x="821" y="1512"/>
                  </a:lnTo>
                  <a:lnTo>
                    <a:pt x="810" y="1455"/>
                  </a:lnTo>
                  <a:lnTo>
                    <a:pt x="795" y="1399"/>
                  </a:lnTo>
                  <a:lnTo>
                    <a:pt x="777" y="1345"/>
                  </a:lnTo>
                  <a:lnTo>
                    <a:pt x="755" y="1293"/>
                  </a:lnTo>
                  <a:lnTo>
                    <a:pt x="730" y="1242"/>
                  </a:lnTo>
                  <a:lnTo>
                    <a:pt x="701" y="1194"/>
                  </a:lnTo>
                  <a:lnTo>
                    <a:pt x="668" y="1148"/>
                  </a:lnTo>
                  <a:lnTo>
                    <a:pt x="633" y="1104"/>
                  </a:lnTo>
                  <a:lnTo>
                    <a:pt x="595" y="1063"/>
                  </a:lnTo>
                  <a:lnTo>
                    <a:pt x="554" y="1024"/>
                  </a:lnTo>
                  <a:lnTo>
                    <a:pt x="511" y="989"/>
                  </a:lnTo>
                  <a:lnTo>
                    <a:pt x="465" y="956"/>
                  </a:lnTo>
                  <a:lnTo>
                    <a:pt x="417" y="927"/>
                  </a:lnTo>
                  <a:lnTo>
                    <a:pt x="422" y="877"/>
                  </a:lnTo>
                  <a:lnTo>
                    <a:pt x="424" y="825"/>
                  </a:lnTo>
                  <a:lnTo>
                    <a:pt x="421" y="765"/>
                  </a:lnTo>
                  <a:lnTo>
                    <a:pt x="415" y="705"/>
                  </a:lnTo>
                  <a:lnTo>
                    <a:pt x="404" y="646"/>
                  </a:lnTo>
                  <a:lnTo>
                    <a:pt x="389" y="590"/>
                  </a:lnTo>
                  <a:lnTo>
                    <a:pt x="370" y="534"/>
                  </a:lnTo>
                  <a:lnTo>
                    <a:pt x="347" y="482"/>
                  </a:lnTo>
                  <a:lnTo>
                    <a:pt x="321" y="431"/>
                  </a:lnTo>
                  <a:lnTo>
                    <a:pt x="291" y="381"/>
                  </a:lnTo>
                  <a:lnTo>
                    <a:pt x="258" y="334"/>
                  </a:lnTo>
                  <a:lnTo>
                    <a:pt x="222" y="291"/>
                  </a:lnTo>
                  <a:lnTo>
                    <a:pt x="183" y="249"/>
                  </a:lnTo>
                  <a:lnTo>
                    <a:pt x="141" y="211"/>
                  </a:lnTo>
                  <a:lnTo>
                    <a:pt x="97" y="174"/>
                  </a:lnTo>
                  <a:lnTo>
                    <a:pt x="50" y="142"/>
                  </a:lnTo>
                  <a:lnTo>
                    <a:pt x="0" y="113"/>
                  </a:lnTo>
                  <a:lnTo>
                    <a:pt x="46" y="88"/>
                  </a:lnTo>
                  <a:lnTo>
                    <a:pt x="95" y="65"/>
                  </a:lnTo>
                  <a:lnTo>
                    <a:pt x="144" y="46"/>
                  </a:lnTo>
                  <a:lnTo>
                    <a:pt x="195" y="30"/>
                  </a:lnTo>
                  <a:lnTo>
                    <a:pt x="248" y="17"/>
                  </a:lnTo>
                  <a:lnTo>
                    <a:pt x="302" y="8"/>
                  </a:lnTo>
                  <a:lnTo>
                    <a:pt x="357" y="2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310723" y="2184460"/>
              <a:ext cx="1433102" cy="1427871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448" y="29"/>
                </a:cxn>
                <a:cxn ang="0">
                  <a:pos x="495" y="61"/>
                </a:cxn>
                <a:cxn ang="0">
                  <a:pos x="539" y="98"/>
                </a:cxn>
                <a:cxn ang="0">
                  <a:pos x="581" y="136"/>
                </a:cxn>
                <a:cxn ang="0">
                  <a:pos x="620" y="178"/>
                </a:cxn>
                <a:cxn ang="0">
                  <a:pos x="656" y="221"/>
                </a:cxn>
                <a:cxn ang="0">
                  <a:pos x="689" y="268"/>
                </a:cxn>
                <a:cxn ang="0">
                  <a:pos x="719" y="318"/>
                </a:cxn>
                <a:cxn ang="0">
                  <a:pos x="745" y="369"/>
                </a:cxn>
                <a:cxn ang="0">
                  <a:pos x="768" y="421"/>
                </a:cxn>
                <a:cxn ang="0">
                  <a:pos x="787" y="477"/>
                </a:cxn>
                <a:cxn ang="0">
                  <a:pos x="802" y="533"/>
                </a:cxn>
                <a:cxn ang="0">
                  <a:pos x="813" y="592"/>
                </a:cxn>
                <a:cxn ang="0">
                  <a:pos x="819" y="652"/>
                </a:cxn>
                <a:cxn ang="0">
                  <a:pos x="822" y="712"/>
                </a:cxn>
                <a:cxn ang="0">
                  <a:pos x="820" y="764"/>
                </a:cxn>
                <a:cxn ang="0">
                  <a:pos x="815" y="814"/>
                </a:cxn>
                <a:cxn ang="0">
                  <a:pos x="763" y="787"/>
                </a:cxn>
                <a:cxn ang="0">
                  <a:pos x="710" y="764"/>
                </a:cxn>
                <a:cxn ang="0">
                  <a:pos x="654" y="745"/>
                </a:cxn>
                <a:cxn ang="0">
                  <a:pos x="597" y="729"/>
                </a:cxn>
                <a:cxn ang="0">
                  <a:pos x="539" y="718"/>
                </a:cxn>
                <a:cxn ang="0">
                  <a:pos x="478" y="712"/>
                </a:cxn>
                <a:cxn ang="0">
                  <a:pos x="416" y="709"/>
                </a:cxn>
                <a:cxn ang="0">
                  <a:pos x="361" y="712"/>
                </a:cxn>
                <a:cxn ang="0">
                  <a:pos x="307" y="717"/>
                </a:cxn>
                <a:cxn ang="0">
                  <a:pos x="253" y="726"/>
                </a:cxn>
                <a:cxn ang="0">
                  <a:pos x="201" y="738"/>
                </a:cxn>
                <a:cxn ang="0">
                  <a:pos x="151" y="754"/>
                </a:cxn>
                <a:cxn ang="0">
                  <a:pos x="102" y="772"/>
                </a:cxn>
                <a:cxn ang="0">
                  <a:pos x="55" y="794"/>
                </a:cxn>
                <a:cxn ang="0">
                  <a:pos x="9" y="819"/>
                </a:cxn>
                <a:cxn ang="0">
                  <a:pos x="4" y="779"/>
                </a:cxn>
                <a:cxn ang="0">
                  <a:pos x="1" y="739"/>
                </a:cxn>
                <a:cxn ang="0">
                  <a:pos x="0" y="698"/>
                </a:cxn>
                <a:cxn ang="0">
                  <a:pos x="2" y="639"/>
                </a:cxn>
                <a:cxn ang="0">
                  <a:pos x="8" y="582"/>
                </a:cxn>
                <a:cxn ang="0">
                  <a:pos x="18" y="525"/>
                </a:cxn>
                <a:cxn ang="0">
                  <a:pos x="32" y="470"/>
                </a:cxn>
                <a:cxn ang="0">
                  <a:pos x="50" y="417"/>
                </a:cxn>
                <a:cxn ang="0">
                  <a:pos x="72" y="365"/>
                </a:cxn>
                <a:cxn ang="0">
                  <a:pos x="96" y="315"/>
                </a:cxn>
                <a:cxn ang="0">
                  <a:pos x="124" y="267"/>
                </a:cxn>
                <a:cxn ang="0">
                  <a:pos x="155" y="221"/>
                </a:cxn>
                <a:cxn ang="0">
                  <a:pos x="189" y="178"/>
                </a:cxn>
                <a:cxn ang="0">
                  <a:pos x="226" y="137"/>
                </a:cxn>
                <a:cxn ang="0">
                  <a:pos x="265" y="98"/>
                </a:cxn>
                <a:cxn ang="0">
                  <a:pos x="307" y="63"/>
                </a:cxn>
                <a:cxn ang="0">
                  <a:pos x="352" y="29"/>
                </a:cxn>
                <a:cxn ang="0">
                  <a:pos x="398" y="0"/>
                </a:cxn>
              </a:cxnLst>
              <a:rect l="0" t="0" r="r" b="b"/>
              <a:pathLst>
                <a:path w="822" h="819">
                  <a:moveTo>
                    <a:pt x="398" y="0"/>
                  </a:moveTo>
                  <a:lnTo>
                    <a:pt x="448" y="29"/>
                  </a:lnTo>
                  <a:lnTo>
                    <a:pt x="495" y="61"/>
                  </a:lnTo>
                  <a:lnTo>
                    <a:pt x="539" y="98"/>
                  </a:lnTo>
                  <a:lnTo>
                    <a:pt x="581" y="136"/>
                  </a:lnTo>
                  <a:lnTo>
                    <a:pt x="620" y="178"/>
                  </a:lnTo>
                  <a:lnTo>
                    <a:pt x="656" y="221"/>
                  </a:lnTo>
                  <a:lnTo>
                    <a:pt x="689" y="268"/>
                  </a:lnTo>
                  <a:lnTo>
                    <a:pt x="719" y="318"/>
                  </a:lnTo>
                  <a:lnTo>
                    <a:pt x="745" y="369"/>
                  </a:lnTo>
                  <a:lnTo>
                    <a:pt x="768" y="421"/>
                  </a:lnTo>
                  <a:lnTo>
                    <a:pt x="787" y="477"/>
                  </a:lnTo>
                  <a:lnTo>
                    <a:pt x="802" y="533"/>
                  </a:lnTo>
                  <a:lnTo>
                    <a:pt x="813" y="592"/>
                  </a:lnTo>
                  <a:lnTo>
                    <a:pt x="819" y="652"/>
                  </a:lnTo>
                  <a:lnTo>
                    <a:pt x="822" y="712"/>
                  </a:lnTo>
                  <a:lnTo>
                    <a:pt x="820" y="764"/>
                  </a:lnTo>
                  <a:lnTo>
                    <a:pt x="815" y="814"/>
                  </a:lnTo>
                  <a:lnTo>
                    <a:pt x="763" y="787"/>
                  </a:lnTo>
                  <a:lnTo>
                    <a:pt x="710" y="764"/>
                  </a:lnTo>
                  <a:lnTo>
                    <a:pt x="654" y="745"/>
                  </a:lnTo>
                  <a:lnTo>
                    <a:pt x="597" y="729"/>
                  </a:lnTo>
                  <a:lnTo>
                    <a:pt x="539" y="718"/>
                  </a:lnTo>
                  <a:lnTo>
                    <a:pt x="478" y="712"/>
                  </a:lnTo>
                  <a:lnTo>
                    <a:pt x="416" y="709"/>
                  </a:lnTo>
                  <a:lnTo>
                    <a:pt x="361" y="712"/>
                  </a:lnTo>
                  <a:lnTo>
                    <a:pt x="307" y="717"/>
                  </a:lnTo>
                  <a:lnTo>
                    <a:pt x="253" y="726"/>
                  </a:lnTo>
                  <a:lnTo>
                    <a:pt x="201" y="738"/>
                  </a:lnTo>
                  <a:lnTo>
                    <a:pt x="151" y="754"/>
                  </a:lnTo>
                  <a:lnTo>
                    <a:pt x="102" y="772"/>
                  </a:lnTo>
                  <a:lnTo>
                    <a:pt x="55" y="794"/>
                  </a:lnTo>
                  <a:lnTo>
                    <a:pt x="9" y="819"/>
                  </a:lnTo>
                  <a:lnTo>
                    <a:pt x="4" y="779"/>
                  </a:lnTo>
                  <a:lnTo>
                    <a:pt x="1" y="739"/>
                  </a:lnTo>
                  <a:lnTo>
                    <a:pt x="0" y="698"/>
                  </a:lnTo>
                  <a:lnTo>
                    <a:pt x="2" y="639"/>
                  </a:lnTo>
                  <a:lnTo>
                    <a:pt x="8" y="582"/>
                  </a:lnTo>
                  <a:lnTo>
                    <a:pt x="18" y="525"/>
                  </a:lnTo>
                  <a:lnTo>
                    <a:pt x="32" y="470"/>
                  </a:lnTo>
                  <a:lnTo>
                    <a:pt x="50" y="417"/>
                  </a:lnTo>
                  <a:lnTo>
                    <a:pt x="72" y="365"/>
                  </a:lnTo>
                  <a:lnTo>
                    <a:pt x="96" y="315"/>
                  </a:lnTo>
                  <a:lnTo>
                    <a:pt x="124" y="267"/>
                  </a:lnTo>
                  <a:lnTo>
                    <a:pt x="155" y="221"/>
                  </a:lnTo>
                  <a:lnTo>
                    <a:pt x="189" y="178"/>
                  </a:lnTo>
                  <a:lnTo>
                    <a:pt x="226" y="137"/>
                  </a:lnTo>
                  <a:lnTo>
                    <a:pt x="265" y="98"/>
                  </a:lnTo>
                  <a:lnTo>
                    <a:pt x="307" y="63"/>
                  </a:lnTo>
                  <a:lnTo>
                    <a:pt x="352" y="29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22067" y="4623522"/>
              <a:ext cx="2829592" cy="1624879"/>
            </a:xfrm>
            <a:custGeom>
              <a:avLst/>
              <a:gdLst/>
              <a:ahLst/>
              <a:cxnLst>
                <a:cxn ang="0">
                  <a:pos x="1619" y="40"/>
                </a:cxn>
                <a:cxn ang="0">
                  <a:pos x="1623" y="121"/>
                </a:cxn>
                <a:cxn ang="0">
                  <a:pos x="1614" y="241"/>
                </a:cxn>
                <a:cxn ang="0">
                  <a:pos x="1588" y="355"/>
                </a:cxn>
                <a:cxn ang="0">
                  <a:pos x="1547" y="463"/>
                </a:cxn>
                <a:cxn ang="0">
                  <a:pos x="1492" y="563"/>
                </a:cxn>
                <a:cxn ang="0">
                  <a:pos x="1423" y="654"/>
                </a:cxn>
                <a:cxn ang="0">
                  <a:pos x="1344" y="733"/>
                </a:cxn>
                <a:cxn ang="0">
                  <a:pos x="1253" y="802"/>
                </a:cxn>
                <a:cxn ang="0">
                  <a:pos x="1154" y="857"/>
                </a:cxn>
                <a:cxn ang="0">
                  <a:pos x="1045" y="898"/>
                </a:cxn>
                <a:cxn ang="0">
                  <a:pos x="931" y="923"/>
                </a:cxn>
                <a:cxn ang="0">
                  <a:pos x="811" y="932"/>
                </a:cxn>
                <a:cxn ang="0">
                  <a:pos x="691" y="923"/>
                </a:cxn>
                <a:cxn ang="0">
                  <a:pos x="577" y="898"/>
                </a:cxn>
                <a:cxn ang="0">
                  <a:pos x="469" y="857"/>
                </a:cxn>
                <a:cxn ang="0">
                  <a:pos x="370" y="802"/>
                </a:cxn>
                <a:cxn ang="0">
                  <a:pos x="279" y="733"/>
                </a:cxn>
                <a:cxn ang="0">
                  <a:pos x="199" y="654"/>
                </a:cxn>
                <a:cxn ang="0">
                  <a:pos x="130" y="563"/>
                </a:cxn>
                <a:cxn ang="0">
                  <a:pos x="76" y="463"/>
                </a:cxn>
                <a:cxn ang="0">
                  <a:pos x="34" y="355"/>
                </a:cxn>
                <a:cxn ang="0">
                  <a:pos x="9" y="241"/>
                </a:cxn>
                <a:cxn ang="0">
                  <a:pos x="0" y="121"/>
                </a:cxn>
                <a:cxn ang="0">
                  <a:pos x="6" y="20"/>
                </a:cxn>
                <a:cxn ang="0">
                  <a:pos x="111" y="70"/>
                </a:cxn>
                <a:cxn ang="0">
                  <a:pos x="224" y="104"/>
                </a:cxn>
                <a:cxn ang="0">
                  <a:pos x="344" y="123"/>
                </a:cxn>
                <a:cxn ang="0">
                  <a:pos x="462" y="123"/>
                </a:cxn>
                <a:cxn ang="0">
                  <a:pos x="570" y="108"/>
                </a:cxn>
                <a:cxn ang="0">
                  <a:pos x="674" y="79"/>
                </a:cxn>
                <a:cxn ang="0">
                  <a:pos x="772" y="37"/>
                </a:cxn>
                <a:cxn ang="0">
                  <a:pos x="868" y="37"/>
                </a:cxn>
                <a:cxn ang="0">
                  <a:pos x="975" y="77"/>
                </a:cxn>
                <a:cxn ang="0">
                  <a:pos x="1088" y="102"/>
                </a:cxn>
                <a:cxn ang="0">
                  <a:pos x="1206" y="110"/>
                </a:cxn>
                <a:cxn ang="0">
                  <a:pos x="1316" y="103"/>
                </a:cxn>
                <a:cxn ang="0">
                  <a:pos x="1420" y="81"/>
                </a:cxn>
                <a:cxn ang="0">
                  <a:pos x="1520" y="47"/>
                </a:cxn>
                <a:cxn ang="0">
                  <a:pos x="1614" y="0"/>
                </a:cxn>
              </a:cxnLst>
              <a:rect l="0" t="0" r="r" b="b"/>
              <a:pathLst>
                <a:path w="1623" h="932">
                  <a:moveTo>
                    <a:pt x="1614" y="0"/>
                  </a:moveTo>
                  <a:lnTo>
                    <a:pt x="1619" y="40"/>
                  </a:lnTo>
                  <a:lnTo>
                    <a:pt x="1622" y="80"/>
                  </a:lnTo>
                  <a:lnTo>
                    <a:pt x="1623" y="121"/>
                  </a:lnTo>
                  <a:lnTo>
                    <a:pt x="1620" y="182"/>
                  </a:lnTo>
                  <a:lnTo>
                    <a:pt x="1614" y="241"/>
                  </a:lnTo>
                  <a:lnTo>
                    <a:pt x="1603" y="299"/>
                  </a:lnTo>
                  <a:lnTo>
                    <a:pt x="1588" y="355"/>
                  </a:lnTo>
                  <a:lnTo>
                    <a:pt x="1569" y="410"/>
                  </a:lnTo>
                  <a:lnTo>
                    <a:pt x="1547" y="463"/>
                  </a:lnTo>
                  <a:lnTo>
                    <a:pt x="1521" y="514"/>
                  </a:lnTo>
                  <a:lnTo>
                    <a:pt x="1492" y="563"/>
                  </a:lnTo>
                  <a:lnTo>
                    <a:pt x="1460" y="609"/>
                  </a:lnTo>
                  <a:lnTo>
                    <a:pt x="1423" y="654"/>
                  </a:lnTo>
                  <a:lnTo>
                    <a:pt x="1385" y="694"/>
                  </a:lnTo>
                  <a:lnTo>
                    <a:pt x="1344" y="733"/>
                  </a:lnTo>
                  <a:lnTo>
                    <a:pt x="1300" y="769"/>
                  </a:lnTo>
                  <a:lnTo>
                    <a:pt x="1253" y="802"/>
                  </a:lnTo>
                  <a:lnTo>
                    <a:pt x="1204" y="831"/>
                  </a:lnTo>
                  <a:lnTo>
                    <a:pt x="1154" y="857"/>
                  </a:lnTo>
                  <a:lnTo>
                    <a:pt x="1100" y="879"/>
                  </a:lnTo>
                  <a:lnTo>
                    <a:pt x="1045" y="898"/>
                  </a:lnTo>
                  <a:lnTo>
                    <a:pt x="989" y="913"/>
                  </a:lnTo>
                  <a:lnTo>
                    <a:pt x="931" y="923"/>
                  </a:lnTo>
                  <a:lnTo>
                    <a:pt x="872" y="930"/>
                  </a:lnTo>
                  <a:lnTo>
                    <a:pt x="811" y="932"/>
                  </a:lnTo>
                  <a:lnTo>
                    <a:pt x="751" y="930"/>
                  </a:lnTo>
                  <a:lnTo>
                    <a:pt x="691" y="923"/>
                  </a:lnTo>
                  <a:lnTo>
                    <a:pt x="633" y="913"/>
                  </a:lnTo>
                  <a:lnTo>
                    <a:pt x="577" y="898"/>
                  </a:lnTo>
                  <a:lnTo>
                    <a:pt x="522" y="879"/>
                  </a:lnTo>
                  <a:lnTo>
                    <a:pt x="469" y="857"/>
                  </a:lnTo>
                  <a:lnTo>
                    <a:pt x="419" y="831"/>
                  </a:lnTo>
                  <a:lnTo>
                    <a:pt x="370" y="802"/>
                  </a:lnTo>
                  <a:lnTo>
                    <a:pt x="323" y="769"/>
                  </a:lnTo>
                  <a:lnTo>
                    <a:pt x="279" y="733"/>
                  </a:lnTo>
                  <a:lnTo>
                    <a:pt x="238" y="694"/>
                  </a:lnTo>
                  <a:lnTo>
                    <a:pt x="199" y="654"/>
                  </a:lnTo>
                  <a:lnTo>
                    <a:pt x="163" y="609"/>
                  </a:lnTo>
                  <a:lnTo>
                    <a:pt x="130" y="563"/>
                  </a:lnTo>
                  <a:lnTo>
                    <a:pt x="102" y="514"/>
                  </a:lnTo>
                  <a:lnTo>
                    <a:pt x="76" y="463"/>
                  </a:lnTo>
                  <a:lnTo>
                    <a:pt x="53" y="410"/>
                  </a:lnTo>
                  <a:lnTo>
                    <a:pt x="34" y="355"/>
                  </a:lnTo>
                  <a:lnTo>
                    <a:pt x="19" y="299"/>
                  </a:lnTo>
                  <a:lnTo>
                    <a:pt x="9" y="241"/>
                  </a:lnTo>
                  <a:lnTo>
                    <a:pt x="2" y="182"/>
                  </a:lnTo>
                  <a:lnTo>
                    <a:pt x="0" y="121"/>
                  </a:lnTo>
                  <a:lnTo>
                    <a:pt x="1" y="70"/>
                  </a:lnTo>
                  <a:lnTo>
                    <a:pt x="6" y="20"/>
                  </a:lnTo>
                  <a:lnTo>
                    <a:pt x="58" y="46"/>
                  </a:lnTo>
                  <a:lnTo>
                    <a:pt x="111" y="70"/>
                  </a:lnTo>
                  <a:lnTo>
                    <a:pt x="167" y="89"/>
                  </a:lnTo>
                  <a:lnTo>
                    <a:pt x="224" y="104"/>
                  </a:lnTo>
                  <a:lnTo>
                    <a:pt x="283" y="116"/>
                  </a:lnTo>
                  <a:lnTo>
                    <a:pt x="344" y="123"/>
                  </a:lnTo>
                  <a:lnTo>
                    <a:pt x="405" y="125"/>
                  </a:lnTo>
                  <a:lnTo>
                    <a:pt x="462" y="123"/>
                  </a:lnTo>
                  <a:lnTo>
                    <a:pt x="516" y="117"/>
                  </a:lnTo>
                  <a:lnTo>
                    <a:pt x="570" y="108"/>
                  </a:lnTo>
                  <a:lnTo>
                    <a:pt x="623" y="95"/>
                  </a:lnTo>
                  <a:lnTo>
                    <a:pt x="674" y="79"/>
                  </a:lnTo>
                  <a:lnTo>
                    <a:pt x="724" y="60"/>
                  </a:lnTo>
                  <a:lnTo>
                    <a:pt x="772" y="37"/>
                  </a:lnTo>
                  <a:lnTo>
                    <a:pt x="818" y="12"/>
                  </a:lnTo>
                  <a:lnTo>
                    <a:pt x="868" y="37"/>
                  </a:lnTo>
                  <a:lnTo>
                    <a:pt x="921" y="59"/>
                  </a:lnTo>
                  <a:lnTo>
                    <a:pt x="975" y="77"/>
                  </a:lnTo>
                  <a:lnTo>
                    <a:pt x="1031" y="91"/>
                  </a:lnTo>
                  <a:lnTo>
                    <a:pt x="1088" y="102"/>
                  </a:lnTo>
                  <a:lnTo>
                    <a:pt x="1146" y="108"/>
                  </a:lnTo>
                  <a:lnTo>
                    <a:pt x="1206" y="110"/>
                  </a:lnTo>
                  <a:lnTo>
                    <a:pt x="1261" y="108"/>
                  </a:lnTo>
                  <a:lnTo>
                    <a:pt x="1316" y="103"/>
                  </a:lnTo>
                  <a:lnTo>
                    <a:pt x="1368" y="94"/>
                  </a:lnTo>
                  <a:lnTo>
                    <a:pt x="1420" y="81"/>
                  </a:lnTo>
                  <a:lnTo>
                    <a:pt x="1471" y="66"/>
                  </a:lnTo>
                  <a:lnTo>
                    <a:pt x="1520" y="47"/>
                  </a:lnTo>
                  <a:lnTo>
                    <a:pt x="1568" y="2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632528" y="3612331"/>
              <a:ext cx="1415667" cy="1229119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409" y="58"/>
                </a:cxn>
                <a:cxn ang="0">
                  <a:pos x="424" y="115"/>
                </a:cxn>
                <a:cxn ang="0">
                  <a:pos x="442" y="170"/>
                </a:cxn>
                <a:cxn ang="0">
                  <a:pos x="465" y="223"/>
                </a:cxn>
                <a:cxn ang="0">
                  <a:pos x="491" y="274"/>
                </a:cxn>
                <a:cxn ang="0">
                  <a:pos x="521" y="324"/>
                </a:cxn>
                <a:cxn ang="0">
                  <a:pos x="554" y="370"/>
                </a:cxn>
                <a:cxn ang="0">
                  <a:pos x="590" y="414"/>
                </a:cxn>
                <a:cxn ang="0">
                  <a:pos x="629" y="455"/>
                </a:cxn>
                <a:cxn ang="0">
                  <a:pos x="671" y="494"/>
                </a:cxn>
                <a:cxn ang="0">
                  <a:pos x="716" y="530"/>
                </a:cxn>
                <a:cxn ang="0">
                  <a:pos x="762" y="563"/>
                </a:cxn>
                <a:cxn ang="0">
                  <a:pos x="812" y="592"/>
                </a:cxn>
                <a:cxn ang="0">
                  <a:pos x="766" y="617"/>
                </a:cxn>
                <a:cxn ang="0">
                  <a:pos x="718" y="640"/>
                </a:cxn>
                <a:cxn ang="0">
                  <a:pos x="668" y="659"/>
                </a:cxn>
                <a:cxn ang="0">
                  <a:pos x="617" y="675"/>
                </a:cxn>
                <a:cxn ang="0">
                  <a:pos x="564" y="688"/>
                </a:cxn>
                <a:cxn ang="0">
                  <a:pos x="510" y="697"/>
                </a:cxn>
                <a:cxn ang="0">
                  <a:pos x="456" y="703"/>
                </a:cxn>
                <a:cxn ang="0">
                  <a:pos x="399" y="705"/>
                </a:cxn>
                <a:cxn ang="0">
                  <a:pos x="338" y="703"/>
                </a:cxn>
                <a:cxn ang="0">
                  <a:pos x="277" y="696"/>
                </a:cxn>
                <a:cxn ang="0">
                  <a:pos x="218" y="684"/>
                </a:cxn>
                <a:cxn ang="0">
                  <a:pos x="161" y="669"/>
                </a:cxn>
                <a:cxn ang="0">
                  <a:pos x="105" y="650"/>
                </a:cxn>
                <a:cxn ang="0">
                  <a:pos x="52" y="626"/>
                </a:cxn>
                <a:cxn ang="0">
                  <a:pos x="0" y="600"/>
                </a:cxn>
                <a:cxn ang="0">
                  <a:pos x="10" y="541"/>
                </a:cxn>
                <a:cxn ang="0">
                  <a:pos x="23" y="484"/>
                </a:cxn>
                <a:cxn ang="0">
                  <a:pos x="41" y="429"/>
                </a:cxn>
                <a:cxn ang="0">
                  <a:pos x="62" y="375"/>
                </a:cxn>
                <a:cxn ang="0">
                  <a:pos x="87" y="324"/>
                </a:cxn>
                <a:cxn ang="0">
                  <a:pos x="116" y="275"/>
                </a:cxn>
                <a:cxn ang="0">
                  <a:pos x="147" y="227"/>
                </a:cxn>
                <a:cxn ang="0">
                  <a:pos x="182" y="182"/>
                </a:cxn>
                <a:cxn ang="0">
                  <a:pos x="220" y="140"/>
                </a:cxn>
                <a:cxn ang="0">
                  <a:pos x="260" y="101"/>
                </a:cxn>
                <a:cxn ang="0">
                  <a:pos x="304" y="64"/>
                </a:cxn>
                <a:cxn ang="0">
                  <a:pos x="350" y="30"/>
                </a:cxn>
                <a:cxn ang="0">
                  <a:pos x="398" y="0"/>
                </a:cxn>
              </a:cxnLst>
              <a:rect l="0" t="0" r="r" b="b"/>
              <a:pathLst>
                <a:path w="812" h="705">
                  <a:moveTo>
                    <a:pt x="398" y="0"/>
                  </a:moveTo>
                  <a:lnTo>
                    <a:pt x="409" y="58"/>
                  </a:lnTo>
                  <a:lnTo>
                    <a:pt x="424" y="115"/>
                  </a:lnTo>
                  <a:lnTo>
                    <a:pt x="442" y="170"/>
                  </a:lnTo>
                  <a:lnTo>
                    <a:pt x="465" y="223"/>
                  </a:lnTo>
                  <a:lnTo>
                    <a:pt x="491" y="274"/>
                  </a:lnTo>
                  <a:lnTo>
                    <a:pt x="521" y="324"/>
                  </a:lnTo>
                  <a:lnTo>
                    <a:pt x="554" y="370"/>
                  </a:lnTo>
                  <a:lnTo>
                    <a:pt x="590" y="414"/>
                  </a:lnTo>
                  <a:lnTo>
                    <a:pt x="629" y="455"/>
                  </a:lnTo>
                  <a:lnTo>
                    <a:pt x="671" y="494"/>
                  </a:lnTo>
                  <a:lnTo>
                    <a:pt x="716" y="530"/>
                  </a:lnTo>
                  <a:lnTo>
                    <a:pt x="762" y="563"/>
                  </a:lnTo>
                  <a:lnTo>
                    <a:pt x="812" y="592"/>
                  </a:lnTo>
                  <a:lnTo>
                    <a:pt x="766" y="617"/>
                  </a:lnTo>
                  <a:lnTo>
                    <a:pt x="718" y="640"/>
                  </a:lnTo>
                  <a:lnTo>
                    <a:pt x="668" y="659"/>
                  </a:lnTo>
                  <a:lnTo>
                    <a:pt x="617" y="675"/>
                  </a:lnTo>
                  <a:lnTo>
                    <a:pt x="564" y="688"/>
                  </a:lnTo>
                  <a:lnTo>
                    <a:pt x="510" y="697"/>
                  </a:lnTo>
                  <a:lnTo>
                    <a:pt x="456" y="703"/>
                  </a:lnTo>
                  <a:lnTo>
                    <a:pt x="399" y="705"/>
                  </a:lnTo>
                  <a:lnTo>
                    <a:pt x="338" y="703"/>
                  </a:lnTo>
                  <a:lnTo>
                    <a:pt x="277" y="696"/>
                  </a:lnTo>
                  <a:lnTo>
                    <a:pt x="218" y="684"/>
                  </a:lnTo>
                  <a:lnTo>
                    <a:pt x="161" y="669"/>
                  </a:lnTo>
                  <a:lnTo>
                    <a:pt x="105" y="650"/>
                  </a:lnTo>
                  <a:lnTo>
                    <a:pt x="52" y="626"/>
                  </a:lnTo>
                  <a:lnTo>
                    <a:pt x="0" y="600"/>
                  </a:lnTo>
                  <a:lnTo>
                    <a:pt x="10" y="541"/>
                  </a:lnTo>
                  <a:lnTo>
                    <a:pt x="23" y="484"/>
                  </a:lnTo>
                  <a:lnTo>
                    <a:pt x="41" y="429"/>
                  </a:lnTo>
                  <a:lnTo>
                    <a:pt x="62" y="375"/>
                  </a:lnTo>
                  <a:lnTo>
                    <a:pt x="87" y="324"/>
                  </a:lnTo>
                  <a:lnTo>
                    <a:pt x="116" y="275"/>
                  </a:lnTo>
                  <a:lnTo>
                    <a:pt x="147" y="227"/>
                  </a:lnTo>
                  <a:lnTo>
                    <a:pt x="182" y="182"/>
                  </a:lnTo>
                  <a:lnTo>
                    <a:pt x="220" y="140"/>
                  </a:lnTo>
                  <a:lnTo>
                    <a:pt x="260" y="101"/>
                  </a:lnTo>
                  <a:lnTo>
                    <a:pt x="304" y="64"/>
                  </a:lnTo>
                  <a:lnTo>
                    <a:pt x="350" y="3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048196" y="3603614"/>
              <a:ext cx="1387773" cy="1211685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440" y="29"/>
                </a:cxn>
                <a:cxn ang="0">
                  <a:pos x="486" y="62"/>
                </a:cxn>
                <a:cxn ang="0">
                  <a:pos x="529" y="97"/>
                </a:cxn>
                <a:cxn ang="0">
                  <a:pos x="570" y="136"/>
                </a:cxn>
                <a:cxn ang="0">
                  <a:pos x="608" y="177"/>
                </a:cxn>
                <a:cxn ang="0">
                  <a:pos x="643" y="221"/>
                </a:cxn>
                <a:cxn ang="0">
                  <a:pos x="676" y="267"/>
                </a:cxn>
                <a:cxn ang="0">
                  <a:pos x="705" y="315"/>
                </a:cxn>
                <a:cxn ang="0">
                  <a:pos x="730" y="366"/>
                </a:cxn>
                <a:cxn ang="0">
                  <a:pos x="752" y="418"/>
                </a:cxn>
                <a:cxn ang="0">
                  <a:pos x="770" y="472"/>
                </a:cxn>
                <a:cxn ang="0">
                  <a:pos x="785" y="528"/>
                </a:cxn>
                <a:cxn ang="0">
                  <a:pos x="796" y="585"/>
                </a:cxn>
                <a:cxn ang="0">
                  <a:pos x="750" y="610"/>
                </a:cxn>
                <a:cxn ang="0">
                  <a:pos x="702" y="632"/>
                </a:cxn>
                <a:cxn ang="0">
                  <a:pos x="653" y="651"/>
                </a:cxn>
                <a:cxn ang="0">
                  <a:pos x="602" y="666"/>
                </a:cxn>
                <a:cxn ang="0">
                  <a:pos x="550" y="679"/>
                </a:cxn>
                <a:cxn ang="0">
                  <a:pos x="498" y="688"/>
                </a:cxn>
                <a:cxn ang="0">
                  <a:pos x="443" y="693"/>
                </a:cxn>
                <a:cxn ang="0">
                  <a:pos x="388" y="695"/>
                </a:cxn>
                <a:cxn ang="0">
                  <a:pos x="328" y="693"/>
                </a:cxn>
                <a:cxn ang="0">
                  <a:pos x="270" y="687"/>
                </a:cxn>
                <a:cxn ang="0">
                  <a:pos x="213" y="676"/>
                </a:cxn>
                <a:cxn ang="0">
                  <a:pos x="157" y="662"/>
                </a:cxn>
                <a:cxn ang="0">
                  <a:pos x="103" y="644"/>
                </a:cxn>
                <a:cxn ang="0">
                  <a:pos x="50" y="622"/>
                </a:cxn>
                <a:cxn ang="0">
                  <a:pos x="0" y="597"/>
                </a:cxn>
                <a:cxn ang="0">
                  <a:pos x="47" y="566"/>
                </a:cxn>
                <a:cxn ang="0">
                  <a:pos x="93" y="533"/>
                </a:cxn>
                <a:cxn ang="0">
                  <a:pos x="136" y="496"/>
                </a:cxn>
                <a:cxn ang="0">
                  <a:pos x="176" y="457"/>
                </a:cxn>
                <a:cxn ang="0">
                  <a:pos x="213" y="415"/>
                </a:cxn>
                <a:cxn ang="0">
                  <a:pos x="247" y="370"/>
                </a:cxn>
                <a:cxn ang="0">
                  <a:pos x="279" y="323"/>
                </a:cxn>
                <a:cxn ang="0">
                  <a:pos x="307" y="274"/>
                </a:cxn>
                <a:cxn ang="0">
                  <a:pos x="331" y="223"/>
                </a:cxn>
                <a:cxn ang="0">
                  <a:pos x="352" y="169"/>
                </a:cxn>
                <a:cxn ang="0">
                  <a:pos x="370" y="114"/>
                </a:cxn>
                <a:cxn ang="0">
                  <a:pos x="383" y="57"/>
                </a:cxn>
                <a:cxn ang="0">
                  <a:pos x="392" y="0"/>
                </a:cxn>
              </a:cxnLst>
              <a:rect l="0" t="0" r="r" b="b"/>
              <a:pathLst>
                <a:path w="796" h="695">
                  <a:moveTo>
                    <a:pt x="392" y="0"/>
                  </a:moveTo>
                  <a:lnTo>
                    <a:pt x="440" y="29"/>
                  </a:lnTo>
                  <a:lnTo>
                    <a:pt x="486" y="62"/>
                  </a:lnTo>
                  <a:lnTo>
                    <a:pt x="529" y="97"/>
                  </a:lnTo>
                  <a:lnTo>
                    <a:pt x="570" y="136"/>
                  </a:lnTo>
                  <a:lnTo>
                    <a:pt x="608" y="177"/>
                  </a:lnTo>
                  <a:lnTo>
                    <a:pt x="643" y="221"/>
                  </a:lnTo>
                  <a:lnTo>
                    <a:pt x="676" y="267"/>
                  </a:lnTo>
                  <a:lnTo>
                    <a:pt x="705" y="315"/>
                  </a:lnTo>
                  <a:lnTo>
                    <a:pt x="730" y="366"/>
                  </a:lnTo>
                  <a:lnTo>
                    <a:pt x="752" y="418"/>
                  </a:lnTo>
                  <a:lnTo>
                    <a:pt x="770" y="472"/>
                  </a:lnTo>
                  <a:lnTo>
                    <a:pt x="785" y="528"/>
                  </a:lnTo>
                  <a:lnTo>
                    <a:pt x="796" y="585"/>
                  </a:lnTo>
                  <a:lnTo>
                    <a:pt x="750" y="610"/>
                  </a:lnTo>
                  <a:lnTo>
                    <a:pt x="702" y="632"/>
                  </a:lnTo>
                  <a:lnTo>
                    <a:pt x="653" y="651"/>
                  </a:lnTo>
                  <a:lnTo>
                    <a:pt x="602" y="666"/>
                  </a:lnTo>
                  <a:lnTo>
                    <a:pt x="550" y="679"/>
                  </a:lnTo>
                  <a:lnTo>
                    <a:pt x="498" y="688"/>
                  </a:lnTo>
                  <a:lnTo>
                    <a:pt x="443" y="693"/>
                  </a:lnTo>
                  <a:lnTo>
                    <a:pt x="388" y="695"/>
                  </a:lnTo>
                  <a:lnTo>
                    <a:pt x="328" y="693"/>
                  </a:lnTo>
                  <a:lnTo>
                    <a:pt x="270" y="687"/>
                  </a:lnTo>
                  <a:lnTo>
                    <a:pt x="213" y="676"/>
                  </a:lnTo>
                  <a:lnTo>
                    <a:pt x="157" y="662"/>
                  </a:lnTo>
                  <a:lnTo>
                    <a:pt x="103" y="644"/>
                  </a:lnTo>
                  <a:lnTo>
                    <a:pt x="50" y="622"/>
                  </a:lnTo>
                  <a:lnTo>
                    <a:pt x="0" y="597"/>
                  </a:lnTo>
                  <a:lnTo>
                    <a:pt x="47" y="566"/>
                  </a:lnTo>
                  <a:lnTo>
                    <a:pt x="93" y="533"/>
                  </a:lnTo>
                  <a:lnTo>
                    <a:pt x="136" y="496"/>
                  </a:lnTo>
                  <a:lnTo>
                    <a:pt x="176" y="457"/>
                  </a:lnTo>
                  <a:lnTo>
                    <a:pt x="213" y="415"/>
                  </a:lnTo>
                  <a:lnTo>
                    <a:pt x="247" y="370"/>
                  </a:lnTo>
                  <a:lnTo>
                    <a:pt x="279" y="323"/>
                  </a:lnTo>
                  <a:lnTo>
                    <a:pt x="307" y="274"/>
                  </a:lnTo>
                  <a:lnTo>
                    <a:pt x="331" y="223"/>
                  </a:lnTo>
                  <a:lnTo>
                    <a:pt x="352" y="169"/>
                  </a:lnTo>
                  <a:lnTo>
                    <a:pt x="370" y="114"/>
                  </a:lnTo>
                  <a:lnTo>
                    <a:pt x="383" y="57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326134" y="3418395"/>
              <a:ext cx="1405207" cy="1223890"/>
            </a:xfrm>
            <a:custGeom>
              <a:avLst/>
              <a:gdLst/>
              <a:ahLst/>
              <a:cxnLst>
                <a:cxn ang="0">
                  <a:pos x="407" y="0"/>
                </a:cxn>
                <a:cxn ang="0">
                  <a:pos x="469" y="3"/>
                </a:cxn>
                <a:cxn ang="0">
                  <a:pos x="530" y="9"/>
                </a:cxn>
                <a:cxn ang="0">
                  <a:pos x="588" y="20"/>
                </a:cxn>
                <a:cxn ang="0">
                  <a:pos x="645" y="36"/>
                </a:cxn>
                <a:cxn ang="0">
                  <a:pos x="701" y="55"/>
                </a:cxn>
                <a:cxn ang="0">
                  <a:pos x="754" y="78"/>
                </a:cxn>
                <a:cxn ang="0">
                  <a:pos x="806" y="105"/>
                </a:cxn>
                <a:cxn ang="0">
                  <a:pos x="797" y="162"/>
                </a:cxn>
                <a:cxn ang="0">
                  <a:pos x="784" y="219"/>
                </a:cxn>
                <a:cxn ang="0">
                  <a:pos x="766" y="274"/>
                </a:cxn>
                <a:cxn ang="0">
                  <a:pos x="745" y="328"/>
                </a:cxn>
                <a:cxn ang="0">
                  <a:pos x="721" y="379"/>
                </a:cxn>
                <a:cxn ang="0">
                  <a:pos x="693" y="428"/>
                </a:cxn>
                <a:cxn ang="0">
                  <a:pos x="661" y="475"/>
                </a:cxn>
                <a:cxn ang="0">
                  <a:pos x="627" y="520"/>
                </a:cxn>
                <a:cxn ang="0">
                  <a:pos x="590" y="562"/>
                </a:cxn>
                <a:cxn ang="0">
                  <a:pos x="550" y="601"/>
                </a:cxn>
                <a:cxn ang="0">
                  <a:pos x="507" y="638"/>
                </a:cxn>
                <a:cxn ang="0">
                  <a:pos x="461" y="671"/>
                </a:cxn>
                <a:cxn ang="0">
                  <a:pos x="414" y="702"/>
                </a:cxn>
                <a:cxn ang="0">
                  <a:pos x="364" y="673"/>
                </a:cxn>
                <a:cxn ang="0">
                  <a:pos x="318" y="640"/>
                </a:cxn>
                <a:cxn ang="0">
                  <a:pos x="273" y="604"/>
                </a:cxn>
                <a:cxn ang="0">
                  <a:pos x="231" y="565"/>
                </a:cxn>
                <a:cxn ang="0">
                  <a:pos x="192" y="524"/>
                </a:cxn>
                <a:cxn ang="0">
                  <a:pos x="156" y="480"/>
                </a:cxn>
                <a:cxn ang="0">
                  <a:pos x="123" y="434"/>
                </a:cxn>
                <a:cxn ang="0">
                  <a:pos x="93" y="384"/>
                </a:cxn>
                <a:cxn ang="0">
                  <a:pos x="67" y="333"/>
                </a:cxn>
                <a:cxn ang="0">
                  <a:pos x="44" y="280"/>
                </a:cxn>
                <a:cxn ang="0">
                  <a:pos x="26" y="225"/>
                </a:cxn>
                <a:cxn ang="0">
                  <a:pos x="11" y="168"/>
                </a:cxn>
                <a:cxn ang="0">
                  <a:pos x="0" y="110"/>
                </a:cxn>
                <a:cxn ang="0">
                  <a:pos x="46" y="85"/>
                </a:cxn>
                <a:cxn ang="0">
                  <a:pos x="93" y="63"/>
                </a:cxn>
                <a:cxn ang="0">
                  <a:pos x="142" y="45"/>
                </a:cxn>
                <a:cxn ang="0">
                  <a:pos x="192" y="29"/>
                </a:cxn>
                <a:cxn ang="0">
                  <a:pos x="244" y="17"/>
                </a:cxn>
                <a:cxn ang="0">
                  <a:pos x="298" y="8"/>
                </a:cxn>
                <a:cxn ang="0">
                  <a:pos x="352" y="3"/>
                </a:cxn>
                <a:cxn ang="0">
                  <a:pos x="407" y="0"/>
                </a:cxn>
              </a:cxnLst>
              <a:rect l="0" t="0" r="r" b="b"/>
              <a:pathLst>
                <a:path w="806" h="702">
                  <a:moveTo>
                    <a:pt x="407" y="0"/>
                  </a:moveTo>
                  <a:lnTo>
                    <a:pt x="469" y="3"/>
                  </a:lnTo>
                  <a:lnTo>
                    <a:pt x="530" y="9"/>
                  </a:lnTo>
                  <a:lnTo>
                    <a:pt x="588" y="20"/>
                  </a:lnTo>
                  <a:lnTo>
                    <a:pt x="645" y="36"/>
                  </a:lnTo>
                  <a:lnTo>
                    <a:pt x="701" y="55"/>
                  </a:lnTo>
                  <a:lnTo>
                    <a:pt x="754" y="78"/>
                  </a:lnTo>
                  <a:lnTo>
                    <a:pt x="806" y="105"/>
                  </a:lnTo>
                  <a:lnTo>
                    <a:pt x="797" y="162"/>
                  </a:lnTo>
                  <a:lnTo>
                    <a:pt x="784" y="219"/>
                  </a:lnTo>
                  <a:lnTo>
                    <a:pt x="766" y="274"/>
                  </a:lnTo>
                  <a:lnTo>
                    <a:pt x="745" y="328"/>
                  </a:lnTo>
                  <a:lnTo>
                    <a:pt x="721" y="379"/>
                  </a:lnTo>
                  <a:lnTo>
                    <a:pt x="693" y="428"/>
                  </a:lnTo>
                  <a:lnTo>
                    <a:pt x="661" y="475"/>
                  </a:lnTo>
                  <a:lnTo>
                    <a:pt x="627" y="520"/>
                  </a:lnTo>
                  <a:lnTo>
                    <a:pt x="590" y="562"/>
                  </a:lnTo>
                  <a:lnTo>
                    <a:pt x="550" y="601"/>
                  </a:lnTo>
                  <a:lnTo>
                    <a:pt x="507" y="638"/>
                  </a:lnTo>
                  <a:lnTo>
                    <a:pt x="461" y="671"/>
                  </a:lnTo>
                  <a:lnTo>
                    <a:pt x="414" y="702"/>
                  </a:lnTo>
                  <a:lnTo>
                    <a:pt x="364" y="673"/>
                  </a:lnTo>
                  <a:lnTo>
                    <a:pt x="318" y="640"/>
                  </a:lnTo>
                  <a:lnTo>
                    <a:pt x="273" y="604"/>
                  </a:lnTo>
                  <a:lnTo>
                    <a:pt x="231" y="565"/>
                  </a:lnTo>
                  <a:lnTo>
                    <a:pt x="192" y="524"/>
                  </a:lnTo>
                  <a:lnTo>
                    <a:pt x="156" y="480"/>
                  </a:lnTo>
                  <a:lnTo>
                    <a:pt x="123" y="434"/>
                  </a:lnTo>
                  <a:lnTo>
                    <a:pt x="93" y="384"/>
                  </a:lnTo>
                  <a:lnTo>
                    <a:pt x="67" y="333"/>
                  </a:lnTo>
                  <a:lnTo>
                    <a:pt x="44" y="280"/>
                  </a:lnTo>
                  <a:lnTo>
                    <a:pt x="26" y="225"/>
                  </a:lnTo>
                  <a:lnTo>
                    <a:pt x="11" y="168"/>
                  </a:lnTo>
                  <a:lnTo>
                    <a:pt x="0" y="110"/>
                  </a:lnTo>
                  <a:lnTo>
                    <a:pt x="46" y="85"/>
                  </a:lnTo>
                  <a:lnTo>
                    <a:pt x="93" y="63"/>
                  </a:lnTo>
                  <a:lnTo>
                    <a:pt x="142" y="45"/>
                  </a:lnTo>
                  <a:lnTo>
                    <a:pt x="192" y="29"/>
                  </a:lnTo>
                  <a:lnTo>
                    <a:pt x="244" y="17"/>
                  </a:lnTo>
                  <a:lnTo>
                    <a:pt x="298" y="8"/>
                  </a:lnTo>
                  <a:lnTo>
                    <a:pt x="352" y="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</a:t>
              </a: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Instacart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1960" y="2782094"/>
              <a:ext cx="187499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San Francisco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48.3 %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1341" y="3046194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Chicago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42.88%</a:t>
              </a:r>
              <a:endParaRPr 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5633" y="5007465"/>
              <a:ext cx="19957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 York City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8.8%</a:t>
              </a:r>
              <a:endPara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5641B-9C0C-4E1E-BD8A-46470A4AE80E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03936-A8A8-429B-9CE6-0631F5096ADE}"/>
              </a:ext>
            </a:extLst>
          </p:cNvPr>
          <p:cNvSpPr txBox="1"/>
          <p:nvPr/>
        </p:nvSpPr>
        <p:spPr>
          <a:xfrm>
            <a:off x="7142480" y="2508948"/>
            <a:ext cx="2992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 sided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Chicago outperforms other two markets in terms of efficiency…..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1B4E44-E0D9-4D24-853F-B6A773CB78CF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7EEE94-76E1-4394-B192-992AA12B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40638"/>
              </p:ext>
            </p:extLst>
          </p:nvPr>
        </p:nvGraphicFramePr>
        <p:xfrm>
          <a:off x="1137920" y="2092960"/>
          <a:ext cx="9672320" cy="38361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751626875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052561653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136764036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39084859"/>
                    </a:ext>
                  </a:extLst>
                </a:gridCol>
              </a:tblGrid>
              <a:tr h="5326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CHI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NYC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3984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Average orders per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83541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Average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03602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Peak delivery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 am – 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 pm – 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pm – 8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6580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Average issues per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3199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Percent orders with issues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42948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Major issue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Damaged or Spoiled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Wrong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Damaged or Spoiled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 pain points in SF markets leads to improved customer experience 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5186"/>
            <a:ext cx="12181840" cy="322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C015F-D741-4661-B786-3BBA48B62B85}"/>
              </a:ext>
            </a:extLst>
          </p:cNvPr>
          <p:cNvSpPr/>
          <p:nvPr/>
        </p:nvSpPr>
        <p:spPr>
          <a:xfrm>
            <a:off x="2113857" y="1750646"/>
            <a:ext cx="4116741" cy="31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Situation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0305EA-7511-44AD-9635-639999050728}"/>
              </a:ext>
            </a:extLst>
          </p:cNvPr>
          <p:cNvSpPr/>
          <p:nvPr/>
        </p:nvSpPr>
        <p:spPr>
          <a:xfrm>
            <a:off x="6973703" y="1751090"/>
            <a:ext cx="4116739" cy="3172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Opportunities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82C9D2-4DDC-4D46-9FC9-1F186286F561}"/>
              </a:ext>
            </a:extLst>
          </p:cNvPr>
          <p:cNvGrpSpPr/>
          <p:nvPr/>
        </p:nvGrpSpPr>
        <p:grpSpPr>
          <a:xfrm>
            <a:off x="930009" y="1997765"/>
            <a:ext cx="10491530" cy="1120213"/>
            <a:chOff x="930009" y="1997765"/>
            <a:chExt cx="10491530" cy="11202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66DA5-C415-4B44-94D6-4052DE123A42}"/>
                </a:ext>
              </a:extLst>
            </p:cNvPr>
            <p:cNvSpPr txBox="1"/>
            <p:nvPr/>
          </p:nvSpPr>
          <p:spPr>
            <a:xfrm>
              <a:off x="2408343" y="2245356"/>
              <a:ext cx="3768937" cy="650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Matured market with maximum average number of orders per day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6189A-4161-47F6-805C-8A31315021F6}"/>
                </a:ext>
              </a:extLst>
            </p:cNvPr>
            <p:cNvSpPr txBox="1"/>
            <p:nvPr/>
          </p:nvSpPr>
          <p:spPr>
            <a:xfrm>
              <a:off x="6642607" y="2005346"/>
              <a:ext cx="4778932" cy="928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 more shoppers in the peak delivery hours to ensure smooth shopping experience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34B8F15-887B-47B1-A86F-2409E4009B31}"/>
                </a:ext>
              </a:extLst>
            </p:cNvPr>
            <p:cNvSpPr/>
            <p:nvPr/>
          </p:nvSpPr>
          <p:spPr>
            <a:xfrm>
              <a:off x="930009" y="1997765"/>
              <a:ext cx="1158911" cy="112021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Orders</a:t>
              </a:r>
            </a:p>
          </p:txBody>
        </p:sp>
        <p:pic>
          <p:nvPicPr>
            <p:cNvPr id="29" name="Picture 2" descr="Image result for orders icon">
              <a:extLst>
                <a:ext uri="{FF2B5EF4-FFF2-40B4-BE49-F238E27FC236}">
                  <a16:creationId xmlns:a16="http://schemas.microsoft.com/office/drawing/2014/main" id="{79CB3F0C-C945-49A9-B6B3-B6314D110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4" y="2284682"/>
              <a:ext cx="540830" cy="51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4024C1-FE5A-466B-9F94-0BFD6788764F}"/>
              </a:ext>
            </a:extLst>
          </p:cNvPr>
          <p:cNvGrpSpPr/>
          <p:nvPr/>
        </p:nvGrpSpPr>
        <p:grpSpPr>
          <a:xfrm>
            <a:off x="930009" y="3459081"/>
            <a:ext cx="10515599" cy="1610195"/>
            <a:chOff x="930009" y="3459081"/>
            <a:chExt cx="10515599" cy="16101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01A989-7BA8-4D76-AB48-406F0A844E19}"/>
                </a:ext>
              </a:extLst>
            </p:cNvPr>
            <p:cNvSpPr txBox="1"/>
            <p:nvPr/>
          </p:nvSpPr>
          <p:spPr>
            <a:xfrm>
              <a:off x="6654799" y="3591948"/>
              <a:ext cx="47908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 more customer service agents to provide support on orders</a:t>
              </a:r>
            </a:p>
            <a:p>
              <a:pPr marL="227013" indent="-227013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Follow up on the issues reported and request necessary actions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A4017A-1090-4670-91D0-BB4340401752}"/>
                </a:ext>
              </a:extLst>
            </p:cNvPr>
            <p:cNvSpPr txBox="1"/>
            <p:nvPr/>
          </p:nvSpPr>
          <p:spPr>
            <a:xfrm>
              <a:off x="2466805" y="3604469"/>
              <a:ext cx="374469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rPr>
                <a:t>8.8% of total orders reports issues upon delivery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E44BEE-08F1-484B-8331-0BF101BF3AEF}"/>
                </a:ext>
              </a:extLst>
            </p:cNvPr>
            <p:cNvSpPr/>
            <p:nvPr/>
          </p:nvSpPr>
          <p:spPr>
            <a:xfrm>
              <a:off x="930009" y="3459081"/>
              <a:ext cx="1164748" cy="110794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/>
                </a:rPr>
                <a:t>Issues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0" name="Picture 2" descr="Image result for issues icon">
              <a:extLst>
                <a:ext uri="{FF2B5EF4-FFF2-40B4-BE49-F238E27FC236}">
                  <a16:creationId xmlns:a16="http://schemas.microsoft.com/office/drawing/2014/main" id="{84A03676-F40C-4BC1-87D6-E87F9DC4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3698693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7C8F43-ADFB-423F-AD7F-ACD6519F1CEC}"/>
              </a:ext>
            </a:extLst>
          </p:cNvPr>
          <p:cNvCxnSpPr>
            <a:cxnSpLocks/>
          </p:cNvCxnSpPr>
          <p:nvPr/>
        </p:nvCxnSpPr>
        <p:spPr>
          <a:xfrm flipV="1">
            <a:off x="6367934" y="1909275"/>
            <a:ext cx="0" cy="43973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8E9334-2BB5-4589-88F0-D892E306B7EC}"/>
              </a:ext>
            </a:extLst>
          </p:cNvPr>
          <p:cNvGrpSpPr/>
          <p:nvPr/>
        </p:nvGrpSpPr>
        <p:grpSpPr>
          <a:xfrm>
            <a:off x="947268" y="4964031"/>
            <a:ext cx="10498340" cy="1522555"/>
            <a:chOff x="947268" y="4964031"/>
            <a:chExt cx="10498340" cy="15225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62E88-CB64-4E5C-AF75-2EC4BD253E6D}"/>
                </a:ext>
              </a:extLst>
            </p:cNvPr>
            <p:cNvSpPr txBox="1"/>
            <p:nvPr/>
          </p:nvSpPr>
          <p:spPr>
            <a:xfrm>
              <a:off x="2465427" y="5031451"/>
              <a:ext cx="373083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rPr>
                <a:t>37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of issues reported involve Wrong Item delivered</a:t>
              </a:r>
            </a:p>
            <a:p>
              <a:pPr marL="227013" marR="0" lvl="0" indent="-2270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B43EDF-2EB6-4AB7-B1CA-762F152A1D75}"/>
                </a:ext>
              </a:extLst>
            </p:cNvPr>
            <p:cNvSpPr txBox="1"/>
            <p:nvPr/>
          </p:nvSpPr>
          <p:spPr>
            <a:xfrm>
              <a:off x="6654799" y="5009258"/>
              <a:ext cx="479080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Connect with customers on unavailability of  items and make replacements based on customer preferences</a:t>
              </a:r>
            </a:p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Provide additional care from shoppers to not deliver wrong product by mistake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2153A30-D020-45C1-87AD-F4949FE8EF44}"/>
                </a:ext>
              </a:extLst>
            </p:cNvPr>
            <p:cNvSpPr/>
            <p:nvPr/>
          </p:nvSpPr>
          <p:spPr>
            <a:xfrm>
              <a:off x="947268" y="4964031"/>
              <a:ext cx="1188720" cy="1188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Wrong Item</a:t>
              </a:r>
            </a:p>
          </p:txBody>
        </p:sp>
        <p:pic>
          <p:nvPicPr>
            <p:cNvPr id="37" name="Picture 4" descr="Image result for wrong item">
              <a:extLst>
                <a:ext uri="{FF2B5EF4-FFF2-40B4-BE49-F238E27FC236}">
                  <a16:creationId xmlns:a16="http://schemas.microsoft.com/office/drawing/2014/main" id="{CBE24A9D-82C5-42B0-8ADF-4D1DF5FEE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08" y="5241095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6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0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the best practices followed in Chi market to create positive shopping experience …..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C015F-D741-4661-B786-3BBA48B62B85}"/>
              </a:ext>
            </a:extLst>
          </p:cNvPr>
          <p:cNvSpPr/>
          <p:nvPr/>
        </p:nvSpPr>
        <p:spPr>
          <a:xfrm>
            <a:off x="2094757" y="1716803"/>
            <a:ext cx="4116741" cy="31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Situation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0305EA-7511-44AD-9635-639999050728}"/>
              </a:ext>
            </a:extLst>
          </p:cNvPr>
          <p:cNvSpPr/>
          <p:nvPr/>
        </p:nvSpPr>
        <p:spPr>
          <a:xfrm>
            <a:off x="6203881" y="1716803"/>
            <a:ext cx="4116739" cy="3172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6CC1B8-5462-47ED-B3B4-1AD7F79A6385}"/>
              </a:ext>
            </a:extLst>
          </p:cNvPr>
          <p:cNvGrpSpPr/>
          <p:nvPr/>
        </p:nvGrpSpPr>
        <p:grpSpPr>
          <a:xfrm>
            <a:off x="930009" y="1997768"/>
            <a:ext cx="10515600" cy="1228232"/>
            <a:chOff x="930009" y="1997768"/>
            <a:chExt cx="10515600" cy="12282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66DA5-C415-4B44-94D6-4052DE123A42}"/>
                </a:ext>
              </a:extLst>
            </p:cNvPr>
            <p:cNvSpPr txBox="1"/>
            <p:nvPr/>
          </p:nvSpPr>
          <p:spPr>
            <a:xfrm>
              <a:off x="2292423" y="2249098"/>
              <a:ext cx="3903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nd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biggest market based on average number of orders per day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6189A-4161-47F6-805C-8A31315021F6}"/>
                </a:ext>
              </a:extLst>
            </p:cNvPr>
            <p:cNvSpPr txBox="1"/>
            <p:nvPr/>
          </p:nvSpPr>
          <p:spPr>
            <a:xfrm>
              <a:off x="6525083" y="2025671"/>
              <a:ext cx="49205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 additional shoppers in the peak delivery hours to have a smooth shopping experience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34B8F15-887B-47B1-A86F-2409E4009B31}"/>
                </a:ext>
              </a:extLst>
            </p:cNvPr>
            <p:cNvSpPr/>
            <p:nvPr/>
          </p:nvSpPr>
          <p:spPr>
            <a:xfrm>
              <a:off x="930009" y="1997768"/>
              <a:ext cx="1164748" cy="111347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Orders</a:t>
              </a:r>
            </a:p>
          </p:txBody>
        </p:sp>
        <p:pic>
          <p:nvPicPr>
            <p:cNvPr id="29" name="Picture 2" descr="Image result for orders icon">
              <a:extLst>
                <a:ext uri="{FF2B5EF4-FFF2-40B4-BE49-F238E27FC236}">
                  <a16:creationId xmlns:a16="http://schemas.microsoft.com/office/drawing/2014/main" id="{79CB3F0C-C945-49A9-B6B3-B6314D110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2284686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FFA752-0CCD-4B31-B81B-1E5FC5CF2CA9}"/>
              </a:ext>
            </a:extLst>
          </p:cNvPr>
          <p:cNvGrpSpPr/>
          <p:nvPr/>
        </p:nvGrpSpPr>
        <p:grpSpPr>
          <a:xfrm>
            <a:off x="930009" y="3459082"/>
            <a:ext cx="10515600" cy="1107939"/>
            <a:chOff x="930009" y="3459082"/>
            <a:chExt cx="10515600" cy="11079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01A989-7BA8-4D76-AB48-406F0A844E19}"/>
                </a:ext>
              </a:extLst>
            </p:cNvPr>
            <p:cNvSpPr txBox="1"/>
            <p:nvPr/>
          </p:nvSpPr>
          <p:spPr>
            <a:xfrm>
              <a:off x="6525083" y="3622429"/>
              <a:ext cx="4920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Continue with the best practices followed in Chi market.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A4017A-1090-4670-91D0-BB4340401752}"/>
                </a:ext>
              </a:extLst>
            </p:cNvPr>
            <p:cNvSpPr txBox="1"/>
            <p:nvPr/>
          </p:nvSpPr>
          <p:spPr>
            <a:xfrm>
              <a:off x="2307659" y="3618368"/>
              <a:ext cx="39038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rPr>
                <a:t>Lesser issues (3.5 % of total orders) reported on an daily average basis relative to SF market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E44BEE-08F1-484B-8331-0BF101BF3AEF}"/>
                </a:ext>
              </a:extLst>
            </p:cNvPr>
            <p:cNvSpPr/>
            <p:nvPr/>
          </p:nvSpPr>
          <p:spPr>
            <a:xfrm>
              <a:off x="930009" y="3459082"/>
              <a:ext cx="1164748" cy="11079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/>
                </a:rPr>
                <a:t>Issues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0" name="Picture 2" descr="Image result for issues icon">
              <a:extLst>
                <a:ext uri="{FF2B5EF4-FFF2-40B4-BE49-F238E27FC236}">
                  <a16:creationId xmlns:a16="http://schemas.microsoft.com/office/drawing/2014/main" id="{84A03676-F40C-4BC1-87D6-E87F9DC4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3698694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7C8F43-ADFB-423F-AD7F-ACD6519F1CEC}"/>
              </a:ext>
            </a:extLst>
          </p:cNvPr>
          <p:cNvCxnSpPr>
            <a:cxnSpLocks/>
          </p:cNvCxnSpPr>
          <p:nvPr/>
        </p:nvCxnSpPr>
        <p:spPr>
          <a:xfrm flipV="1">
            <a:off x="6367934" y="1909275"/>
            <a:ext cx="0" cy="43973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CBB77EF-B9DA-4EFD-B3C8-3F6F3540C7F8}"/>
              </a:ext>
            </a:extLst>
          </p:cNvPr>
          <p:cNvGrpSpPr/>
          <p:nvPr/>
        </p:nvGrpSpPr>
        <p:grpSpPr>
          <a:xfrm>
            <a:off x="930009" y="4920395"/>
            <a:ext cx="10515600" cy="1411115"/>
            <a:chOff x="930009" y="4920395"/>
            <a:chExt cx="10515600" cy="14111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62E88-CB64-4E5C-AF75-2EC4BD253E6D}"/>
                </a:ext>
              </a:extLst>
            </p:cNvPr>
            <p:cNvSpPr txBox="1"/>
            <p:nvPr/>
          </p:nvSpPr>
          <p:spPr>
            <a:xfrm>
              <a:off x="2307659" y="5131180"/>
              <a:ext cx="38886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35% of issues are due to Damaged or spoiled items</a:t>
              </a:r>
              <a:r>
                <a:rPr kumimoji="0" lang="en-US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delivered</a:t>
              </a:r>
            </a:p>
            <a:p>
              <a:pPr marL="227013" marR="0" lvl="0" indent="-2270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B43EDF-2EB6-4AB7-B1CA-762F152A1D75}"/>
                </a:ext>
              </a:extLst>
            </p:cNvPr>
            <p:cNvSpPr txBox="1"/>
            <p:nvPr/>
          </p:nvSpPr>
          <p:spPr>
            <a:xfrm>
              <a:off x="6525083" y="5131181"/>
              <a:ext cx="49205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 shoppers to ensure quality while shopping and  delivering items</a:t>
              </a:r>
            </a:p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Follow up on the status of the issue being reported 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9EEE00E-3FA9-474A-AB0F-6B4467BE2F01}"/>
                </a:ext>
              </a:extLst>
            </p:cNvPr>
            <p:cNvSpPr/>
            <p:nvPr/>
          </p:nvSpPr>
          <p:spPr>
            <a:xfrm>
              <a:off x="930009" y="4920395"/>
              <a:ext cx="1164748" cy="1113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Damaged Item</a:t>
              </a:r>
            </a:p>
          </p:txBody>
        </p:sp>
        <p:pic>
          <p:nvPicPr>
            <p:cNvPr id="36" name="Picture 6" descr="Image result for damaged item icon">
              <a:extLst>
                <a:ext uri="{FF2B5EF4-FFF2-40B4-BE49-F238E27FC236}">
                  <a16:creationId xmlns:a16="http://schemas.microsoft.com/office/drawing/2014/main" id="{FDE50DA2-3B13-4A37-9872-EA8C1E5E4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5105060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91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Emulating best practices from Chi market will help to address growth opportunities in NYC …..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C015F-D741-4661-B786-3BBA48B62B85}"/>
              </a:ext>
            </a:extLst>
          </p:cNvPr>
          <p:cNvSpPr/>
          <p:nvPr/>
        </p:nvSpPr>
        <p:spPr>
          <a:xfrm>
            <a:off x="1973067" y="1744922"/>
            <a:ext cx="4116741" cy="275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Situation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0305EA-7511-44AD-9635-639999050728}"/>
              </a:ext>
            </a:extLst>
          </p:cNvPr>
          <p:cNvSpPr/>
          <p:nvPr/>
        </p:nvSpPr>
        <p:spPr>
          <a:xfrm>
            <a:off x="6646061" y="1744922"/>
            <a:ext cx="4116739" cy="3172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14E743-734E-4008-9DA5-B3D53B1DF9D8}"/>
              </a:ext>
            </a:extLst>
          </p:cNvPr>
          <p:cNvGrpSpPr/>
          <p:nvPr/>
        </p:nvGrpSpPr>
        <p:grpSpPr>
          <a:xfrm>
            <a:off x="930009" y="1997767"/>
            <a:ext cx="10515600" cy="1688111"/>
            <a:chOff x="930009" y="1997767"/>
            <a:chExt cx="10515600" cy="16881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66DA5-C415-4B44-94D6-4052DE123A42}"/>
                </a:ext>
              </a:extLst>
            </p:cNvPr>
            <p:cNvSpPr txBox="1"/>
            <p:nvPr/>
          </p:nvSpPr>
          <p:spPr>
            <a:xfrm>
              <a:off x="2109280" y="2166027"/>
              <a:ext cx="410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Smaller market compared to other two markets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6189A-4161-47F6-805C-8A31315021F6}"/>
                </a:ext>
              </a:extLst>
            </p:cNvPr>
            <p:cNvSpPr txBox="1"/>
            <p:nvPr/>
          </p:nvSpPr>
          <p:spPr>
            <a:xfrm>
              <a:off x="6525083" y="2208550"/>
              <a:ext cx="4920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 more shoppers in the peak delivery hours to have a smooth shopping experience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Implement best practices from Chi market for enhanced customer service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34B8F15-887B-47B1-A86F-2409E4009B31}"/>
                </a:ext>
              </a:extLst>
            </p:cNvPr>
            <p:cNvSpPr/>
            <p:nvPr/>
          </p:nvSpPr>
          <p:spPr>
            <a:xfrm>
              <a:off x="930009" y="1997767"/>
              <a:ext cx="1164748" cy="111347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Orders</a:t>
              </a:r>
            </a:p>
          </p:txBody>
        </p:sp>
        <p:pic>
          <p:nvPicPr>
            <p:cNvPr id="29" name="Picture 2" descr="Image result for orders icon">
              <a:extLst>
                <a:ext uri="{FF2B5EF4-FFF2-40B4-BE49-F238E27FC236}">
                  <a16:creationId xmlns:a16="http://schemas.microsoft.com/office/drawing/2014/main" id="{79CB3F0C-C945-49A9-B6B3-B6314D110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2284685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F6EB28-1D84-4B53-B66B-D4457840D43F}"/>
              </a:ext>
            </a:extLst>
          </p:cNvPr>
          <p:cNvGrpSpPr/>
          <p:nvPr/>
        </p:nvGrpSpPr>
        <p:grpSpPr>
          <a:xfrm>
            <a:off x="930009" y="3459082"/>
            <a:ext cx="10515600" cy="1239077"/>
            <a:chOff x="930009" y="3459082"/>
            <a:chExt cx="10515600" cy="12390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AE80AE-13B0-4E6A-B33A-B36348D0BA03}"/>
                </a:ext>
              </a:extLst>
            </p:cNvPr>
            <p:cNvGrpSpPr/>
            <p:nvPr/>
          </p:nvGrpSpPr>
          <p:grpSpPr>
            <a:xfrm>
              <a:off x="930009" y="3459082"/>
              <a:ext cx="10515600" cy="1239077"/>
              <a:chOff x="930009" y="3459082"/>
              <a:chExt cx="10515600" cy="12390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1A989-7BA8-4D76-AB48-406F0A844E19}"/>
                  </a:ext>
                </a:extLst>
              </p:cNvPr>
              <p:cNvSpPr txBox="1"/>
              <p:nvPr/>
            </p:nvSpPr>
            <p:spPr>
              <a:xfrm>
                <a:off x="6525083" y="3774829"/>
                <a:ext cx="49205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7013" indent="-227013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Employ more customer service agents</a:t>
                </a:r>
              </a:p>
              <a:p>
                <a:pPr marL="227013" indent="-227013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Follow up on status of the issues reported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A4017A-1090-4670-91D0-BB4340401752}"/>
                  </a:ext>
                </a:extLst>
              </p:cNvPr>
              <p:cNvSpPr txBox="1"/>
              <p:nvPr/>
            </p:nvSpPr>
            <p:spPr>
              <a:xfrm>
                <a:off x="2094757" y="3770768"/>
                <a:ext cx="4116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7013" marR="0" lvl="0" indent="-227013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/>
                  </a:rPr>
                  <a:t>7.7% of total orders report issues on their delivery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7E44BEE-08F1-484B-8331-0BF101BF3AEF}"/>
                  </a:ext>
                </a:extLst>
              </p:cNvPr>
              <p:cNvSpPr/>
              <p:nvPr/>
            </p:nvSpPr>
            <p:spPr>
              <a:xfrm>
                <a:off x="930009" y="3459082"/>
                <a:ext cx="1164748" cy="110793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/>
                  </a:rPr>
                  <a:t>Issues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30" name="Picture 2" descr="Image result for issues icon">
              <a:extLst>
                <a:ext uri="{FF2B5EF4-FFF2-40B4-BE49-F238E27FC236}">
                  <a16:creationId xmlns:a16="http://schemas.microsoft.com/office/drawing/2014/main" id="{84A03676-F40C-4BC1-87D6-E87F9DC4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3698694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0C06BE-CA4A-4780-A17C-9348FFE65B8C}"/>
              </a:ext>
            </a:extLst>
          </p:cNvPr>
          <p:cNvGrpSpPr/>
          <p:nvPr/>
        </p:nvGrpSpPr>
        <p:grpSpPr>
          <a:xfrm>
            <a:off x="930009" y="4920396"/>
            <a:ext cx="10515600" cy="1411114"/>
            <a:chOff x="930009" y="4920396"/>
            <a:chExt cx="10515600" cy="14111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62E88-CB64-4E5C-AF75-2EC4BD253E6D}"/>
                </a:ext>
              </a:extLst>
            </p:cNvPr>
            <p:cNvSpPr txBox="1"/>
            <p:nvPr/>
          </p:nvSpPr>
          <p:spPr>
            <a:xfrm>
              <a:off x="2094757" y="5131180"/>
              <a:ext cx="41015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marR="0" lvl="0" indent="-227013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</a:rPr>
                <a:t>4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of total issues report Damaged or spoiled items</a:t>
              </a:r>
              <a:r>
                <a:rPr kumimoji="0" lang="en-US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B43EDF-2EB6-4AB7-B1CA-762F152A1D75}"/>
                </a:ext>
              </a:extLst>
            </p:cNvPr>
            <p:cNvSpPr txBox="1"/>
            <p:nvPr/>
          </p:nvSpPr>
          <p:spPr>
            <a:xfrm>
              <a:off x="6525083" y="5131181"/>
              <a:ext cx="49205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 shoppers to have quality check while shopping and  delivering items to customers</a:t>
              </a:r>
            </a:p>
            <a:p>
              <a:pPr marL="227013" indent="-227013" algn="just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Implement provisions to replace damaged or  spoiled products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BCF75D6-3569-4871-9DF7-EE91E0B7DCD1}"/>
                </a:ext>
              </a:extLst>
            </p:cNvPr>
            <p:cNvSpPr/>
            <p:nvPr/>
          </p:nvSpPr>
          <p:spPr>
            <a:xfrm>
              <a:off x="930009" y="4920396"/>
              <a:ext cx="1164748" cy="1113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Damaged Item</a:t>
              </a:r>
            </a:p>
          </p:txBody>
        </p:sp>
        <p:pic>
          <p:nvPicPr>
            <p:cNvPr id="31" name="Picture 6" descr="Image result for damaged item icon">
              <a:extLst>
                <a:ext uri="{FF2B5EF4-FFF2-40B4-BE49-F238E27FC236}">
                  <a16:creationId xmlns:a16="http://schemas.microsoft.com/office/drawing/2014/main" id="{BAB666BD-2BCD-4CF4-9426-FB00F33E5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595" y="5105061"/>
              <a:ext cx="537576" cy="513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7C8F43-ADFB-423F-AD7F-ACD6519F1CEC}"/>
              </a:ext>
            </a:extLst>
          </p:cNvPr>
          <p:cNvCxnSpPr/>
          <p:nvPr/>
        </p:nvCxnSpPr>
        <p:spPr>
          <a:xfrm flipV="1">
            <a:off x="6367934" y="1689409"/>
            <a:ext cx="0" cy="48370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89D2-4482-42C9-88AE-63F78B3F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65126"/>
            <a:ext cx="10541000" cy="78804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F73B7-8E96-4C06-A3BF-73310F696036}"/>
              </a:ext>
            </a:extLst>
          </p:cNvPr>
          <p:cNvSpPr/>
          <p:nvPr/>
        </p:nvSpPr>
        <p:spPr>
          <a:xfrm>
            <a:off x="0" y="6529849"/>
            <a:ext cx="12192000" cy="31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* The statistics are based on the analysis of data from May 2014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EB456A-A8A7-453D-A6CD-1CB455FB1561}"/>
              </a:ext>
            </a:extLst>
          </p:cNvPr>
          <p:cNvSpPr/>
          <p:nvPr/>
        </p:nvSpPr>
        <p:spPr>
          <a:xfrm>
            <a:off x="0" y="3183423"/>
            <a:ext cx="2667000" cy="33392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E189FD8E-4381-486A-9DC0-410F71D78E09}"/>
              </a:ext>
            </a:extLst>
          </p:cNvPr>
          <p:cNvSpPr/>
          <p:nvPr/>
        </p:nvSpPr>
        <p:spPr>
          <a:xfrm flipH="1">
            <a:off x="0" y="2650050"/>
            <a:ext cx="1113114" cy="533373"/>
          </a:xfrm>
          <a:custGeom>
            <a:avLst/>
            <a:gdLst>
              <a:gd name="connsiteX0" fmla="*/ 0 w 383764"/>
              <a:gd name="connsiteY0" fmla="*/ 0 h 323421"/>
              <a:gd name="connsiteX1" fmla="*/ 383764 w 383764"/>
              <a:gd name="connsiteY1" fmla="*/ 0 h 323421"/>
              <a:gd name="connsiteX2" fmla="*/ 383764 w 383764"/>
              <a:gd name="connsiteY2" fmla="*/ 323421 h 323421"/>
              <a:gd name="connsiteX3" fmla="*/ 0 w 383764"/>
              <a:gd name="connsiteY3" fmla="*/ 323421 h 323421"/>
              <a:gd name="connsiteX4" fmla="*/ 0 w 383764"/>
              <a:gd name="connsiteY4" fmla="*/ 0 h 323421"/>
              <a:gd name="connsiteX0" fmla="*/ 171450 w 555214"/>
              <a:gd name="connsiteY0" fmla="*/ 0 h 323421"/>
              <a:gd name="connsiteX1" fmla="*/ 555214 w 555214"/>
              <a:gd name="connsiteY1" fmla="*/ 0 h 323421"/>
              <a:gd name="connsiteX2" fmla="*/ 555214 w 555214"/>
              <a:gd name="connsiteY2" fmla="*/ 323421 h 323421"/>
              <a:gd name="connsiteX3" fmla="*/ 0 w 555214"/>
              <a:gd name="connsiteY3" fmla="*/ 323421 h 323421"/>
              <a:gd name="connsiteX4" fmla="*/ 171450 w 555214"/>
              <a:gd name="connsiteY4" fmla="*/ 0 h 3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14" h="323421">
                <a:moveTo>
                  <a:pt x="171450" y="0"/>
                </a:moveTo>
                <a:lnTo>
                  <a:pt x="555214" y="0"/>
                </a:lnTo>
                <a:lnTo>
                  <a:pt x="555214" y="323421"/>
                </a:lnTo>
                <a:lnTo>
                  <a:pt x="0" y="323421"/>
                </a:lnTo>
                <a:lnTo>
                  <a:pt x="17145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122">
            <a:extLst>
              <a:ext uri="{FF2B5EF4-FFF2-40B4-BE49-F238E27FC236}">
                <a16:creationId xmlns:a16="http://schemas.microsoft.com/office/drawing/2014/main" id="{B297DFA4-52FE-4EAA-8C94-C9A1BB7AE4D7}"/>
              </a:ext>
            </a:extLst>
          </p:cNvPr>
          <p:cNvSpPr/>
          <p:nvPr/>
        </p:nvSpPr>
        <p:spPr>
          <a:xfrm>
            <a:off x="2785729" y="3164280"/>
            <a:ext cx="8568071" cy="28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-118528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  <a:sym typeface="Arial"/>
              </a:rPr>
              <a:t>Actionable Items</a:t>
            </a:r>
            <a:endParaRPr kumimoji="0" lang="en" sz="1867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222A5A-C90D-4D8C-A314-4242A0D81421}"/>
              </a:ext>
            </a:extLst>
          </p:cNvPr>
          <p:cNvGrpSpPr/>
          <p:nvPr/>
        </p:nvGrpSpPr>
        <p:grpSpPr>
          <a:xfrm>
            <a:off x="2910939" y="3693720"/>
            <a:ext cx="2831492" cy="2711865"/>
            <a:chOff x="3463834" y="3693719"/>
            <a:chExt cx="2831492" cy="23335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772965-1A25-47C0-AC2F-FE6902862694}"/>
                </a:ext>
              </a:extLst>
            </p:cNvPr>
            <p:cNvSpPr/>
            <p:nvPr/>
          </p:nvSpPr>
          <p:spPr>
            <a:xfrm>
              <a:off x="3463834" y="5232756"/>
              <a:ext cx="2656113" cy="7945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Open Sans Light" panose="020B0306030504020204" pitchFamily="34" charset="0"/>
                  <a:cs typeface="Open Sans Light" panose="020B0306030504020204" pitchFamily="34" charset="0"/>
                </a:rPr>
                <a:t>Enable improved and increased customer support in SF and NYC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3D1907-FEAB-4A6A-9833-9CD857B50B38}"/>
                </a:ext>
              </a:extLst>
            </p:cNvPr>
            <p:cNvSpPr/>
            <p:nvPr/>
          </p:nvSpPr>
          <p:spPr>
            <a:xfrm>
              <a:off x="3469512" y="4665167"/>
              <a:ext cx="28258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1">
                  <a:solidFill>
                    <a:schemeClr val="bg2">
                      <a:lumMod val="50000"/>
                    </a:schemeClr>
                  </a:solidFill>
                  <a:latin typeface="Calibri" panose="020F0502020204030204"/>
                </a:rPr>
                <a:t>Customer Service Support </a:t>
              </a:r>
              <a:endParaRPr kumimoji="0" lang="en-US" b="1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BFF5FB-1BA8-47FA-92DD-4A34F18A065C}"/>
                </a:ext>
              </a:extLst>
            </p:cNvPr>
            <p:cNvGrpSpPr/>
            <p:nvPr/>
          </p:nvGrpSpPr>
          <p:grpSpPr>
            <a:xfrm>
              <a:off x="4196555" y="3693719"/>
              <a:ext cx="969264" cy="834053"/>
              <a:chOff x="4501355" y="3449879"/>
              <a:chExt cx="969264" cy="83405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9B3656-C2CC-48DC-AECC-BC3A8172BD8E}"/>
                  </a:ext>
                </a:extLst>
              </p:cNvPr>
              <p:cNvSpPr/>
              <p:nvPr/>
            </p:nvSpPr>
            <p:spPr>
              <a:xfrm>
                <a:off x="4501355" y="3449879"/>
                <a:ext cx="969264" cy="8340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	</a:t>
                </a:r>
              </a:p>
            </p:txBody>
          </p:sp>
          <p:pic>
            <p:nvPicPr>
              <p:cNvPr id="44" name="Picture 4" descr="Related image">
                <a:extLst>
                  <a:ext uri="{FF2B5EF4-FFF2-40B4-BE49-F238E27FC236}">
                    <a16:creationId xmlns:a16="http://schemas.microsoft.com/office/drawing/2014/main" id="{07FCA959-81B8-436B-ACEC-D7A2253EF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3087" y="3554085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19C8BC-1E8B-4783-A902-27644AB662F2}"/>
              </a:ext>
            </a:extLst>
          </p:cNvPr>
          <p:cNvGrpSpPr/>
          <p:nvPr/>
        </p:nvGrpSpPr>
        <p:grpSpPr>
          <a:xfrm>
            <a:off x="5735059" y="3718758"/>
            <a:ext cx="2810892" cy="2686827"/>
            <a:chOff x="6181634" y="3718758"/>
            <a:chExt cx="2663097" cy="228820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F81F9C-54C0-4600-A52E-3850A44F0A42}"/>
                </a:ext>
              </a:extLst>
            </p:cNvPr>
            <p:cNvSpPr/>
            <p:nvPr/>
          </p:nvSpPr>
          <p:spPr>
            <a:xfrm>
              <a:off x="6188618" y="5220622"/>
              <a:ext cx="2656113" cy="7863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tabLst/>
                <a:defRPr/>
              </a:pPr>
              <a:r>
                <a:rPr lang="en-US" noProof="1">
                  <a:solidFill>
                    <a:schemeClr val="bg2">
                      <a:lumMod val="50000"/>
                    </a:schemeClr>
                  </a:solidFill>
                  <a:latin typeface="Calibri" panose="020F0502020204030204"/>
                </a:rPr>
                <a:t>Employ more shoppers during peak hours to ensure timely delivery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265A1B-B1C3-4E7C-9334-FC234859B9E5}"/>
                </a:ext>
              </a:extLst>
            </p:cNvPr>
            <p:cNvSpPr/>
            <p:nvPr/>
          </p:nvSpPr>
          <p:spPr>
            <a:xfrm>
              <a:off x="6949442" y="3718758"/>
              <a:ext cx="914400" cy="8254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</a:t>
              </a:r>
            </a:p>
          </p:txBody>
        </p:sp>
        <p:pic>
          <p:nvPicPr>
            <p:cNvPr id="13314" name="Picture 2" descr="Image result for shoppers icon">
              <a:extLst>
                <a:ext uri="{FF2B5EF4-FFF2-40B4-BE49-F238E27FC236}">
                  <a16:creationId xmlns:a16="http://schemas.microsoft.com/office/drawing/2014/main" id="{7B30CF37-4914-45B2-B7B4-0C1C933BF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805" y="378096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4750D6-45FD-4901-BAF9-C234E1ABD0A5}"/>
                </a:ext>
              </a:extLst>
            </p:cNvPr>
            <p:cNvSpPr/>
            <p:nvPr/>
          </p:nvSpPr>
          <p:spPr>
            <a:xfrm>
              <a:off x="6181634" y="4663638"/>
              <a:ext cx="24760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</a:rPr>
                <a:t>Shoppers Assignment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12F33-8604-414E-A9FA-36C8325045EE}"/>
              </a:ext>
            </a:extLst>
          </p:cNvPr>
          <p:cNvGrpSpPr/>
          <p:nvPr/>
        </p:nvGrpSpPr>
        <p:grpSpPr>
          <a:xfrm>
            <a:off x="8754018" y="3718758"/>
            <a:ext cx="2825496" cy="2686827"/>
            <a:chOff x="8780829" y="3708187"/>
            <a:chExt cx="2576145" cy="242996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2C2250-EAB3-41D4-B120-E8341E066003}"/>
                </a:ext>
              </a:extLst>
            </p:cNvPr>
            <p:cNvSpPr/>
            <p:nvPr/>
          </p:nvSpPr>
          <p:spPr>
            <a:xfrm>
              <a:off x="8780829" y="5303094"/>
              <a:ext cx="2576145" cy="83505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Tx/>
                <a:buFontTx/>
                <a:buNone/>
                <a:tabLst/>
                <a:defRPr/>
              </a:pPr>
              <a:r>
                <a:rPr lang="en-US" noProof="1">
                  <a:solidFill>
                    <a:schemeClr val="bg2">
                      <a:lumMod val="50000"/>
                    </a:schemeClr>
                  </a:solidFill>
                  <a:latin typeface="Calibri" panose="020F0502020204030204"/>
                </a:rPr>
                <a:t>Conduct trainings to shoppers on Quality check and replacement on items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70FE8A-2C2A-4A8F-8970-844A78267D33}"/>
                </a:ext>
              </a:extLst>
            </p:cNvPr>
            <p:cNvSpPr/>
            <p:nvPr/>
          </p:nvSpPr>
          <p:spPr>
            <a:xfrm>
              <a:off x="9080203" y="4663638"/>
              <a:ext cx="15417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</a:rPr>
                <a:t>Training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40C455-6F90-4D2F-8EFC-458018E281CE}"/>
                </a:ext>
              </a:extLst>
            </p:cNvPr>
            <p:cNvGrpSpPr/>
            <p:nvPr/>
          </p:nvGrpSpPr>
          <p:grpSpPr>
            <a:xfrm>
              <a:off x="9436993" y="3708187"/>
              <a:ext cx="914400" cy="914400"/>
              <a:chOff x="9692177" y="3708187"/>
              <a:chExt cx="914400" cy="914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8D80EFD-446A-4495-BD83-7025BA0DE16D}"/>
                  </a:ext>
                </a:extLst>
              </p:cNvPr>
              <p:cNvSpPr/>
              <p:nvPr/>
            </p:nvSpPr>
            <p:spPr>
              <a:xfrm>
                <a:off x="9692177" y="3708187"/>
                <a:ext cx="914400" cy="914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	</a:t>
                </a:r>
              </a:p>
            </p:txBody>
          </p:sp>
          <p:pic>
            <p:nvPicPr>
              <p:cNvPr id="13320" name="Picture 8" descr="Image result for training icon">
                <a:extLst>
                  <a:ext uri="{FF2B5EF4-FFF2-40B4-BE49-F238E27FC236}">
                    <a16:creationId xmlns:a16="http://schemas.microsoft.com/office/drawing/2014/main" id="{3F571330-6359-466F-9DD9-00F031968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477" y="3780964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1DAFD7-A0A7-4278-8E77-278A18DBD45F}"/>
              </a:ext>
            </a:extLst>
          </p:cNvPr>
          <p:cNvSpPr txBox="1"/>
          <p:nvPr/>
        </p:nvSpPr>
        <p:spPr>
          <a:xfrm>
            <a:off x="1671057" y="1508466"/>
            <a:ext cx="916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Better customer experience by staffing more customer service support agents and training shoppers on best practices for improved experience</a:t>
            </a:r>
          </a:p>
        </p:txBody>
      </p:sp>
      <p:pic>
        <p:nvPicPr>
          <p:cNvPr id="13324" name="Picture 12" descr="Image result for instacart ppt">
            <a:extLst>
              <a:ext uri="{FF2B5EF4-FFF2-40B4-BE49-F238E27FC236}">
                <a16:creationId xmlns:a16="http://schemas.microsoft.com/office/drawing/2014/main" id="{84395039-EA9C-4C04-B2A5-6E844716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" y="3468552"/>
            <a:ext cx="2329673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9FEB7-315F-47EB-9435-CD8A8AA0DCEE}"/>
              </a:ext>
            </a:extLst>
          </p:cNvPr>
          <p:cNvCxnSpPr/>
          <p:nvPr/>
        </p:nvCxnSpPr>
        <p:spPr>
          <a:xfrm>
            <a:off x="5671261" y="3468552"/>
            <a:ext cx="0" cy="306129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BE9406-3881-463A-B02E-6DBAD3AE551D}"/>
              </a:ext>
            </a:extLst>
          </p:cNvPr>
          <p:cNvCxnSpPr/>
          <p:nvPr/>
        </p:nvCxnSpPr>
        <p:spPr>
          <a:xfrm>
            <a:off x="8641294" y="3450826"/>
            <a:ext cx="0" cy="306129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0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968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 Light</vt:lpstr>
      <vt:lpstr>Times New Roman</vt:lpstr>
      <vt:lpstr>Office Theme</vt:lpstr>
      <vt:lpstr>Instacart Data Challenge</vt:lpstr>
      <vt:lpstr>PowerPoint Presentation</vt:lpstr>
      <vt:lpstr>PowerPoint Presentation</vt:lpstr>
      <vt:lpstr>Market is distributed across three major cities…..</vt:lpstr>
      <vt:lpstr>Chicago outperforms other two markets in terms of efficiency…..</vt:lpstr>
      <vt:lpstr>Addressing pain points in SF markets leads to improved customer experience ……</vt:lpstr>
      <vt:lpstr>Continue the best practices followed in Chi market to create positive shopping experience …..</vt:lpstr>
      <vt:lpstr>Emulating best practices from Chi market will help to address growth opportunities in NYC ….. </vt:lpstr>
      <vt:lpstr>Recommendations ………</vt:lpstr>
      <vt:lpstr>Next Steps …….</vt:lpstr>
      <vt:lpstr>PowerPoint Presentation</vt:lpstr>
      <vt:lpstr>PowerPoint Presentation</vt:lpstr>
      <vt:lpstr>Appendix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Sruthi Kizhakathra</dc:creator>
  <cp:lastModifiedBy>Sruthi Kizhakathra</cp:lastModifiedBy>
  <cp:revision>126</cp:revision>
  <dcterms:created xsi:type="dcterms:W3CDTF">2018-04-29T01:06:49Z</dcterms:created>
  <dcterms:modified xsi:type="dcterms:W3CDTF">2018-10-04T05:50:32Z</dcterms:modified>
</cp:coreProperties>
</file>