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1" r:id="rId4"/>
    <p:sldId id="256" r:id="rId5"/>
    <p:sldId id="257" r:id="rId6"/>
    <p:sldId id="258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EFEB"/>
    <a:srgbClr val="33E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21T22:01:32.87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4 4,'-2'-1,"0"-1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3C85C-B88E-4889-9E23-099DA9D21A8C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529CC-C224-4909-95C5-A3AF461EE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6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99500-FB57-2AC2-CDCB-BEDEEECE1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F6C589-EF85-D9FA-2789-BC917C0381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588A04-DE56-4883-5584-EC9C656DE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FE27D-BD95-2593-A47E-E4D756EA8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29CC-C224-4909-95C5-A3AF461EEA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1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9E7CA-5C7F-4999-33C2-1C53E739C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95D6EC-8DE5-D4DB-57A4-784E5400FC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32DB14-535B-3519-B043-C8E65623CE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19C44-5D5F-EC36-B3F2-7EA50AE451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29CC-C224-4909-95C5-A3AF461EEA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44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7D0A6-BD2D-BC16-2EF9-091EE5FF7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6483DE-F36D-3646-EE28-2ECCA7F7D4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23F2C9-8472-FC69-8EAA-BAAAFE231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3188F-0F41-3F4C-EA70-A06986A4DF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29CC-C224-4909-95C5-A3AF461EEA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67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29CC-C224-4909-95C5-A3AF461EEA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92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29CC-C224-4909-95C5-A3AF461EEA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88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29CC-C224-4909-95C5-A3AF461EEA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11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BFF4B-AC29-5244-4A52-868265CA3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4B2716-C2C8-2DD7-03C0-E5C744B92D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A52312-87F5-0393-40CB-D932F20D39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9A54F-4DE6-E8AC-68F0-631CE0168F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29CC-C224-4909-95C5-A3AF461EEA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2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84F35-E3B3-428F-D555-C81BA14D6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35D1B0-B695-1ED6-E720-6FEF664857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91B038-CABF-4642-E930-94F8F37F89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45460-2CBC-1D1F-681B-7D534B9248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29CC-C224-4909-95C5-A3AF461EEA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58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9FFD-FAFD-72EC-20EA-1DBC65207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A2FE7-8A8E-4098-D793-A656B8C45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3CC7C-5D8F-9B73-E924-AFA6F4ED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24F0-703F-4275-BDFD-DA5832A1D11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2AD02-AFFD-2AA8-5D5E-0E9CE045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66A1F-3606-9946-F1BF-42746164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D330-031D-46B3-A380-C80A1DF11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57CD-E6CA-5872-1E08-4D801F01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27DC7-D563-1709-06D2-2022D0512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CACC9-B62F-C7BD-6BBB-A814D386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24F0-703F-4275-BDFD-DA5832A1D11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286BD-E479-18C0-6906-F40A76D0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C16C-2617-D3C1-137F-61CE786C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D330-031D-46B3-A380-C80A1DF11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3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6640F-A4E3-F5F1-2899-F07B7AF9B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B6AF7-2291-FC6E-BD3F-615EE0AFB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C8423-6168-45D3-221F-5BEAF0C7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24F0-703F-4275-BDFD-DA5832A1D11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FA0A0-3DE2-C6AC-3DC8-9316084C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00B49-9382-BAAA-D0A1-35686627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D330-031D-46B3-A380-C80A1DF11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8AB8-252D-715E-4165-CF27D0CE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C186-168A-4596-4E23-6A5F74F64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D1CA5-DF0F-486F-406F-1BC317DB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24F0-703F-4275-BDFD-DA5832A1D11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1B5AA-816B-FC8C-BD39-E372D8D7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5335F-A503-8096-C6EC-3DA2194C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D330-031D-46B3-A380-C80A1DF11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0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2BC1-0107-E097-92E9-A5353268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5263B-BAD1-5AF3-E7CC-874388E37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52909-8D20-4B65-3051-1099AC2E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24F0-703F-4275-BDFD-DA5832A1D11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E1D8F-81A2-6F2B-34DA-DBC9F892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34B8-4402-88CF-0B83-200DB90F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D330-031D-46B3-A380-C80A1DF11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2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328B-EFE9-D653-01D5-6A369867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CCEAB-0B36-44F8-A97E-3737C85A0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59181-18F2-04D9-6DD6-4E1B6D1C2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E8539-FFEB-0BBF-FC28-214E5FE2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24F0-703F-4275-BDFD-DA5832A1D11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2788D-BB9A-AAF4-B095-4618B6A2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66067-4F58-0C66-A325-9A7E8FA9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D330-031D-46B3-A380-C80A1DF11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6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34B0-19EB-BBD3-1386-9AB967BA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CE1E0-7BF4-A0FB-FA4F-D6AF9E1BE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C766D-F0C8-FB1B-40FC-880487E59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E71DA-6677-274E-298E-D3E3CF383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F2E00-1EF7-8DDD-2B61-0A2C44FD6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3A168-3A29-446A-BFA7-52CA31F1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24F0-703F-4275-BDFD-DA5832A1D11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7FFA0-3998-596C-AC17-8F78C5BC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AFB3C-659D-C54E-E0E9-75424CE7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D330-031D-46B3-A380-C80A1DF11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7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CBD5-19A7-41C2-32D7-ABBE36AB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26880-1026-35AC-E8DE-783AE015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24F0-703F-4275-BDFD-DA5832A1D11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3566A-418A-53CF-0430-08E58C33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6EAF2-1956-5823-45E3-9205A908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D330-031D-46B3-A380-C80A1DF11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8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364028-10BB-9474-FBE8-43F26279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24F0-703F-4275-BDFD-DA5832A1D11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011B9-18B7-1058-6AB2-DE5FB55B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896B8-2355-F65F-4E04-941BF1CC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D330-031D-46B3-A380-C80A1DF11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6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27CA-F941-E267-EE00-4F42CE75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E04A4-50DC-D6A6-E668-45769535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6CA7A-B192-D8AD-5A3D-738C9E29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99019-D1DC-BC7C-6D34-1CB065A1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24F0-703F-4275-BDFD-DA5832A1D11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6C796-81F9-DF74-B9F1-5C1227F0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9C7EA-A264-72DC-B0A2-EEF81C35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D330-031D-46B3-A380-C80A1DF11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5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1C15-B6E5-2AEB-82BA-F8A66EDD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A8CE3-A0BC-E76E-70A1-250CEEC41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DE3EF-85C1-5E58-12B6-B5F52D7D3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AD029-24D6-8106-19EC-3B9F88D9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24F0-703F-4275-BDFD-DA5832A1D11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94BA2-5404-DCCB-EEAD-6864C751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7D760-CFD0-8FE5-6941-373F8384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D330-031D-46B3-A380-C80A1DF11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3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5F741-C5D6-19C7-1954-3AEBD977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A1680-C460-2EEB-EA44-3EF6A5384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72F04-C064-AFFD-738C-E5A3D7037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924F0-703F-4275-BDFD-DA5832A1D11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C69CD-1A70-F5AD-CE8A-7BB8ADACD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A6772-8D42-C524-D8A5-B1D473911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2D330-031D-46B3-A380-C80A1DF11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1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oWooVdwLJgDvUbRv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hruthi.astakar.shekar/viz/COVID-19anditsimpactoneducationsocialandmentalhealthofstudents/Dashboard1?publish=y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lic.tableau.com/app/profile/shruthi.astakar.shekar/viz/COVID-19anditsimpactoneducationsocialandmentalhealthofstudents/Dashboard4?publish=yes" TargetMode="External"/><Relationship Id="rId5" Type="http://schemas.openxmlformats.org/officeDocument/2006/relationships/hyperlink" Target="https://public.tableau.com/app/profile/shruthi.astakar.shekar/viz/COVID-19anditsimpactoneducationsocialandmentalhealthofstudents/Dashboard3?publish=yes" TargetMode="External"/><Relationship Id="rId4" Type="http://schemas.openxmlformats.org/officeDocument/2006/relationships/hyperlink" Target="https://public.tableau.com/app/profile/shruthi.astakar.shekar/viz/COVID-19anditsimpactoneducationsocialandmentalhealthofstudents/Dashboard2?publish=y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0B8987-FDA3-06EF-0BC9-D1F6A6A6F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4A972A-87AA-73CF-A8F8-55BF93C177EE}"/>
              </a:ext>
            </a:extLst>
          </p:cNvPr>
          <p:cNvSpPr txBox="1"/>
          <p:nvPr/>
        </p:nvSpPr>
        <p:spPr>
          <a:xfrm>
            <a:off x="218660" y="404191"/>
            <a:ext cx="1187394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FF00"/>
                </a:solidFill>
              </a:rPr>
              <a:t>COHORT</a:t>
            </a:r>
            <a:r>
              <a:rPr lang="en-US" b="1" u="sng" dirty="0">
                <a:solidFill>
                  <a:schemeClr val="bg1"/>
                </a:solidFill>
              </a:rPr>
              <a:t> – 114</a:t>
            </a:r>
          </a:p>
          <a:p>
            <a:endParaRPr lang="en-US" b="1" u="sng" dirty="0">
              <a:solidFill>
                <a:schemeClr val="bg1"/>
              </a:solidFill>
            </a:endParaRPr>
          </a:p>
          <a:p>
            <a:r>
              <a:rPr lang="en-US" b="1" u="sng" dirty="0">
                <a:solidFill>
                  <a:srgbClr val="FFFF00"/>
                </a:solidFill>
              </a:rPr>
              <a:t>MENTOR :</a:t>
            </a:r>
            <a:r>
              <a:rPr lang="en-US" b="1" u="sng" dirty="0">
                <a:solidFill>
                  <a:schemeClr val="bg1"/>
                </a:solidFill>
              </a:rPr>
              <a:t>  Mr. BOSE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u="sng" dirty="0">
                <a:solidFill>
                  <a:srgbClr val="FFFF00"/>
                </a:solidFill>
              </a:rPr>
              <a:t>ASSIGNMENT 1</a:t>
            </a:r>
            <a:r>
              <a:rPr lang="en-US" dirty="0">
                <a:solidFill>
                  <a:schemeClr val="bg1"/>
                </a:solidFill>
              </a:rPr>
              <a:t> : 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u="sng" dirty="0">
                <a:solidFill>
                  <a:srgbClr val="FFFF00"/>
                </a:solidFill>
              </a:rPr>
              <a:t>PROBLEM STATEMENT </a:t>
            </a:r>
            <a:r>
              <a:rPr lang="en-US" dirty="0">
                <a:solidFill>
                  <a:schemeClr val="bg1"/>
                </a:solidFill>
              </a:rPr>
              <a:t>: COVID 19 AND IT’S IMPACT ON EDUCATIONAL, SOCIAL LIFE AND MENTAL HEALTH OF STUDENTS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br>
              <a:rPr lang="en-US" b="1" u="sng" dirty="0">
                <a:solidFill>
                  <a:srgbClr val="FFFF00"/>
                </a:solidFill>
              </a:rPr>
            </a:br>
            <a:endParaRPr lang="en-US" b="1" u="sng" dirty="0">
              <a:solidFill>
                <a:srgbClr val="FFFF00"/>
              </a:solidFill>
            </a:endParaRPr>
          </a:p>
          <a:p>
            <a:pPr algn="ctr"/>
            <a:r>
              <a:rPr lang="en-US" sz="2400" b="1" u="sng" dirty="0">
                <a:solidFill>
                  <a:srgbClr val="FFFF00"/>
                </a:solidFill>
              </a:rPr>
              <a:t>STUDENT NAME </a:t>
            </a:r>
            <a:r>
              <a:rPr lang="en-US" sz="2400" dirty="0">
                <a:solidFill>
                  <a:schemeClr val="bg1"/>
                </a:solidFill>
              </a:rPr>
              <a:t>: SHRUTHI ASTAKAR SHEKAR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b="1" u="sng" dirty="0">
                <a:solidFill>
                  <a:srgbClr val="FFFF00"/>
                </a:solidFill>
              </a:rPr>
              <a:t>SUBMISSION DATE 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22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DEC,2024 [12 PM]</a:t>
            </a:r>
          </a:p>
        </p:txBody>
      </p:sp>
    </p:spTree>
    <p:extLst>
      <p:ext uri="{BB962C8B-B14F-4D97-AF65-F5344CB8AC3E}">
        <p14:creationId xmlns:p14="http://schemas.microsoft.com/office/powerpoint/2010/main" val="12070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406EF0-001A-C674-2509-CA9827077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3518-FF89-E738-8065-886C4C80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439400" cy="260350"/>
          </a:xfrm>
        </p:spPr>
        <p:txBody>
          <a:bodyPr numCol="2">
            <a:normAutofit fontScale="90000"/>
          </a:bodyPr>
          <a:lstStyle/>
          <a:p>
            <a:r>
              <a:rPr lang="en-US" sz="1700" b="1" u="sng" dirty="0">
                <a:solidFill>
                  <a:srgbClr val="FFFF00"/>
                </a:solidFill>
              </a:rPr>
              <a:t>Google Survey Form </a:t>
            </a:r>
            <a:r>
              <a:rPr lang="en-US" sz="1800" dirty="0">
                <a:solidFill>
                  <a:srgbClr val="FFFF00"/>
                </a:solidFill>
              </a:rPr>
              <a:t>: </a:t>
            </a:r>
            <a:r>
              <a:rPr lang="en-US" sz="1800" b="1" i="1" dirty="0">
                <a:solidFill>
                  <a:srgbClr val="47EFE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https://forms.gle/oWooVdwLJgDvUbRv8</a:t>
            </a:r>
            <a:br>
              <a:rPr lang="en-US" sz="1800" b="1" i="1" dirty="0">
                <a:solidFill>
                  <a:srgbClr val="47EFEB"/>
                </a:solidFill>
              </a:rPr>
            </a:br>
            <a:endParaRPr lang="en-US" sz="1800" b="1" i="1" dirty="0">
              <a:solidFill>
                <a:srgbClr val="47EF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933E-3206-1B08-0A80-66DBF76ED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60350"/>
            <a:ext cx="5181600" cy="6597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u="sng" dirty="0">
                <a:solidFill>
                  <a:schemeClr val="accent4"/>
                </a:solidFill>
              </a:rPr>
              <a:t>SECTION 1 : IMPACT ON EDUCATION</a:t>
            </a:r>
          </a:p>
          <a:p>
            <a:pPr marL="342900" indent="-342900"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Age of the Student </a:t>
            </a:r>
          </a:p>
          <a:p>
            <a:pPr marL="342900" indent="-342900"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Region where the student lives</a:t>
            </a:r>
          </a:p>
          <a:p>
            <a:pPr marL="342900" indent="-342900"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Type of School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a. Public (Government)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b. Private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Did you find it challenging to transition from in-person teaching to Online Class teaching?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a. Yes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b. No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Platform used to join online Classes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a. Zoom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b. Microsoft Teams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c. Google Meet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d. Others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Device used for attending Online Class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a. Laptop / Desktop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b. Tablet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c. smartphone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d. Others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How much time did you spend Daily on Online Classes in Hrs.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How Effective was the Online teaching 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a. Poor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b. Average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c. Good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What Challenges did you face in Online Classes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a. Lack of Internet Connection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b. Lack of Proper Device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c. Difficulty Concentrating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d. Technical Issues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e. Disturbances at home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How did your grades change with the Online Teaching 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a. Increased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b. Decreased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c. Stayed the same.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Was it easy to ask questions and get your doubts clarified by your teacher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a. Yes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b. No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000" b="1" dirty="0">
              <a:solidFill>
                <a:schemeClr val="accent4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E01CA-C4AB-AD50-94A1-CFD06DE28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3500"/>
            <a:ext cx="5181600" cy="6794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u="sng" dirty="0">
                <a:solidFill>
                  <a:schemeClr val="accent4"/>
                </a:solidFill>
              </a:rPr>
              <a:t>SECTION 2 : IMPACT ON SOCIAL LIFE</a:t>
            </a:r>
          </a:p>
          <a:p>
            <a:pPr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Did the Social Distancing Measures make you feel isolated / lonely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a. Yes 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b. No</a:t>
            </a:r>
          </a:p>
          <a:p>
            <a:pPr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What did you do keep yourself connected with your family/relatives/friends?</a:t>
            </a:r>
          </a:p>
          <a:p>
            <a:pPr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How much time you spent daily  on social media</a:t>
            </a:r>
          </a:p>
          <a:p>
            <a:pPr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What social media platforms did you use </a:t>
            </a:r>
          </a:p>
          <a:p>
            <a:pPr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Has Pandemic affected the way you interact with people 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a. Yes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b. No</a:t>
            </a:r>
          </a:p>
          <a:p>
            <a:pPr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How Comfortable are you now to attend social gatherings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a. Comfortable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b. Not-Comfortable</a:t>
            </a:r>
          </a:p>
          <a:p>
            <a:pPr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Does it bother and scare you to this day when anyone around you sneezes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a. Yes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b. No</a:t>
            </a:r>
          </a:p>
          <a:p>
            <a:pPr marL="0" indent="0">
              <a:buNone/>
            </a:pPr>
            <a:r>
              <a:rPr lang="en-US" sz="1200" b="1" u="sng" dirty="0">
                <a:solidFill>
                  <a:schemeClr val="accent4"/>
                </a:solidFill>
              </a:rPr>
              <a:t>SECTION 3 : IMPACT ON PHYSICAL AND MENTAL HEALTH</a:t>
            </a:r>
          </a:p>
          <a:p>
            <a:pPr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Did you fall sick during pandemic due to Covid related or Non Covid Related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a. Covid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b. Non-Covid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c. Did not fall sick</a:t>
            </a:r>
          </a:p>
          <a:p>
            <a:pPr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What Physical activity did you like doing </a:t>
            </a:r>
          </a:p>
          <a:p>
            <a:pPr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How Much time did you spend on any Physical Activity</a:t>
            </a:r>
          </a:p>
          <a:p>
            <a:pPr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Did you notice any change in your sleep pattern</a:t>
            </a:r>
          </a:p>
          <a:p>
            <a:pPr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How long did you sleep each night.</a:t>
            </a:r>
          </a:p>
          <a:p>
            <a:pPr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Did any of your previous mental condition (if any) get triggered during pandemic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a. Yes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b. No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c. N/A</a:t>
            </a:r>
          </a:p>
          <a:p>
            <a:pPr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Did pandemic help you develop any new skill / hobby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a. Yes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b. No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8. What activities did you do to keep your mental health in good shape</a:t>
            </a:r>
          </a:p>
          <a:p>
            <a:pPr marL="0" indent="0">
              <a:buNone/>
            </a:pPr>
            <a:endParaRPr lang="en-US" sz="1200" b="1" u="sng" dirty="0">
              <a:solidFill>
                <a:schemeClr val="accent4"/>
              </a:solidFill>
            </a:endParaRPr>
          </a:p>
          <a:p>
            <a:pPr>
              <a:buAutoNum type="arabicPeriod"/>
            </a:pPr>
            <a:endParaRPr lang="en-US" sz="1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61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BE8824-4283-CF94-6136-2AB25C615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1D36-A537-13F5-1743-E75CFD30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75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b="1" u="sng" dirty="0">
                <a:solidFill>
                  <a:srgbClr val="33EDBC"/>
                </a:solidFill>
              </a:rPr>
              <a:t>REPORT ON COVID 19 AND IT’S IMPACT ON EDUCATIONAL, SOCIAL LIFE AND MENTAL HEALTH OF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21E39-ABB8-4524-74B8-14A4C83E4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650"/>
            <a:ext cx="10515600" cy="5294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The Report that is presented in the next 4 slides have been analyzed using the sample data provided the mentor by Mr. Bose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And with the little basic knowledge I have on Tableau that I just learnt.</a:t>
            </a:r>
          </a:p>
          <a:p>
            <a:pPr marL="0" indent="0">
              <a:buNone/>
            </a:pP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500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Data Source:</a:t>
            </a:r>
            <a:r>
              <a:rPr lang="en-US" sz="15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Survey Student Responses.csv</a:t>
            </a:r>
          </a:p>
          <a:p>
            <a:pPr marL="0" indent="0">
              <a:buNone/>
            </a:pPr>
            <a:r>
              <a:rPr lang="en-US" sz="1500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Tool used to create the Dashboard / Report </a:t>
            </a:r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Tableau Public [ </a:t>
            </a:r>
            <a:r>
              <a:rPr lang="en-US" sz="1500" dirty="0">
                <a:solidFill>
                  <a:srgbClr val="FF0000"/>
                </a:solidFill>
              </a:rPr>
              <a:t>With basic knowledge I have on Tableau </a:t>
            </a:r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]</a:t>
            </a:r>
          </a:p>
          <a:p>
            <a:pPr marL="0" indent="0">
              <a:buNone/>
            </a:pP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500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Links to Dashboards I created on Tableau Public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Dashboard 1 : </a:t>
            </a:r>
            <a:r>
              <a:rPr lang="en-US" sz="1100" dirty="0">
                <a:solidFill>
                  <a:srgbClr val="47EFE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https://public.tableau.com/app/profile/shruthi.astakar.shekar/viz/COVID-19anditsimpactoneducationsocialandmentalhealthofstudents/Dashboard1?publish=yes</a:t>
            </a:r>
            <a:endParaRPr lang="en-US" sz="1100" dirty="0">
              <a:solidFill>
                <a:srgbClr val="47EFEB"/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Dashboard 2 : </a:t>
            </a:r>
            <a:r>
              <a:rPr lang="en-US" sz="1100" dirty="0">
                <a:solidFill>
                  <a:srgbClr val="47EFEB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https://public.tableau.com/app/profile/shruthi.astakar.shekar/viz/COVID-19anditsimpactoneducationsocialandmentalhealthofstudents/Dashboard2?publish=yes</a:t>
            </a:r>
            <a:endParaRPr lang="en-US" sz="1100" dirty="0">
              <a:solidFill>
                <a:srgbClr val="47EFEB"/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Dashboard 3 : </a:t>
            </a:r>
            <a:r>
              <a:rPr lang="en-US" sz="1100" dirty="0">
                <a:solidFill>
                  <a:srgbClr val="47EFEB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https://public.tableau.com/app/profile/shruthi.astakar.shekar/viz/COVID-19anditsimpactoneducationsocialandmentalhealthofstudents/Dashboard3?publish=yes</a:t>
            </a:r>
            <a:endParaRPr lang="en-US" sz="1100" dirty="0">
              <a:solidFill>
                <a:srgbClr val="47EFEB"/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Dashboard 4 : </a:t>
            </a:r>
            <a:r>
              <a:rPr lang="en-US" sz="1100" dirty="0">
                <a:solidFill>
                  <a:srgbClr val="47EFEB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https://public.tableau.com/app/profile/shruthi.astakar.shekar/viz/COVID-19anditsimpactoneducationsocialandmentalhealthofstudents/Dashboard4?publish=yes</a:t>
            </a:r>
            <a:endParaRPr lang="en-US" sz="1100" dirty="0">
              <a:solidFill>
                <a:srgbClr val="47EFEB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38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CEF5162-96F9-C11B-5C5E-05C0C109C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266"/>
            <a:ext cx="12192000" cy="63614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ACC3D70-2115-F0FF-86BD-121F31B2B2F8}"/>
              </a:ext>
            </a:extLst>
          </p:cNvPr>
          <p:cNvSpPr/>
          <p:nvPr/>
        </p:nvSpPr>
        <p:spPr>
          <a:xfrm>
            <a:off x="8559800" y="2032000"/>
            <a:ext cx="546100" cy="247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4F8FED-DD2B-B14D-BEF1-64A08474A317}"/>
              </a:ext>
            </a:extLst>
          </p:cNvPr>
          <p:cNvSpPr/>
          <p:nvPr/>
        </p:nvSpPr>
        <p:spPr>
          <a:xfrm>
            <a:off x="9652000" y="3803650"/>
            <a:ext cx="546100" cy="247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0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87DBB1A-7AD9-11B4-8E72-C1E963AC4A61}"/>
              </a:ext>
            </a:extLst>
          </p:cNvPr>
          <p:cNvSpPr/>
          <p:nvPr/>
        </p:nvSpPr>
        <p:spPr>
          <a:xfrm>
            <a:off x="2209800" y="1250950"/>
            <a:ext cx="438150" cy="3619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414ABB-1D98-BA7C-627B-B2D704F2C86E}"/>
              </a:ext>
            </a:extLst>
          </p:cNvPr>
          <p:cNvSpPr/>
          <p:nvPr/>
        </p:nvSpPr>
        <p:spPr>
          <a:xfrm>
            <a:off x="5359400" y="4229100"/>
            <a:ext cx="838200" cy="1333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E347F-13C3-CCC5-0D4A-16178FA0F475}"/>
              </a:ext>
            </a:extLst>
          </p:cNvPr>
          <p:cNvSpPr/>
          <p:nvPr/>
        </p:nvSpPr>
        <p:spPr>
          <a:xfrm>
            <a:off x="3924300" y="4362450"/>
            <a:ext cx="438150" cy="228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74CCCC-E5AD-215F-BB2C-743011FECA07}"/>
              </a:ext>
            </a:extLst>
          </p:cNvPr>
          <p:cNvSpPr/>
          <p:nvPr/>
        </p:nvSpPr>
        <p:spPr>
          <a:xfrm>
            <a:off x="6381750" y="939800"/>
            <a:ext cx="635000" cy="2667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9DD18BD-0EBB-6E04-5052-3A07AB61E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795"/>
            <a:ext cx="12192000" cy="642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1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C8408D4-0098-1DA1-3DD9-EDA5F06DD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586"/>
            <a:ext cx="12192000" cy="642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817B4E-55DD-6B42-DFF6-1CCD9CEC3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446C4A-0CD8-E97A-F6B2-FC4B3BB93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934"/>
            <a:ext cx="12192000" cy="64061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7E2B71-7DC8-3B64-B66F-FA43040ED0A1}"/>
              </a:ext>
            </a:extLst>
          </p:cNvPr>
          <p:cNvSpPr/>
          <p:nvPr/>
        </p:nvSpPr>
        <p:spPr>
          <a:xfrm>
            <a:off x="2590800" y="3860800"/>
            <a:ext cx="52705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5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D010EB-67F9-B71E-A9B1-920578D1C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5988E1-650F-E4B1-8213-ACE283DA7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1"/>
            <a:ext cx="10515600" cy="3492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b="1" u="sng" dirty="0">
                <a:solidFill>
                  <a:srgbClr val="47EFEB"/>
                </a:solidFill>
              </a:rPr>
              <a:t>INSIGHTS FROM THE COVID-19 SURVEY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8A893F-528F-1E31-618C-B6359C2CC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8450" y="501650"/>
            <a:ext cx="5181600" cy="6216649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Total Number of Students participating in the Survey = 1182</a:t>
            </a:r>
          </a:p>
          <a:p>
            <a:pPr>
              <a:buFont typeface="+mj-lt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The age of students ranged from 7 – 59 yrs.</a:t>
            </a:r>
          </a:p>
          <a:p>
            <a:pPr>
              <a:buFont typeface="+mj-lt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Average age of students = 20.17 years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Geography of students – Majority of them lived in Delhi NCR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- Delhi NCR – 61% [ 721 students]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- Outside Delhi – 39% [461 students]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Majority of student responses came from Age Group 18-22 [ I called them “</a:t>
            </a:r>
            <a:r>
              <a:rPr lang="en-US" sz="1000" dirty="0">
                <a:solidFill>
                  <a:srgbClr val="FF0000"/>
                </a:solidFill>
              </a:rPr>
              <a:t>College Group</a:t>
            </a: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”]. They make 58.88% of total students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Fewer responses came from students of Age Group 23-59 [ I called them “</a:t>
            </a:r>
            <a:r>
              <a:rPr lang="en-US" sz="1000" dirty="0">
                <a:solidFill>
                  <a:srgbClr val="FF0000"/>
                </a:solidFill>
              </a:rPr>
              <a:t>Adult Group</a:t>
            </a: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”]. They represent 15.57% of total students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Average time spent on daily online class is HIGHER for Age Group  7-17 [ I called them “</a:t>
            </a:r>
            <a:r>
              <a:rPr lang="en-US" sz="1000" dirty="0">
                <a:solidFill>
                  <a:srgbClr val="FF0000"/>
                </a:solidFill>
              </a:rPr>
              <a:t>School Group</a:t>
            </a: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”] with 4.34 Hrs. and lower for other 2 age groups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Average time spent on Self study was relatively close in all Age groups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Overall Satisfaction rate is – “VERY POOR”, i.e., 34.94% 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Only 27.75% of students have given Positive satisfaction Rating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Age Group 18-22 [</a:t>
            </a:r>
            <a:r>
              <a:rPr lang="en-US" sz="1000" dirty="0">
                <a:solidFill>
                  <a:srgbClr val="FF0000"/>
                </a:solidFill>
              </a:rPr>
              <a:t>College Group</a:t>
            </a: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] gave the highest Negative Satisfaction Rating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Age Group 7-17 [</a:t>
            </a:r>
            <a:r>
              <a:rPr lang="en-US" sz="1000" dirty="0">
                <a:solidFill>
                  <a:srgbClr val="FF0000"/>
                </a:solidFill>
              </a:rPr>
              <a:t>School Group</a:t>
            </a: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] gave the highest Positive Satisfaction Rating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12. </a:t>
            </a:r>
            <a:r>
              <a:rPr lang="en-US" sz="1000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Top 5 Stress Busters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-Listening to Music – 23.35%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-Online Gaming – 14.81%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-Watching Web Series – 8.63%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-Reading books – 6.51%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-Sleeping – 6.01%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sz="1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sz="1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sz="1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A0CBC6-6E4C-B367-F95F-D7D9B1BCC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0100" y="425450"/>
            <a:ext cx="6311900" cy="634999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13. Most used Devices for Online Class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- Overall - </a:t>
            </a:r>
            <a:r>
              <a:rPr lang="en-US" sz="1000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Laptop/Desktop</a:t>
            </a: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- 46.11%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14. </a:t>
            </a:r>
            <a:r>
              <a:rPr lang="en-US" sz="1000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Highly Used devices from each Age Group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-Age Group 7-17 [</a:t>
            </a:r>
            <a:r>
              <a:rPr lang="en-US" sz="1000" dirty="0">
                <a:solidFill>
                  <a:srgbClr val="FF0000"/>
                </a:solidFill>
              </a:rPr>
              <a:t>School Group</a:t>
            </a: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] -  Smartphone : 60.26%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-Age Group 18-22 [</a:t>
            </a:r>
            <a:r>
              <a:rPr lang="en-US" sz="1000" dirty="0">
                <a:solidFill>
                  <a:srgbClr val="FF0000"/>
                </a:solidFill>
              </a:rPr>
              <a:t>College Group</a:t>
            </a: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] – Laptop/Desktop : 51.29%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-Age Group 23-59 [</a:t>
            </a:r>
            <a:r>
              <a:rPr lang="en-US" sz="1000" dirty="0">
                <a:solidFill>
                  <a:srgbClr val="FF0000"/>
                </a:solidFill>
              </a:rPr>
              <a:t>Adult Group</a:t>
            </a: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] – Laptop/Desktop : 58.70%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15. </a:t>
            </a:r>
            <a:r>
              <a:rPr lang="en-US" sz="1000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Health conditions of Students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- 13.62 % of Students </a:t>
            </a:r>
            <a:r>
              <a:rPr lang="en-US" sz="1000" dirty="0">
                <a:solidFill>
                  <a:srgbClr val="FF0000"/>
                </a:solidFill>
              </a:rPr>
              <a:t>faced Health issues </a:t>
            </a: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during the pandemic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- 86.38 % of Students </a:t>
            </a:r>
            <a:r>
              <a:rPr lang="en-US" sz="1000" dirty="0">
                <a:solidFill>
                  <a:srgbClr val="FF0000"/>
                </a:solidFill>
              </a:rPr>
              <a:t>DID NOT face Health issues</a:t>
            </a: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during the pandemic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- 37.06 % of Students </a:t>
            </a:r>
            <a:r>
              <a:rPr lang="en-US" sz="1000" dirty="0">
                <a:solidFill>
                  <a:srgbClr val="FF0000"/>
                </a:solidFill>
              </a:rPr>
              <a:t>INCREASED</a:t>
            </a: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in their weight during the pandemic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- 17.68 % of Students </a:t>
            </a:r>
            <a:r>
              <a:rPr lang="en-US" sz="1000" dirty="0">
                <a:solidFill>
                  <a:srgbClr val="FF0000"/>
                </a:solidFill>
              </a:rPr>
              <a:t>DECREASED</a:t>
            </a: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in their weight during the pandemic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- 45.26 % of Students weight </a:t>
            </a:r>
            <a:r>
              <a:rPr lang="en-US" sz="1000" dirty="0">
                <a:solidFill>
                  <a:srgbClr val="FF0000"/>
                </a:solidFill>
              </a:rPr>
              <a:t>REMAINED THE SAME </a:t>
            </a: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during the pandemic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16. </a:t>
            </a:r>
            <a:r>
              <a:rPr lang="en-US" sz="1000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Time Utilized by Students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- 48.56 % of Students </a:t>
            </a:r>
            <a:r>
              <a:rPr lang="en-US" sz="1000" dirty="0">
                <a:solidFill>
                  <a:srgbClr val="FF0000"/>
                </a:solidFill>
              </a:rPr>
              <a:t>Utilized their time well </a:t>
            </a: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during the pandemic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- 51.44 % of Students </a:t>
            </a:r>
            <a:r>
              <a:rPr lang="en-US" sz="1000" dirty="0">
                <a:solidFill>
                  <a:srgbClr val="FF0000"/>
                </a:solidFill>
              </a:rPr>
              <a:t>DID NOT Utilized their time well </a:t>
            </a: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during the pandemic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17. </a:t>
            </a:r>
            <a:r>
              <a:rPr lang="en-US" sz="1000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Feeling Socially connected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- 70.30 % of Students reported they were </a:t>
            </a:r>
            <a:r>
              <a:rPr lang="en-US" sz="1000" dirty="0">
                <a:solidFill>
                  <a:srgbClr val="FF0000"/>
                </a:solidFill>
              </a:rPr>
              <a:t>Socially Connected </a:t>
            </a: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during the pandemic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- 29.70 % of Students reported they were </a:t>
            </a:r>
            <a:r>
              <a:rPr lang="en-US" sz="1000" dirty="0">
                <a:solidFill>
                  <a:srgbClr val="FF0000"/>
                </a:solidFill>
              </a:rPr>
              <a:t>NOT</a:t>
            </a: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000" dirty="0">
                <a:solidFill>
                  <a:srgbClr val="FF0000"/>
                </a:solidFill>
              </a:rPr>
              <a:t>Socially Connected </a:t>
            </a: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during the pandemic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18. </a:t>
            </a:r>
            <a:r>
              <a:rPr lang="en-US" sz="1000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Top 4 Social Media  platform used during Pandemic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1. Instagram – 29.7% Students spent 2.91 Hrs. on an average Daily on Instagram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2. YouTube – 26.57% Students spent 2.23 Hrs. on an average Daily on YouTube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3. WhatsApp – 28.51% Students spent 1.93 Hrs. on an average Daily on WhatsApp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3. Facebook –4.40% Students spent 2.78 Hrs. on an average Daily on Facebook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19. 1.52% of the Students did not spend any time on any social Media platforms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20 . </a:t>
            </a:r>
            <a:r>
              <a:rPr lang="en-US" sz="1000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Highly Used Social Media Platforms from each Age Group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-Age Group 7-17 [</a:t>
            </a:r>
            <a:r>
              <a:rPr lang="en-US" sz="1000" dirty="0">
                <a:solidFill>
                  <a:srgbClr val="FF0000"/>
                </a:solidFill>
              </a:rPr>
              <a:t>School Group</a:t>
            </a: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] -  YouTube : 39.98%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-Age Group 18-22 [</a:t>
            </a:r>
            <a:r>
              <a:rPr lang="en-US" sz="1000" dirty="0">
                <a:solidFill>
                  <a:srgbClr val="FF0000"/>
                </a:solidFill>
              </a:rPr>
              <a:t>College Group</a:t>
            </a: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] –Instagram : 39.37%</a:t>
            </a:r>
            <a:b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-Age Group 23-59 [</a:t>
            </a:r>
            <a:r>
              <a:rPr lang="en-US" sz="1000" dirty="0">
                <a:solidFill>
                  <a:srgbClr val="FF0000"/>
                </a:solidFill>
              </a:rPr>
              <a:t>Adult Group</a:t>
            </a:r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] – WhatsApp: 5.92%   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C0EEAB0-B850-3F8E-729E-50901AAADB45}"/>
                  </a:ext>
                </a:extLst>
              </p14:cNvPr>
              <p14:cNvContentPartPr/>
              <p14:nvPr/>
            </p14:nvContentPartPr>
            <p14:xfrm>
              <a:off x="3688760" y="1274020"/>
              <a:ext cx="1800" cy="1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C0EEAB0-B850-3F8E-729E-50901AAADB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2640" y="1267900"/>
                <a:ext cx="14040" cy="1404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4DE97D-FD82-F7F5-EC72-62068750BEEB}"/>
              </a:ext>
            </a:extLst>
          </p:cNvPr>
          <p:cNvCxnSpPr>
            <a:cxnSpLocks/>
          </p:cNvCxnSpPr>
          <p:nvPr/>
        </p:nvCxnSpPr>
        <p:spPr>
          <a:xfrm>
            <a:off x="5645150" y="425450"/>
            <a:ext cx="0" cy="648335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20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1389</Words>
  <Application>Microsoft Office PowerPoint</Application>
  <PresentationFormat>Widescreen</PresentationFormat>
  <Paragraphs>96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Google Survey Form : https://forms.gle/oWooVdwLJgDvUbRv8 </vt:lpstr>
      <vt:lpstr>REPORT ON COVID 19 AND IT’S IMPACT ON EDUCATIONAL, SOCIAL LIFE AND MENTAL HEALTH OF STUDENTS</vt:lpstr>
      <vt:lpstr>PowerPoint Presentation</vt:lpstr>
      <vt:lpstr>PowerPoint Presentation</vt:lpstr>
      <vt:lpstr>PowerPoint Presentation</vt:lpstr>
      <vt:lpstr>PowerPoint Presentation</vt:lpstr>
      <vt:lpstr>INSIGHTS FROM THE COVID-19 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Shruthi Astakar Shekar</dc:creator>
  <cp:lastModifiedBy>Shruthi Astakar Shekar</cp:lastModifiedBy>
  <cp:revision>8</cp:revision>
  <dcterms:created xsi:type="dcterms:W3CDTF">2024-12-20T07:33:05Z</dcterms:created>
  <dcterms:modified xsi:type="dcterms:W3CDTF">2024-12-21T22:28:37Z</dcterms:modified>
</cp:coreProperties>
</file>