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0" r:id="rId4"/>
    <p:sldId id="257" r:id="rId5"/>
    <p:sldId id="258" r:id="rId6"/>
    <p:sldId id="259" r:id="rId7"/>
    <p:sldId id="264" r:id="rId8"/>
    <p:sldId id="262" r:id="rId9"/>
    <p:sldId id="263" r:id="rId10"/>
    <p:sldId id="260" r:id="rId11"/>
    <p:sldId id="261" r:id="rId12"/>
    <p:sldId id="265" r:id="rId13"/>
    <p:sldId id="267" r:id="rId14"/>
    <p:sldId id="266" r:id="rId15"/>
    <p:sldId id="271" r:id="rId16"/>
    <p:sldId id="272" r:id="rId17"/>
    <p:sldId id="273" r:id="rId18"/>
    <p:sldId id="274" r:id="rId19"/>
    <p:sldId id="276" r:id="rId20"/>
    <p:sldId id="287" r:id="rId21"/>
    <p:sldId id="288" r:id="rId22"/>
    <p:sldId id="289" r:id="rId23"/>
    <p:sldId id="268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74867-6592-7342-BB4E-35C769EFD964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3A9C1-8364-AC4E-A60D-2614AB2F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E226-6749-467E-8540-388353E5B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B365B-96D5-4F82-9878-44C4AF97C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9D67-F927-4716-85CD-CE4CBE79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754F-DFB4-4EF4-A33D-AB4BE310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5876-20E6-4301-9B6C-60FC0CD6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10FB-2198-4063-8B20-2E49581A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0C1E1-2641-4D79-94FD-96934C6F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3A16-5AAA-4D3A-8C46-DEF6CE03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8193-4AF0-46A7-A554-8006ED0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995C-145B-4B13-8AFE-F79AD49D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8549C-E2F3-49DA-A2F3-5AF5DA5C2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8098A-0846-45B0-984D-674FF1ACA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50B99-0AF6-4EF9-862C-7B8E74BF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50E3-71D7-40A2-A517-47ED4221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E809-B1D2-4E32-A4A3-06783F8E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634D-2EFD-44C4-850F-88629E5A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6988-FBD9-4635-9B88-87253FD1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369D-498E-49BA-A7C4-81C43CD2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9C0B-74E4-4016-9BBA-F7AB0600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9EC5-D424-408C-B687-B9B8643F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2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FCA-FB65-4E71-98C0-83BFC310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F22F-924E-4394-ACB9-ECD6FD7C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C5EF-72B0-4997-A503-7701EEA4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9D2B-3354-43BA-B064-0F43A361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52D2-6AA7-471A-9C70-7A754F1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397E-94C3-4E4C-A8E3-E2AE43BF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E9C9-DB0B-4CF8-9923-4AD46AC1A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52D5B-C61B-430D-AED6-0398DDFB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4878-3006-4D38-9144-1B542962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544BE-567F-4E67-9F5A-B98AE5B6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F4DD0-0FBD-44B5-A669-D447E698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7F6B-9410-41B8-8317-B1ED13D9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6349-F785-43D2-AF33-CA34991AD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8EC72-6E3C-4B59-ACBF-36396C3B1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56AC9-490F-4B60-8988-6B69D6197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A93FE-2BB8-4225-9788-31B0D2BB1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68A42-B3F0-40B1-B04B-1D3F1F15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D416B-3BC7-487B-AAC4-78DCF8F2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1B86C-A962-4FA1-AB9C-B2C37A8D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CA3C-2CC6-45EB-92BE-BEE0A138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8D1A9-C406-4E8F-92EC-26C33EBD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46228-D68F-415B-B099-538810C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90FFF-9770-4B90-B0BF-5B54427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B455F-B634-43D6-B331-F9CDB88D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5DDD5-8D5D-42BA-A461-5F545430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9E439-595A-49C4-99DA-2445E54E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FBFA-B8C0-4A1B-898E-87C42CEA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440F-6326-402B-AD9C-68F137D8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9FF9D-0BD8-4B8A-BD71-B74D55B0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A7764-68A6-4928-A660-8C9AFB33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A79D-A9C9-4EF1-A892-57286C6C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4C6F-5D54-4135-8B97-20227E74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7873-58D9-4851-8AC6-69D870BC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890CE-C36A-4309-A744-206E2C472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5A428-0206-4384-A815-714EFDF2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20173-A1EB-418E-A4AB-3959DFC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45B6-3750-40D1-BA06-448997CC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ECBA2-D12F-4D7A-A152-17A2116E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3DDC7-E31D-4B59-8A0A-90E216D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7B7C1-BDD2-4EC3-9AE0-0EB39CF81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9998C-EC83-492E-959F-370184B7D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03BF-E20E-450B-8E5F-F233FA20EAF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2434-8898-449C-818C-4613AF969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1E8C-C74E-474F-83A1-BF78BFC98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8461-8B3D-4934-8FC2-BF024F09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/keras" TargetMode="External"/><Relationship Id="rId2" Type="http://schemas.openxmlformats.org/officeDocument/2006/relationships/hyperlink" Target="https://intellipaat.com/tutorial/machine-learning-tutorial/tensorflow-andits-installation-on-windows/#_tensor_flow_arch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CE05-C8A1-46EB-BEBC-B83CC86B8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314" y="406399"/>
            <a:ext cx="11277600" cy="1204687"/>
          </a:xfrm>
        </p:spPr>
        <p:txBody>
          <a:bodyPr>
            <a:normAutofit fontScale="90000"/>
          </a:bodyPr>
          <a:lstStyle/>
          <a:p>
            <a:pPr>
              <a:tabLst>
                <a:tab pos="8912225" algn="l"/>
              </a:tabLst>
            </a:pP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C7245-B490-4850-9D91-E8D72424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13" y="1843314"/>
            <a:ext cx="11437257" cy="4441371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Project: Artificial Neural Networks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3400" dirty="0"/>
              <a:t>Shruthi Madishetty</a:t>
            </a:r>
          </a:p>
          <a:p>
            <a:r>
              <a:rPr lang="en-US" sz="3400" dirty="0"/>
              <a:t>Stephanie Duckworth</a:t>
            </a:r>
          </a:p>
          <a:p>
            <a:pPr>
              <a:lnSpc>
                <a:spcPct val="100000"/>
              </a:lnSpc>
            </a:pP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r>
              <a:rPr lang="en-US" sz="3400" dirty="0"/>
              <a:t>Dr. Omar El Ariss</a:t>
            </a:r>
          </a:p>
        </p:txBody>
      </p:sp>
    </p:spTree>
    <p:extLst>
      <p:ext uri="{BB962C8B-B14F-4D97-AF65-F5344CB8AC3E}">
        <p14:creationId xmlns:p14="http://schemas.microsoft.com/office/powerpoint/2010/main" val="303951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5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22234-90FE-4501-9750-9868A74C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2993"/>
            <a:ext cx="2013557" cy="2458721"/>
          </a:xfrm>
          <a:prstGeom prst="ellipse">
            <a:avLst/>
          </a:prstGeom>
          <a:solidFill>
            <a:schemeClr val="accent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Neuron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E090C-AC70-4858-9173-718B7D77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57" y="0"/>
            <a:ext cx="999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FF8C-FF91-437E-B099-CC43E150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/>
          <a:p>
            <a:pPr algn="ctr"/>
            <a:r>
              <a:rPr lang="en-US" dirty="0"/>
              <a:t>Attributes Of Neuron: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DF91-AD76-4BB1-9395-1F5ABE56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4886643"/>
          </a:xfrm>
        </p:spPr>
        <p:txBody>
          <a:bodyPr/>
          <a:lstStyle/>
          <a:p>
            <a:r>
              <a:rPr lang="en-US" dirty="0"/>
              <a:t>Inputs : 	X1, X2, X3………..Xm</a:t>
            </a:r>
          </a:p>
          <a:p>
            <a:r>
              <a:rPr lang="en-US" dirty="0"/>
              <a:t>Weights:	W1, W2, W3………….Wm</a:t>
            </a:r>
          </a:p>
          <a:p>
            <a:r>
              <a:rPr lang="en-US" dirty="0"/>
              <a:t>Bias:		b</a:t>
            </a:r>
          </a:p>
          <a:p>
            <a:r>
              <a:rPr lang="en-US" dirty="0"/>
              <a:t>Summing function :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=  </a:t>
            </a:r>
            <a:r>
              <a:rPr lang="en-GB" altLang="en-US" b="1" dirty="0"/>
              <a:t>X</a:t>
            </a:r>
            <a:r>
              <a:rPr lang="en-GB" altLang="en-US" b="1" baseline="-25000" dirty="0"/>
              <a:t>1</a:t>
            </a:r>
            <a:r>
              <a:rPr lang="en-GB" altLang="en-US" b="1" dirty="0"/>
              <a:t>w</a:t>
            </a:r>
            <a:r>
              <a:rPr lang="en-GB" altLang="en-US" b="1" baseline="-25000" dirty="0"/>
              <a:t>1</a:t>
            </a:r>
            <a:r>
              <a:rPr lang="en-GB" altLang="en-US" b="1" dirty="0"/>
              <a:t>+X</a:t>
            </a:r>
            <a:r>
              <a:rPr lang="en-GB" altLang="en-US" b="1" baseline="-25000" dirty="0"/>
              <a:t>2</a:t>
            </a:r>
            <a:r>
              <a:rPr lang="en-GB" altLang="en-US" b="1" dirty="0"/>
              <a:t>w</a:t>
            </a:r>
            <a:r>
              <a:rPr lang="en-GB" altLang="en-US" b="1" baseline="-25000" dirty="0"/>
              <a:t>2</a:t>
            </a:r>
            <a:r>
              <a:rPr lang="en-GB" altLang="en-US" b="1" dirty="0"/>
              <a:t> + ….+</a:t>
            </a:r>
            <a:r>
              <a:rPr lang="en-GB" altLang="en-US" b="1" dirty="0" err="1"/>
              <a:t>X</a:t>
            </a:r>
            <a:r>
              <a:rPr lang="en-GB" altLang="en-US" b="1" baseline="-25000" dirty="0" err="1"/>
              <a:t>m</a:t>
            </a:r>
            <a:r>
              <a:rPr lang="en-GB" altLang="en-US" b="1" dirty="0" err="1"/>
              <a:t>w</a:t>
            </a:r>
            <a:r>
              <a:rPr lang="en-GB" altLang="en-US" b="1" baseline="-25000" dirty="0" err="1"/>
              <a:t>m</a:t>
            </a:r>
            <a:r>
              <a:rPr lang="en-GB" altLang="en-US" b="1" dirty="0"/>
              <a:t> = y</a:t>
            </a:r>
          </a:p>
          <a:p>
            <a:r>
              <a:rPr lang="en-GB" altLang="en-US" dirty="0"/>
              <a:t>Induced Field: </a:t>
            </a:r>
            <a:r>
              <a:rPr lang="en-GB" altLang="en-US" b="1" dirty="0"/>
              <a:t>V = y + b</a:t>
            </a:r>
          </a:p>
          <a:p>
            <a:r>
              <a:rPr lang="en-GB" altLang="en-US" dirty="0"/>
              <a:t>Activation Function: Choice of Activation Function determines the Neural Model.</a:t>
            </a:r>
          </a:p>
          <a:p>
            <a:pPr lvl="1"/>
            <a:r>
              <a:rPr lang="en-GB" altLang="en-US" dirty="0"/>
              <a:t>Ex : Step Function, Ramp Function, Sigmoid Function, Gaussian Function.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					For Sigmoid function.</a:t>
            </a:r>
          </a:p>
          <a:p>
            <a:endParaRPr lang="en-GB" alt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898F0-571C-4C6B-9713-ADEC0267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58" y="5220811"/>
            <a:ext cx="3393009" cy="6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E490-9F36-0D4B-948F-7CCE9D37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Configurations: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5591-2162-1943-91B8-FE47A730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Selecting “</a:t>
            </a:r>
            <a:r>
              <a:rPr lang="en-US" sz="3600" b="1" i="1" dirty="0"/>
              <a:t>Hidden Layers</a:t>
            </a:r>
            <a:r>
              <a:rPr lang="en-US" sz="3600" dirty="0"/>
              <a:t>”.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Selecting No. of “</a:t>
            </a:r>
            <a:r>
              <a:rPr lang="en-US" sz="3600" b="1" i="1" dirty="0"/>
              <a:t>neurons”</a:t>
            </a:r>
            <a:r>
              <a:rPr lang="en-US" sz="3600" dirty="0"/>
              <a:t> in each Hidden Layer.</a:t>
            </a:r>
          </a:p>
          <a:p>
            <a:pPr>
              <a:lnSpc>
                <a:spcPct val="150000"/>
              </a:lnSpc>
            </a:pPr>
            <a:r>
              <a:rPr lang="en-US" sz="3600" b="1" i="1" dirty="0"/>
              <a:t>Feed Forward Neural Networks (FFNN)</a:t>
            </a:r>
          </a:p>
          <a:p>
            <a:pPr>
              <a:lnSpc>
                <a:spcPct val="150000"/>
              </a:lnSpc>
            </a:pPr>
            <a:r>
              <a:rPr lang="en-US" sz="3600" b="1" i="1" dirty="0"/>
              <a:t>Back propagation </a:t>
            </a:r>
            <a:r>
              <a:rPr lang="en-US" sz="3600" dirty="0"/>
              <a:t>or </a:t>
            </a:r>
            <a:r>
              <a:rPr lang="en-US" sz="3600" b="1" i="1" dirty="0"/>
              <a:t>Loss calculation</a:t>
            </a:r>
            <a:r>
              <a:rPr lang="en-US" sz="3600" dirty="0"/>
              <a:t>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9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F899-31F2-3440-AE0E-517ED88F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Feed Forward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247F-CE40-6A44-9CDF-665AC32F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is connected to Every node in next layer.</a:t>
            </a:r>
          </a:p>
          <a:p>
            <a:r>
              <a:rPr lang="en-US" dirty="0"/>
              <a:t>There is no connection between the nodes in same layer.</a:t>
            </a:r>
          </a:p>
          <a:p>
            <a:r>
              <a:rPr lang="en-US" dirty="0"/>
              <a:t>Starting from</a:t>
            </a:r>
            <a:r>
              <a:rPr lang="en-US" b="1" i="1" dirty="0"/>
              <a:t> Input Layer , </a:t>
            </a:r>
            <a:r>
              <a:rPr lang="en-US" dirty="0"/>
              <a:t>forward through all the </a:t>
            </a:r>
            <a:r>
              <a:rPr lang="en-US" b="1" i="1" dirty="0"/>
              <a:t>Hidden Layers </a:t>
            </a:r>
            <a:r>
              <a:rPr lang="en-US" dirty="0"/>
              <a:t>till</a:t>
            </a:r>
            <a:r>
              <a:rPr lang="en-US" b="1" i="1" dirty="0"/>
              <a:t> </a:t>
            </a:r>
            <a:r>
              <a:rPr lang="en-US" dirty="0"/>
              <a:t>we reach </a:t>
            </a:r>
            <a:r>
              <a:rPr lang="en-US" b="1" i="1" dirty="0"/>
              <a:t>Output Layer.</a:t>
            </a:r>
          </a:p>
          <a:p>
            <a:r>
              <a:rPr lang="en-US" dirty="0"/>
              <a:t>Calculate the sum of weights , bias  and forward to the connected output nodes.</a:t>
            </a:r>
          </a:p>
          <a:p>
            <a:pPr lvl="6"/>
            <a:endParaRPr lang="en-US" b="1" i="1" dirty="0"/>
          </a:p>
          <a:p>
            <a:endParaRPr lang="en-US" b="1" i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68E9-141F-1F42-8C70-05E95FB6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37" y="4725670"/>
            <a:ext cx="3791597" cy="9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A2F-4CF1-EC4C-804A-1D888C0F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27F0-F731-D64D-8120-4A74C76D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It’s a Training Algorithm. (Training = Adjusting weights)</a:t>
            </a:r>
          </a:p>
          <a:p>
            <a:r>
              <a:rPr lang="en-US" dirty="0"/>
              <a:t>Consists of these steps</a:t>
            </a:r>
          </a:p>
          <a:p>
            <a:pPr lvl="1"/>
            <a:r>
              <a:rPr lang="en-US" dirty="0"/>
              <a:t>FFNN</a:t>
            </a:r>
          </a:p>
          <a:p>
            <a:pPr lvl="1"/>
            <a:r>
              <a:rPr lang="en-US" dirty="0"/>
              <a:t>Calculate the error</a:t>
            </a:r>
          </a:p>
          <a:p>
            <a:pPr lvl="1"/>
            <a:r>
              <a:rPr lang="en-US" dirty="0"/>
              <a:t>Back propagate to the back layers</a:t>
            </a:r>
          </a:p>
          <a:p>
            <a:pPr lvl="1"/>
            <a:r>
              <a:rPr lang="en-US" dirty="0"/>
              <a:t>Finetune this recursively till we reach expected Output values.</a:t>
            </a:r>
          </a:p>
          <a:p>
            <a:pPr lvl="1"/>
            <a:endParaRPr lang="en-US" sz="2800" dirty="0"/>
          </a:p>
          <a:p>
            <a:pPr marL="457200" lvl="1" indent="0" algn="ctr">
              <a:buNone/>
            </a:pPr>
            <a:r>
              <a:rPr lang="en-US" sz="2800" dirty="0"/>
              <a:t>Adjusting weights with formula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7EF96-B184-3F42-9C5C-2EA12166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92" y="5320144"/>
            <a:ext cx="9717810" cy="10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E8FC-9D25-4018-AF87-2767431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6E876-D7B4-457D-A85C-A69F2533F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Scientific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4AA91-3183-41FC-9A99-D7C6B94F2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Appropriate Approach?</a:t>
            </a:r>
          </a:p>
          <a:p>
            <a:r>
              <a:rPr lang="en-US" dirty="0"/>
              <a:t>Neural Network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5D5EE84-E1E0-48CE-BFD6-9414F19EF86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1353308"/>
              </p:ext>
            </p:extLst>
          </p:nvPr>
        </p:nvGraphicFramePr>
        <p:xfrm>
          <a:off x="4671753" y="668337"/>
          <a:ext cx="7182196" cy="594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098">
                  <a:extLst>
                    <a:ext uri="{9D8B030D-6E8A-4147-A177-3AD203B41FA5}">
                      <a16:colId xmlns:a16="http://schemas.microsoft.com/office/drawing/2014/main" val="3270433669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2891012106"/>
                    </a:ext>
                  </a:extLst>
                </a:gridCol>
              </a:tblGrid>
              <a:tr h="535071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Step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Example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873547550"/>
                  </a:ext>
                </a:extLst>
              </a:tr>
              <a:tr h="7542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1. Set the research goal.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To predict how heavy traffic will be on a given day.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30570451"/>
                  </a:ext>
                </a:extLst>
              </a:tr>
              <a:tr h="75427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2. Make a hypothesis.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Weather forecast is an informative signal.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2651508219"/>
                  </a:ext>
                </a:extLst>
              </a:tr>
              <a:tr h="7542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3. Collect the data.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Collect historical traffic data and weather on each day.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618924434"/>
                  </a:ext>
                </a:extLst>
              </a:tr>
              <a:tr h="66002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4. Test your hypothesis.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Train a model using this data.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423877378"/>
                  </a:ext>
                </a:extLst>
              </a:tr>
              <a:tr h="7555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5. Analyze your results.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Is this model better than existing systems?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1760241449"/>
                  </a:ext>
                </a:extLst>
              </a:tr>
              <a:tr h="9796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6. Reach a conclusion.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Should (not) use this model to make predictions, because of X, Y, and Z.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688986348"/>
                  </a:ext>
                </a:extLst>
              </a:tr>
              <a:tr h="75557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7. Refine hypothesis and repeat.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Time of year could be a helpful signal.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92335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5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E8FC-9D25-4018-AF87-2767431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6E876-D7B4-457D-A85C-A69F2533F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4AA91-3183-41FC-9A99-D7C6B94F2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  <a:p>
            <a:pPr lvl="1"/>
            <a:r>
              <a:rPr lang="en-US" dirty="0"/>
              <a:t>Training Set</a:t>
            </a:r>
          </a:p>
          <a:p>
            <a:pPr lvl="1"/>
            <a:r>
              <a:rPr lang="en-US" dirty="0"/>
              <a:t>Testing Set</a:t>
            </a:r>
          </a:p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Training Set Labels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5D5EE84-E1E0-48CE-BFD6-9414F19EF86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79697808"/>
              </p:ext>
            </p:extLst>
          </p:nvPr>
        </p:nvGraphicFramePr>
        <p:xfrm>
          <a:off x="5037513" y="1027906"/>
          <a:ext cx="6382962" cy="507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481">
                  <a:extLst>
                    <a:ext uri="{9D8B030D-6E8A-4147-A177-3AD203B41FA5}">
                      <a16:colId xmlns:a16="http://schemas.microsoft.com/office/drawing/2014/main" val="3270433669"/>
                    </a:ext>
                  </a:extLst>
                </a:gridCol>
                <a:gridCol w="3191481">
                  <a:extLst>
                    <a:ext uri="{9D8B030D-6E8A-4147-A177-3AD203B41FA5}">
                      <a16:colId xmlns:a16="http://schemas.microsoft.com/office/drawing/2014/main" val="2891012106"/>
                    </a:ext>
                  </a:extLst>
                </a:gridCol>
              </a:tblGrid>
              <a:tr h="651361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Type of ML Problem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Description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873547550"/>
                  </a:ext>
                </a:extLst>
              </a:tr>
              <a:tr h="64500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Classification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Pick one of N labels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2651508219"/>
                  </a:ext>
                </a:extLst>
              </a:tr>
              <a:tr h="64500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Regression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Predict numerical values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618924434"/>
                  </a:ext>
                </a:extLst>
              </a:tr>
              <a:tr h="64500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Clustering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Group similar examples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423877378"/>
                  </a:ext>
                </a:extLst>
              </a:tr>
              <a:tr h="9197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Association rule learning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Infer likely association patterns in data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1760241449"/>
                  </a:ext>
                </a:extLst>
              </a:tr>
              <a:tr h="64500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Structured output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Create complex output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688986348"/>
                  </a:ext>
                </a:extLst>
              </a:tr>
              <a:tr h="9197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Ranking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Identify position on a scale or status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92335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E8FC-9D25-4018-AF87-2767431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499C7-0A68-41DB-8E88-0F5685F5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 Time applications: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Foreign Exchange System in Citi Bank in London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Medical report analysis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Detection of cancer cells.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Detecting explosions in suitcases.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Credit card fraud detection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60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E8FC-9D25-4018-AF87-2767431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42291-67E0-4C95-B30E-705B8EDB7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499C7-0A68-41DB-8E88-0F5685F59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  <a:p>
            <a:r>
              <a:rPr lang="en-US" dirty="0"/>
              <a:t>Keras</a:t>
            </a:r>
          </a:p>
          <a:p>
            <a:pPr lvl="1"/>
            <a:r>
              <a:rPr lang="en-US" dirty="0"/>
              <a:t>High-level API</a:t>
            </a:r>
          </a:p>
          <a:p>
            <a:pPr lvl="1"/>
            <a:r>
              <a:rPr lang="en-US" dirty="0"/>
              <a:t>User Friendly</a:t>
            </a:r>
          </a:p>
          <a:p>
            <a:pPr lvl="1"/>
            <a:r>
              <a:rPr lang="en-US" dirty="0"/>
              <a:t>Common Use Cases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02CBB4-1C40-4D74-A43C-0FCCBB6C86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47" y="1690688"/>
            <a:ext cx="7224578" cy="4105207"/>
          </a:xfrm>
        </p:spPr>
      </p:pic>
    </p:spTree>
    <p:extLst>
      <p:ext uri="{BB962C8B-B14F-4D97-AF65-F5344CB8AC3E}">
        <p14:creationId xmlns:p14="http://schemas.microsoft.com/office/powerpoint/2010/main" val="369096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E8FC-9D25-4018-AF87-2767431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6E876-D7B4-457D-A85C-A69F2533F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Fashion MNIST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4AA91-3183-41FC-9A99-D7C6B94F2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Low Resolution</a:t>
            </a:r>
          </a:p>
          <a:p>
            <a:pPr lvl="1"/>
            <a:r>
              <a:rPr lang="en-US" dirty="0"/>
              <a:t>Grayscale</a:t>
            </a:r>
          </a:p>
          <a:p>
            <a:pPr lvl="1"/>
            <a:r>
              <a:rPr lang="en-US" dirty="0"/>
              <a:t>28x28 pixels array</a:t>
            </a:r>
          </a:p>
          <a:p>
            <a:pPr lvl="2"/>
            <a:r>
              <a:rPr lang="en-US" dirty="0"/>
              <a:t>Value – [0,1,2,…,255]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5D5EE84-E1E0-48CE-BFD6-9414F19EF867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5997575" y="1027906"/>
          <a:ext cx="5183188" cy="489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3270433669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291494064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Label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873547550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T-shirt/top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2651508219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Trouser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618924434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Pullover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423877378"/>
                  </a:ext>
                </a:extLst>
              </a:tr>
              <a:tr h="60101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Dress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1760241449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Coat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3688986348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Sandal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923357567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Shirt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839948427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Sneaker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1717034888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Bag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2318967087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50800" marR="50800" marT="4445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Ankle boot</a:t>
                      </a:r>
                    </a:p>
                  </a:txBody>
                  <a:tcPr marL="50800" marR="50800" marT="44450" marB="50800"/>
                </a:tc>
                <a:extLst>
                  <a:ext uri="{0D108BD9-81ED-4DB2-BD59-A6C34878D82A}">
                    <a16:rowId xmlns:a16="http://schemas.microsoft.com/office/drawing/2014/main" val="108492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E8FC-9D25-4018-AF87-27674315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499C7-0A68-41DB-8E88-0F5685F5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6"/>
            <a:ext cx="10515600" cy="509630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Summary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Created Artificial Neural Network(ANN)  Architecture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Model Creation , Training the Model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Image Classification based on inputs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Statistics of </a:t>
            </a:r>
            <a:r>
              <a:rPr lang="en-US" sz="2800" b="1" i="1" dirty="0"/>
              <a:t>various</a:t>
            </a:r>
            <a:r>
              <a:rPr lang="en-US" sz="2800" dirty="0"/>
              <a:t> Training methods/values and </a:t>
            </a:r>
            <a:r>
              <a:rPr lang="en-US" sz="2800" b="1" i="1" dirty="0"/>
              <a:t>disaster</a:t>
            </a:r>
            <a:r>
              <a:rPr lang="en-US" sz="2800" dirty="0"/>
              <a:t> calculation.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Selection of wrong No. of “</a:t>
            </a:r>
            <a:r>
              <a:rPr lang="en-US" sz="2800" b="1" i="1" dirty="0"/>
              <a:t>Hidden Layers”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Creating “</a:t>
            </a:r>
            <a:r>
              <a:rPr lang="en-US" sz="2800" b="1" i="1" dirty="0"/>
              <a:t>Custom Dataset”</a:t>
            </a:r>
            <a:r>
              <a:rPr lang="en-US" sz="2800" dirty="0"/>
              <a:t> and Classification based on “</a:t>
            </a:r>
            <a:r>
              <a:rPr lang="en-US" sz="2800" b="1" i="1" dirty="0"/>
              <a:t>pixel distribution”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Classifying our own images</a:t>
            </a:r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5329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E8FC-9D25-4018-AF87-2767431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499C7-0A68-41DB-8E88-0F5685F5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Transform data for the ML problem</a:t>
            </a:r>
          </a:p>
          <a:p>
            <a:r>
              <a:rPr lang="en-US" dirty="0"/>
              <a:t>a clear description of your algorithm </a:t>
            </a:r>
          </a:p>
        </p:txBody>
      </p:sp>
    </p:spTree>
    <p:extLst>
      <p:ext uri="{BB962C8B-B14F-4D97-AF65-F5344CB8AC3E}">
        <p14:creationId xmlns:p14="http://schemas.microsoft.com/office/powerpoint/2010/main" val="275005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E8FC-9D25-4018-AF87-2767431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499C7-0A68-41DB-8E88-0F5685F5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  <a:p>
            <a:r>
              <a:rPr lang="en-US" dirty="0"/>
              <a:t>Classification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13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B574-3EBD-9745-827A-4052F92A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81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Statistics – Model Training: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25A570-8C09-7D45-9ECF-1BDBF7620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54" y="876089"/>
            <a:ext cx="11599669" cy="58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66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7D8A-863A-46E5-BD05-00B39541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86AE-75A1-4768-9293-736A3BB9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Intellipaat</a:t>
            </a:r>
            <a:r>
              <a:rPr lang="en-US" sz="2400" dirty="0"/>
              <a:t>, “TensorFlow and its Installation on Windows,” </a:t>
            </a:r>
            <a:r>
              <a:rPr lang="en-US" sz="2400" dirty="0" err="1"/>
              <a:t>Intellipaat</a:t>
            </a:r>
            <a:r>
              <a:rPr lang="en-US" sz="2400" dirty="0"/>
              <a:t>. [Online]. Available: </a:t>
            </a:r>
            <a:r>
              <a:rPr lang="en-US" sz="2400" dirty="0">
                <a:hlinkClick r:id="rId2"/>
              </a:rPr>
              <a:t>https://intellipaat.com/tutorial/machine-learning-tutorial/tensorflow-andits-installation-on-windows/#_tensor_flow_archi</a:t>
            </a:r>
            <a:r>
              <a:rPr lang="en-US" sz="2400" dirty="0"/>
              <a:t>.</a:t>
            </a:r>
          </a:p>
          <a:p>
            <a:r>
              <a:rPr lang="en-US" sz="2400" dirty="0">
                <a:hlinkClick r:id="rId3"/>
              </a:rPr>
              <a:t>https://www.tensorflow.org/guide/keras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583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657B-D1EE-FD42-A663-AB8354F4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81CA-69C2-1B40-B3B7-4102A45A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 algn="ctr">
              <a:buNone/>
            </a:pPr>
            <a:endParaRPr lang="en-US" sz="4600" dirty="0"/>
          </a:p>
          <a:p>
            <a:pPr marL="914400" lvl="2" indent="0" algn="ctr">
              <a:buNone/>
            </a:pP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72010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6E8FC-9D25-4018-AF87-2767431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499C7-0A68-41DB-8E88-0F5685F5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Artificial Neural Network(ANN) Simple Architecture.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Key Components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Some of the algorithms used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Code Implementation and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613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FC12-87AE-46C0-B5BE-76C32CEC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01FA-FB26-4E79-BF34-5F2BFEA4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sz="3200" dirty="0"/>
              <a:t>Artificial Neural Networks (ANN) or Connectionist Systems are inspired by </a:t>
            </a:r>
            <a:r>
              <a:rPr lang="en-US" sz="3200" i="1" dirty="0"/>
              <a:t>Biological Neural Networks.</a:t>
            </a:r>
          </a:p>
          <a:p>
            <a:r>
              <a:rPr lang="en-US" sz="3200" dirty="0"/>
              <a:t>ANN is a machine learning approach that models Human Brain that consists of No. of </a:t>
            </a:r>
            <a:r>
              <a:rPr lang="en-US" sz="3200" i="1" dirty="0"/>
              <a:t>Artificial Neurons</a:t>
            </a:r>
            <a:r>
              <a:rPr lang="en-US" sz="3200" dirty="0"/>
              <a:t>.</a:t>
            </a:r>
          </a:p>
          <a:p>
            <a:r>
              <a:rPr lang="en-US" sz="3200" dirty="0"/>
              <a:t>Group of nodes interconnected and form layers, to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807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C6A060D-7FFC-40D8-B0D4-C1F05CCE6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7768" y="1128291"/>
            <a:ext cx="9374230" cy="5109027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982148-B548-449B-8A4D-F932A4F31C91}"/>
              </a:ext>
            </a:extLst>
          </p:cNvPr>
          <p:cNvSpPr/>
          <p:nvPr/>
        </p:nvSpPr>
        <p:spPr>
          <a:xfrm>
            <a:off x="4848100" y="251350"/>
            <a:ext cx="24304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5341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2D47-2B11-44F6-8773-6AAB6A53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5491-2E67-41AB-800A-4C4E3690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812620"/>
          </a:xfrm>
        </p:spPr>
        <p:txBody>
          <a:bodyPr>
            <a:normAutofit fontScale="92500"/>
          </a:bodyPr>
          <a:lstStyle/>
          <a:p>
            <a:pPr lvl="1">
              <a:lnSpc>
                <a:spcPct val="100000"/>
              </a:lnSpc>
              <a:buClr>
                <a:srgbClr val="D34817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3900" dirty="0"/>
              <a:t>Neurons</a:t>
            </a:r>
            <a:r>
              <a:rPr lang="en-GB" altLang="en-US" sz="3200" dirty="0"/>
              <a:t>: </a:t>
            </a:r>
          </a:p>
          <a:p>
            <a:pPr lvl="2">
              <a:lnSpc>
                <a:spcPct val="100000"/>
              </a:lnSpc>
              <a:buClr>
                <a:srgbClr val="D34817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3000" dirty="0"/>
              <a:t>These are Building blocks of NN.</a:t>
            </a:r>
          </a:p>
          <a:p>
            <a:pPr lvl="2">
              <a:lnSpc>
                <a:spcPct val="100000"/>
              </a:lnSpc>
              <a:buClr>
                <a:srgbClr val="9B2D1F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3000" dirty="0"/>
              <a:t>Cells / Perceptron / Units or Nodes(Technical Terms)</a:t>
            </a:r>
          </a:p>
          <a:p>
            <a:pPr lvl="1">
              <a:lnSpc>
                <a:spcPct val="100000"/>
              </a:lnSpc>
              <a:buClr>
                <a:srgbClr val="D34817"/>
              </a:buClr>
              <a:buSzPct val="85000"/>
              <a:buFont typeface="Times New Roman" panose="02020603050405020304" pitchFamily="18" charset="0"/>
              <a:buChar char="•"/>
            </a:pPr>
            <a:r>
              <a:rPr lang="en-GB" altLang="en-US" sz="3900" dirty="0"/>
              <a:t>Operations of Neuron:</a:t>
            </a:r>
          </a:p>
          <a:p>
            <a:pPr lvl="2">
              <a:lnSpc>
                <a:spcPct val="100000"/>
              </a:lnSpc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 dirty="0"/>
              <a:t>Receives input from many other neurons.</a:t>
            </a:r>
          </a:p>
          <a:p>
            <a:pPr lvl="2">
              <a:lnSpc>
                <a:spcPct val="100000"/>
              </a:lnSpc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 dirty="0"/>
              <a:t>changes its internal state (</a:t>
            </a:r>
            <a:r>
              <a:rPr lang="en-GB" altLang="en-US" sz="3200" b="1" dirty="0"/>
              <a:t>activation</a:t>
            </a:r>
            <a:r>
              <a:rPr lang="en-GB" altLang="en-US" sz="3200" dirty="0"/>
              <a:t>) based on the current input.</a:t>
            </a:r>
          </a:p>
          <a:p>
            <a:pPr lvl="2">
              <a:lnSpc>
                <a:spcPct val="100000"/>
              </a:lnSpc>
              <a:buClr>
                <a:srgbClr val="9B2D1F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GB" altLang="en-US" sz="3200" dirty="0"/>
              <a:t>sends one output signal to many other neurons, possibly including its input neurons (recurrent network).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7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D3DA-4FE9-1E47-8295-DD81A453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82EC-9BA8-ED43-BF39-BB5900A2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lvl="1"/>
            <a:r>
              <a:rPr lang="en-US" sz="3600" dirty="0"/>
              <a:t>Layers:</a:t>
            </a:r>
          </a:p>
          <a:p>
            <a:pPr lvl="2"/>
            <a:r>
              <a:rPr lang="en-US" sz="2800" dirty="0"/>
              <a:t>Input Layer</a:t>
            </a:r>
          </a:p>
          <a:p>
            <a:pPr lvl="2"/>
            <a:r>
              <a:rPr lang="en-US" sz="2800" dirty="0"/>
              <a:t>Output Layer</a:t>
            </a:r>
          </a:p>
          <a:p>
            <a:pPr lvl="2"/>
            <a:r>
              <a:rPr lang="en-US" sz="2800" dirty="0"/>
              <a:t>Hidden Layer(</a:t>
            </a:r>
            <a:r>
              <a:rPr lang="en-US" dirty="0"/>
              <a:t>s)</a:t>
            </a:r>
            <a:endParaRPr lang="en-US" sz="3600" dirty="0"/>
          </a:p>
          <a:p>
            <a:r>
              <a:rPr lang="en-GB" altLang="en-US" sz="3600" dirty="0"/>
              <a:t>Operations / Algorithms: </a:t>
            </a:r>
          </a:p>
          <a:p>
            <a:pPr lvl="1"/>
            <a:r>
              <a:rPr lang="en-GB" sz="3200" dirty="0"/>
              <a:t>Activation function</a:t>
            </a:r>
          </a:p>
          <a:p>
            <a:pPr lvl="1"/>
            <a:r>
              <a:rPr lang="en-GB" sz="3200" dirty="0"/>
              <a:t>Feed Forward </a:t>
            </a:r>
          </a:p>
          <a:p>
            <a:pPr lvl="1"/>
            <a:r>
              <a:rPr lang="en-GB" sz="3200" dirty="0"/>
              <a:t> Back Propagation</a:t>
            </a:r>
          </a:p>
          <a:p>
            <a:pPr lvl="1"/>
            <a:r>
              <a:rPr lang="en-GB" sz="3200" dirty="0"/>
              <a:t>Calculating Loss</a:t>
            </a: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911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78E1-6D02-4DCE-84CC-BBCF1C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C64B5-13DC-134C-85C1-056FBB37A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230" y="1825625"/>
            <a:ext cx="5505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3C83-8639-CC47-A4DA-B7591A13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With Weights, Bias and Activation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30BBED-AD7F-A74C-B33A-CF5945BD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651" y="1562793"/>
            <a:ext cx="7390697" cy="47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0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730</Words>
  <Application>Microsoft Macintosh PowerPoint</Application>
  <PresentationFormat>Widescreen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Times New Roman</vt:lpstr>
      <vt:lpstr>Wingdings 2</vt:lpstr>
      <vt:lpstr>Office Theme</vt:lpstr>
      <vt:lpstr>                 Artificial Intelligence</vt:lpstr>
      <vt:lpstr>Abstract</vt:lpstr>
      <vt:lpstr>Introduction</vt:lpstr>
      <vt:lpstr>Neural Networks</vt:lpstr>
      <vt:lpstr>PowerPoint Presentation</vt:lpstr>
      <vt:lpstr>Key Components:</vt:lpstr>
      <vt:lpstr>Key Components:</vt:lpstr>
      <vt:lpstr>Simple Architecture</vt:lpstr>
      <vt:lpstr>With Weights, Bias and Activation</vt:lpstr>
      <vt:lpstr>Neuron Diagram</vt:lpstr>
      <vt:lpstr>Attributes Of Neuron:</vt:lpstr>
      <vt:lpstr>Common Configurations:</vt:lpstr>
      <vt:lpstr>Feed Forward Neural Network</vt:lpstr>
      <vt:lpstr>Back Propagation </vt:lpstr>
      <vt:lpstr>Implementation</vt:lpstr>
      <vt:lpstr>Implementation</vt:lpstr>
      <vt:lpstr>Related Work</vt:lpstr>
      <vt:lpstr>Related Work</vt:lpstr>
      <vt:lpstr>Data Collection</vt:lpstr>
      <vt:lpstr>Method </vt:lpstr>
      <vt:lpstr>Results</vt:lpstr>
      <vt:lpstr>Statistics – Model Training: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Artificial Intelligence</dc:title>
  <dc:creator>pavanshru</dc:creator>
  <cp:lastModifiedBy>Microsoft Office User</cp:lastModifiedBy>
  <cp:revision>37</cp:revision>
  <dcterms:created xsi:type="dcterms:W3CDTF">2019-04-24T23:32:50Z</dcterms:created>
  <dcterms:modified xsi:type="dcterms:W3CDTF">2019-04-30T14:30:23Z</dcterms:modified>
</cp:coreProperties>
</file>