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3004800" cy="9753600"/>
  <p:notesSz cx="6858000" cy="9144000"/>
  <p:defaultTextStyle>
    <a:lvl1pPr marL="58702" marR="58702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1pPr>
    <a:lvl2pPr marL="58702" marR="58702" indent="381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2pPr>
    <a:lvl3pPr marL="58702" marR="58702" indent="762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3pPr>
    <a:lvl4pPr marL="58702" marR="58702" indent="1143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4pPr>
    <a:lvl5pPr marL="58702" marR="58702" indent="1524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5pPr>
    <a:lvl6pPr marL="58702" marR="58702" indent="1905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6pPr>
    <a:lvl7pPr marL="58702" marR="58702" indent="2286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7pPr>
    <a:lvl8pPr marL="58702" marR="58702" indent="2667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8pPr>
    <a:lvl9pPr marL="58702" marR="58702" indent="3048000" defTabSz="1295400">
      <a:lnSpc>
        <a:spcPct val="150000"/>
      </a:lnSpc>
      <a:defRPr sz="1600">
        <a:solidFill>
          <a:srgbClr val="8D3124"/>
        </a:solidFill>
        <a:uFill>
          <a:solidFill>
            <a:srgbClr val="8D3124"/>
          </a:solidFill>
        </a:uFill>
        <a:latin typeface="Lucida Sans Regular"/>
        <a:ea typeface="Lucida Sans Regular"/>
        <a:cs typeface="Lucida Sans Regular"/>
        <a:sym typeface="Lucida Sans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 Roman"/>
          <a:ea typeface="Times Roman"/>
          <a:cs typeface="Times Roman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462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47700">
      <a:defRPr sz="1200">
        <a:latin typeface="Lucida Grande"/>
        <a:ea typeface="Lucida Grande"/>
        <a:cs typeface="Lucida Grande"/>
        <a:sym typeface="Lucida Grande"/>
      </a:defRPr>
    </a:lvl1pPr>
    <a:lvl2pPr indent="228600" defTabSz="647700">
      <a:defRPr sz="1200">
        <a:latin typeface="Lucida Grande"/>
        <a:ea typeface="Lucida Grande"/>
        <a:cs typeface="Lucida Grande"/>
        <a:sym typeface="Lucida Grande"/>
      </a:defRPr>
    </a:lvl2pPr>
    <a:lvl3pPr indent="457200" defTabSz="647700">
      <a:defRPr sz="1200">
        <a:latin typeface="Lucida Grande"/>
        <a:ea typeface="Lucida Grande"/>
        <a:cs typeface="Lucida Grande"/>
        <a:sym typeface="Lucida Grande"/>
      </a:defRPr>
    </a:lvl3pPr>
    <a:lvl4pPr indent="685800" defTabSz="647700">
      <a:defRPr sz="1200">
        <a:latin typeface="Lucida Grande"/>
        <a:ea typeface="Lucida Grande"/>
        <a:cs typeface="Lucida Grande"/>
        <a:sym typeface="Lucida Grande"/>
      </a:defRPr>
    </a:lvl4pPr>
    <a:lvl5pPr indent="914400" defTabSz="647700">
      <a:defRPr sz="1200">
        <a:latin typeface="Lucida Grande"/>
        <a:ea typeface="Lucida Grande"/>
        <a:cs typeface="Lucida Grande"/>
        <a:sym typeface="Lucida Grande"/>
      </a:defRPr>
    </a:lvl5pPr>
    <a:lvl6pPr indent="1143000" defTabSz="647700">
      <a:defRPr sz="1200">
        <a:latin typeface="Lucida Grande"/>
        <a:ea typeface="Lucida Grande"/>
        <a:cs typeface="Lucida Grande"/>
        <a:sym typeface="Lucida Grande"/>
      </a:defRPr>
    </a:lvl6pPr>
    <a:lvl7pPr indent="1371600" defTabSz="647700">
      <a:defRPr sz="1200">
        <a:latin typeface="Lucida Grande"/>
        <a:ea typeface="Lucida Grande"/>
        <a:cs typeface="Lucida Grande"/>
        <a:sym typeface="Lucida Grande"/>
      </a:defRPr>
    </a:lvl7pPr>
    <a:lvl8pPr indent="1600200" defTabSz="647700">
      <a:defRPr sz="1200">
        <a:latin typeface="Lucida Grande"/>
        <a:ea typeface="Lucida Grande"/>
        <a:cs typeface="Lucida Grande"/>
        <a:sym typeface="Lucida Grande"/>
      </a:defRPr>
    </a:lvl8pPr>
    <a:lvl9pPr indent="1828800" defTabSz="647700">
      <a:defRPr sz="1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 Regular"/>
              <a:defRPr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red = violates heap order</a:t>
            </a:r>
          </a:p>
        </p:txBody>
      </p:sp>
    </p:spTree>
    <p:extLst>
      <p:ext uri="{BB962C8B-B14F-4D97-AF65-F5344CB8AC3E}">
        <p14:creationId xmlns:p14="http://schemas.microsoft.com/office/powerpoint/2010/main" val="83527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lgs4.cs.princeton.edu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pic>
        <p:nvPicPr>
          <p:cNvPr id="8" name="cover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9" name="Shape 9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4"/>
              </a:rPr>
              <a:t>http://algs4.cs.princeton.edu</a:t>
            </a:r>
          </a:p>
        </p:txBody>
      </p:sp>
      <p:sp>
        <p:nvSpPr>
          <p:cNvPr id="10" name="Shape 10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12" name="Shape 12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ndpapers.pdf"/>
          <p:cNvPicPr/>
          <p:nvPr/>
        </p:nvPicPr>
        <p:blipFill>
          <a:blip r:embed="rId2">
            <a:alphaModFix amt="20000"/>
            <a:extLst/>
          </a:blip>
          <a:srcRect l="24870" t="6296" r="16541" b="31489"/>
          <a:stretch>
            <a:fillRect/>
          </a:stretch>
        </p:blipFill>
        <p:spPr>
          <a:xfrm rot="16200000">
            <a:off x="1612899" y="-1612901"/>
            <a:ext cx="9779002" cy="13004801"/>
          </a:xfrm>
          <a:prstGeom prst="rect">
            <a:avLst/>
          </a:prstGeom>
          <a:ln w="12700">
            <a:round/>
          </a:ln>
        </p:spPr>
      </p:pic>
      <p:sp>
        <p:nvSpPr>
          <p:cNvPr id="17" name="Shape 17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</a:rPr>
              <a:t>http://algs4.cs.princeton.edu</a:t>
            </a:r>
          </a:p>
        </p:txBody>
      </p:sp>
      <p:sp>
        <p:nvSpPr>
          <p:cNvPr id="18" name="Shape 18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" name="cover-gray2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" y="3365500"/>
            <a:ext cx="3263900" cy="4093706"/>
          </a:xfrm>
          <a:prstGeom prst="rect">
            <a:avLst/>
          </a:prstGeom>
          <a:ln w="12700">
            <a:round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588000" y="3340100"/>
            <a:ext cx="6819900" cy="546100"/>
          </a:xfrm>
          <a:prstGeom prst="rect">
            <a:avLst/>
          </a:prstGeom>
        </p:spPr>
        <p:txBody>
          <a:bodyPr anchor="ctr"/>
          <a:lstStyle>
            <a:lvl1pPr>
              <a:defRPr sz="3750" b="1" cap="small" spc="150">
                <a:latin typeface="+mj-lt"/>
                <a:ea typeface="+mj-ea"/>
                <a:cs typeface="+mj-cs"/>
                <a:sym typeface="Helvetica-Bold"/>
              </a:defRPr>
            </a:lvl1pPr>
          </a:lstStyle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435600" y="4114800"/>
            <a:ext cx="6718300" cy="3848100"/>
          </a:xfrm>
          <a:prstGeom prst="rect">
            <a:avLst/>
          </a:prstGeom>
        </p:spPr>
        <p:txBody>
          <a:bodyPr/>
          <a:lstStyle>
            <a:lvl1pPr marL="439702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1pPr>
            <a:lvl2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2pPr>
            <a:lvl3pPr marL="443088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3pPr>
            <a:lvl4pPr marL="439561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4pPr>
            <a:lvl5pPr marL="444500" indent="-317500">
              <a:lnSpc>
                <a:spcPts val="4800"/>
              </a:lnSpc>
              <a:buClrTx/>
              <a:buSzPct val="100000"/>
              <a:buFontTx/>
              <a:buChar char="‣"/>
              <a:def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  <a:latin typeface="Helvetica-Oblique"/>
                <a:ea typeface="Helvetica-Oblique"/>
                <a:cs typeface="Helvetica-Oblique"/>
                <a:sym typeface="Helvetica-Oblique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One</a:t>
            </a:r>
          </a:p>
          <a:p>
            <a:pPr lvl="1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Three</a:t>
            </a:r>
          </a:p>
          <a:p>
            <a:pPr lvl="3">
              <a:defRPr sz="1800" i="0">
                <a:uFillTx/>
              </a:defRPr>
            </a:pPr>
            <a:r>
              <a:rPr sz="3000" i="1">
                <a:uFill>
                  <a:solidFill/>
                </a:u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  <a:uFillTx/>
              </a:defRPr>
            </a:pPr>
            <a:r>
              <a:rPr sz="3000" i="1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</a:lvl1pPr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492"/>
            <a:ext cx="11366500" cy="108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2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2pPr marL="635000">
              <a:buClrTx/>
              <a:buSzPct val="166666"/>
              <a:buFont typeface="ヒラギノ角ゴ ProN W3"/>
              <a:buChar char="・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1003300">
              <a:buClrTx/>
              <a:buSzPct val="100000"/>
              <a:buFontTx/>
              <a:buChar char="–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618280" y="9376240"/>
            <a:ext cx="307034" cy="292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0" marR="0" algn="ctr" defTabSz="647700">
              <a:lnSpc>
                <a:spcPct val="100000"/>
              </a:lnSpc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58702" marR="58702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1pPr>
      <a:lvl2pPr marL="58702" marR="58702" indent="228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2pPr>
      <a:lvl3pPr marL="58702" marR="58702" indent="457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3pPr>
      <a:lvl4pPr marL="58702" marR="58702" indent="685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4pPr>
      <a:lvl5pPr marL="58702" marR="58702" indent="9144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5pPr>
      <a:lvl6pPr marL="58702" marR="58702" indent="11430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6pPr>
      <a:lvl7pPr marL="58702" marR="58702" indent="13716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7pPr>
      <a:lvl8pPr marL="58702" marR="58702" indent="16002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8pPr>
      <a:lvl9pPr marL="58702" marR="58702" indent="1828800" defTabSz="1295400">
        <a:defRPr sz="2800">
          <a:uFill>
            <a:solidFill/>
          </a:uFill>
          <a:latin typeface="+mn-lt"/>
          <a:ea typeface="+mn-ea"/>
          <a:cs typeface="+mn-cs"/>
          <a:sym typeface="Futura"/>
        </a:defRPr>
      </a:lvl9pPr>
    </p:titleStyle>
    <p:bodyStyle>
      <a:lvl1pPr marL="58702" marR="58702" defTabSz="1295400">
        <a:lnSpc>
          <a:spcPts val="3900"/>
        </a:lnSpc>
        <a:buClr>
          <a:srgbClr val="0048AA"/>
        </a:buClr>
        <a:buFont typeface="Lucida Sans Regular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1pPr>
      <a:lvl2pPr marL="693702" marR="58702" indent="-5080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2pPr>
      <a:lvl3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3pPr>
      <a:lvl4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4pPr>
      <a:lvl5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5pPr>
      <a:lvl6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6pPr>
      <a:lvl7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7pPr>
      <a:lvl8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8pPr>
      <a:lvl9pPr marL="1062002" marR="58702" indent="-368300" defTabSz="1295400">
        <a:lnSpc>
          <a:spcPts val="3900"/>
        </a:lnSpc>
        <a:buClr>
          <a:srgbClr val="0048AA"/>
        </a:buClr>
        <a:buSzPct val="50000"/>
        <a:buFont typeface="Lucida Sans Regular"/>
        <a:buChar char="•"/>
        <a:defRPr sz="2400">
          <a:solidFill>
            <a:srgbClr val="005493"/>
          </a:solidFill>
          <a:uFill>
            <a:solidFill>
              <a:srgbClr val="0048AA"/>
            </a:solidFill>
          </a:u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1pPr>
      <a:lvl2pPr indent="228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2pPr>
      <a:lvl3pPr indent="457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3pPr>
      <a:lvl4pPr indent="685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4pPr>
      <a:lvl5pPr indent="9144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5pPr>
      <a:lvl6pPr indent="11430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6pPr>
      <a:lvl7pPr indent="13716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7pPr>
      <a:lvl8pPr indent="16002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8pPr>
      <a:lvl9pPr indent="1828800" algn="ctr" defTabSz="6477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ver2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00" y="3361625"/>
            <a:ext cx="3263900" cy="4093707"/>
          </a:xfrm>
          <a:prstGeom prst="rect">
            <a:avLst/>
          </a:prstGeom>
          <a:ln w="12700">
            <a:round/>
          </a:ln>
        </p:spPr>
      </p:pic>
      <p:sp>
        <p:nvSpPr>
          <p:cNvPr id="35" name="Shape 35"/>
          <p:cNvSpPr/>
          <p:nvPr/>
        </p:nvSpPr>
        <p:spPr>
          <a:xfrm>
            <a:off x="660063" y="7467600"/>
            <a:ext cx="36576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300"/>
              </a:lnSpc>
              <a:defRPr sz="1400" b="1" spc="1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pPr lvl="0">
              <a:defRPr sz="1800" b="0" spc="0">
                <a:uFillTx/>
              </a:defRPr>
            </a:pPr>
            <a:r>
              <a:rPr sz="1400" b="1" spc="154">
                <a:uFill>
                  <a:solidFill/>
                </a:uFill>
                <a:hlinkClick r:id="rId3"/>
              </a:rPr>
              <a:t>http://algs4.cs.princeton.edu</a:t>
            </a:r>
          </a:p>
        </p:txBody>
      </p:sp>
      <p:sp>
        <p:nvSpPr>
          <p:cNvPr id="36" name="Shape 36"/>
          <p:cNvSpPr/>
          <p:nvPr/>
        </p:nvSpPr>
        <p:spPr>
          <a:xfrm>
            <a:off x="5638756" y="4000501"/>
            <a:ext cx="6516025" cy="1"/>
          </a:xfrm>
          <a:prstGeom prst="line">
            <a:avLst/>
          </a:prstGeom>
          <a:ln w="1905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0"/>
            <a:ext cx="13004800" cy="1066800"/>
          </a:xfrm>
          <a:prstGeom prst="rect">
            <a:avLst/>
          </a:prstGeom>
          <a:solidFill>
            <a:srgbClr val="8D3124"/>
          </a:solidFill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200" spc="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Algorithms</a:t>
            </a:r>
          </a:p>
        </p:txBody>
      </p:sp>
      <p:sp>
        <p:nvSpPr>
          <p:cNvPr id="38" name="Shape 38"/>
          <p:cNvSpPr/>
          <p:nvPr/>
        </p:nvSpPr>
        <p:spPr>
          <a:xfrm>
            <a:off x="5626100" y="254000"/>
            <a:ext cx="4826000" cy="5461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uFillTx/>
              </a:defRPr>
            </a:pPr>
            <a:r>
              <a:rPr sz="2100" cap="small" spc="10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Robert Sedgewick  |  Kevin Wayne</a:t>
            </a:r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 spc="0">
                <a:uFillTx/>
              </a:defRPr>
            </a:pPr>
            <a:r>
              <a:rPr sz="3750" b="1" cap="small" spc="150">
                <a:uFill>
                  <a:solidFill/>
                </a:uFill>
              </a:rPr>
              <a:t>2.4  Heapsort Demo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393" name="Shape 3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394" name="Shape 39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5" name="Shape 39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7" name="Shape 39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1" name="Shape 40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3" name="Shape 40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3</a:t>
            </a:r>
          </a:p>
        </p:txBody>
      </p:sp>
      <p:sp>
        <p:nvSpPr>
          <p:cNvPr id="405" name="Shape 40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</a:t>
            </a:r>
          </a:p>
        </p:txBody>
      </p:sp>
      <p:sp>
        <p:nvSpPr>
          <p:cNvPr id="406" name="Shape 40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407" name="Shape 407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408" name="Shape 408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409" name="Shape 409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410" name="Shape 410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411" name="Shape 411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412" name="Shape 41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413" name="Shape 413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414" name="Shape 414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415" name="Shape 415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427" name="Group 42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416" name="Shape 41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428" name="Shape 428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429" name="Shape 429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430" name="Shape 430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431" name="Shape 431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435" name="Shape 43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6" name="Shape 43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2" name="Shape 44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4" name="Shape 44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3</a:t>
            </a:r>
          </a:p>
        </p:txBody>
      </p:sp>
      <p:sp>
        <p:nvSpPr>
          <p:cNvPr id="446" name="Shape 44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447" name="Shape 447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448" name="Shape 448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449" name="Shape 44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450" name="Shape 450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451" name="Shape 45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452" name="Shape 452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453" name="Shape 45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454" name="Shape 454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455" name="Shape 455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456" name="Shape 456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468" name="Group 46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457" name="Shape 45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469" name="Shape 469"/>
          <p:cNvSpPr/>
          <p:nvPr/>
        </p:nvSpPr>
        <p:spPr>
          <a:xfrm>
            <a:off x="6261100" y="4813300"/>
            <a:ext cx="14033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3-node heap</a:t>
            </a:r>
          </a:p>
        </p:txBody>
      </p:sp>
      <p:sp>
        <p:nvSpPr>
          <p:cNvPr id="470" name="Shape 470"/>
          <p:cNvSpPr/>
          <p:nvPr/>
        </p:nvSpPr>
        <p:spPr>
          <a:xfrm flipH="1" flipV="1">
            <a:off x="7661454" y="4990648"/>
            <a:ext cx="1114247" cy="305590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474" name="Shape 47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1" name="Shape 48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3" name="Shape 48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2</a:t>
            </a:r>
          </a:p>
        </p:txBody>
      </p:sp>
      <p:sp>
        <p:nvSpPr>
          <p:cNvPr id="485" name="Shape 48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486" name="Shape 48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487" name="Shape 487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488" name="Shape 488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489" name="Shape 489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490" name="Shape 490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491" name="Shape 491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492" name="Shape 49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493" name="Shape 493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494" name="Shape 494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495" name="Shape 495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507" name="Group 50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496" name="Shape 49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508" name="Shape 508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09" name="Shape 509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512" name="Shape 5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513" name="Shape 51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524" name="Shape 524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25" name="Shape 525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526" name="Shape 526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527" name="Shape 527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528" name="Shape 52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529" name="Shape 529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530" name="Shape 530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531" name="Shape 531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32" name="Shape 532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533" name="Shape 533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545" name="Group 54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534" name="Shape 53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535" name="Shape 53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538" name="Shape 53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539" name="Shape 53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541" name="Shape 54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542" name="Shape 54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543" name="Shape 54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546" name="Shape 546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47" name="Shape 547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48" name="Shape 548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49" name="Shape 549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50" name="Shape 550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2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554" name="Shape 55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565" name="Shape 565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66" name="Shape 566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567" name="Shape 56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568" name="Shape 568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569" name="Shape 56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570" name="Shape 570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571" name="Shape 571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572" name="Shape 572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73" name="Shape 573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574" name="Shape 574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586" name="Group 58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575" name="Shape 57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587" name="Shape 587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588" name="Shape 588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89" name="Shape 589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90" name="Shape 590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91" name="Shape 591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92" name="Shape 592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593" name="Shape 593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2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597" name="Shape 59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2</a:t>
            </a:r>
          </a:p>
        </p:txBody>
      </p:sp>
      <p:sp>
        <p:nvSpPr>
          <p:cNvPr id="608" name="Shape 608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609" name="Shape 609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10" name="Shape 610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611" name="Shape 611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612" name="Shape 612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613" name="Shape 613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614" name="Shape 614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615" name="Shape 61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616" name="Shape 616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17" name="Shape 617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618" name="Shape 618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630" name="Group 63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619" name="Shape 61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631" name="Shape 631"/>
          <p:cNvSpPr/>
          <p:nvPr/>
        </p:nvSpPr>
        <p:spPr>
          <a:xfrm>
            <a:off x="2654300" y="4254500"/>
            <a:ext cx="14033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7-node heap</a:t>
            </a:r>
          </a:p>
        </p:txBody>
      </p:sp>
      <p:sp>
        <p:nvSpPr>
          <p:cNvPr id="632" name="Shape 632"/>
          <p:cNvSpPr/>
          <p:nvPr/>
        </p:nvSpPr>
        <p:spPr>
          <a:xfrm flipH="1" flipV="1">
            <a:off x="3448957" y="4595121"/>
            <a:ext cx="729343" cy="507896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635" name="Shape 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636" name="Shape 63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7" name="Shape 63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9" name="Shape 63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1" name="Shape 64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3" name="Shape 64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5" name="Shape 64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647" name="Shape 647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648" name="Shape 648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49" name="Shape 649"/>
          <p:cNvSpPr/>
          <p:nvPr/>
        </p:nvSpPr>
        <p:spPr>
          <a:xfrm>
            <a:off x="9163443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650" name="Shape 650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651" name="Shape 651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652" name="Shape 652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653" name="Shape 653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654" name="Shape 65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655" name="Shape 655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56" name="Shape 656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657" name="Shape 657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</a:t>
            </a:r>
          </a:p>
        </p:txBody>
      </p:sp>
      <p:grpSp>
        <p:nvGrpSpPr>
          <p:cNvPr id="669" name="Group 66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658" name="Shape 65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670" name="Shape 67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671" name="Shape 67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674" name="Shape 6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675" name="Shape 67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6" name="Shape 67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2" name="Shape 68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686" name="Shape 68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687" name="Shape 687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88" name="Shape 688"/>
          <p:cNvSpPr/>
          <p:nvPr/>
        </p:nvSpPr>
        <p:spPr>
          <a:xfrm>
            <a:off x="6737743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689" name="Shape 68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690" name="Shape 690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691" name="Shape 69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692" name="Shape 692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693" name="Shape 69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694" name="Shape 694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695" name="Shape 695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696" name="Shape 696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</a:t>
            </a:r>
          </a:p>
        </p:txBody>
      </p:sp>
      <p:grpSp>
        <p:nvGrpSpPr>
          <p:cNvPr id="708" name="Group 70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697" name="Shape 69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698" name="Shape 69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699" name="Shape 69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</a:t>
              </a:r>
            </a:p>
          </p:txBody>
        </p:sp>
        <p:sp>
          <p:nvSpPr>
            <p:cNvPr id="700" name="Shape 70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701" name="Shape 70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702" name="Shape 70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703" name="Shape 70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704" name="Shape 70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707" name="Shape 70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709" name="Shape 70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710" name="Shape 710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711" name="Shape 711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712" name="Shape 71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715" name="Shape 7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716" name="Shape 71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7" name="Shape 71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1" name="Shape 72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5" name="Shape 72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727" name="Shape 727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728" name="Shape 728"/>
          <p:cNvSpPr/>
          <p:nvPr/>
        </p:nvSpPr>
        <p:spPr>
          <a:xfrm>
            <a:off x="6737743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729" name="Shape 72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730" name="Shape 730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731" name="Shape 73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732" name="Shape 732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733" name="Shape 73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734" name="Shape 734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735" name="Shape 735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736" name="Shape 736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748" name="Group 74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737" name="Shape 73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738" name="Shape 73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739" name="Shape 73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749" name="Shape 749"/>
          <p:cNvSpPr/>
          <p:nvPr/>
        </p:nvSpPr>
        <p:spPr>
          <a:xfrm>
            <a:off x="5207000" y="3111500"/>
            <a:ext cx="153180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11-node heap</a:t>
            </a:r>
          </a:p>
        </p:txBody>
      </p:sp>
      <p:sp>
        <p:nvSpPr>
          <p:cNvPr id="750" name="Shape 750"/>
          <p:cNvSpPr/>
          <p:nvPr/>
        </p:nvSpPr>
        <p:spPr>
          <a:xfrm flipH="1" flipV="1">
            <a:off x="6001657" y="3452121"/>
            <a:ext cx="729343" cy="507896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927100" y="3213100"/>
            <a:ext cx="3595305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end of construction phase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755" name="Shape 75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6" name="Shape 75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8" name="Shape 75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0" name="Shape 76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3" name="Shape 76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927100" y="3213100"/>
            <a:ext cx="264466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11</a:t>
            </a:r>
          </a:p>
        </p:txBody>
      </p:sp>
      <p:sp>
        <p:nvSpPr>
          <p:cNvPr id="765" name="Shape 765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766" name="Shape 766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767" name="Shape 767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779" name="Group 77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768" name="Shape 76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X</a:t>
              </a:r>
            </a:p>
          </p:txBody>
        </p:sp>
        <p:sp>
          <p:nvSpPr>
            <p:cNvPr id="769" name="Shape 76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770" name="Shape 77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771" name="Shape 77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774" name="Shape 77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775" name="Shape 77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776" name="Shape 77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777" name="Shape 77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</p:grpSp>
      <p:sp>
        <p:nvSpPr>
          <p:cNvPr id="780" name="Shape 78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781" name="Shape 78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782" name="Shape 782"/>
          <p:cNvSpPr/>
          <p:nvPr/>
        </p:nvSpPr>
        <p:spPr>
          <a:xfrm>
            <a:off x="560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783" name="Shape 783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784" name="Shape 784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5" name="Shape 78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786" name="Shape 78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787" name="Shape 78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788" name="Shape 78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789" name="Shape 78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790" name="Shape 790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791" name="Shape 791"/>
          <p:cNvSpPr/>
          <p:nvPr/>
        </p:nvSpPr>
        <p:spPr>
          <a:xfrm>
            <a:off x="6737743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</a:t>
            </a:r>
          </a:p>
        </p:txBody>
      </p:sp>
      <p:sp>
        <p:nvSpPr>
          <p:cNvPr id="792" name="Shape 792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44" name="Shape 44"/>
          <p:cNvSpPr/>
          <p:nvPr/>
        </p:nvSpPr>
        <p:spPr>
          <a:xfrm>
            <a:off x="3180491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45" name="Shape 45"/>
          <p:cNvSpPr/>
          <p:nvPr/>
        </p:nvSpPr>
        <p:spPr>
          <a:xfrm>
            <a:off x="3804161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46" name="Shape 46"/>
          <p:cNvSpPr/>
          <p:nvPr/>
        </p:nvSpPr>
        <p:spPr>
          <a:xfrm>
            <a:off x="4440532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47" name="Shape 47"/>
          <p:cNvSpPr/>
          <p:nvPr/>
        </p:nvSpPr>
        <p:spPr>
          <a:xfrm>
            <a:off x="5076902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48" name="Shape 48"/>
          <p:cNvSpPr/>
          <p:nvPr/>
        </p:nvSpPr>
        <p:spPr>
          <a:xfrm>
            <a:off x="5713273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49" name="Shape 49"/>
          <p:cNvSpPr/>
          <p:nvPr/>
        </p:nvSpPr>
        <p:spPr>
          <a:xfrm>
            <a:off x="6349642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50" name="Shape 50"/>
          <p:cNvSpPr/>
          <p:nvPr/>
        </p:nvSpPr>
        <p:spPr>
          <a:xfrm>
            <a:off x="6986013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51" name="Shape 51"/>
          <p:cNvSpPr/>
          <p:nvPr/>
        </p:nvSpPr>
        <p:spPr>
          <a:xfrm>
            <a:off x="7622383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52" name="Shape 52"/>
          <p:cNvSpPr/>
          <p:nvPr/>
        </p:nvSpPr>
        <p:spPr>
          <a:xfrm>
            <a:off x="8258755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53" name="Shape 53"/>
          <p:cNvSpPr/>
          <p:nvPr/>
        </p:nvSpPr>
        <p:spPr>
          <a:xfrm>
            <a:off x="8895120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54" name="Shape 54"/>
          <p:cNvSpPr/>
          <p:nvPr/>
        </p:nvSpPr>
        <p:spPr>
          <a:xfrm>
            <a:off x="9518794" y="8547100"/>
            <a:ext cx="635001" cy="553812"/>
          </a:xfrm>
          <a:prstGeom prst="rect">
            <a:avLst/>
          </a:prstGeom>
          <a:solidFill>
            <a:srgbClr val="BABABA"/>
          </a:solidFill>
          <a:ln w="6350">
            <a:solidFill>
              <a:srgbClr val="FFFFFF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2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55" name="Shape 5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56" name="Shape 56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57" name="Shape 57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59" name="Shape 59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60" name="Shape 60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61" name="Shape 61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62" name="Shape 62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63" name="Shape 63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64" name="Shape 64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65" name="Shape 65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66" name="Shape 6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77" name="Shape 77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78" name="Shape 78"/>
          <p:cNvSpPr/>
          <p:nvPr/>
        </p:nvSpPr>
        <p:spPr>
          <a:xfrm>
            <a:off x="560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79" name="Shape 79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80" name="Shape 80"/>
          <p:cNvSpPr/>
          <p:nvPr/>
        </p:nvSpPr>
        <p:spPr>
          <a:xfrm>
            <a:off x="5408946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1" name="Shape 81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82" name="Shape 82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83" name="Shape 83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84" name="Shape 84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85" name="Shape 85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86" name="Shape 86"/>
          <p:cNvSpPr/>
          <p:nvPr/>
        </p:nvSpPr>
        <p:spPr>
          <a:xfrm>
            <a:off x="4794879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87" name="Shape 87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8" name="Shape 88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89" name="Shape 89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90" name="Shape 90"/>
          <p:cNvSpPr/>
          <p:nvPr/>
        </p:nvSpPr>
        <p:spPr>
          <a:xfrm>
            <a:off x="191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91" name="Shape 91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92" name="Shape 92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3" name="Shape 93"/>
          <p:cNvSpPr/>
          <p:nvPr/>
        </p:nvSpPr>
        <p:spPr>
          <a:xfrm>
            <a:off x="100203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94" name="Shape 94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95" name="Shape 95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96" name="Shape 96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7" name="Shape 9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8" name="Shape 98"/>
          <p:cNvSpPr/>
          <p:nvPr/>
        </p:nvSpPr>
        <p:spPr>
          <a:xfrm>
            <a:off x="6210300" y="2108200"/>
            <a:ext cx="4474743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we assume array entries are indexed 1 to N</a:t>
            </a:r>
          </a:p>
        </p:txBody>
      </p:sp>
      <p:sp>
        <p:nvSpPr>
          <p:cNvPr id="99" name="Shape 99"/>
          <p:cNvSpPr/>
          <p:nvPr/>
        </p:nvSpPr>
        <p:spPr>
          <a:xfrm>
            <a:off x="5842000" y="1816100"/>
            <a:ext cx="321832" cy="282547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927100" y="3213100"/>
            <a:ext cx="320847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array in arbitrary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795" name="Shape 7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796" name="Shape 79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7" name="Shape 79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9" name="Shape 79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1" name="Shape 80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2" name="Shape 80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4" name="Shape 80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806" name="Shape 80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07" name="Shape 80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808" name="Shape 808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809" name="Shape 80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810" name="Shape 810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811" name="Shape 811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812" name="Shape 812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813" name="Shape 813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825" name="Group 82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814" name="Shape 81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815" name="Shape 81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816" name="Shape 81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818" name="Shape 81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820" name="Shape 82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821" name="Shape 82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822" name="Shape 82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X</a:t>
              </a:r>
            </a:p>
          </p:txBody>
        </p:sp>
      </p:grpSp>
      <p:sp>
        <p:nvSpPr>
          <p:cNvPr id="826" name="Shape 82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827" name="Shape 82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828" name="Shape 828"/>
          <p:cNvSpPr/>
          <p:nvPr/>
        </p:nvSpPr>
        <p:spPr>
          <a:xfrm>
            <a:off x="560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829" name="Shape 829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830" name="Shape 83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X</a:t>
            </a:r>
          </a:p>
        </p:txBody>
      </p:sp>
      <p:sp>
        <p:nvSpPr>
          <p:cNvPr id="831" name="Shape 831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832" name="Shape 832"/>
          <p:cNvSpPr/>
          <p:nvPr/>
        </p:nvSpPr>
        <p:spPr>
          <a:xfrm>
            <a:off x="927100" y="3213100"/>
            <a:ext cx="264466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11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836" name="Shape 83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7" name="Shape 83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9" name="Shape 83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1" name="Shape 84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2" name="Shape 84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4" name="Shape 84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846" name="Shape 84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47" name="Shape 84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848" name="Shape 84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849" name="Shape 849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850" name="Shape 850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851" name="Shape 851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852" name="Shape 852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864" name="Group 86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853" name="Shape 85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854" name="Shape 85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855" name="Shape 85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856" name="Shape 85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857" name="Shape 85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858" name="Shape 85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859" name="Shape 85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860" name="Shape 86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861" name="Shape 86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862" name="Shape 86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865" name="Shape 86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866" name="Shape 86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867" name="Shape 867"/>
          <p:cNvSpPr/>
          <p:nvPr/>
        </p:nvSpPr>
        <p:spPr>
          <a:xfrm>
            <a:off x="4248083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868" name="Shape 868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869" name="Shape 86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870" name="Shape 87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873" name="Shape 8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874" name="Shape 87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5" name="Shape 87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7" name="Shape 87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9" name="Shape 87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0" name="Shape 880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2" name="Shape 88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884" name="Shape 884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885" name="Shape 885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886" name="Shape 886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887" name="Shape 887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888" name="Shape 888"/>
          <p:cNvSpPr/>
          <p:nvPr/>
        </p:nvSpPr>
        <p:spPr>
          <a:xfrm>
            <a:off x="29444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889" name="Shape 88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890" name="Shape 890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891" name="Shape 891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892" name="Shape 892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904" name="Group 90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893" name="Shape 89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894" name="Shape 89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895" name="Shape 89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897" name="Shape 89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898" name="Shape 89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899" name="Shape 89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901" name="Shape 90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903" name="Shape 90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905" name="Shape 90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06" name="Shape 90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07" name="Shape 907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08" name="Shape 908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09" name="Shape 90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910" name="Shape 91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913" name="Shape 9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914" name="Shape 91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5" name="Shape 91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7" name="Shape 91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9" name="Shape 91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0" name="Shape 920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2" name="Shape 92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924" name="Shape 924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925" name="Shape 925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926" name="Shape 926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927" name="Shape 927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928" name="Shape 928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929" name="Shape 92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930" name="Shape 930"/>
          <p:cNvSpPr/>
          <p:nvPr/>
        </p:nvSpPr>
        <p:spPr>
          <a:xfrm>
            <a:off x="2949611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931" name="Shape 931"/>
          <p:cNvSpPr/>
          <p:nvPr/>
        </p:nvSpPr>
        <p:spPr>
          <a:xfrm>
            <a:off x="3569120" y="70310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932" name="Shape 932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944" name="Group 94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933" name="Shape 93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934" name="Shape 93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935" name="Shape 93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936" name="Shape 93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937" name="Shape 93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938" name="Shape 93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939" name="Shape 93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940" name="Shape 94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941" name="Shape 94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945" name="Shape 94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46" name="Shape 94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47" name="Shape 947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48" name="Shape 948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49" name="Shape 949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50" name="Shape 950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51" name="Shape 951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952" name="Shape 95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955" name="Shape 9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956" name="Shape 95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7" name="Shape 95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8" name="Shape 95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9" name="Shape 95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0" name="Shape 96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1" name="Shape 96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2" name="Shape 96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4" name="Shape 96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966" name="Shape 966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967" name="Shape 96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968" name="Shape 968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969" name="Shape 96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970" name="Shape 970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971" name="Shape 971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972" name="Shape 972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973" name="Shape 973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974" name="Shape 974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986" name="Group 98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975" name="Shape 97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976" name="Shape 97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977" name="Shape 97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978" name="Shape 97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979" name="Shape 97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980" name="Shape 98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981" name="Shape 98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982" name="Shape 98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983" name="Shape 98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984" name="Shape 98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985" name="Shape 98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987" name="Shape 987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88" name="Shape 98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989" name="Shape 989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90" name="Shape 990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991" name="Shape 991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92" name="Shape 992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993" name="Shape 993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994" name="Shape 994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995" name="Shape 99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996" name="Shape 996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999" name="Shape 9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1000" name="Shape 100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1" name="Shape 100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2" name="Shape 1002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3" name="Shape 100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4" name="Shape 100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010" name="Shape 1010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011" name="Shape 1011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012" name="Shape 1012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1013" name="Shape 1013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014" name="Shape 1014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015" name="Shape 101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016" name="Shape 1016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017" name="Shape 1017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018" name="Shape 1018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grpSp>
        <p:nvGrpSpPr>
          <p:cNvPr id="1030" name="Group 103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019" name="Shape 101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031" name="Shape 103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hape 10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034" name="Shape 103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5" name="Shape 103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6" name="Shape 103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8" name="Shape 103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0" name="Shape 104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2" name="Shape 104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3" name="Shape 10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055" name="Group 105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044" name="Shape 104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T</a:t>
              </a: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056" name="Shape 105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058" name="Shape 1058"/>
          <p:cNvSpPr/>
          <p:nvPr/>
        </p:nvSpPr>
        <p:spPr>
          <a:xfrm>
            <a:off x="927100" y="3213100"/>
            <a:ext cx="264466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10</a:t>
            </a:r>
          </a:p>
        </p:txBody>
      </p:sp>
      <p:sp>
        <p:nvSpPr>
          <p:cNvPr id="1059" name="Shape 1059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060" name="Shape 1060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061" name="Shape 1061"/>
          <p:cNvSpPr/>
          <p:nvPr/>
        </p:nvSpPr>
        <p:spPr>
          <a:xfrm>
            <a:off x="6749983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063" name="Shape 1063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064" name="Shape 1064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065" name="Shape 106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066" name="Shape 106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068" name="Shape 106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069" name="Shape 1069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070" name="Shape 1070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071" name="Shape 107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074" name="Shape 107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5" name="Shape 107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9" name="Shape 107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0" name="Shape 108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3" name="Shape 10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095" name="Group 109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084" name="Shape 108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T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096" name="Shape 109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097" name="Shape 109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098" name="Shape 1098"/>
          <p:cNvSpPr/>
          <p:nvPr/>
        </p:nvSpPr>
        <p:spPr>
          <a:xfrm>
            <a:off x="927100" y="3213100"/>
            <a:ext cx="2644666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10</a:t>
            </a:r>
          </a:p>
        </p:txBody>
      </p:sp>
      <p:sp>
        <p:nvSpPr>
          <p:cNvPr id="1099" name="Shape 1099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100" name="Shape 1100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101" name="Shape 110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</a:t>
            </a:r>
          </a:p>
        </p:txBody>
      </p:sp>
      <p:sp>
        <p:nvSpPr>
          <p:cNvPr id="1102" name="Shape 1102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103" name="Shape 1103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104" name="Shape 1104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105" name="Shape 110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106" name="Shape 1106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107" name="Shape 110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108" name="Shape 1108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109" name="Shape 1109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110" name="Shape 1110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111" name="Shape 111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114" name="Shape 111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5" name="Shape 111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6" name="Shape 111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7" name="Shape 111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8" name="Shape 111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9" name="Shape 111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0" name="Shape 112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1" name="Shape 112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2" name="Shape 1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134" name="Group 113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123" name="Shape 112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135" name="Shape 113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136" name="Shape 113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137" name="Shape 113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138" name="Shape 113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139" name="Shape 1139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140" name="Shape 1140"/>
          <p:cNvSpPr/>
          <p:nvPr/>
        </p:nvSpPr>
        <p:spPr>
          <a:xfrm>
            <a:off x="9165121" y="49911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141" name="Shape 1141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142" name="Shape 114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143" name="Shape 1143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144" name="Shape 1144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145" name="Shape 1145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146" name="Shape 1146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147" name="Shape 1147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148" name="Shape 114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151" name="Shape 115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2" name="Shape 115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3" name="Shape 1153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4" name="Shape 1154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5" name="Shape 1155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6" name="Shape 115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7" name="Shape 115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8" name="Shape 115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59" name="Shape 1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171" name="Group 117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160" name="Shape 116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172" name="Shape 1172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173" name="Shape 1173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174" name="Shape 1174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176" name="Shape 1176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177" name="Shape 1177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178" name="Shape 1178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179" name="Shape 117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180" name="Shape 1180"/>
          <p:cNvSpPr/>
          <p:nvPr/>
        </p:nvSpPr>
        <p:spPr>
          <a:xfrm>
            <a:off x="7917912" y="6002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181" name="Shape 1181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182" name="Shape 1182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183" name="Shape 1183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184" name="Shape 1184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185" name="Shape 118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186" name="Shape 1186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1187" name="Shape 1187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  <a:endParaRPr sz="2400">
              <a:solidFill>
                <a:srgbClr val="005493"/>
              </a:solidFill>
              <a:uFill>
                <a:solidFill>
                  <a:srgbClr val="0048AA"/>
                </a:solidFill>
              </a:uFill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104" name="Shape 10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9334500" y="7454900"/>
            <a:ext cx="167363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1-node heaps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127" name="Shape 127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128" name="Shape 128"/>
          <p:cNvSpPr/>
          <p:nvPr/>
        </p:nvSpPr>
        <p:spPr>
          <a:xfrm>
            <a:off x="5408946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929292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129" name="Shape 129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130" name="Shape 130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31" name="Shape 131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33" name="Shape 133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34" name="Shape 134"/>
          <p:cNvSpPr/>
          <p:nvPr/>
        </p:nvSpPr>
        <p:spPr>
          <a:xfrm>
            <a:off x="4794879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35" name="Shape 135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36" name="Shape 136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137" name="Shape 137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sp>
        <p:nvSpPr>
          <p:cNvPr id="138" name="Shape 138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139" name="Shape 139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140" name="Shape 140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41" name="Shape 141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142" name="Shape 142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143" name="Shape 143"/>
          <p:cNvSpPr/>
          <p:nvPr/>
        </p:nvSpPr>
        <p:spPr>
          <a:xfrm>
            <a:off x="560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144" name="Shape 144"/>
          <p:cNvSpPr/>
          <p:nvPr/>
        </p:nvSpPr>
        <p:spPr>
          <a:xfrm>
            <a:off x="191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145" name="Shape 145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146" name="Shape 146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47" name="Shape 147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148" name="Shape 148"/>
          <p:cNvSpPr/>
          <p:nvPr/>
        </p:nvSpPr>
        <p:spPr>
          <a:xfrm>
            <a:off x="100203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149" name="Shape 149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50" name="Shape 150"/>
          <p:cNvSpPr/>
          <p:nvPr/>
        </p:nvSpPr>
        <p:spPr>
          <a:xfrm flipH="1">
            <a:off x="9507959" y="6489699"/>
            <a:ext cx="918741" cy="812802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8382000" y="6489699"/>
            <a:ext cx="1130300" cy="812801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782582" y="7305441"/>
            <a:ext cx="2729718" cy="1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Shape 1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190" name="Shape 1190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1" name="Shape 1191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2" name="Shape 1192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3" name="Shape 119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5" name="Shape 119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6" name="Shape 119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7" name="Shape 119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98" name="Shape 1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210" name="Group 121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199" name="Shape 119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211" name="Shape 121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213" name="Shape 1213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214" name="Shape 121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215" name="Shape 1215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217" name="Shape 1217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218" name="Shape 1218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219" name="Shape 1219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220" name="Shape 1220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221" name="Shape 122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222" name="Shape 1222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223" name="Shape 1223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224" name="Shape 122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225" name="Shape 1225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1226" name="Shape 1226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1227" name="Shape 1227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228" name="Shape 1228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231" name="Shape 1231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4" name="Shape 1234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5" name="Shape 1235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6" name="Shape 123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8" name="Shape 123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9" name="Shape 1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251" name="Group 125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240" name="Shape 124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252" name="Shape 125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253" name="Shape 1253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254" name="Shape 1254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S</a:t>
            </a:r>
          </a:p>
        </p:txBody>
      </p:sp>
      <p:sp>
        <p:nvSpPr>
          <p:cNvPr id="1255" name="Shape 1255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256" name="Shape 1256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257" name="Shape 1257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258" name="Shape 1258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259" name="Shape 125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260" name="Shape 1260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261" name="Shape 1261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262" name="Shape 126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265" name="Shape 126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6" name="Shape 126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7" name="Shape 126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8" name="Shape 126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9" name="Shape 126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0" name="Shape 127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1" name="Shape 127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2" name="Shape 127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3" name="Shape 1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285" name="Group 128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274" name="Shape 127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286" name="Shape 128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287" name="Shape 128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288" name="Shape 1288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9</a:t>
            </a:r>
          </a:p>
        </p:txBody>
      </p:sp>
      <p:sp>
        <p:nvSpPr>
          <p:cNvPr id="1289" name="Shape 1289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290" name="Shape 1290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291" name="Shape 1291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</a:t>
            </a:r>
          </a:p>
        </p:txBody>
      </p:sp>
      <p:sp>
        <p:nvSpPr>
          <p:cNvPr id="1292" name="Shape 1292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293" name="Shape 129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294" name="Shape 1294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295" name="Shape 1295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296" name="Shape 1296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297" name="Shape 1297"/>
          <p:cNvSpPr/>
          <p:nvPr/>
        </p:nvSpPr>
        <p:spPr>
          <a:xfrm>
            <a:off x="35719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298" name="Shape 1298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299" name="Shape 1299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300" name="Shape 1300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1301" name="Shape 1301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Shape 13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304" name="Shape 130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5" name="Shape 130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6" name="Shape 130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7" name="Shape 130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8" name="Shape 130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9" name="Shape 130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0" name="Shape 131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1" name="Shape 131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2" name="Shape 1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324" name="Group 132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313" name="Shape 131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S</a:t>
              </a: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325" name="Shape 132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326" name="Shape 132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327" name="Shape 1327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9</a:t>
            </a:r>
          </a:p>
        </p:txBody>
      </p:sp>
      <p:sp>
        <p:nvSpPr>
          <p:cNvPr id="1328" name="Shape 132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329" name="Shape 1329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330" name="Shape 133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</a:t>
            </a:r>
          </a:p>
        </p:txBody>
      </p:sp>
      <p:sp>
        <p:nvSpPr>
          <p:cNvPr id="1331" name="Shape 1331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332" name="Shape 133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333" name="Shape 1333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334" name="Shape 1334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335" name="Shape 1335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336" name="Shape 1336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337" name="Shape 1337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338" name="Shape 133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339" name="Shape 1339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1340" name="Shape 1340"/>
          <p:cNvSpPr/>
          <p:nvPr/>
        </p:nvSpPr>
        <p:spPr>
          <a:xfrm>
            <a:off x="318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343" name="Shape 1343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4" name="Shape 1344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5" name="Shape 1345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6" name="Shape 1346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7" name="Shape 1347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8" name="Shape 1348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49" name="Shape 1349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50" name="Shape 13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362" name="Group 1362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351" name="Shape 1351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363" name="Shape 1363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364" name="Shape 1364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365" name="Shape 136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366" name="Shape 1366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367" name="Shape 1367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368" name="Shape 1368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370" name="Shape 1370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371" name="Shape 1371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372" name="Shape 1372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373" name="Shape 1373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374" name="Shape 1374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375" name="Shape 1375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376" name="Shape 1376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379" name="Shape 1379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0" name="Shape 1380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1" name="Shape 1381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2" name="Shape 1382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3" name="Shape 1383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4" name="Shape 138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5" name="Shape 138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6" name="Shape 13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398" name="Group 139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387" name="Shape 138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399" name="Shape 139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400" name="Shape 1400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401" name="Shape 1401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402" name="Shape 140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403" name="Shape 1403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404" name="Shape 140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405" name="Shape 1405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406" name="Shape 1406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407" name="Shape 1407"/>
          <p:cNvSpPr/>
          <p:nvPr/>
        </p:nvSpPr>
        <p:spPr>
          <a:xfrm>
            <a:off x="6749512" y="39576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408" name="Shape 1408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409" name="Shape 1409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410" name="Shape 141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411" name="Shape 1411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12" name="Shape 141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413" name="Shape 1413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1414" name="Shape 1414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417" name="Shape 1417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8" name="Shape 141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19" name="Shape 141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0" name="Shape 142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1" name="Shape 142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3" name="Shape 142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4" name="Shape 1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436" name="Group 143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425" name="Shape 142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437" name="Shape 1437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438" name="Shape 1438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439" name="Shape 1439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440" name="Shape 1440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441" name="Shape 1441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442" name="Shape 1442"/>
          <p:cNvSpPr/>
          <p:nvPr/>
        </p:nvSpPr>
        <p:spPr>
          <a:xfrm>
            <a:off x="6749512" y="39576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R</a:t>
            </a:r>
          </a:p>
        </p:txBody>
      </p:sp>
      <p:sp>
        <p:nvSpPr>
          <p:cNvPr id="1443" name="Shape 1443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444" name="Shape 1444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445" name="Shape 1445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46" name="Shape 1446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47" name="Shape 1447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450" name="Shape 1450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1" name="Shape 1451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2" name="Shape 1452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3" name="Shape 1453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4" name="Shape 1454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5" name="Shape 145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6" name="Shape 145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7" name="Shape 1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469" name="Group 146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458" name="Shape 145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</a:t>
              </a: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470" name="Shape 147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471" name="Shape 147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472" name="Shape 1472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8</a:t>
            </a:r>
          </a:p>
        </p:txBody>
      </p:sp>
      <p:sp>
        <p:nvSpPr>
          <p:cNvPr id="1473" name="Shape 1473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474" name="Shape 1474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475" name="Shape 1475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476" name="Shape 1476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477" name="Shape 1477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478" name="Shape 1478"/>
          <p:cNvSpPr/>
          <p:nvPr/>
        </p:nvSpPr>
        <p:spPr>
          <a:xfrm>
            <a:off x="6749512" y="39576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</a:t>
            </a:r>
          </a:p>
        </p:txBody>
      </p:sp>
      <p:sp>
        <p:nvSpPr>
          <p:cNvPr id="1479" name="Shape 147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480" name="Shape 1480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481" name="Shape 1481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82" name="Shape 1482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483" name="Shape 1483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484" name="Shape 1484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1485" name="Shape 1485"/>
          <p:cNvSpPr/>
          <p:nvPr/>
        </p:nvSpPr>
        <p:spPr>
          <a:xfrm>
            <a:off x="191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Shape 1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488" name="Shape 1488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9" name="Shape 148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0" name="Shape 149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3" name="Shape 149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507" name="Group 150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496" name="Shape 149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508" name="Shape 1508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09" name="Shape 1509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10" name="Shape 1510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8</a:t>
            </a:r>
          </a:p>
        </p:txBody>
      </p:sp>
      <p:sp>
        <p:nvSpPr>
          <p:cNvPr id="1511" name="Shape 151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512" name="Shape 1512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513" name="Shape 1513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514" name="Shape 1514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515" name="Shape 151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516" name="Shape 1516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</a:t>
            </a:r>
          </a:p>
        </p:txBody>
      </p:sp>
      <p:sp>
        <p:nvSpPr>
          <p:cNvPr id="1517" name="Shape 151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518" name="Shape 1518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519" name="Shape 1519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20" name="Shape 1520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21" name="Shape 152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522" name="Shape 1522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1523" name="Shape 1523"/>
          <p:cNvSpPr/>
          <p:nvPr/>
        </p:nvSpPr>
        <p:spPr>
          <a:xfrm>
            <a:off x="1917700" y="7099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hape 15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526" name="Shape 152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7" name="Shape 152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8" name="Shape 152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29" name="Shape 152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0" name="Shape 153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1" name="Shape 153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32" name="Shape 1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544" name="Group 154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533" name="Shape 153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545" name="Shape 154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46" name="Shape 154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47" name="Shape 154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548" name="Shape 154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239848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550" name="Shape 155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551" name="Shape 1551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552" name="Shape 155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553" name="Shape 155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554" name="Shape 1554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555" name="Shape 1555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556" name="Shape 155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57" name="Shape 1557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58" name="Shape 155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156" name="Shape 15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5</a:t>
            </a:r>
          </a:p>
        </p:txBody>
      </p:sp>
      <p:sp>
        <p:nvSpPr>
          <p:cNvPr id="167" name="Shape 167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3180491" y="8547100"/>
            <a:ext cx="6973304" cy="914400"/>
            <a:chOff x="0" y="0"/>
            <a:chExt cx="6973303" cy="914400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71" name="Shape 17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2686908" y="584200"/>
              <a:ext cx="30149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5</a:t>
              </a:r>
            </a:p>
          </p:txBody>
        </p:sp>
      </p:grpSp>
      <p:sp>
        <p:nvSpPr>
          <p:cNvPr id="181" name="Shape 181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182" name="Shape 182"/>
          <p:cNvSpPr/>
          <p:nvPr/>
        </p:nvSpPr>
        <p:spPr>
          <a:xfrm>
            <a:off x="5408946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83" name="Shape 183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184" name="Shape 184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185" name="Shape 185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186" name="Shape 186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187" name="Shape 187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188" name="Shape 188"/>
          <p:cNvSpPr/>
          <p:nvPr/>
        </p:nvSpPr>
        <p:spPr>
          <a:xfrm>
            <a:off x="4794879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89" name="Shape 189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90" name="Shape 190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191" name="Shape 191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561" name="Shape 1561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2" name="Shape 1562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3" name="Shape 1563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4" name="Shape 1564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67" name="Shape 1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579" name="Group 157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568" name="Shape 156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580" name="Shape 158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81" name="Shape 158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582" name="Shape 1582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583" name="Shape 1583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584" name="Shape 1584"/>
          <p:cNvSpPr/>
          <p:nvPr/>
        </p:nvSpPr>
        <p:spPr>
          <a:xfrm>
            <a:off x="6741748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585" name="Shape 1585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586" name="Shape 1586"/>
          <p:cNvSpPr/>
          <p:nvPr/>
        </p:nvSpPr>
        <p:spPr>
          <a:xfrm>
            <a:off x="29468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587" name="Shape 1587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588" name="Shape 1588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589" name="Shape 158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590" name="Shape 1590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591" name="Shape 1591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92" name="Shape 1592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593" name="Shape 1593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594" name="Shape 1594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595" name="Shape 1595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598" name="Shape 159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99" name="Shape 159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0" name="Shape 160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1" name="Shape 160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2" name="Shape 160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3" name="Shape 160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4" name="Shape 16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616" name="Group 161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605" name="Shape 160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617" name="Shape 1617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618" name="Shape 161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619" name="Shape 161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620" name="Shape 162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621" name="Shape 1621"/>
          <p:cNvSpPr/>
          <p:nvPr/>
        </p:nvSpPr>
        <p:spPr>
          <a:xfrm>
            <a:off x="6741748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622" name="Shape 162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623" name="Shape 1623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624" name="Shape 162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625" name="Shape 162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626" name="Shape 1626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627" name="Shape 1627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1628" name="Shape 162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629" name="Shape 1629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630" name="Shape 163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631" name="Shape 1631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632" name="Shape 1632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633" name="Shape 1633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1634" name="Shape 1634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Shape 16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637" name="Shape 163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8" name="Shape 163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9" name="Shape 163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0" name="Shape 164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1" name="Shape 164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2" name="Shape 164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3" name="Shape 16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655" name="Group 165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644" name="Shape 164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656" name="Shape 1656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657" name="Shape 1657"/>
          <p:cNvSpPr/>
          <p:nvPr/>
        </p:nvSpPr>
        <p:spPr>
          <a:xfrm>
            <a:off x="6741748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1658" name="Shape 1658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659" name="Shape 1659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660" name="Shape 1660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661" name="Shape 1661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662" name="Shape 1662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663" name="Shape 1663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664" name="Shape 1664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665" name="Shape 1665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666" name="Shape 1666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669" name="Shape 166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0" name="Shape 167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1" name="Shape 167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2" name="Shape 167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3" name="Shape 167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4" name="Shape 167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5" name="Shape 16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687" name="Group 168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676" name="Shape 167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P</a:t>
              </a: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688" name="Shape 1688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689" name="Shape 1689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690" name="Shape 1690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7</a:t>
            </a:r>
          </a:p>
        </p:txBody>
      </p:sp>
      <p:sp>
        <p:nvSpPr>
          <p:cNvPr id="1691" name="Shape 169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692" name="Shape 1692"/>
          <p:cNvSpPr/>
          <p:nvPr/>
        </p:nvSpPr>
        <p:spPr>
          <a:xfrm>
            <a:off x="6741748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</a:t>
            </a:r>
          </a:p>
        </p:txBody>
      </p:sp>
      <p:sp>
        <p:nvSpPr>
          <p:cNvPr id="1693" name="Shape 1693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694" name="Shape 1694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695" name="Shape 169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696" name="Shape 1696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697" name="Shape 1697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698" name="Shape 1698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699" name="Shape 1699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00" name="Shape 1700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01" name="Shape 170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702" name="Shape 1702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1703" name="Shape 1703"/>
          <p:cNvSpPr/>
          <p:nvPr/>
        </p:nvSpPr>
        <p:spPr>
          <a:xfrm>
            <a:off x="100203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Shape 17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706" name="Shape 1706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7" name="Shape 170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8" name="Shape 170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9" name="Shape 170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1" name="Shape 171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2" name="Shape 17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724" name="Group 172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713" name="Shape 171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P</a:t>
              </a: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725" name="Shape 172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26" name="Shape 172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27" name="Shape 1727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7</a:t>
            </a:r>
          </a:p>
        </p:txBody>
      </p:sp>
      <p:sp>
        <p:nvSpPr>
          <p:cNvPr id="1728" name="Shape 172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729" name="Shape 172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</a:t>
            </a:r>
          </a:p>
        </p:txBody>
      </p:sp>
      <p:sp>
        <p:nvSpPr>
          <p:cNvPr id="1730" name="Shape 173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731" name="Shape 1731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732" name="Shape 173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733" name="Shape 173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734" name="Shape 1734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735" name="Shape 1735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736" name="Shape 173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37" name="Shape 1737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38" name="Shape 173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739" name="Shape 1739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1740" name="Shape 1740"/>
          <p:cNvSpPr/>
          <p:nvPr/>
        </p:nvSpPr>
        <p:spPr>
          <a:xfrm>
            <a:off x="100203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Shape 17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743" name="Shape 174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4" name="Shape 174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5" name="Shape 174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6" name="Shape 174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7" name="Shape 174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8" name="Shape 17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760" name="Group 176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749" name="Shape 174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761" name="Shape 176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62" name="Shape 176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63" name="Shape 1763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764" name="Shape 176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765" name="Shape 1765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766" name="Shape 1766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767" name="Shape 1767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768" name="Shape 1768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769" name="Shape 1769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770" name="Shape 1770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771" name="Shape 1771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772" name="Shape 1772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73" name="Shape 1773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774" name="Shape 177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Shape 17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777" name="Shape 1777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8" name="Shape 177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79" name="Shape 177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0" name="Shape 178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1" name="Shape 178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2" name="Shape 1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794" name="Group 179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783" name="Shape 178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795" name="Shape 1795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96" name="Shape 179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797" name="Shape 179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798" name="Shape 179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799" name="Shape 179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800" name="Shape 180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801" name="Shape 1801"/>
          <p:cNvSpPr/>
          <p:nvPr/>
        </p:nvSpPr>
        <p:spPr>
          <a:xfrm>
            <a:off x="6744120" y="39576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802" name="Shape 1802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803" name="Shape 180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804" name="Shape 1804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805" name="Shape 1805"/>
          <p:cNvSpPr/>
          <p:nvPr/>
        </p:nvSpPr>
        <p:spPr>
          <a:xfrm>
            <a:off x="29482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806" name="Shape 180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07" name="Shape 1807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08" name="Shape 180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809" name="Shape 1809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Shape 18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813" name="Shape 181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4" name="Shape 181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5" name="Shape 181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6" name="Shape 181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7" name="Shape 181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8" name="Shape 18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830" name="Group 183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819" name="Shape 181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831" name="Shape 183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832" name="Shape 183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833" name="Shape 1833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834" name="Shape 183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835" name="Shape 1835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836" name="Shape 1836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837" name="Shape 1837"/>
          <p:cNvSpPr/>
          <p:nvPr/>
        </p:nvSpPr>
        <p:spPr>
          <a:xfrm>
            <a:off x="6744120" y="39576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838" name="Shape 1838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839" name="Shape 1839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840" name="Shape 1840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1841" name="Shape 1841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842" name="Shape 1842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43" name="Shape 1843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44" name="Shape 184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845" name="Shape 1845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846" name="Shape 1846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1847" name="Shape 1847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1848" name="Shape 1848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851" name="Shape 1851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2" name="Shape 1852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3" name="Shape 1853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4" name="Shape 185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5" name="Shape 185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6" name="Shape 1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868" name="Group 186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857" name="Shape 185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869" name="Shape 186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870" name="Shape 187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871" name="Shape 1871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872" name="Shape 187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873" name="Shape 1873"/>
          <p:cNvSpPr/>
          <p:nvPr/>
        </p:nvSpPr>
        <p:spPr>
          <a:xfrm>
            <a:off x="6744120" y="39576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O</a:t>
            </a:r>
          </a:p>
        </p:txBody>
      </p:sp>
      <p:sp>
        <p:nvSpPr>
          <p:cNvPr id="1874" name="Shape 187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875" name="Shape 187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876" name="Shape 1876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877" name="Shape 1877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878" name="Shape 187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79" name="Shape 1879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880" name="Shape 188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Shape 18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883" name="Shape 1883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5" name="Shape 188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6" name="Shape 188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7" name="Shape 188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88" name="Shape 18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900" name="Group 190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889" name="Shape 188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901" name="Shape 190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02" name="Shape 1902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03" name="Shape 1903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6</a:t>
            </a:r>
          </a:p>
        </p:txBody>
      </p:sp>
      <p:sp>
        <p:nvSpPr>
          <p:cNvPr id="1904" name="Shape 190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905" name="Shape 1905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906" name="Shape 1906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907" name="Shape 1907"/>
          <p:cNvSpPr/>
          <p:nvPr/>
        </p:nvSpPr>
        <p:spPr>
          <a:xfrm>
            <a:off x="6744120" y="39576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1908" name="Shape 1908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909" name="Shape 1909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910" name="Shape 1910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911" name="Shape 1911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912" name="Shape 1912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913" name="Shape 1913"/>
          <p:cNvSpPr/>
          <p:nvPr/>
        </p:nvSpPr>
        <p:spPr>
          <a:xfrm>
            <a:off x="79108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914" name="Shape 191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915" name="Shape 1915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916" name="Shape 1916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197" name="Shape 19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5</a:t>
            </a:r>
          </a:p>
        </p:txBody>
      </p:sp>
      <p:sp>
        <p:nvSpPr>
          <p:cNvPr id="208" name="Shape 208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09" name="Shape 209"/>
          <p:cNvSpPr/>
          <p:nvPr/>
        </p:nvSpPr>
        <p:spPr>
          <a:xfrm>
            <a:off x="4330700" y="7099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210" name="Shape 210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211" name="Shape 211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12" name="Shape 212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213" name="Shape 213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214" name="Shape 214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215" name="Shape 215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216" name="Shape 216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217" name="Shape 217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18" name="Shape 218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19" name="Shape 219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220" name="Shape 220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233" name="Group 233"/>
          <p:cNvGrpSpPr/>
          <p:nvPr/>
        </p:nvGrpSpPr>
        <p:grpSpPr>
          <a:xfrm>
            <a:off x="3180491" y="8547100"/>
            <a:ext cx="6973304" cy="914400"/>
            <a:chOff x="0" y="0"/>
            <a:chExt cx="6973303" cy="914400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2686908" y="584200"/>
              <a:ext cx="301492" cy="330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5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Shape 19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919" name="Shape 191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0" name="Shape 192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1" name="Shape 192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2" name="Shape 192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3" name="Shape 192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4" name="Shape 19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936" name="Group 193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925" name="Shape 192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O</a:t>
              </a: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937" name="Shape 1937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38" name="Shape 193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6</a:t>
            </a:r>
          </a:p>
        </p:txBody>
      </p:sp>
      <p:sp>
        <p:nvSpPr>
          <p:cNvPr id="1940" name="Shape 194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941" name="Shape 1941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942" name="Shape 194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943" name="Shape 1943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</a:p>
        </p:txBody>
      </p:sp>
      <p:sp>
        <p:nvSpPr>
          <p:cNvPr id="1944" name="Shape 194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945" name="Shape 194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946" name="Shape 1946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947" name="Shape 1947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948" name="Shape 194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949" name="Shape 1949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950" name="Shape 195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951" name="Shape 1951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1952" name="Shape 1952"/>
          <p:cNvSpPr/>
          <p:nvPr/>
        </p:nvSpPr>
        <p:spPr>
          <a:xfrm>
            <a:off x="75311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Shape 19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955" name="Shape 1955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6" name="Shape 195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7" name="Shape 195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8" name="Shape 195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9" name="Shape 19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1971" name="Group 197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960" name="Shape 196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1972" name="Shape 197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1973" name="Shape 197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1974" name="Shape 197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1975" name="Shape 197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1976" name="Shape 1976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1977" name="Shape 197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1978" name="Shape 1978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1979" name="Shape 1979"/>
          <p:cNvSpPr/>
          <p:nvPr/>
        </p:nvSpPr>
        <p:spPr>
          <a:xfrm>
            <a:off x="4243617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1980" name="Shape 198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1981" name="Shape 1981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1982" name="Shape 198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1983" name="Shape 1983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1984" name="Shape 1984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1985" name="Shape 1985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hape 19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1988" name="Shape 1988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9" name="Shape 198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0" name="Shape 199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1" name="Shape 199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2" name="Shape 19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004" name="Group 200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1993" name="Shape 199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005" name="Shape 200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006" name="Shape 200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008" name="Shape 200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009" name="Shape 2009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010" name="Shape 201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011" name="Shape 2011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012" name="Shape 2012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2013" name="Shape 2013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014" name="Shape 2014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015" name="Shape 201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016" name="Shape 201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017" name="Shape 201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018" name="Shape 201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019" name="Shape 2019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020" name="Shape 2020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023" name="Shape 2023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4" name="Shape 2024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5" name="Shape 202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6" name="Shape 202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7" name="Shape 20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039" name="Group 203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028" name="Shape 202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040" name="Shape 204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041" name="Shape 2041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042" name="Shape 204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043" name="Shape 2043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044" name="Shape 2044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045" name="Shape 204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046" name="Shape 2046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047" name="Shape 2047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2048" name="Shape 204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049" name="Shape 2049"/>
          <p:cNvSpPr/>
          <p:nvPr/>
        </p:nvSpPr>
        <p:spPr>
          <a:xfrm>
            <a:off x="54216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050" name="Shape 205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051" name="Shape 205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052" name="Shape 2052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053" name="Shape 2053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054" name="Shape 2054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055" name="Shape 2055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056" name="Shape 2056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057" name="Shape 2057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Shape 20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060" name="Shape 206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1" name="Shape 206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2" name="Shape 206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3" name="Shape 206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64" name="Shape 20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076" name="Group 207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065" name="Shape 206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077" name="Shape 2077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078" name="Shape 2078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079" name="Shape 2079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080" name="Shape 2080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081" name="Shape 2081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082" name="Shape 2082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083" name="Shape 2083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084" name="Shape 2084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2085" name="Shape 2085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086" name="Shape 2086"/>
          <p:cNvSpPr/>
          <p:nvPr/>
        </p:nvSpPr>
        <p:spPr>
          <a:xfrm>
            <a:off x="54216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087" name="Shape 2087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090" name="Shape 209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1" name="Shape 209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2" name="Shape 2092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3" name="Shape 2093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4" name="Shape 20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106" name="Group 2106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095" name="Shape 2095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107" name="Shape 2107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108" name="Shape 2108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109" name="Shape 2109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110" name="Shape 2110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111" name="Shape 2111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112" name="Shape 2112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113" name="Shape 2113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114" name="Shape 2114"/>
          <p:cNvSpPr/>
          <p:nvPr/>
        </p:nvSpPr>
        <p:spPr>
          <a:xfrm>
            <a:off x="6745517" y="39609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2115" name="Shape 2115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116" name="Shape 2116"/>
          <p:cNvSpPr/>
          <p:nvPr/>
        </p:nvSpPr>
        <p:spPr>
          <a:xfrm>
            <a:off x="5421645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117" name="Shape 2117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118" name="Shape 2118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19" name="Shape 2119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5</a:t>
            </a:r>
          </a:p>
        </p:txBody>
      </p:sp>
      <p:sp>
        <p:nvSpPr>
          <p:cNvPr id="2120" name="Shape 2120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21" name="Shape 2121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122" name="Shape 2122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Shape 2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125" name="Shape 2125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6" name="Shape 212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7" name="Shape 212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8" name="Shape 212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29" name="Shape 2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141" name="Group 214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130" name="Shape 213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M</a:t>
              </a: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142" name="Shape 214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143" name="Shape 214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144" name="Shape 214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145" name="Shape 214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146" name="Shape 2146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147" name="Shape 214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148" name="Shape 2148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149" name="Shape 2149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M</a:t>
            </a:r>
          </a:p>
        </p:txBody>
      </p:sp>
      <p:sp>
        <p:nvSpPr>
          <p:cNvPr id="2150" name="Shape 215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151" name="Shape 2151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152" name="Shape 215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153" name="Shape 2153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54" name="Shape 2154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5</a:t>
            </a:r>
          </a:p>
        </p:txBody>
      </p:sp>
      <p:sp>
        <p:nvSpPr>
          <p:cNvPr id="2155" name="Shape 2155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157" name="Shape 2157"/>
          <p:cNvSpPr/>
          <p:nvPr/>
        </p:nvSpPr>
        <p:spPr>
          <a:xfrm>
            <a:off x="50546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Shape 21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160" name="Shape 216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1" name="Shape 2161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2" name="Shape 2162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3" name="Shape 2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175" name="Group 2175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164" name="Shape 2164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176" name="Shape 2176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177" name="Shape 2177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178" name="Shape 2178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179" name="Shape 2179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180" name="Shape 2180"/>
          <p:cNvSpPr/>
          <p:nvPr/>
        </p:nvSpPr>
        <p:spPr>
          <a:xfrm>
            <a:off x="4236079" y="4989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181" name="Shape 2181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182" name="Shape 2182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183" name="Shape 2183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184" name="Shape 2184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185" name="Shape 2185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186" name="Shape 2186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187" name="Shape 2187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88" name="Shape 218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189" name="Shape 2189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Shape 2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192" name="Shape 219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3" name="Shape 219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4" name="Shape 219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5" name="Shape 2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207" name="Group 220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196" name="Shape 219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208" name="Shape 220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209" name="Shape 220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210" name="Shape 221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211" name="Shape 2211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212" name="Shape 2212"/>
          <p:cNvSpPr/>
          <p:nvPr/>
        </p:nvSpPr>
        <p:spPr>
          <a:xfrm>
            <a:off x="6737979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213" name="Shape 221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214" name="Shape 2214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215" name="Shape 2215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216" name="Shape 221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17" name="Shape 2217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218" name="Shape 221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219" name="Shape 221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220" name="Shape 2220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221" name="Shape 2221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222" name="Shape 2222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223" name="Shape 2223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Shape 2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226" name="Shape 2226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7" name="Shape 222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8" name="Shape 222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9" name="Shape 2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241" name="Group 224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230" name="Shape 223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242" name="Shape 224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243" name="Shape 224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244" name="Shape 224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245" name="Shape 224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246" name="Shape 2246"/>
          <p:cNvSpPr/>
          <p:nvPr/>
        </p:nvSpPr>
        <p:spPr>
          <a:xfrm>
            <a:off x="6737979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247" name="Shape 224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248" name="Shape 2248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249" name="Shape 2249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250" name="Shape 225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51" name="Shape 2251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52" name="Shape 225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238" name="Shape 238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5</a:t>
            </a:r>
          </a:p>
        </p:txBody>
      </p:sp>
      <p:sp>
        <p:nvSpPr>
          <p:cNvPr id="249" name="Shape 249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250" name="Shape 250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51" name="Shape 251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252" name="Shape 252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253" name="Shape 253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254" name="Shape 254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255" name="Shape 255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256" name="Shape 256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L</a:t>
            </a:r>
          </a:p>
        </p:txBody>
      </p:sp>
      <p:sp>
        <p:nvSpPr>
          <p:cNvPr id="257" name="Shape 257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58" name="Shape 258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259" name="Shape 259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271" name="Group 27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6261100" y="4813300"/>
            <a:ext cx="14033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3-node heap</a:t>
            </a:r>
          </a:p>
        </p:txBody>
      </p:sp>
      <p:sp>
        <p:nvSpPr>
          <p:cNvPr id="273" name="Shape 273"/>
          <p:cNvSpPr/>
          <p:nvPr/>
        </p:nvSpPr>
        <p:spPr>
          <a:xfrm flipV="1">
            <a:off x="5956300" y="5140823"/>
            <a:ext cx="982802" cy="853578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Shape 22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255" name="Shape 2255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6" name="Shape 225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7" name="Shape 225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58" name="Shape 2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270" name="Group 227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259" name="Shape 225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</a:t>
              </a: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271" name="Shape 227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272" name="Shape 2272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273" name="Shape 2273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274" name="Shape 2274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275" name="Shape 2275"/>
          <p:cNvSpPr/>
          <p:nvPr/>
        </p:nvSpPr>
        <p:spPr>
          <a:xfrm>
            <a:off x="6737979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</a:t>
            </a:r>
          </a:p>
        </p:txBody>
      </p:sp>
      <p:sp>
        <p:nvSpPr>
          <p:cNvPr id="2276" name="Shape 2276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277" name="Shape 2277"/>
          <p:cNvSpPr/>
          <p:nvPr/>
        </p:nvSpPr>
        <p:spPr>
          <a:xfrm>
            <a:off x="29406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278" name="Shape 2278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279" name="Shape 2279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80" name="Shape 2280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281" name="Shape 228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282" name="Shape 2282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283" name="Shape 2283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284" name="Shape 2284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285" name="Shape 2285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286" name="Shape 2286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Shape 22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289" name="Shape 2289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0" name="Shape 2290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1" name="Shape 229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92" name="Shape 2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304" name="Group 230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293" name="Shape 229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L</a:t>
              </a: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305" name="Shape 230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306" name="Shape 230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307" name="Shape 230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308" name="Shape 230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309" name="Shape 2309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L</a:t>
            </a:r>
          </a:p>
        </p:txBody>
      </p:sp>
      <p:sp>
        <p:nvSpPr>
          <p:cNvPr id="2310" name="Shape 231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311" name="Shape 2311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312" name="Shape 2312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313" name="Shape 2313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14" name="Shape 2314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15" name="Shape 231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316" name="Shape 231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17" name="Shape 2317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318" name="Shape 2318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319" name="Shape 2319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20" name="Shape 2320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4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Shape 2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323" name="Shape 2323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4" name="Shape 2324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5" name="Shape 2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337" name="Group 233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326" name="Shape 232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338" name="Shape 233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339" name="Shape 233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340" name="Shape 234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341" name="Shape 2341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342" name="Shape 2342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343" name="Shape 234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344" name="Shape 2344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345" name="Shape 2345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346" name="Shape 2346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47" name="Shape 2347"/>
          <p:cNvSpPr/>
          <p:nvPr/>
        </p:nvSpPr>
        <p:spPr>
          <a:xfrm>
            <a:off x="42405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48" name="Shape 234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349" name="Shape 234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50" name="Shape 2350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51" name="Shape 2351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Shape 23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354" name="Shape 2354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55" name="Shape 2355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56" name="Shape 2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368" name="Group 236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357" name="Shape 235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369" name="Shape 2369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370" name="Shape 2370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371" name="Shape 2371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372" name="Shape 2372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373" name="Shape 2373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374" name="Shape 2374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375" name="Shape 2375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376" name="Shape 2376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377" name="Shape 2377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78" name="Shape 2378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379" name="Shape 2379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380" name="Shape 2380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81" name="Shape 2381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382" name="Shape 2382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383" name="Shape 2383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384" name="Shape 2384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Shape 23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387" name="Shape 238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8" name="Shape 238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89" name="Shape 23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401" name="Group 240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390" name="Shape 239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395" name="Shape 239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396" name="Shape 239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397" name="Shape 239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398" name="Shape 239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402" name="Shape 240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403" name="Shape 240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404" name="Shape 240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405" name="Shape 240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406" name="Shape 2406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407" name="Shape 240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408" name="Shape 2408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409" name="Shape 2409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410" name="Shape 2410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411" name="Shape 2411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412" name="Shape 241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Shape 24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415" name="Shape 241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6" name="Shape 241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17" name="Shape 2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429" name="Group 242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418" name="Shape 241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430" name="Shape 2430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431" name="Shape 2431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432" name="Shape 2432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433" name="Shape 2433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434" name="Shape 2434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435" name="Shape 2435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436" name="Shape 2436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437" name="Shape 2437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438" name="Shape 2438"/>
          <p:cNvSpPr/>
          <p:nvPr/>
        </p:nvSpPr>
        <p:spPr>
          <a:xfrm>
            <a:off x="91726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439" name="Shape 2439"/>
          <p:cNvSpPr/>
          <p:nvPr/>
        </p:nvSpPr>
        <p:spPr>
          <a:xfrm>
            <a:off x="6742445" y="39656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440" name="Shape 2440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441" name="Shape 2441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442" name="Shape 2442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3</a:t>
            </a:r>
          </a:p>
        </p:txBody>
      </p:sp>
      <p:sp>
        <p:nvSpPr>
          <p:cNvPr id="2443" name="Shape 2443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444" name="Shape 2444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2445" name="Shape 2445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Shape 24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448" name="Shape 2448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50" name="Shape 24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462" name="Group 2462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451" name="Shape 2451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455" name="Shape 2455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456" name="Shape 2456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463" name="Shape 2463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464" name="Shape 2464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465" name="Shape 2465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466" name="Shape 2466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467" name="Shape 2467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468" name="Shape 2468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469" name="Shape 2469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470" name="Shape 2470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471" name="Shape 2471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472" name="Shape 2472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473" name="Shape 2473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474" name="Shape 2474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475" name="Shape 2475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3</a:t>
            </a:r>
          </a:p>
        </p:txBody>
      </p:sp>
      <p:sp>
        <p:nvSpPr>
          <p:cNvPr id="2476" name="Shape 2476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477" name="Shape 2477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2478" name="Shape 2478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Shape 24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481" name="Shape 248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82" name="Shape 24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494" name="Group 249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483" name="Shape 248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495" name="Shape 249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496" name="Shape 249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497" name="Shape 249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498" name="Shape 249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499" name="Shape 2499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500" name="Shape 250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501" name="Shape 2501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502" name="Shape 2502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503" name="Shape 2503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506" name="Shape 250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507" name="Shape 250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1</a:t>
            </a:r>
          </a:p>
        </p:txBody>
      </p:sp>
      <p:sp>
        <p:nvSpPr>
          <p:cNvPr id="2508" name="Shape 2508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Shape 25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511" name="Shape 2511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12" name="Shape 25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524" name="Group 252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513" name="Shape 251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518" name="Shape 251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519" name="Shape 251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525" name="Shape 252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526" name="Shape 252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527" name="Shape 252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528" name="Shape 252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529" name="Shape 2529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530" name="Shape 253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531" name="Shape 2531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532" name="Shape 2532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533" name="Shape 2533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E</a:t>
            </a:r>
          </a:p>
        </p:txBody>
      </p:sp>
      <p:sp>
        <p:nvSpPr>
          <p:cNvPr id="2534" name="Shape 2534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535" name="Shape 253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Shape 25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538" name="Shape 253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39" name="Shape 25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551" name="Group 2551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540" name="Shape 2540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552" name="Shape 2552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553" name="Shape 2553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554" name="Shape 2554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555" name="Shape 2555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556" name="Shape 2556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557" name="Shape 2557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558" name="Shape 2558"/>
          <p:cNvSpPr/>
          <p:nvPr/>
        </p:nvSpPr>
        <p:spPr>
          <a:xfrm>
            <a:off x="4236078" y="4994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559" name="Shape 2559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560" name="Shape 2560"/>
          <p:cNvSpPr/>
          <p:nvPr/>
        </p:nvSpPr>
        <p:spPr>
          <a:xfrm>
            <a:off x="6746911" y="39609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561" name="Shape 2561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562" name="Shape 2562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563" name="Shape 2563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2</a:t>
            </a:r>
          </a:p>
        </p:txBody>
      </p:sp>
      <p:sp>
        <p:nvSpPr>
          <p:cNvPr id="2564" name="Shape 2564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565" name="Shape 2565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566" name="Shape 2566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567" name="Shape 2567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277" name="Shape 277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4</a:t>
            </a:r>
          </a:p>
        </p:txBody>
      </p:sp>
      <p:sp>
        <p:nvSpPr>
          <p:cNvPr id="288" name="Shape 288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289" name="Shape 289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290" name="Shape 290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291" name="Shape 291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292" name="Shape 292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</a:t>
            </a:r>
          </a:p>
        </p:txBody>
      </p:sp>
      <p:sp>
        <p:nvSpPr>
          <p:cNvPr id="293" name="Shape 293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294" name="Shape 294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295" name="Shape 295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296" name="Shape 296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297" name="Shape 297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298" name="Shape 298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310" name="Group 31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312" name="Shape 312"/>
          <p:cNvSpPr/>
          <p:nvPr/>
        </p:nvSpPr>
        <p:spPr>
          <a:xfrm>
            <a:off x="2540000" y="60325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Shape 25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570" name="Shape 2570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71" name="Shape 2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583" name="Group 2583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572" name="Shape 2572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A</a:t>
              </a: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E</a:t>
              </a: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584" name="Shape 2584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585" name="Shape 2585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586" name="Shape 2586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587" name="Shape 2587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588" name="Shape 2588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589" name="Shape 2589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590" name="Shape 2590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A</a:t>
            </a:r>
          </a:p>
        </p:txBody>
      </p:sp>
      <p:sp>
        <p:nvSpPr>
          <p:cNvPr id="2591" name="Shape 2591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592" name="Shape 2592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</a:t>
            </a:r>
          </a:p>
        </p:txBody>
      </p:sp>
      <p:sp>
        <p:nvSpPr>
          <p:cNvPr id="2593" name="Shape 2593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927100" y="3213100"/>
            <a:ext cx="2477110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exchange 1 and 2</a:t>
            </a:r>
          </a:p>
        </p:txBody>
      </p:sp>
      <p:sp>
        <p:nvSpPr>
          <p:cNvPr id="2596" name="Shape 2596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597" name="Shape 2597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598" name="Shape 2598"/>
          <p:cNvSpPr/>
          <p:nvPr/>
        </p:nvSpPr>
        <p:spPr>
          <a:xfrm>
            <a:off x="38354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599" name="Shape 2599"/>
          <p:cNvSpPr/>
          <p:nvPr/>
        </p:nvSpPr>
        <p:spPr>
          <a:xfrm>
            <a:off x="6299200" y="40259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Shape 26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602" name="Shape 26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614" name="Group 2614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603" name="Shape 2603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615" name="Shape 2615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616" name="Shape 2616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617" name="Shape 2617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618" name="Shape 2618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619" name="Shape 2619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620" name="Shape 2620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621" name="Shape 2621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2622" name="Shape 2622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623" name="Shape 2623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24" name="Shape 2624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25" name="Shape 2625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Shape 26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628" name="Shape 26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640" name="Group 2640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629" name="Shape 2629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</p:grpSp>
      <p:sp>
        <p:nvSpPr>
          <p:cNvPr id="2641" name="Shape 2641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642" name="Shape 2642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643" name="Shape 2643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644" name="Shape 2644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645" name="Shape 2645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646" name="Shape 2646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647" name="Shape 2647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A</a:t>
            </a:r>
          </a:p>
        </p:txBody>
      </p:sp>
      <p:sp>
        <p:nvSpPr>
          <p:cNvPr id="2648" name="Shape 2648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50" name="Shape 2650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51" name="Shape 2651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652" name="Shape 2652"/>
          <p:cNvSpPr/>
          <p:nvPr/>
        </p:nvSpPr>
        <p:spPr>
          <a:xfrm>
            <a:off x="927100" y="3213100"/>
            <a:ext cx="319322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end of sortdown phase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Shape 26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Sortdown.  </a:t>
            </a:r>
            <a:r>
              <a:rPr sz="2400">
                <a:uFill>
                  <a:solidFill/>
                </a:uFill>
              </a:rPr>
              <a:t>Repeatedly delete the largest remaining item.</a:t>
            </a:r>
          </a:p>
        </p:txBody>
      </p:sp>
      <p:sp>
        <p:nvSpPr>
          <p:cNvPr id="2655" name="Shape 26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grpSp>
        <p:nvGrpSpPr>
          <p:cNvPr id="2667" name="Group 2667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2656" name="Shape 2656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E</a:t>
              </a: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L</a:t>
              </a: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O</a:t>
              </a: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R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S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</p:grpSp>
      <p:sp>
        <p:nvSpPr>
          <p:cNvPr id="2668" name="Shape 2668"/>
          <p:cNvSpPr/>
          <p:nvPr/>
        </p:nvSpPr>
        <p:spPr>
          <a:xfrm>
            <a:off x="4806883" y="70390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T</a:t>
            </a:r>
          </a:p>
        </p:txBody>
      </p:sp>
      <p:sp>
        <p:nvSpPr>
          <p:cNvPr id="2669" name="Shape 2669"/>
          <p:cNvSpPr/>
          <p:nvPr/>
        </p:nvSpPr>
        <p:spPr>
          <a:xfrm>
            <a:off x="10386648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P</a:t>
            </a:r>
          </a:p>
        </p:txBody>
      </p:sp>
      <p:sp>
        <p:nvSpPr>
          <p:cNvPr id="2670" name="Shape 2670"/>
          <p:cNvSpPr/>
          <p:nvPr/>
        </p:nvSpPr>
        <p:spPr>
          <a:xfrm>
            <a:off x="3564421" y="70358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S</a:t>
            </a:r>
          </a:p>
        </p:txBody>
      </p:sp>
      <p:sp>
        <p:nvSpPr>
          <p:cNvPr id="2671" name="Shape 2671"/>
          <p:cNvSpPr/>
          <p:nvPr/>
        </p:nvSpPr>
        <p:spPr>
          <a:xfrm>
            <a:off x="7912520" y="6002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O</a:t>
            </a:r>
          </a:p>
        </p:txBody>
      </p:sp>
      <p:sp>
        <p:nvSpPr>
          <p:cNvPr id="2672" name="Shape 2672"/>
          <p:cNvSpPr/>
          <p:nvPr/>
        </p:nvSpPr>
        <p:spPr>
          <a:xfrm>
            <a:off x="2940679" y="6005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L</a:t>
            </a:r>
          </a:p>
        </p:txBody>
      </p:sp>
      <p:sp>
        <p:nvSpPr>
          <p:cNvPr id="2673" name="Shape 2673"/>
          <p:cNvSpPr/>
          <p:nvPr/>
        </p:nvSpPr>
        <p:spPr>
          <a:xfrm>
            <a:off x="2342612" y="70310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R</a:t>
            </a:r>
          </a:p>
        </p:txBody>
      </p:sp>
      <p:sp>
        <p:nvSpPr>
          <p:cNvPr id="2674" name="Shape 2674"/>
          <p:cNvSpPr/>
          <p:nvPr/>
        </p:nvSpPr>
        <p:spPr>
          <a:xfrm>
            <a:off x="6737978" y="39656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A</a:t>
            </a:r>
          </a:p>
        </p:txBody>
      </p:sp>
      <p:sp>
        <p:nvSpPr>
          <p:cNvPr id="2675" name="Shape 2675"/>
          <p:cNvSpPr/>
          <p:nvPr/>
        </p:nvSpPr>
        <p:spPr>
          <a:xfrm>
            <a:off x="5424717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M</a:t>
            </a:r>
          </a:p>
        </p:txBody>
      </p:sp>
      <p:sp>
        <p:nvSpPr>
          <p:cNvPr id="2676" name="Shape 2676"/>
          <p:cNvSpPr/>
          <p:nvPr/>
        </p:nvSpPr>
        <p:spPr>
          <a:xfrm>
            <a:off x="4245011" y="49896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77" name="Shape 2677"/>
          <p:cNvSpPr/>
          <p:nvPr/>
        </p:nvSpPr>
        <p:spPr>
          <a:xfrm>
            <a:off x="9168145" y="4994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solidFill>
              <a:srgbClr val="000000">
                <a:alpha val="0"/>
              </a:srgbClr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E</a:t>
            </a:r>
          </a:p>
        </p:txBody>
      </p:sp>
      <p:sp>
        <p:nvSpPr>
          <p:cNvPr id="2678" name="Shape 2678"/>
          <p:cNvSpPr/>
          <p:nvPr/>
        </p:nvSpPr>
        <p:spPr>
          <a:xfrm>
            <a:off x="6013843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X</a:t>
            </a:r>
          </a:p>
        </p:txBody>
      </p:sp>
      <p:sp>
        <p:nvSpPr>
          <p:cNvPr id="2679" name="Shape 2679"/>
          <p:cNvSpPr/>
          <p:nvPr/>
        </p:nvSpPr>
        <p:spPr>
          <a:xfrm>
            <a:off x="3302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</a:t>
            </a:r>
          </a:p>
        </p:txBody>
      </p:sp>
      <p:sp>
        <p:nvSpPr>
          <p:cNvPr id="2680" name="Shape 2680"/>
          <p:cNvSpPr/>
          <p:nvPr/>
        </p:nvSpPr>
        <p:spPr>
          <a:xfrm>
            <a:off x="39370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2</a:t>
            </a:r>
          </a:p>
        </p:txBody>
      </p:sp>
      <p:sp>
        <p:nvSpPr>
          <p:cNvPr id="2681" name="Shape 2681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2682" name="Shape 2682"/>
          <p:cNvSpPr/>
          <p:nvPr/>
        </p:nvSpPr>
        <p:spPr>
          <a:xfrm>
            <a:off x="521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</a:p>
        </p:txBody>
      </p:sp>
      <p:sp>
        <p:nvSpPr>
          <p:cNvPr id="2683" name="Shape 2683"/>
          <p:cNvSpPr/>
          <p:nvPr/>
        </p:nvSpPr>
        <p:spPr>
          <a:xfrm>
            <a:off x="586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5</a:t>
            </a:r>
          </a:p>
        </p:txBody>
      </p:sp>
      <p:sp>
        <p:nvSpPr>
          <p:cNvPr id="2684" name="Shape 2684"/>
          <p:cNvSpPr/>
          <p:nvPr/>
        </p:nvSpPr>
        <p:spPr>
          <a:xfrm>
            <a:off x="648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6</a:t>
            </a:r>
          </a:p>
        </p:txBody>
      </p:sp>
      <p:sp>
        <p:nvSpPr>
          <p:cNvPr id="2685" name="Shape 2685"/>
          <p:cNvSpPr/>
          <p:nvPr/>
        </p:nvSpPr>
        <p:spPr>
          <a:xfrm>
            <a:off x="712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7</a:t>
            </a:r>
          </a:p>
        </p:txBody>
      </p:sp>
      <p:sp>
        <p:nvSpPr>
          <p:cNvPr id="2686" name="Shape 2686"/>
          <p:cNvSpPr/>
          <p:nvPr/>
        </p:nvSpPr>
        <p:spPr>
          <a:xfrm>
            <a:off x="7759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8</a:t>
            </a:r>
          </a:p>
        </p:txBody>
      </p:sp>
      <p:sp>
        <p:nvSpPr>
          <p:cNvPr id="2687" name="Shape 2687"/>
          <p:cNvSpPr/>
          <p:nvPr/>
        </p:nvSpPr>
        <p:spPr>
          <a:xfrm>
            <a:off x="84074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9</a:t>
            </a:r>
          </a:p>
        </p:txBody>
      </p:sp>
      <p:sp>
        <p:nvSpPr>
          <p:cNvPr id="2688" name="Shape 2688"/>
          <p:cNvSpPr/>
          <p:nvPr/>
        </p:nvSpPr>
        <p:spPr>
          <a:xfrm>
            <a:off x="89789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10</a:t>
            </a:r>
          </a:p>
        </p:txBody>
      </p:sp>
      <p:sp>
        <p:nvSpPr>
          <p:cNvPr id="2689" name="Shape 2689"/>
          <p:cNvSpPr/>
          <p:nvPr/>
        </p:nvSpPr>
        <p:spPr>
          <a:xfrm>
            <a:off x="9626600" y="9131300"/>
            <a:ext cx="430254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11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927100" y="3213100"/>
            <a:ext cx="2902883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array in sorted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316" name="Shape 316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4</a:t>
            </a:r>
          </a:p>
        </p:txBody>
      </p:sp>
      <p:sp>
        <p:nvSpPr>
          <p:cNvPr id="327" name="Shape 327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R</a:t>
            </a:r>
          </a:p>
        </p:txBody>
      </p:sp>
      <p:sp>
        <p:nvSpPr>
          <p:cNvPr id="328" name="Shape 328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329" name="Shape 329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X</a:t>
            </a:r>
          </a:p>
        </p:txBody>
      </p:sp>
      <p:sp>
        <p:nvSpPr>
          <p:cNvPr id="330" name="Shape 330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A</a:t>
            </a:r>
          </a:p>
        </p:txBody>
      </p:sp>
      <p:sp>
        <p:nvSpPr>
          <p:cNvPr id="331" name="Shape 331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T</a:t>
            </a:r>
          </a:p>
        </p:txBody>
      </p:sp>
      <p:sp>
        <p:nvSpPr>
          <p:cNvPr id="332" name="Shape 332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M</a:t>
            </a:r>
          </a:p>
        </p:txBody>
      </p:sp>
      <p:sp>
        <p:nvSpPr>
          <p:cNvPr id="333" name="Shape 333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P</a:t>
            </a:r>
          </a:p>
        </p:txBody>
      </p:sp>
      <p:sp>
        <p:nvSpPr>
          <p:cNvPr id="334" name="Shape 334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335" name="Shape 335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336" name="Shape 336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337" name="Shape 337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349" name="Group 349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R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T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X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A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M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P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350" name="Shape 350"/>
          <p:cNvSpPr/>
          <p:nvPr/>
        </p:nvSpPr>
        <p:spPr>
          <a:xfrm>
            <a:off x="6261100" y="4813300"/>
            <a:ext cx="1403315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3-node heap</a:t>
            </a:r>
          </a:p>
        </p:txBody>
      </p:sp>
      <p:sp>
        <p:nvSpPr>
          <p:cNvPr id="351" name="Shape 351"/>
          <p:cNvSpPr/>
          <p:nvPr/>
        </p:nvSpPr>
        <p:spPr>
          <a:xfrm flipV="1">
            <a:off x="3556000" y="5140822"/>
            <a:ext cx="3383102" cy="1046342"/>
          </a:xfrm>
          <a:prstGeom prst="line">
            <a:avLst/>
          </a:prstGeom>
          <a:ln w="25400">
            <a:solidFill>
              <a:srgbClr val="8D3124"/>
            </a:solidFill>
            <a:round/>
            <a:headEnd type="triangle"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5493"/>
                </a:solidFill>
                <a:uFill>
                  <a:solidFill>
                    <a:srgbClr val="0048AA"/>
                  </a:solidFill>
                </a:uFill>
              </a:rPr>
              <a:t>Heap construction.  </a:t>
            </a:r>
            <a:r>
              <a:rPr sz="2400">
                <a:uFill>
                  <a:solidFill/>
                </a:uFill>
              </a:rPr>
              <a:t>Build max heap using bottom-up method.</a:t>
            </a:r>
          </a:p>
        </p:txBody>
      </p:sp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Heapsort demo</a:t>
            </a:r>
          </a:p>
        </p:txBody>
      </p:sp>
      <p:sp>
        <p:nvSpPr>
          <p:cNvPr id="355" name="Shape 355"/>
          <p:cNvSpPr/>
          <p:nvPr/>
        </p:nvSpPr>
        <p:spPr>
          <a:xfrm>
            <a:off x="6944107" y="4228643"/>
            <a:ext cx="2453893" cy="100375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 flipH="1">
            <a:off x="4445603" y="4229863"/>
            <a:ext cx="2501297" cy="1001687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398000" y="5232400"/>
            <a:ext cx="1242698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 flipH="1">
            <a:off x="8140099" y="5232400"/>
            <a:ext cx="12607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4446909" y="5232400"/>
            <a:ext cx="1204592" cy="98183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 flipH="1">
            <a:off x="3207105" y="5232400"/>
            <a:ext cx="1237895" cy="983054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5653178" y="6210300"/>
            <a:ext cx="602047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2" name="Shape 362"/>
          <p:cNvSpPr/>
          <p:nvPr/>
        </p:nvSpPr>
        <p:spPr>
          <a:xfrm flipH="1">
            <a:off x="5028834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196915" y="6210300"/>
            <a:ext cx="602048" cy="1029149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4" name="Shape 364"/>
          <p:cNvSpPr/>
          <p:nvPr/>
        </p:nvSpPr>
        <p:spPr>
          <a:xfrm flipH="1">
            <a:off x="2572572" y="6213188"/>
            <a:ext cx="624344" cy="1026261"/>
          </a:xfrm>
          <a:prstGeom prst="line">
            <a:avLst/>
          </a:prstGeom>
          <a:ln w="12700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marL="0" marR="0" lvl="0" defTabSz="457200">
              <a:lnSpc>
                <a:spcPct val="100000"/>
              </a:lnSpc>
              <a:defRPr sz="1200">
                <a:solidFill>
                  <a:srgbClr val="000000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927100" y="3213100"/>
            <a:ext cx="978039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defRPr sz="20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sink 3</a:t>
            </a:r>
          </a:p>
        </p:txBody>
      </p:sp>
      <p:sp>
        <p:nvSpPr>
          <p:cNvPr id="366" name="Shape 366"/>
          <p:cNvSpPr/>
          <p:nvPr/>
        </p:nvSpPr>
        <p:spPr>
          <a:xfrm>
            <a:off x="9175212" y="4986399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D3124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</a:t>
            </a:r>
          </a:p>
        </p:txBody>
      </p:sp>
      <p:sp>
        <p:nvSpPr>
          <p:cNvPr id="367" name="Shape 367"/>
          <p:cNvSpPr/>
          <p:nvPr/>
        </p:nvSpPr>
        <p:spPr>
          <a:xfrm>
            <a:off x="4799345" y="70390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368" name="Shape 368"/>
          <p:cNvSpPr/>
          <p:nvPr/>
        </p:nvSpPr>
        <p:spPr>
          <a:xfrm>
            <a:off x="7906143" y="6010394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X</a:t>
            </a:r>
          </a:p>
        </p:txBody>
      </p:sp>
      <p:sp>
        <p:nvSpPr>
          <p:cNvPr id="369" name="Shape 369"/>
          <p:cNvSpPr/>
          <p:nvPr/>
        </p:nvSpPr>
        <p:spPr>
          <a:xfrm>
            <a:off x="10382878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lvl="0">
              <a:defRPr sz="1800">
                <a:uFillTx/>
              </a:defRPr>
            </a:pPr>
            <a:r>
              <a:rPr sz="2200">
                <a:uFill>
                  <a:solidFill/>
                </a:uFill>
              </a:rPr>
              <a:t>A</a:t>
            </a:r>
          </a:p>
        </p:txBody>
      </p:sp>
      <p:sp>
        <p:nvSpPr>
          <p:cNvPr id="370" name="Shape 370"/>
          <p:cNvSpPr/>
          <p:nvPr/>
        </p:nvSpPr>
        <p:spPr>
          <a:xfrm>
            <a:off x="2952683" y="6010394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T</a:t>
            </a:r>
          </a:p>
        </p:txBody>
      </p:sp>
      <p:sp>
        <p:nvSpPr>
          <p:cNvPr id="371" name="Shape 371"/>
          <p:cNvSpPr/>
          <p:nvPr/>
        </p:nvSpPr>
        <p:spPr>
          <a:xfrm>
            <a:off x="2338617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M</a:t>
            </a:r>
          </a:p>
        </p:txBody>
      </p:sp>
      <p:sp>
        <p:nvSpPr>
          <p:cNvPr id="372" name="Shape 372"/>
          <p:cNvSpPr/>
          <p:nvPr/>
        </p:nvSpPr>
        <p:spPr>
          <a:xfrm>
            <a:off x="3566748" y="70343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P</a:t>
            </a:r>
          </a:p>
        </p:txBody>
      </p:sp>
      <p:sp>
        <p:nvSpPr>
          <p:cNvPr id="373" name="Shape 373"/>
          <p:cNvSpPr/>
          <p:nvPr/>
        </p:nvSpPr>
        <p:spPr>
          <a:xfrm>
            <a:off x="5417179" y="6005688"/>
            <a:ext cx="470785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L</a:t>
            </a:r>
          </a:p>
        </p:txBody>
      </p:sp>
      <p:sp>
        <p:nvSpPr>
          <p:cNvPr id="374" name="Shape 374"/>
          <p:cNvSpPr/>
          <p:nvPr/>
        </p:nvSpPr>
        <p:spPr>
          <a:xfrm>
            <a:off x="6023011" y="7034388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E</a:t>
            </a:r>
          </a:p>
        </p:txBody>
      </p:sp>
      <p:sp>
        <p:nvSpPr>
          <p:cNvPr id="375" name="Shape 375"/>
          <p:cNvSpPr/>
          <p:nvPr/>
        </p:nvSpPr>
        <p:spPr>
          <a:xfrm>
            <a:off x="4242220" y="4986399"/>
            <a:ext cx="470784" cy="47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O</a:t>
            </a:r>
          </a:p>
        </p:txBody>
      </p:sp>
      <p:sp>
        <p:nvSpPr>
          <p:cNvPr id="376" name="Shape 376"/>
          <p:cNvSpPr/>
          <p:nvPr/>
        </p:nvSpPr>
        <p:spPr>
          <a:xfrm>
            <a:off x="6739421" y="3962404"/>
            <a:ext cx="470784" cy="471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solidFill>
              <a:srgbClr val="606060"/>
            </a:solidFill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marL="7224" marR="7224" algn="ctr">
              <a:lnSpc>
                <a:spcPct val="100000"/>
              </a:lnSpc>
              <a:def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BABABA"/>
                </a:solidFill>
                <a:uFill>
                  <a:solidFill>
                    <a:srgbClr val="BABABA"/>
                  </a:solidFill>
                </a:uFill>
              </a:rPr>
              <a:t>S</a:t>
            </a:r>
          </a:p>
        </p:txBody>
      </p:sp>
      <p:grpSp>
        <p:nvGrpSpPr>
          <p:cNvPr id="388" name="Group 388"/>
          <p:cNvGrpSpPr/>
          <p:nvPr/>
        </p:nvGrpSpPr>
        <p:grpSpPr>
          <a:xfrm>
            <a:off x="3180491" y="8547100"/>
            <a:ext cx="6973304" cy="553812"/>
            <a:chOff x="0" y="0"/>
            <a:chExt cx="6973303" cy="553811"/>
          </a:xfrm>
        </p:grpSpPr>
        <p:sp>
          <p:nvSpPr>
            <p:cNvPr id="377" name="Shape 377"/>
            <p:cNvSpPr/>
            <p:nvPr/>
          </p:nvSpPr>
          <p:spPr>
            <a:xfrm>
              <a:off x="0" y="0"/>
              <a:ext cx="635000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S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62367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O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126004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8D3124"/>
                  </a:solidFill>
                  <a:uFill>
                    <a:solidFill>
                      <a:srgbClr val="8D3124"/>
                    </a:solidFill>
                  </a:uFill>
                </a:rPr>
                <a:t>R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1896410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T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253278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L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316915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X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3805521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00">
                  <a:uFill>
                    <a:solidFill/>
                  </a:uFill>
                </a:rPr>
                <a:t>A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4441892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5078264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P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5714629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6338303" y="0"/>
              <a:ext cx="635001" cy="553812"/>
            </a:xfrm>
            <a:prstGeom prst="rect">
              <a:avLst/>
            </a:prstGeom>
            <a:solidFill>
              <a:srgbClr val="BABABA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7224" marR="7224" algn="ctr">
                <a:lnSpc>
                  <a:spcPct val="120000"/>
                </a:lnSpc>
                <a:def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22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E</a:t>
              </a:r>
            </a:p>
          </p:txBody>
        </p:sp>
      </p:grpSp>
      <p:sp>
        <p:nvSpPr>
          <p:cNvPr id="389" name="Shape 389"/>
          <p:cNvSpPr/>
          <p:nvPr/>
        </p:nvSpPr>
        <p:spPr>
          <a:xfrm>
            <a:off x="4584700" y="91313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  <p:sp>
        <p:nvSpPr>
          <p:cNvPr id="390" name="Shape 390"/>
          <p:cNvSpPr/>
          <p:nvPr/>
        </p:nvSpPr>
        <p:spPr>
          <a:xfrm>
            <a:off x="8801100" y="5054600"/>
            <a:ext cx="30162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2F2F2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-Bold"/>
        <a:ea typeface="Helvetica-Bold"/>
        <a:cs typeface="Helvetica-Bold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round/>
        </a:ln>
        <a:effectLst>
          <a:outerShdw blurRad="127000" dist="76200" dir="2700000" rotWithShape="0">
            <a:srgbClr val="000000">
              <a:alpha val="75000"/>
            </a:srgbClr>
          </a:outerShdw>
        </a:effectLst>
      </a:spPr>
      <a:bodyPr rot="0" spcFirstLastPara="1" vertOverflow="overflow" horzOverflow="overflow" vert="horz" wrap="square" lIns="203200" tIns="203200" rIns="203200" bIns="203200" numCol="1" spcCol="38100" rtlCol="0" anchor="t">
        <a:spAutoFit/>
      </a:bodyPr>
      <a:lstStyle>
        <a:defPPr marL="7224" marR="7224" indent="0" algn="l" defTabSz="1295400" rtl="0" fontAlgn="auto" latinLnBrk="1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Lucida Sans Typewriter Regular"/>
            <a:ea typeface="Lucida Sans Typewriter Regular"/>
            <a:cs typeface="Lucida Sans Typewriter Regular"/>
            <a:sym typeface="Lucida Sans Typewrite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58702" marR="58702" indent="0" algn="l" defTabSz="1295400" rtl="0" fontAlgn="auto" latinLnBrk="1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>
              <a:solidFill>
                <a:srgbClr val="8D3124"/>
              </a:solidFill>
            </a:uFill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2848</Words>
  <Application>Microsoft Office PowerPoint</Application>
  <PresentationFormat>Custom</PresentationFormat>
  <Paragraphs>2047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Futura</vt:lpstr>
      <vt:lpstr>Helvetica</vt:lpstr>
      <vt:lpstr>Helvetica-Bold</vt:lpstr>
      <vt:lpstr>Helvetica-Oblique</vt:lpstr>
      <vt:lpstr>Lucida Grande</vt:lpstr>
      <vt:lpstr>Lucida Sans Regular</vt:lpstr>
      <vt:lpstr>ヒラギノ角ゴ ProN W3</vt:lpstr>
      <vt:lpstr>White</vt:lpstr>
      <vt:lpstr>2.4  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  <vt:lpstr>Heapsort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Heapsort Demo</dc:title>
  <cp:lastModifiedBy>Mutlu Mete</cp:lastModifiedBy>
  <cp:revision>1</cp:revision>
  <dcterms:modified xsi:type="dcterms:W3CDTF">2016-11-08T11:51:01Z</dcterms:modified>
</cp:coreProperties>
</file>