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</p:sldIdLst>
  <p:sldSz cx="13004800" cy="9753600"/>
  <p:notesSz cx="6858000" cy="9144000"/>
  <p:defaultTextStyle>
    <a:lvl1pPr marL="58702" marR="58702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1pPr>
    <a:lvl2pPr marL="58702" marR="58702" indent="381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2pPr>
    <a:lvl3pPr marL="58702" marR="58702" indent="762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3pPr>
    <a:lvl4pPr marL="58702" marR="58702" indent="1143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4pPr>
    <a:lvl5pPr marL="58702" marR="58702" indent="1524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5pPr>
    <a:lvl6pPr marL="58702" marR="58702" indent="1905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6pPr>
    <a:lvl7pPr marL="58702" marR="58702" indent="2286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7pPr>
    <a:lvl8pPr marL="58702" marR="58702" indent="2667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8pPr>
    <a:lvl9pPr marL="58702" marR="58702" indent="3048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0828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47700">
      <a:defRPr sz="1200">
        <a:latin typeface="Lucida Grande"/>
        <a:ea typeface="Lucida Grande"/>
        <a:cs typeface="Lucida Grande"/>
        <a:sym typeface="Lucida Grande"/>
      </a:defRPr>
    </a:lvl1pPr>
    <a:lvl2pPr indent="228600" defTabSz="647700">
      <a:defRPr sz="1200">
        <a:latin typeface="Lucida Grande"/>
        <a:ea typeface="Lucida Grande"/>
        <a:cs typeface="Lucida Grande"/>
        <a:sym typeface="Lucida Grande"/>
      </a:defRPr>
    </a:lvl2pPr>
    <a:lvl3pPr indent="457200" defTabSz="647700">
      <a:defRPr sz="1200">
        <a:latin typeface="Lucida Grande"/>
        <a:ea typeface="Lucida Grande"/>
        <a:cs typeface="Lucida Grande"/>
        <a:sym typeface="Lucida Grande"/>
      </a:defRPr>
    </a:lvl3pPr>
    <a:lvl4pPr indent="685800" defTabSz="647700">
      <a:defRPr sz="1200">
        <a:latin typeface="Lucida Grande"/>
        <a:ea typeface="Lucida Grande"/>
        <a:cs typeface="Lucida Grande"/>
        <a:sym typeface="Lucida Grande"/>
      </a:defRPr>
    </a:lvl4pPr>
    <a:lvl5pPr indent="914400" defTabSz="647700">
      <a:defRPr sz="1200">
        <a:latin typeface="Lucida Grande"/>
        <a:ea typeface="Lucida Grande"/>
        <a:cs typeface="Lucida Grande"/>
        <a:sym typeface="Lucida Grande"/>
      </a:defRPr>
    </a:lvl5pPr>
    <a:lvl6pPr indent="1143000" defTabSz="647700">
      <a:defRPr sz="1200">
        <a:latin typeface="Lucida Grande"/>
        <a:ea typeface="Lucida Grande"/>
        <a:cs typeface="Lucida Grande"/>
        <a:sym typeface="Lucida Grande"/>
      </a:defRPr>
    </a:lvl6pPr>
    <a:lvl7pPr indent="1371600" defTabSz="647700">
      <a:defRPr sz="1200">
        <a:latin typeface="Lucida Grande"/>
        <a:ea typeface="Lucida Grande"/>
        <a:cs typeface="Lucida Grande"/>
        <a:sym typeface="Lucida Grande"/>
      </a:defRPr>
    </a:lvl7pPr>
    <a:lvl8pPr indent="1600200" defTabSz="647700">
      <a:defRPr sz="1200">
        <a:latin typeface="Lucida Grande"/>
        <a:ea typeface="Lucida Grande"/>
        <a:cs typeface="Lucida Grande"/>
        <a:sym typeface="Lucida Grande"/>
      </a:defRPr>
    </a:lvl8pPr>
    <a:lvl9pPr indent="1828800" defTabSz="647700">
      <a:defRPr sz="1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8" name="cover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9" name="Shape 9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10" name="Shape 10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12" name="Shape 12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17" name="Shape 17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18" name="Shape 18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" name="cover-gray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</a:lvl1pPr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825500" y="990492"/>
            <a:ext cx="11366500" cy="10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812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618280" y="9376240"/>
            <a:ext cx="307034" cy="292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marL="0" marR="0" algn="ctr" defTabSz="647700">
              <a:lnSpc>
                <a:spcPct val="1000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58702" marR="58702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1pPr>
      <a:lvl2pPr marL="58702" marR="58702" indent="228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2pPr>
      <a:lvl3pPr marL="58702" marR="58702" indent="457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3pPr>
      <a:lvl4pPr marL="58702" marR="58702" indent="685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4pPr>
      <a:lvl5pPr marL="58702" marR="58702" indent="9144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5pPr>
      <a:lvl6pPr marL="58702" marR="58702" indent="11430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6pPr>
      <a:lvl7pPr marL="58702" marR="58702" indent="1371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7pPr>
      <a:lvl8pPr marL="58702" marR="58702" indent="1600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8pPr>
      <a:lvl9pPr marL="58702" marR="58702" indent="1828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9pPr>
    </p:titleStyle>
    <p:bodyStyle>
      <a:lvl1pPr marL="58702" marR="58702" defTabSz="1295400">
        <a:lnSpc>
          <a:spcPts val="3900"/>
        </a:lnSpc>
        <a:buClr>
          <a:srgbClr val="0048AA"/>
        </a:buClr>
        <a:buFont typeface="Lucida Sans Regular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1pPr>
      <a:lvl2pPr marL="693702" marR="58702" indent="-5080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2pPr>
      <a:lvl3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3pPr>
      <a:lvl4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4pPr>
      <a:lvl5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5pPr>
      <a:lvl6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6pPr>
      <a:lvl7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7pPr>
      <a:lvl8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8pPr>
      <a:lvl9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9pPr>
    </p:bodyStyle>
    <p:otherStyle>
      <a:lvl1pPr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1pPr>
      <a:lvl2pPr indent="228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2pPr>
      <a:lvl3pPr indent="457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3pPr>
      <a:lvl4pPr indent="685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4pPr>
      <a:lvl5pPr indent="9144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5pPr>
      <a:lvl6pPr indent="11430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6pPr>
      <a:lvl7pPr indent="1371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7pPr>
      <a:lvl8pPr indent="1600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8pPr>
      <a:lvl9pPr indent="1828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foreverlearn.com/yaro_web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34" name="cover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35" name="Shape 35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36" name="Shape 36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38" name="Shape 38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2.3  Partitioning Demos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Sedgewick 2-way partitioning</a:t>
            </a:r>
          </a:p>
          <a:p>
            <a:pPr lvl="0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Dijkstra 3-way partitioning</a:t>
            </a:r>
          </a:p>
          <a:p>
            <a:pPr lvl="0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Bentley-McIlroy 3-way partitioning</a:t>
            </a:r>
          </a:p>
          <a:p>
            <a:pPr lvl="0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dual-pivot partitioning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24" name="Shape 124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125" name="Shape 125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26" name="Table 126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Shape 127"/>
          <p:cNvSpPr/>
          <p:nvPr/>
        </p:nvSpPr>
        <p:spPr>
          <a:xfrm>
            <a:off x="29718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28" name="Shape 128"/>
          <p:cNvSpPr/>
          <p:nvPr/>
        </p:nvSpPr>
        <p:spPr>
          <a:xfrm>
            <a:off x="3111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86614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130" name="Shape 130"/>
          <p:cNvSpPr/>
          <p:nvPr/>
        </p:nvSpPr>
        <p:spPr>
          <a:xfrm>
            <a:off x="8801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34" name="Shape 134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135" name="Shape 135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36" name="Table 136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29718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38" name="Shape 138"/>
          <p:cNvSpPr/>
          <p:nvPr/>
        </p:nvSpPr>
        <p:spPr>
          <a:xfrm>
            <a:off x="3111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9121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140" name="Shape 140"/>
          <p:cNvSpPr/>
          <p:nvPr/>
        </p:nvSpPr>
        <p:spPr>
          <a:xfrm>
            <a:off x="80518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44" name="Shape 144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145" name="Shape 145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46" name="Table 146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Shape 147"/>
          <p:cNvSpPr/>
          <p:nvPr/>
        </p:nvSpPr>
        <p:spPr>
          <a:xfrm>
            <a:off x="29718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48" name="Shape 148"/>
          <p:cNvSpPr/>
          <p:nvPr/>
        </p:nvSpPr>
        <p:spPr>
          <a:xfrm>
            <a:off x="3111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2263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150" name="Shape 150"/>
          <p:cNvSpPr/>
          <p:nvPr/>
        </p:nvSpPr>
        <p:spPr>
          <a:xfrm>
            <a:off x="73660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stop j scan and exchange a[i] with a[j]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55" name="Shape 155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156" name="Shape 156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57" name="Table 157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" name="Shape 158"/>
          <p:cNvSpPr/>
          <p:nvPr/>
        </p:nvSpPr>
        <p:spPr>
          <a:xfrm>
            <a:off x="29718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59" name="Shape 159"/>
          <p:cNvSpPr/>
          <p:nvPr/>
        </p:nvSpPr>
        <p:spPr>
          <a:xfrm>
            <a:off x="3111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72263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161" name="Shape 161"/>
          <p:cNvSpPr/>
          <p:nvPr/>
        </p:nvSpPr>
        <p:spPr>
          <a:xfrm>
            <a:off x="73660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65" name="Shape 165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166" name="Shape 166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67" name="Table 167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Shape 168"/>
          <p:cNvSpPr/>
          <p:nvPr/>
        </p:nvSpPr>
        <p:spPr>
          <a:xfrm>
            <a:off x="37084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69" name="Shape 169"/>
          <p:cNvSpPr/>
          <p:nvPr/>
        </p:nvSpPr>
        <p:spPr>
          <a:xfrm>
            <a:off x="3848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2263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171" name="Shape 171"/>
          <p:cNvSpPr/>
          <p:nvPr/>
        </p:nvSpPr>
        <p:spPr>
          <a:xfrm>
            <a:off x="73660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75" name="Shape 175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176" name="Shape 176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77" name="Table 177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8" name="Shape 178"/>
          <p:cNvSpPr/>
          <p:nvPr/>
        </p:nvSpPr>
        <p:spPr>
          <a:xfrm>
            <a:off x="43942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79" name="Shape 179"/>
          <p:cNvSpPr/>
          <p:nvPr/>
        </p:nvSpPr>
        <p:spPr>
          <a:xfrm>
            <a:off x="4533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72263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181" name="Shape 181"/>
          <p:cNvSpPr/>
          <p:nvPr/>
        </p:nvSpPr>
        <p:spPr>
          <a:xfrm>
            <a:off x="73660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stop i scan because a[i] &gt;= a[lo]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86" name="Shape 186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187" name="Shape 187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88" name="Table 188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9" name="Shape 189"/>
          <p:cNvSpPr/>
          <p:nvPr/>
        </p:nvSpPr>
        <p:spPr>
          <a:xfrm>
            <a:off x="43942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90" name="Shape 190"/>
          <p:cNvSpPr/>
          <p:nvPr/>
        </p:nvSpPr>
        <p:spPr>
          <a:xfrm>
            <a:off x="4533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65405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192" name="Shape 192"/>
          <p:cNvSpPr/>
          <p:nvPr/>
        </p:nvSpPr>
        <p:spPr>
          <a:xfrm>
            <a:off x="6680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96" name="Shape 196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197" name="Shape 197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98" name="Table 198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9" name="Shape 199"/>
          <p:cNvSpPr/>
          <p:nvPr/>
        </p:nvSpPr>
        <p:spPr>
          <a:xfrm>
            <a:off x="43942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00" name="Shape 200"/>
          <p:cNvSpPr/>
          <p:nvPr/>
        </p:nvSpPr>
        <p:spPr>
          <a:xfrm>
            <a:off x="4533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5791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202" name="Shape 202"/>
          <p:cNvSpPr/>
          <p:nvPr/>
        </p:nvSpPr>
        <p:spPr>
          <a:xfrm>
            <a:off x="5930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06" name="Shape 206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207" name="Shape 207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08" name="Table 208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9" name="Shape 209"/>
          <p:cNvSpPr/>
          <p:nvPr/>
        </p:nvSpPr>
        <p:spPr>
          <a:xfrm>
            <a:off x="43942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10" name="Shape 210"/>
          <p:cNvSpPr/>
          <p:nvPr/>
        </p:nvSpPr>
        <p:spPr>
          <a:xfrm>
            <a:off x="4533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51308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212" name="Shape 212"/>
          <p:cNvSpPr/>
          <p:nvPr/>
        </p:nvSpPr>
        <p:spPr>
          <a:xfrm>
            <a:off x="5270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stop j scan and exchange a[i] with a[j]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17" name="Shape 217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218" name="Shape 218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19" name="Table 219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0" name="Shape 220"/>
          <p:cNvSpPr/>
          <p:nvPr/>
        </p:nvSpPr>
        <p:spPr>
          <a:xfrm>
            <a:off x="43942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21" name="Shape 221"/>
          <p:cNvSpPr/>
          <p:nvPr/>
        </p:nvSpPr>
        <p:spPr>
          <a:xfrm>
            <a:off x="4533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51308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223" name="Shape 223"/>
          <p:cNvSpPr/>
          <p:nvPr/>
        </p:nvSpPr>
        <p:spPr>
          <a:xfrm>
            <a:off x="5270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43" name="Shape 43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44" name="Shape 44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5" name="cover-gray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2.3  Partitioning Demos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Sedgewick 2-way partitioning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Dijkstra 3-way partitioning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Bentley-McIlroy 3-way partitioning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dual-pivot partitioning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27" name="Shape 227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228" name="Shape 228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29" name="Table 229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0" name="Shape 230"/>
          <p:cNvSpPr/>
          <p:nvPr/>
        </p:nvSpPr>
        <p:spPr>
          <a:xfrm>
            <a:off x="49149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31" name="Shape 231"/>
          <p:cNvSpPr/>
          <p:nvPr/>
        </p:nvSpPr>
        <p:spPr>
          <a:xfrm>
            <a:off x="5054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51308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233" name="Shape 233"/>
          <p:cNvSpPr/>
          <p:nvPr/>
        </p:nvSpPr>
        <p:spPr>
          <a:xfrm>
            <a:off x="5270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stop i scan because a[i] &gt;= a[lo]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38" name="Shape 238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239" name="Shape 239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40" name="Table 240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1" name="Shape 241"/>
          <p:cNvSpPr/>
          <p:nvPr/>
        </p:nvSpPr>
        <p:spPr>
          <a:xfrm>
            <a:off x="51308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42" name="Shape 242"/>
          <p:cNvSpPr/>
          <p:nvPr/>
        </p:nvSpPr>
        <p:spPr>
          <a:xfrm>
            <a:off x="5270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394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244" name="Shape 244"/>
          <p:cNvSpPr/>
          <p:nvPr/>
        </p:nvSpPr>
        <p:spPr>
          <a:xfrm>
            <a:off x="4533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stop j scan because a[j] &lt;= a[lo]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When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49" name="Shape 249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250" name="Shape 250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51" name="Table 251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2" name="Shape 252"/>
          <p:cNvSpPr/>
          <p:nvPr/>
        </p:nvSpPr>
        <p:spPr>
          <a:xfrm>
            <a:off x="51308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53" name="Shape 253"/>
          <p:cNvSpPr/>
          <p:nvPr/>
        </p:nvSpPr>
        <p:spPr>
          <a:xfrm>
            <a:off x="5270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4394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255" name="Shape 255"/>
          <p:cNvSpPr/>
          <p:nvPr/>
        </p:nvSpPr>
        <p:spPr>
          <a:xfrm>
            <a:off x="4533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pointers cross: exchange a[lo] with a[j]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When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60" name="Shape 260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261" name="Shape 261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62" name="Table 262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3" name="Shape 263"/>
          <p:cNvSpPr/>
          <p:nvPr/>
        </p:nvSpPr>
        <p:spPr>
          <a:xfrm>
            <a:off x="114681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264" name="Shape 264"/>
          <p:cNvSpPr/>
          <p:nvPr/>
        </p:nvSpPr>
        <p:spPr>
          <a:xfrm>
            <a:off x="11658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4394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266" name="Shape 266"/>
          <p:cNvSpPr/>
          <p:nvPr/>
        </p:nvSpPr>
        <p:spPr>
          <a:xfrm>
            <a:off x="4533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4889500" y="9004300"/>
            <a:ext cx="1702956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partitioned!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270" name="Shape 270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271" name="Shape 271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72" name="cover-gray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273" name="Shape 2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2.3  Partitioning Demos</a:t>
            </a:r>
          </a:p>
        </p:txBody>
      </p:sp>
      <p:sp>
        <p:nvSpPr>
          <p:cNvPr id="274" name="Shape 2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Sedgewick 2-way partitioning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Dijkstra 3-way partitioning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Bentley-McIlroy 3-way partitioning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dual-pivot partitioning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sp>
        <p:nvSpPr>
          <p:cNvPr id="278" name="Shape 278"/>
          <p:cNvSpPr/>
          <p:nvPr/>
        </p:nvSpPr>
        <p:spPr>
          <a:xfrm>
            <a:off x="1422400" y="68834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279" name="Shape 279"/>
          <p:cNvSpPr/>
          <p:nvPr/>
        </p:nvSpPr>
        <p:spPr>
          <a:xfrm>
            <a:off x="1625600" y="65786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80" name="Table 280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Shape 281"/>
          <p:cNvSpPr/>
          <p:nvPr/>
        </p:nvSpPr>
        <p:spPr>
          <a:xfrm>
            <a:off x="11201400" y="68834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282" name="Shape 282"/>
          <p:cNvSpPr/>
          <p:nvPr/>
        </p:nvSpPr>
        <p:spPr>
          <a:xfrm>
            <a:off x="11391900" y="65786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3843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284" name="Shape 284"/>
          <p:cNvSpPr/>
          <p:nvPr/>
        </p:nvSpPr>
        <p:spPr>
          <a:xfrm>
            <a:off x="15494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111887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286" name="Shape 286"/>
          <p:cNvSpPr/>
          <p:nvPr/>
        </p:nvSpPr>
        <p:spPr>
          <a:xfrm>
            <a:off x="11391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6510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88" name="Shape 288"/>
          <p:cNvSpPr/>
          <p:nvPr/>
        </p:nvSpPr>
        <p:spPr>
          <a:xfrm>
            <a:off x="17780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292" name="Group 292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289" name="Shape 289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290" name="droppedImage.pdf"/>
            <p:cNvPicPr/>
            <p:nvPr/>
          </p:nvPicPr>
          <p:blipFill>
            <a:blip r:embed="rId2">
              <a:extLst/>
            </a:blip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291" name="Shape 291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296" name="Table 296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" name="Shape 297"/>
          <p:cNvSpPr/>
          <p:nvPr/>
        </p:nvSpPr>
        <p:spPr>
          <a:xfrm>
            <a:off x="14478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298" name="Shape 298"/>
          <p:cNvSpPr/>
          <p:nvPr/>
        </p:nvSpPr>
        <p:spPr>
          <a:xfrm>
            <a:off x="16256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111887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300" name="Shape 300"/>
          <p:cNvSpPr/>
          <p:nvPr/>
        </p:nvSpPr>
        <p:spPr>
          <a:xfrm>
            <a:off x="11391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22860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02" name="Shape 302"/>
          <p:cNvSpPr/>
          <p:nvPr/>
        </p:nvSpPr>
        <p:spPr>
          <a:xfrm>
            <a:off x="24130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06" name="Group 306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303" name="Shape 303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304" name="droppedImage.pdf"/>
            <p:cNvPicPr/>
            <p:nvPr/>
          </p:nvPicPr>
          <p:blipFill>
            <a:blip r:embed="rId2">
              <a:extLst/>
            </a:blip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305" name="Shape 305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310" name="Table 310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1" name="Shape 311"/>
          <p:cNvSpPr/>
          <p:nvPr/>
        </p:nvSpPr>
        <p:spPr>
          <a:xfrm>
            <a:off x="21844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312" name="Shape 312"/>
          <p:cNvSpPr/>
          <p:nvPr/>
        </p:nvSpPr>
        <p:spPr>
          <a:xfrm>
            <a:off x="23622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111887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314" name="Shape 314"/>
          <p:cNvSpPr/>
          <p:nvPr/>
        </p:nvSpPr>
        <p:spPr>
          <a:xfrm>
            <a:off x="11391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0226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16" name="Shape 316"/>
          <p:cNvSpPr/>
          <p:nvPr/>
        </p:nvSpPr>
        <p:spPr>
          <a:xfrm>
            <a:off x="31496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20" name="Group 320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317" name="Shape 317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318" name="droppedImage.pdf"/>
            <p:cNvPicPr/>
            <p:nvPr/>
          </p:nvPicPr>
          <p:blipFill>
            <a:blip r:embed="rId2">
              <a:extLst/>
            </a:blip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319" name="Shape 319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324" name="Table 324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5" name="Shape 325"/>
          <p:cNvSpPr/>
          <p:nvPr/>
        </p:nvSpPr>
        <p:spPr>
          <a:xfrm>
            <a:off x="29591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326" name="Shape 326"/>
          <p:cNvSpPr/>
          <p:nvPr/>
        </p:nvSpPr>
        <p:spPr>
          <a:xfrm>
            <a:off x="3136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111887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328" name="Shape 328"/>
          <p:cNvSpPr/>
          <p:nvPr/>
        </p:nvSpPr>
        <p:spPr>
          <a:xfrm>
            <a:off x="11391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37592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30" name="Shape 330"/>
          <p:cNvSpPr/>
          <p:nvPr/>
        </p:nvSpPr>
        <p:spPr>
          <a:xfrm>
            <a:off x="38862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34" name="Group 334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331" name="Shape 331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332" name="droppedImage.pdf"/>
            <p:cNvPicPr/>
            <p:nvPr/>
          </p:nvPicPr>
          <p:blipFill>
            <a:blip r:embed="rId2">
              <a:extLst/>
            </a:blip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333" name="Shape 333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338" name="Table 338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" name="Shape 339"/>
          <p:cNvSpPr/>
          <p:nvPr/>
        </p:nvSpPr>
        <p:spPr>
          <a:xfrm>
            <a:off x="29591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340" name="Shape 340"/>
          <p:cNvSpPr/>
          <p:nvPr/>
        </p:nvSpPr>
        <p:spPr>
          <a:xfrm>
            <a:off x="3136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103886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342" name="Shape 342"/>
          <p:cNvSpPr/>
          <p:nvPr/>
        </p:nvSpPr>
        <p:spPr>
          <a:xfrm>
            <a:off x="105918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7592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44" name="Shape 344"/>
          <p:cNvSpPr/>
          <p:nvPr/>
        </p:nvSpPr>
        <p:spPr>
          <a:xfrm>
            <a:off x="38862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48" name="Group 348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345" name="Shape 345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346" name="droppedImage.pdf"/>
            <p:cNvPicPr/>
            <p:nvPr/>
          </p:nvPicPr>
          <p:blipFill>
            <a:blip r:embed="rId2">
              <a:extLst/>
            </a:blip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347" name="Shape 347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1" name="Shape 51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52" name="Shape 52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53" name="Table 53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Shape 54"/>
          <p:cNvSpPr/>
          <p:nvPr/>
        </p:nvSpPr>
        <p:spPr>
          <a:xfrm>
            <a:off x="15494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5" name="Shape 55"/>
          <p:cNvSpPr/>
          <p:nvPr/>
        </p:nvSpPr>
        <p:spPr>
          <a:xfrm>
            <a:off x="1689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15189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57" name="Shape 57"/>
          <p:cNvSpPr/>
          <p:nvPr/>
        </p:nvSpPr>
        <p:spPr>
          <a:xfrm>
            <a:off x="11658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stop i scan because a[i] &gt;= a[lo]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1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352" name="Table 352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3" name="Shape 353"/>
          <p:cNvSpPr/>
          <p:nvPr/>
        </p:nvSpPr>
        <p:spPr>
          <a:xfrm>
            <a:off x="29591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354" name="Shape 354"/>
          <p:cNvSpPr/>
          <p:nvPr/>
        </p:nvSpPr>
        <p:spPr>
          <a:xfrm>
            <a:off x="3136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96647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356" name="Shape 356"/>
          <p:cNvSpPr/>
          <p:nvPr/>
        </p:nvSpPr>
        <p:spPr>
          <a:xfrm>
            <a:off x="9867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37592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58" name="Shape 358"/>
          <p:cNvSpPr/>
          <p:nvPr/>
        </p:nvSpPr>
        <p:spPr>
          <a:xfrm>
            <a:off x="38862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62" name="Group 362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359" name="Shape 359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360" name="droppedImage.pdf"/>
            <p:cNvPicPr/>
            <p:nvPr/>
          </p:nvPicPr>
          <p:blipFill>
            <a:blip r:embed="rId2">
              <a:extLst/>
            </a:blip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361" name="Shape 361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365" name="Shape 3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366" name="Table 366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7" name="Shape 367"/>
          <p:cNvSpPr/>
          <p:nvPr/>
        </p:nvSpPr>
        <p:spPr>
          <a:xfrm>
            <a:off x="29591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368" name="Shape 368"/>
          <p:cNvSpPr/>
          <p:nvPr/>
        </p:nvSpPr>
        <p:spPr>
          <a:xfrm>
            <a:off x="3136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89027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370" name="Shape 370"/>
          <p:cNvSpPr/>
          <p:nvPr/>
        </p:nvSpPr>
        <p:spPr>
          <a:xfrm>
            <a:off x="9105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7592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72" name="Shape 372"/>
          <p:cNvSpPr/>
          <p:nvPr/>
        </p:nvSpPr>
        <p:spPr>
          <a:xfrm>
            <a:off x="38862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76" name="Group 376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373" name="Shape 373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374" name="droppedImage.pdf"/>
            <p:cNvPicPr/>
            <p:nvPr/>
          </p:nvPicPr>
          <p:blipFill>
            <a:blip r:embed="rId2">
              <a:extLst/>
            </a:blip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375" name="Shape 375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380" name="Table 380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1" name="Shape 381"/>
          <p:cNvSpPr/>
          <p:nvPr/>
        </p:nvSpPr>
        <p:spPr>
          <a:xfrm>
            <a:off x="36830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382" name="Shape 382"/>
          <p:cNvSpPr/>
          <p:nvPr/>
        </p:nvSpPr>
        <p:spPr>
          <a:xfrm>
            <a:off x="38608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89027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384" name="Shape 384"/>
          <p:cNvSpPr/>
          <p:nvPr/>
        </p:nvSpPr>
        <p:spPr>
          <a:xfrm>
            <a:off x="9105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44831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86" name="Shape 386"/>
          <p:cNvSpPr/>
          <p:nvPr/>
        </p:nvSpPr>
        <p:spPr>
          <a:xfrm>
            <a:off x="46101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90" name="Group 390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387" name="Shape 387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388" name="droppedImage.pdf"/>
            <p:cNvPicPr/>
            <p:nvPr/>
          </p:nvPicPr>
          <p:blipFill>
            <a:blip r:embed="rId2">
              <a:extLst/>
            </a:blip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389" name="Shape 389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393" name="Shape 3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394" name="Table 394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5" name="Shape 395"/>
          <p:cNvSpPr/>
          <p:nvPr/>
        </p:nvSpPr>
        <p:spPr>
          <a:xfrm>
            <a:off x="36830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396" name="Shape 396"/>
          <p:cNvSpPr/>
          <p:nvPr/>
        </p:nvSpPr>
        <p:spPr>
          <a:xfrm>
            <a:off x="38608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81534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398" name="Shape 398"/>
          <p:cNvSpPr/>
          <p:nvPr/>
        </p:nvSpPr>
        <p:spPr>
          <a:xfrm>
            <a:off x="83566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44831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00" name="Shape 400"/>
          <p:cNvSpPr/>
          <p:nvPr/>
        </p:nvSpPr>
        <p:spPr>
          <a:xfrm>
            <a:off x="46101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404" name="Group 404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401" name="Shape 401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402" name="droppedImage.pdf"/>
            <p:cNvPicPr/>
            <p:nvPr/>
          </p:nvPicPr>
          <p:blipFill>
            <a:blip r:embed="rId2">
              <a:extLst/>
            </a:blip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03" name="Shape 403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407" name="Shape 4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408" name="Table 408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" name="Shape 409"/>
          <p:cNvSpPr/>
          <p:nvPr/>
        </p:nvSpPr>
        <p:spPr>
          <a:xfrm>
            <a:off x="36830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410" name="Shape 410"/>
          <p:cNvSpPr/>
          <p:nvPr/>
        </p:nvSpPr>
        <p:spPr>
          <a:xfrm>
            <a:off x="38608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81534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412" name="Shape 412"/>
          <p:cNvSpPr/>
          <p:nvPr/>
        </p:nvSpPr>
        <p:spPr>
          <a:xfrm>
            <a:off x="83566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52451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14" name="Shape 414"/>
          <p:cNvSpPr/>
          <p:nvPr/>
        </p:nvSpPr>
        <p:spPr>
          <a:xfrm>
            <a:off x="53721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418" name="Group 418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415" name="Shape 415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416" name="droppedImage.pdf"/>
            <p:cNvPicPr/>
            <p:nvPr/>
          </p:nvPicPr>
          <p:blipFill>
            <a:blip r:embed="rId2">
              <a:extLst/>
            </a:blip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17" name="Shape 417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422" name="Table 422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3" name="Shape 423"/>
          <p:cNvSpPr/>
          <p:nvPr/>
        </p:nvSpPr>
        <p:spPr>
          <a:xfrm>
            <a:off x="36830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424" name="Shape 424"/>
          <p:cNvSpPr/>
          <p:nvPr/>
        </p:nvSpPr>
        <p:spPr>
          <a:xfrm>
            <a:off x="38608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81534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426" name="Shape 426"/>
          <p:cNvSpPr/>
          <p:nvPr/>
        </p:nvSpPr>
        <p:spPr>
          <a:xfrm>
            <a:off x="83566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60071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28" name="Shape 428"/>
          <p:cNvSpPr/>
          <p:nvPr/>
        </p:nvSpPr>
        <p:spPr>
          <a:xfrm>
            <a:off x="61341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432" name="Group 432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429" name="Shape 429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430" name="droppedImage.pdf"/>
            <p:cNvPicPr/>
            <p:nvPr/>
          </p:nvPicPr>
          <p:blipFill>
            <a:blip r:embed="rId2">
              <a:extLst/>
            </a:blip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31" name="Shape 431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435" name="Shape 4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436" name="Table 436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7" name="Shape 437"/>
          <p:cNvSpPr/>
          <p:nvPr/>
        </p:nvSpPr>
        <p:spPr>
          <a:xfrm>
            <a:off x="36830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438" name="Shape 438"/>
          <p:cNvSpPr/>
          <p:nvPr/>
        </p:nvSpPr>
        <p:spPr>
          <a:xfrm>
            <a:off x="38608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81534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440" name="Shape 440"/>
          <p:cNvSpPr/>
          <p:nvPr/>
        </p:nvSpPr>
        <p:spPr>
          <a:xfrm>
            <a:off x="83566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67437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42" name="Shape 442"/>
          <p:cNvSpPr/>
          <p:nvPr/>
        </p:nvSpPr>
        <p:spPr>
          <a:xfrm>
            <a:off x="68707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446" name="Group 446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443" name="Shape 443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444" name="droppedImage.pdf"/>
            <p:cNvPicPr/>
            <p:nvPr/>
          </p:nvPicPr>
          <p:blipFill>
            <a:blip r:embed="rId2">
              <a:extLst/>
            </a:blip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45" name="Shape 445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449" name="Shape 4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450" name="Table 450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1" name="Shape 451"/>
          <p:cNvSpPr/>
          <p:nvPr/>
        </p:nvSpPr>
        <p:spPr>
          <a:xfrm>
            <a:off x="36830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452" name="Shape 452"/>
          <p:cNvSpPr/>
          <p:nvPr/>
        </p:nvSpPr>
        <p:spPr>
          <a:xfrm>
            <a:off x="38608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74168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454" name="Shape 454"/>
          <p:cNvSpPr/>
          <p:nvPr/>
        </p:nvSpPr>
        <p:spPr>
          <a:xfrm>
            <a:off x="76200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67437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56" name="Shape 456"/>
          <p:cNvSpPr/>
          <p:nvPr/>
        </p:nvSpPr>
        <p:spPr>
          <a:xfrm>
            <a:off x="68707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460" name="Group 460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457" name="Shape 457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458" name="droppedImage.pdf"/>
            <p:cNvPicPr/>
            <p:nvPr/>
          </p:nvPicPr>
          <p:blipFill>
            <a:blip r:embed="rId2">
              <a:extLst/>
            </a:blip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59" name="Shape 459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464" name="Table 464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5" name="Shape 465"/>
          <p:cNvSpPr/>
          <p:nvPr/>
        </p:nvSpPr>
        <p:spPr>
          <a:xfrm>
            <a:off x="44704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466" name="Shape 466"/>
          <p:cNvSpPr/>
          <p:nvPr/>
        </p:nvSpPr>
        <p:spPr>
          <a:xfrm>
            <a:off x="46482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75565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468" name="Shape 468"/>
          <p:cNvSpPr/>
          <p:nvPr/>
        </p:nvSpPr>
        <p:spPr>
          <a:xfrm>
            <a:off x="77597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73914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70" name="Shape 470"/>
          <p:cNvSpPr/>
          <p:nvPr/>
        </p:nvSpPr>
        <p:spPr>
          <a:xfrm>
            <a:off x="75184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474" name="Group 474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471" name="Shape 471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472" name="droppedImage.pdf"/>
            <p:cNvPicPr/>
            <p:nvPr/>
          </p:nvPicPr>
          <p:blipFill>
            <a:blip r:embed="rId2">
              <a:extLst/>
            </a:blip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73" name="Shape 473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477" name="Shape 4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478" name="Table 478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9" name="Shape 479"/>
          <p:cNvSpPr/>
          <p:nvPr/>
        </p:nvSpPr>
        <p:spPr>
          <a:xfrm>
            <a:off x="44704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480" name="Shape 480"/>
          <p:cNvSpPr/>
          <p:nvPr/>
        </p:nvSpPr>
        <p:spPr>
          <a:xfrm>
            <a:off x="46482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73914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482" name="Shape 482"/>
          <p:cNvSpPr/>
          <p:nvPr/>
        </p:nvSpPr>
        <p:spPr>
          <a:xfrm>
            <a:off x="75946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82677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84" name="Shape 484"/>
          <p:cNvSpPr/>
          <p:nvPr/>
        </p:nvSpPr>
        <p:spPr>
          <a:xfrm>
            <a:off x="83947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488" name="Group 488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485" name="Shape 485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486" name="droppedImage.pdf"/>
            <p:cNvPicPr/>
            <p:nvPr/>
          </p:nvPicPr>
          <p:blipFill>
            <a:blip r:embed="rId2">
              <a:extLst/>
            </a:blip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87" name="Shape 487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62" name="Shape 62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63" name="Shape 63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64" name="Table 64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Shape 65"/>
          <p:cNvSpPr/>
          <p:nvPr/>
        </p:nvSpPr>
        <p:spPr>
          <a:xfrm>
            <a:off x="15494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66" name="Shape 66"/>
          <p:cNvSpPr/>
          <p:nvPr/>
        </p:nvSpPr>
        <p:spPr>
          <a:xfrm>
            <a:off x="1689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07950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68" name="Shape 68"/>
          <p:cNvSpPr/>
          <p:nvPr/>
        </p:nvSpPr>
        <p:spPr>
          <a:xfrm>
            <a:off x="10934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sp>
        <p:nvSpPr>
          <p:cNvPr id="492" name="Shape 492"/>
          <p:cNvSpPr/>
          <p:nvPr/>
        </p:nvSpPr>
        <p:spPr>
          <a:xfrm>
            <a:off x="1422400" y="68834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493" name="Shape 493"/>
          <p:cNvSpPr/>
          <p:nvPr/>
        </p:nvSpPr>
        <p:spPr>
          <a:xfrm>
            <a:off x="1625600" y="65786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494" name="Table 494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5" name="Shape 495"/>
          <p:cNvSpPr/>
          <p:nvPr/>
        </p:nvSpPr>
        <p:spPr>
          <a:xfrm>
            <a:off x="11201400" y="68834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496" name="Shape 496"/>
          <p:cNvSpPr/>
          <p:nvPr/>
        </p:nvSpPr>
        <p:spPr>
          <a:xfrm>
            <a:off x="11391900" y="65786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44704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498" name="Shape 498"/>
          <p:cNvSpPr/>
          <p:nvPr/>
        </p:nvSpPr>
        <p:spPr>
          <a:xfrm>
            <a:off x="46482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73914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500" name="Shape 500"/>
          <p:cNvSpPr/>
          <p:nvPr/>
        </p:nvSpPr>
        <p:spPr>
          <a:xfrm>
            <a:off x="75946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504" name="Group 504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501" name="Shape 501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502" name="droppedImage.pdf"/>
            <p:cNvPicPr/>
            <p:nvPr/>
          </p:nvPicPr>
          <p:blipFill>
            <a:blip r:embed="rId2">
              <a:extLst/>
            </a:blip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503" name="Shape 503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507" name="Shape 507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508" name="Shape 508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09" name="cover-gray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510" name="Shape 5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2.3  Partitioning Demos</a:t>
            </a:r>
          </a:p>
        </p:txBody>
      </p:sp>
      <p:sp>
        <p:nvSpPr>
          <p:cNvPr id="511" name="Shape 5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Sedgewick 2-way partitioning</a:t>
            </a:r>
          </a:p>
          <a:p>
            <a:pPr lvl="2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Dijkstra 3-way partitioning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Bentley-McIlroy 3-way partitioning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dual-pivot partitioning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514" name="Shape 5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15" name="Shape 515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516" name="Shape 516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517" name="Table 517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8" name="Shape 518"/>
          <p:cNvSpPr/>
          <p:nvPr/>
        </p:nvSpPr>
        <p:spPr>
          <a:xfrm>
            <a:off x="22733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19" name="Shape 519"/>
          <p:cNvSpPr/>
          <p:nvPr/>
        </p:nvSpPr>
        <p:spPr>
          <a:xfrm>
            <a:off x="24130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11252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521" name="Shape 521"/>
          <p:cNvSpPr/>
          <p:nvPr/>
        </p:nvSpPr>
        <p:spPr>
          <a:xfrm>
            <a:off x="11391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2247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523" name="Shape 523"/>
          <p:cNvSpPr/>
          <p:nvPr/>
        </p:nvSpPr>
        <p:spPr>
          <a:xfrm>
            <a:off x="2400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525" name="Shape 525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528" name="Shape 5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29" name="Shape 529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530" name="Shape 530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531" name="Table 531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2" name="Shape 532"/>
          <p:cNvSpPr/>
          <p:nvPr/>
        </p:nvSpPr>
        <p:spPr>
          <a:xfrm>
            <a:off x="29972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33" name="Shape 533"/>
          <p:cNvSpPr/>
          <p:nvPr/>
        </p:nvSpPr>
        <p:spPr>
          <a:xfrm>
            <a:off x="3136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11252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535" name="Shape 535"/>
          <p:cNvSpPr/>
          <p:nvPr/>
        </p:nvSpPr>
        <p:spPr>
          <a:xfrm>
            <a:off x="11391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2247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537" name="Shape 537"/>
          <p:cNvSpPr/>
          <p:nvPr/>
        </p:nvSpPr>
        <p:spPr>
          <a:xfrm>
            <a:off x="2400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539" name="Shape 539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542" name="Shape 5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43" name="Shape 543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544" name="Shape 544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545" name="Table 545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6" name="Shape 546"/>
          <p:cNvSpPr/>
          <p:nvPr/>
        </p:nvSpPr>
        <p:spPr>
          <a:xfrm>
            <a:off x="37592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47" name="Shape 547"/>
          <p:cNvSpPr/>
          <p:nvPr/>
        </p:nvSpPr>
        <p:spPr>
          <a:xfrm>
            <a:off x="3898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11252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549" name="Shape 549"/>
          <p:cNvSpPr/>
          <p:nvPr/>
        </p:nvSpPr>
        <p:spPr>
          <a:xfrm>
            <a:off x="11391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2247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551" name="Shape 551"/>
          <p:cNvSpPr/>
          <p:nvPr/>
        </p:nvSpPr>
        <p:spPr>
          <a:xfrm>
            <a:off x="2400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553" name="Shape 553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556" name="Shape 5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57" name="Shape 557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558" name="Shape 558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559" name="Table 559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0" name="Shape 560"/>
          <p:cNvSpPr/>
          <p:nvPr/>
        </p:nvSpPr>
        <p:spPr>
          <a:xfrm>
            <a:off x="37592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61" name="Shape 561"/>
          <p:cNvSpPr/>
          <p:nvPr/>
        </p:nvSpPr>
        <p:spPr>
          <a:xfrm>
            <a:off x="3898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104648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563" name="Shape 563"/>
          <p:cNvSpPr/>
          <p:nvPr/>
        </p:nvSpPr>
        <p:spPr>
          <a:xfrm>
            <a:off x="10604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2247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565" name="Shape 565"/>
          <p:cNvSpPr/>
          <p:nvPr/>
        </p:nvSpPr>
        <p:spPr>
          <a:xfrm>
            <a:off x="2400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567" name="Shape 567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569" name="Shape 569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572" name="Shape 5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73" name="Shape 573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574" name="Shape 574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575" name="Table 575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6" name="Shape 576"/>
          <p:cNvSpPr/>
          <p:nvPr/>
        </p:nvSpPr>
        <p:spPr>
          <a:xfrm>
            <a:off x="37592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77" name="Shape 577"/>
          <p:cNvSpPr/>
          <p:nvPr/>
        </p:nvSpPr>
        <p:spPr>
          <a:xfrm>
            <a:off x="3898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97409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579" name="Shape 579"/>
          <p:cNvSpPr/>
          <p:nvPr/>
        </p:nvSpPr>
        <p:spPr>
          <a:xfrm>
            <a:off x="9880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2247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581" name="Shape 581"/>
          <p:cNvSpPr/>
          <p:nvPr/>
        </p:nvSpPr>
        <p:spPr>
          <a:xfrm>
            <a:off x="2400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583" name="Shape 583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585" name="Shape 585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" grpId="1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589" name="Shape 5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90" name="Shape 590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591" name="Shape 591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592" name="Table 592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3" name="Shape 593"/>
          <p:cNvSpPr/>
          <p:nvPr/>
        </p:nvSpPr>
        <p:spPr>
          <a:xfrm>
            <a:off x="37592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94" name="Shape 594"/>
          <p:cNvSpPr/>
          <p:nvPr/>
        </p:nvSpPr>
        <p:spPr>
          <a:xfrm>
            <a:off x="3898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97409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596" name="Shape 596"/>
          <p:cNvSpPr/>
          <p:nvPr/>
        </p:nvSpPr>
        <p:spPr>
          <a:xfrm>
            <a:off x="9880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2247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598" name="Shape 598"/>
          <p:cNvSpPr/>
          <p:nvPr/>
        </p:nvSpPr>
        <p:spPr>
          <a:xfrm>
            <a:off x="2400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600" name="Shape 600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602" name="Shape 602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605" name="Shape 6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606" name="Shape 606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607" name="Shape 607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608" name="Table 608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9" name="Shape 609"/>
          <p:cNvSpPr/>
          <p:nvPr/>
        </p:nvSpPr>
        <p:spPr>
          <a:xfrm>
            <a:off x="44704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610" name="Shape 610"/>
          <p:cNvSpPr/>
          <p:nvPr/>
        </p:nvSpPr>
        <p:spPr>
          <a:xfrm>
            <a:off x="4610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97409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612" name="Shape 612"/>
          <p:cNvSpPr/>
          <p:nvPr/>
        </p:nvSpPr>
        <p:spPr>
          <a:xfrm>
            <a:off x="9880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2247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614" name="Shape 614"/>
          <p:cNvSpPr/>
          <p:nvPr/>
        </p:nvSpPr>
        <p:spPr>
          <a:xfrm>
            <a:off x="2400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616" name="Shape 616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618" name="Shape 618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621" name="Shape 6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622" name="Shape 622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623" name="Shape 623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624" name="Table 624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" name="Shape 625"/>
          <p:cNvSpPr/>
          <p:nvPr/>
        </p:nvSpPr>
        <p:spPr>
          <a:xfrm>
            <a:off x="44704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626" name="Shape 626"/>
          <p:cNvSpPr/>
          <p:nvPr/>
        </p:nvSpPr>
        <p:spPr>
          <a:xfrm>
            <a:off x="4610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8966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628" name="Shape 628"/>
          <p:cNvSpPr/>
          <p:nvPr/>
        </p:nvSpPr>
        <p:spPr>
          <a:xfrm>
            <a:off x="9105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2247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630" name="Shape 630"/>
          <p:cNvSpPr/>
          <p:nvPr/>
        </p:nvSpPr>
        <p:spPr>
          <a:xfrm>
            <a:off x="2400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632" name="Shape 632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634" name="Shape 634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72" name="Shape 72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73" name="Shape 73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74" name="Table 74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Shape 75"/>
          <p:cNvSpPr/>
          <p:nvPr/>
        </p:nvSpPr>
        <p:spPr>
          <a:xfrm>
            <a:off x="15494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76" name="Shape 76"/>
          <p:cNvSpPr/>
          <p:nvPr/>
        </p:nvSpPr>
        <p:spPr>
          <a:xfrm>
            <a:off x="1689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00711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78" name="Shape 78"/>
          <p:cNvSpPr/>
          <p:nvPr/>
        </p:nvSpPr>
        <p:spPr>
          <a:xfrm>
            <a:off x="102108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638" name="Shape 6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639" name="Shape 639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640" name="Shape 640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641" name="Table 641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2" name="Shape 642"/>
          <p:cNvSpPr/>
          <p:nvPr/>
        </p:nvSpPr>
        <p:spPr>
          <a:xfrm>
            <a:off x="44704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643" name="Shape 643"/>
          <p:cNvSpPr/>
          <p:nvPr/>
        </p:nvSpPr>
        <p:spPr>
          <a:xfrm>
            <a:off x="4610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8966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645" name="Shape 645"/>
          <p:cNvSpPr/>
          <p:nvPr/>
        </p:nvSpPr>
        <p:spPr>
          <a:xfrm>
            <a:off x="9105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2247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647" name="Shape 647"/>
          <p:cNvSpPr/>
          <p:nvPr/>
        </p:nvSpPr>
        <p:spPr>
          <a:xfrm>
            <a:off x="2400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649" name="Shape 649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651" name="Shape 651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a[p]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and increment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" grpId="1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655" name="Shape 6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656" name="Shape 656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657" name="Shape 657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658" name="Table 658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9" name="Shape 659"/>
          <p:cNvSpPr/>
          <p:nvPr/>
        </p:nvSpPr>
        <p:spPr>
          <a:xfrm>
            <a:off x="44704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660" name="Shape 660"/>
          <p:cNvSpPr/>
          <p:nvPr/>
        </p:nvSpPr>
        <p:spPr>
          <a:xfrm>
            <a:off x="4610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8966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662" name="Shape 662"/>
          <p:cNvSpPr/>
          <p:nvPr/>
        </p:nvSpPr>
        <p:spPr>
          <a:xfrm>
            <a:off x="9105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2997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664" name="Shape 664"/>
          <p:cNvSpPr/>
          <p:nvPr/>
        </p:nvSpPr>
        <p:spPr>
          <a:xfrm>
            <a:off x="3149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666" name="Shape 666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668" name="Shape 668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671" name="Shape 6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672" name="Shape 672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673" name="Shape 673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674" name="Table 674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5" name="Shape 675"/>
          <p:cNvSpPr/>
          <p:nvPr/>
        </p:nvSpPr>
        <p:spPr>
          <a:xfrm>
            <a:off x="52197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676" name="Shape 676"/>
          <p:cNvSpPr/>
          <p:nvPr/>
        </p:nvSpPr>
        <p:spPr>
          <a:xfrm>
            <a:off x="53594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8966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678" name="Shape 678"/>
          <p:cNvSpPr/>
          <p:nvPr/>
        </p:nvSpPr>
        <p:spPr>
          <a:xfrm>
            <a:off x="9105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2997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680" name="Shape 680"/>
          <p:cNvSpPr/>
          <p:nvPr/>
        </p:nvSpPr>
        <p:spPr>
          <a:xfrm>
            <a:off x="3149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682" name="Shape 682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684" name="Shape 684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687" name="Shape 6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688" name="Shape 688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689" name="Shape 689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690" name="Table 690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1" name="Shape 691"/>
          <p:cNvSpPr/>
          <p:nvPr/>
        </p:nvSpPr>
        <p:spPr>
          <a:xfrm>
            <a:off x="52197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692" name="Shape 692"/>
          <p:cNvSpPr/>
          <p:nvPr/>
        </p:nvSpPr>
        <p:spPr>
          <a:xfrm>
            <a:off x="53594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82296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694" name="Shape 694"/>
          <p:cNvSpPr/>
          <p:nvPr/>
        </p:nvSpPr>
        <p:spPr>
          <a:xfrm>
            <a:off x="83693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2997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696" name="Shape 696"/>
          <p:cNvSpPr/>
          <p:nvPr/>
        </p:nvSpPr>
        <p:spPr>
          <a:xfrm>
            <a:off x="3149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698" name="Shape 698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700" name="Shape 700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" grpId="1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704" name="Shape 7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705" name="Shape 705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706" name="Shape 706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707" name="Table 707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8" name="Shape 708"/>
          <p:cNvSpPr/>
          <p:nvPr/>
        </p:nvSpPr>
        <p:spPr>
          <a:xfrm>
            <a:off x="52197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709" name="Shape 709"/>
          <p:cNvSpPr/>
          <p:nvPr/>
        </p:nvSpPr>
        <p:spPr>
          <a:xfrm>
            <a:off x="53594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82296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711" name="Shape 711"/>
          <p:cNvSpPr/>
          <p:nvPr/>
        </p:nvSpPr>
        <p:spPr>
          <a:xfrm>
            <a:off x="83693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2997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713" name="Shape 713"/>
          <p:cNvSpPr/>
          <p:nvPr/>
        </p:nvSpPr>
        <p:spPr>
          <a:xfrm>
            <a:off x="3149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715" name="Shape 715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717" name="Shape 717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a[q]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and decrement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q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" grpId="1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721" name="Shape 7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722" name="Shape 722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723" name="Shape 723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724" name="Table 724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5" name="Shape 725"/>
          <p:cNvSpPr/>
          <p:nvPr/>
        </p:nvSpPr>
        <p:spPr>
          <a:xfrm>
            <a:off x="52197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726" name="Shape 726"/>
          <p:cNvSpPr/>
          <p:nvPr/>
        </p:nvSpPr>
        <p:spPr>
          <a:xfrm>
            <a:off x="53594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82296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728" name="Shape 728"/>
          <p:cNvSpPr/>
          <p:nvPr/>
        </p:nvSpPr>
        <p:spPr>
          <a:xfrm>
            <a:off x="83693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2997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730" name="Shape 730"/>
          <p:cNvSpPr/>
          <p:nvPr/>
        </p:nvSpPr>
        <p:spPr>
          <a:xfrm>
            <a:off x="3149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104140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732" name="Shape 732"/>
          <p:cNvSpPr/>
          <p:nvPr/>
        </p:nvSpPr>
        <p:spPr>
          <a:xfrm>
            <a:off x="105918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734" name="Shape 734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737" name="Shape 7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738" name="Shape 738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739" name="Shape 739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740" name="Table 740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1" name="Shape 741"/>
          <p:cNvSpPr/>
          <p:nvPr/>
        </p:nvSpPr>
        <p:spPr>
          <a:xfrm>
            <a:off x="59817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742" name="Shape 742"/>
          <p:cNvSpPr/>
          <p:nvPr/>
        </p:nvSpPr>
        <p:spPr>
          <a:xfrm>
            <a:off x="61214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82296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744" name="Shape 744"/>
          <p:cNvSpPr/>
          <p:nvPr/>
        </p:nvSpPr>
        <p:spPr>
          <a:xfrm>
            <a:off x="83693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2997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746" name="Shape 746"/>
          <p:cNvSpPr/>
          <p:nvPr/>
        </p:nvSpPr>
        <p:spPr>
          <a:xfrm>
            <a:off x="3149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104140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748" name="Shape 748"/>
          <p:cNvSpPr/>
          <p:nvPr/>
        </p:nvSpPr>
        <p:spPr>
          <a:xfrm>
            <a:off x="105918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750" name="Shape 750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753" name="Shape 7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754" name="Shape 754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755" name="Shape 755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756" name="Table 756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7" name="Shape 757"/>
          <p:cNvSpPr/>
          <p:nvPr/>
        </p:nvSpPr>
        <p:spPr>
          <a:xfrm>
            <a:off x="59817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758" name="Shape 758"/>
          <p:cNvSpPr/>
          <p:nvPr/>
        </p:nvSpPr>
        <p:spPr>
          <a:xfrm>
            <a:off x="61214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74930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760" name="Shape 760"/>
          <p:cNvSpPr/>
          <p:nvPr/>
        </p:nvSpPr>
        <p:spPr>
          <a:xfrm>
            <a:off x="7632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2997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762" name="Shape 762"/>
          <p:cNvSpPr/>
          <p:nvPr/>
        </p:nvSpPr>
        <p:spPr>
          <a:xfrm>
            <a:off x="3149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104140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764" name="Shape 764"/>
          <p:cNvSpPr/>
          <p:nvPr/>
        </p:nvSpPr>
        <p:spPr>
          <a:xfrm>
            <a:off x="105918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766" name="Shape 766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" grpId="1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770" name="Shape 7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771" name="Shape 771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772" name="Shape 772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773" name="Table 773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4" name="Shape 774"/>
          <p:cNvSpPr/>
          <p:nvPr/>
        </p:nvSpPr>
        <p:spPr>
          <a:xfrm>
            <a:off x="59817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775" name="Shape 775"/>
          <p:cNvSpPr/>
          <p:nvPr/>
        </p:nvSpPr>
        <p:spPr>
          <a:xfrm>
            <a:off x="61214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74930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777" name="Shape 777"/>
          <p:cNvSpPr/>
          <p:nvPr/>
        </p:nvSpPr>
        <p:spPr>
          <a:xfrm>
            <a:off x="7632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2997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779" name="Shape 779"/>
          <p:cNvSpPr/>
          <p:nvPr/>
        </p:nvSpPr>
        <p:spPr>
          <a:xfrm>
            <a:off x="3149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104140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781" name="Shape 781"/>
          <p:cNvSpPr/>
          <p:nvPr/>
        </p:nvSpPr>
        <p:spPr>
          <a:xfrm>
            <a:off x="105918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783" name="Shape 783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a[p]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and increment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" grpId="1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787" name="Shape 7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788" name="Shape 788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789" name="Shape 789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790" name="Table 790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1" name="Shape 791"/>
          <p:cNvSpPr/>
          <p:nvPr/>
        </p:nvSpPr>
        <p:spPr>
          <a:xfrm>
            <a:off x="59817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792" name="Shape 792"/>
          <p:cNvSpPr/>
          <p:nvPr/>
        </p:nvSpPr>
        <p:spPr>
          <a:xfrm>
            <a:off x="61214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74930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794" name="Shape 794"/>
          <p:cNvSpPr/>
          <p:nvPr/>
        </p:nvSpPr>
        <p:spPr>
          <a:xfrm>
            <a:off x="7632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3759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796" name="Shape 796"/>
          <p:cNvSpPr/>
          <p:nvPr/>
        </p:nvSpPr>
        <p:spPr>
          <a:xfrm>
            <a:off x="3911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7" name="Shape 797"/>
          <p:cNvSpPr/>
          <p:nvPr/>
        </p:nvSpPr>
        <p:spPr>
          <a:xfrm>
            <a:off x="104140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798" name="Shape 798"/>
          <p:cNvSpPr/>
          <p:nvPr/>
        </p:nvSpPr>
        <p:spPr>
          <a:xfrm>
            <a:off x="105918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800" name="Shape 800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a[q]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and decrement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q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82" name="Shape 82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83" name="Shape 83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84" name="Table 84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Shape 85"/>
          <p:cNvSpPr/>
          <p:nvPr/>
        </p:nvSpPr>
        <p:spPr>
          <a:xfrm>
            <a:off x="15494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86" name="Shape 86"/>
          <p:cNvSpPr/>
          <p:nvPr/>
        </p:nvSpPr>
        <p:spPr>
          <a:xfrm>
            <a:off x="1689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93853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88" name="Shape 88"/>
          <p:cNvSpPr/>
          <p:nvPr/>
        </p:nvSpPr>
        <p:spPr>
          <a:xfrm>
            <a:off x="95250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stop j scan and exchange a[i] with a[j]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1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804" name="Shape 8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805" name="Shape 805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806" name="Shape 806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807" name="Table 807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8" name="Shape 808"/>
          <p:cNvSpPr/>
          <p:nvPr/>
        </p:nvSpPr>
        <p:spPr>
          <a:xfrm>
            <a:off x="59817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809" name="Shape 809"/>
          <p:cNvSpPr/>
          <p:nvPr/>
        </p:nvSpPr>
        <p:spPr>
          <a:xfrm>
            <a:off x="61214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0" name="Shape 810"/>
          <p:cNvSpPr/>
          <p:nvPr/>
        </p:nvSpPr>
        <p:spPr>
          <a:xfrm>
            <a:off x="74930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811" name="Shape 811"/>
          <p:cNvSpPr/>
          <p:nvPr/>
        </p:nvSpPr>
        <p:spPr>
          <a:xfrm>
            <a:off x="7632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3759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813" name="Shape 813"/>
          <p:cNvSpPr/>
          <p:nvPr/>
        </p:nvSpPr>
        <p:spPr>
          <a:xfrm>
            <a:off x="3911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4" name="Shape 814"/>
          <p:cNvSpPr/>
          <p:nvPr/>
        </p:nvSpPr>
        <p:spPr>
          <a:xfrm>
            <a:off x="9690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815" name="Shape 815"/>
          <p:cNvSpPr/>
          <p:nvPr/>
        </p:nvSpPr>
        <p:spPr>
          <a:xfrm>
            <a:off x="9867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817" name="Shape 817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820" name="Shape 8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821" name="Shape 821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822" name="Shape 822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823" name="Table 823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4" name="Shape 824"/>
          <p:cNvSpPr/>
          <p:nvPr/>
        </p:nvSpPr>
        <p:spPr>
          <a:xfrm>
            <a:off x="67056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825" name="Shape 825"/>
          <p:cNvSpPr/>
          <p:nvPr/>
        </p:nvSpPr>
        <p:spPr>
          <a:xfrm>
            <a:off x="68453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74930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827" name="Shape 827"/>
          <p:cNvSpPr/>
          <p:nvPr/>
        </p:nvSpPr>
        <p:spPr>
          <a:xfrm>
            <a:off x="7632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3759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829" name="Shape 829"/>
          <p:cNvSpPr/>
          <p:nvPr/>
        </p:nvSpPr>
        <p:spPr>
          <a:xfrm>
            <a:off x="3911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9690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831" name="Shape 831"/>
          <p:cNvSpPr/>
          <p:nvPr/>
        </p:nvSpPr>
        <p:spPr>
          <a:xfrm>
            <a:off x="9867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2" name="Shape 832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833" name="Shape 833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836" name="Shape 8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837" name="Shape 837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838" name="Shape 838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839" name="Table 839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" name="Shape 840"/>
          <p:cNvSpPr/>
          <p:nvPr/>
        </p:nvSpPr>
        <p:spPr>
          <a:xfrm>
            <a:off x="66040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841" name="Shape 841"/>
          <p:cNvSpPr/>
          <p:nvPr/>
        </p:nvSpPr>
        <p:spPr>
          <a:xfrm>
            <a:off x="6743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68453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843" name="Shape 843"/>
          <p:cNvSpPr/>
          <p:nvPr/>
        </p:nvSpPr>
        <p:spPr>
          <a:xfrm>
            <a:off x="69850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3759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845" name="Shape 845"/>
          <p:cNvSpPr/>
          <p:nvPr/>
        </p:nvSpPr>
        <p:spPr>
          <a:xfrm>
            <a:off x="3911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6" name="Shape 846"/>
          <p:cNvSpPr/>
          <p:nvPr/>
        </p:nvSpPr>
        <p:spPr>
          <a:xfrm>
            <a:off x="9690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847" name="Shape 847"/>
          <p:cNvSpPr/>
          <p:nvPr/>
        </p:nvSpPr>
        <p:spPr>
          <a:xfrm>
            <a:off x="9867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8" name="Shape 848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849" name="Shape 849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852" name="Shape 8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853" name="Shape 853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854" name="Shape 854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855" name="Table 855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6" name="Shape 856"/>
          <p:cNvSpPr/>
          <p:nvPr/>
        </p:nvSpPr>
        <p:spPr>
          <a:xfrm>
            <a:off x="3759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857" name="Shape 857"/>
          <p:cNvSpPr/>
          <p:nvPr/>
        </p:nvSpPr>
        <p:spPr>
          <a:xfrm>
            <a:off x="3911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9690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859" name="Shape 859"/>
          <p:cNvSpPr/>
          <p:nvPr/>
        </p:nvSpPr>
        <p:spPr>
          <a:xfrm>
            <a:off x="9867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861" name="Shape 861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67310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863" name="Shape 863"/>
          <p:cNvSpPr/>
          <p:nvPr/>
        </p:nvSpPr>
        <p:spPr>
          <a:xfrm>
            <a:off x="6870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59944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865" name="Shape 865"/>
          <p:cNvSpPr/>
          <p:nvPr/>
        </p:nvSpPr>
        <p:spPr>
          <a:xfrm>
            <a:off x="6134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6" name="Shape 866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pointers cross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869" name="Shape 8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II.  </a:t>
            </a:r>
            <a:r>
              <a:rPr sz="2400">
                <a:uFill>
                  <a:solidFill/>
                </a:uFill>
              </a:rPr>
              <a:t>Swap equal keys to the center.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 from right to left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 from left to right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870" name="Shape 870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871" name="Shape 871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872" name="Table 872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3" name="Shape 873"/>
          <p:cNvSpPr/>
          <p:nvPr/>
        </p:nvSpPr>
        <p:spPr>
          <a:xfrm>
            <a:off x="67310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874" name="Shape 874"/>
          <p:cNvSpPr/>
          <p:nvPr/>
        </p:nvSpPr>
        <p:spPr>
          <a:xfrm>
            <a:off x="6870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5" name="Shape 875"/>
          <p:cNvSpPr/>
          <p:nvPr/>
        </p:nvSpPr>
        <p:spPr>
          <a:xfrm>
            <a:off x="59944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876" name="Shape 876"/>
          <p:cNvSpPr/>
          <p:nvPr/>
        </p:nvSpPr>
        <p:spPr>
          <a:xfrm>
            <a:off x="6134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7" name="Shape 877"/>
          <p:cNvSpPr/>
          <p:nvPr/>
        </p:nvSpPr>
        <p:spPr>
          <a:xfrm>
            <a:off x="29718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878" name="Shape 878"/>
          <p:cNvSpPr/>
          <p:nvPr/>
        </p:nvSpPr>
        <p:spPr>
          <a:xfrm>
            <a:off x="31242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9" name="Shape 879"/>
          <p:cNvSpPr/>
          <p:nvPr/>
        </p:nvSpPr>
        <p:spPr>
          <a:xfrm>
            <a:off x="104267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880" name="Shape 880"/>
          <p:cNvSpPr/>
          <p:nvPr/>
        </p:nvSpPr>
        <p:spPr>
          <a:xfrm>
            <a:off x="106045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882" name="Shape 882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3" name="Shape 883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a[p]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1" animBg="1" advAuto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886" name="Shape 8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II.  </a:t>
            </a:r>
            <a:r>
              <a:rPr sz="2400">
                <a:uFill>
                  <a:solidFill/>
                </a:uFill>
              </a:rPr>
              <a:t>Swap equal keys to the center.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 from right to left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 from left to right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887" name="Shape 887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888" name="Shape 888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889" name="Table 889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0" name="Shape 890"/>
          <p:cNvSpPr/>
          <p:nvPr/>
        </p:nvSpPr>
        <p:spPr>
          <a:xfrm>
            <a:off x="67310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891" name="Shape 891"/>
          <p:cNvSpPr/>
          <p:nvPr/>
        </p:nvSpPr>
        <p:spPr>
          <a:xfrm>
            <a:off x="6870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52324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893" name="Shape 893"/>
          <p:cNvSpPr/>
          <p:nvPr/>
        </p:nvSpPr>
        <p:spPr>
          <a:xfrm>
            <a:off x="5372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2247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895" name="Shape 895"/>
          <p:cNvSpPr/>
          <p:nvPr/>
        </p:nvSpPr>
        <p:spPr>
          <a:xfrm>
            <a:off x="2400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104267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897" name="Shape 897"/>
          <p:cNvSpPr/>
          <p:nvPr/>
        </p:nvSpPr>
        <p:spPr>
          <a:xfrm>
            <a:off x="106045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899" name="Shape 899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0" name="Shape 900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a[p]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" grpId="1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903" name="Shape 9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II.  </a:t>
            </a:r>
            <a:r>
              <a:rPr sz="2400">
                <a:uFill>
                  <a:solidFill/>
                </a:uFill>
              </a:rPr>
              <a:t>Swap equal keys to the center.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 from right to left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 from left to right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904" name="Shape 904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905" name="Shape 905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906" name="Table 906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7" name="Shape 907"/>
          <p:cNvSpPr/>
          <p:nvPr/>
        </p:nvSpPr>
        <p:spPr>
          <a:xfrm>
            <a:off x="67310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908" name="Shape 908"/>
          <p:cNvSpPr/>
          <p:nvPr/>
        </p:nvSpPr>
        <p:spPr>
          <a:xfrm>
            <a:off x="6870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9" name="Shape 909"/>
          <p:cNvSpPr/>
          <p:nvPr/>
        </p:nvSpPr>
        <p:spPr>
          <a:xfrm>
            <a:off x="44958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910" name="Shape 910"/>
          <p:cNvSpPr/>
          <p:nvPr/>
        </p:nvSpPr>
        <p:spPr>
          <a:xfrm>
            <a:off x="4635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1485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912" name="Shape 912"/>
          <p:cNvSpPr/>
          <p:nvPr/>
        </p:nvSpPr>
        <p:spPr>
          <a:xfrm>
            <a:off x="1638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104267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914" name="Shape 914"/>
          <p:cNvSpPr/>
          <p:nvPr/>
        </p:nvSpPr>
        <p:spPr>
          <a:xfrm>
            <a:off x="106045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916" name="Shape 916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a[p]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" grpId="1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920" name="Shape 9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II.  </a:t>
            </a:r>
            <a:r>
              <a:rPr sz="2400">
                <a:uFill>
                  <a:solidFill/>
                </a:uFill>
              </a:rPr>
              <a:t>Swap equal keys to the center.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 from right to left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 from left to right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921" name="Shape 921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922" name="Shape 922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923" name="Table 923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4" name="Shape 924"/>
          <p:cNvSpPr/>
          <p:nvPr/>
        </p:nvSpPr>
        <p:spPr>
          <a:xfrm>
            <a:off x="67310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925" name="Shape 925"/>
          <p:cNvSpPr/>
          <p:nvPr/>
        </p:nvSpPr>
        <p:spPr>
          <a:xfrm>
            <a:off x="6870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6" name="Shape 926"/>
          <p:cNvSpPr/>
          <p:nvPr/>
        </p:nvSpPr>
        <p:spPr>
          <a:xfrm>
            <a:off x="3759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927" name="Shape 927"/>
          <p:cNvSpPr/>
          <p:nvPr/>
        </p:nvSpPr>
        <p:spPr>
          <a:xfrm>
            <a:off x="3898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104267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929" name="Shape 929"/>
          <p:cNvSpPr/>
          <p:nvPr/>
        </p:nvSpPr>
        <p:spPr>
          <a:xfrm>
            <a:off x="106045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931" name="Shape 931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a[q]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" grpId="1" animBg="1" advAuto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935" name="Shape 9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II.  </a:t>
            </a:r>
            <a:r>
              <a:rPr sz="2400">
                <a:uFill>
                  <a:solidFill/>
                </a:uFill>
              </a:rPr>
              <a:t>Swap equal keys to the center.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 from right to left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 from left to right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936" name="Shape 936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937" name="Shape 937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938" name="Table 938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9" name="Shape 939"/>
          <p:cNvSpPr/>
          <p:nvPr/>
        </p:nvSpPr>
        <p:spPr>
          <a:xfrm>
            <a:off x="74930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940" name="Shape 940"/>
          <p:cNvSpPr/>
          <p:nvPr/>
        </p:nvSpPr>
        <p:spPr>
          <a:xfrm>
            <a:off x="7632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3759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942" name="Shape 942"/>
          <p:cNvSpPr/>
          <p:nvPr/>
        </p:nvSpPr>
        <p:spPr>
          <a:xfrm>
            <a:off x="3898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111887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944" name="Shape 944"/>
          <p:cNvSpPr/>
          <p:nvPr/>
        </p:nvSpPr>
        <p:spPr>
          <a:xfrm>
            <a:off x="113665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946" name="Shape 946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a[q]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" grpId="1" animBg="1" advAuto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950" name="Shape 9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II.  </a:t>
            </a:r>
            <a:r>
              <a:rPr sz="2400">
                <a:uFill>
                  <a:solidFill/>
                </a:uFill>
              </a:rPr>
              <a:t>Swap equal keys to the center.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 from right to left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 from left to right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951" name="Shape 951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952" name="Shape 952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953" name="Table 953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4" name="Shape 954"/>
          <p:cNvSpPr/>
          <p:nvPr/>
        </p:nvSpPr>
        <p:spPr>
          <a:xfrm>
            <a:off x="82296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955" name="Shape 955"/>
          <p:cNvSpPr/>
          <p:nvPr/>
        </p:nvSpPr>
        <p:spPr>
          <a:xfrm>
            <a:off x="83693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3759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957" name="Shape 957"/>
          <p:cNvSpPr/>
          <p:nvPr/>
        </p:nvSpPr>
        <p:spPr>
          <a:xfrm>
            <a:off x="3898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959" name="Shape 959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3-way partitioned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93" name="Shape 93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94" name="Shape 94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95" name="Table 95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Shape 96"/>
          <p:cNvSpPr/>
          <p:nvPr/>
        </p:nvSpPr>
        <p:spPr>
          <a:xfrm>
            <a:off x="15494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97" name="Shape 97"/>
          <p:cNvSpPr/>
          <p:nvPr/>
        </p:nvSpPr>
        <p:spPr>
          <a:xfrm>
            <a:off x="1689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93853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99" name="Shape 99"/>
          <p:cNvSpPr/>
          <p:nvPr/>
        </p:nvSpPr>
        <p:spPr>
          <a:xfrm>
            <a:off x="95250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963" name="Shape 963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964" name="Shape 964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65" name="cover-gray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966" name="Shape 9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2.3  Partitioning Demos</a:t>
            </a:r>
          </a:p>
        </p:txBody>
      </p:sp>
      <p:sp>
        <p:nvSpPr>
          <p:cNvPr id="967" name="Shape 9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Sedgewick 2-way partitioning</a:t>
            </a:r>
          </a:p>
          <a:p>
            <a:pPr lvl="2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Dijkstra 3-way partitioning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Bentley-McIlroy 3-way partitioning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dual-pivot partitioning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 dirty="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970" name="Shape 9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Initialization.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Choose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a[lo]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a[hi]</a:t>
            </a:r>
            <a:r>
              <a:rPr sz="2400">
                <a:uFill>
                  <a:solidFill/>
                </a:uFill>
              </a:rPr>
              <a:t> as partitioning items.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if necessary to ensure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a[lo] </a:t>
            </a:r>
            <a:r>
              <a:rPr sz="2400">
                <a:uFill>
                  <a:solidFill/>
                </a:uFill>
              </a:rPr>
              <a:t>≤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 a[hi]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971" name="Table 971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74" name="Group 974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972" name="Shape 972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977" name="Group 977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975" name="Shape 975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978" name="Shape 978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exchange a[lo] and a[hi]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" grpId="1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981" name="Shape 9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Initialization.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Choose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a[lo]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a[hi]</a:t>
            </a:r>
            <a:r>
              <a:rPr sz="2400">
                <a:uFill>
                  <a:solidFill/>
                </a:uFill>
              </a:rPr>
              <a:t> as partitioning items.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if necessary to ensure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a[lo] </a:t>
            </a:r>
            <a:r>
              <a:rPr sz="2400">
                <a:uFill>
                  <a:solidFill/>
                </a:uFill>
              </a:rPr>
              <a:t>≤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 a[hi]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982" name="Table 982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85" name="Group 985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983" name="Shape 983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988" name="Group 988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986" name="Shape 986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991" name="Shape 9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992" name="Table 992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3" name="Table 993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9" name="Group 1009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996" name="Group 996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994" name="Shape 994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995" name="Shape 995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999" name="Group 999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997" name="Shape 997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98" name="Shape 998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002" name="Group 1002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000" name="Shape 1000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01" name="Shape 1001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005" name="Group 1005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003" name="Shape 1003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04" name="Shape 1004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008" name="Group 1008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006" name="Shape 1006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012" name="Group 1012"/>
          <p:cNvGrpSpPr/>
          <p:nvPr/>
        </p:nvGrpSpPr>
        <p:grpSpPr>
          <a:xfrm>
            <a:off x="10388543" y="7747000"/>
            <a:ext cx="375707" cy="635000"/>
            <a:chOff x="0" y="0"/>
            <a:chExt cx="375706" cy="635000"/>
          </a:xfrm>
        </p:grpSpPr>
        <p:sp>
          <p:nvSpPr>
            <p:cNvPr id="1010" name="Shape 1010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015" name="Group 1015"/>
          <p:cNvGrpSpPr/>
          <p:nvPr/>
        </p:nvGrpSpPr>
        <p:grpSpPr>
          <a:xfrm>
            <a:off x="1977025" y="7747000"/>
            <a:ext cx="307742" cy="635000"/>
            <a:chOff x="0" y="0"/>
            <a:chExt cx="307741" cy="635000"/>
          </a:xfrm>
        </p:grpSpPr>
        <p:sp>
          <p:nvSpPr>
            <p:cNvPr id="1013" name="Shape 1013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018" name="Group 1018"/>
          <p:cNvGrpSpPr/>
          <p:nvPr/>
        </p:nvGrpSpPr>
        <p:grpSpPr>
          <a:xfrm>
            <a:off x="2274433" y="7747000"/>
            <a:ext cx="231741" cy="635000"/>
            <a:chOff x="0" y="0"/>
            <a:chExt cx="231739" cy="635000"/>
          </a:xfrm>
        </p:grpSpPr>
        <p:sp>
          <p:nvSpPr>
            <p:cNvPr id="1016" name="Shape 1016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021" name="Group 1021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019" name="Shape 1019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024" name="Group 1024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022" name="Shape 1022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025" name="Shape 1025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exchange a[i] and a[lt]; increment lt and 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1" animBg="1" advAuto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028" name="Shape 10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029" name="Table 1029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0" name="Table 1030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46" name="Group 1046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033" name="Group 1033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031" name="Shape 1031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032" name="Shape 1032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036" name="Group 1036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034" name="Shape 1034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35" name="Shape 1035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039" name="Group 1039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037" name="Shape 1037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38" name="Shape 1038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042" name="Group 1042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040" name="Shape 1040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41" name="Shape 1041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045" name="Group 1045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043" name="Shape 1043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049" name="Group 1049"/>
          <p:cNvGrpSpPr/>
          <p:nvPr/>
        </p:nvGrpSpPr>
        <p:grpSpPr>
          <a:xfrm>
            <a:off x="10388543" y="7747000"/>
            <a:ext cx="375707" cy="635000"/>
            <a:chOff x="0" y="0"/>
            <a:chExt cx="375706" cy="635000"/>
          </a:xfrm>
        </p:grpSpPr>
        <p:sp>
          <p:nvSpPr>
            <p:cNvPr id="1047" name="Shape 1047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052" name="Group 1052"/>
          <p:cNvGrpSpPr/>
          <p:nvPr/>
        </p:nvGrpSpPr>
        <p:grpSpPr>
          <a:xfrm>
            <a:off x="2802525" y="7747000"/>
            <a:ext cx="307742" cy="635000"/>
            <a:chOff x="0" y="0"/>
            <a:chExt cx="307741" cy="635000"/>
          </a:xfrm>
        </p:grpSpPr>
        <p:sp>
          <p:nvSpPr>
            <p:cNvPr id="1050" name="Shape 1050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055" name="Group 1055"/>
          <p:cNvGrpSpPr/>
          <p:nvPr/>
        </p:nvGrpSpPr>
        <p:grpSpPr>
          <a:xfrm>
            <a:off x="3099933" y="7747000"/>
            <a:ext cx="231741" cy="635000"/>
            <a:chOff x="0" y="0"/>
            <a:chExt cx="231739" cy="635000"/>
          </a:xfrm>
        </p:grpSpPr>
        <p:sp>
          <p:nvSpPr>
            <p:cNvPr id="1053" name="Shape 1053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058" name="Group 1058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056" name="Shape 1056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061" name="Group 1061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059" name="Shape 1059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062" name="Shape 1062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exchange a[i] and a[lt]; increment lt and 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" grpId="1" animBg="1" advAuto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065" name="Shape 10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066" name="Table 1066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7" name="Table 1067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83" name="Group 1083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070" name="Group 1070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068" name="Shape 1068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069" name="Shape 1069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073" name="Group 1073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071" name="Shape 1071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72" name="Shape 1072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076" name="Group 1076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074" name="Shape 1074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75" name="Shape 1075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079" name="Group 1079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077" name="Shape 1077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78" name="Shape 1078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082" name="Group 1082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080" name="Shape 1080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81" name="Shape 1081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086" name="Group 1086"/>
          <p:cNvGrpSpPr/>
          <p:nvPr/>
        </p:nvGrpSpPr>
        <p:grpSpPr>
          <a:xfrm>
            <a:off x="10388543" y="7747000"/>
            <a:ext cx="375707" cy="635000"/>
            <a:chOff x="0" y="0"/>
            <a:chExt cx="375706" cy="635000"/>
          </a:xfrm>
        </p:grpSpPr>
        <p:sp>
          <p:nvSpPr>
            <p:cNvPr id="1084" name="Shape 1084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089" name="Group 1089"/>
          <p:cNvGrpSpPr/>
          <p:nvPr/>
        </p:nvGrpSpPr>
        <p:grpSpPr>
          <a:xfrm>
            <a:off x="3589925" y="7747000"/>
            <a:ext cx="307742" cy="635000"/>
            <a:chOff x="0" y="0"/>
            <a:chExt cx="307741" cy="635000"/>
          </a:xfrm>
        </p:grpSpPr>
        <p:sp>
          <p:nvSpPr>
            <p:cNvPr id="1087" name="Shape 1087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092" name="Group 1092"/>
          <p:cNvGrpSpPr/>
          <p:nvPr/>
        </p:nvGrpSpPr>
        <p:grpSpPr>
          <a:xfrm>
            <a:off x="3887333" y="7747000"/>
            <a:ext cx="231741" cy="635000"/>
            <a:chOff x="0" y="0"/>
            <a:chExt cx="231739" cy="635000"/>
          </a:xfrm>
        </p:grpSpPr>
        <p:sp>
          <p:nvSpPr>
            <p:cNvPr id="1090" name="Shape 1090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095" name="Group 1095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093" name="Shape 1093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098" name="Group 1098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096" name="Shape 1096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099" name="Shape 1099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exchange a[i] and a[gt]; decrement gt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" grpId="1" animBg="1" advAuto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102" name="Shape 1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103" name="Table 1103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4" name="Table 1104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20" name="Group 1120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107" name="Group 1107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105" name="Shape 1105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106" name="Shape 1106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110" name="Group 1110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108" name="Shape 1108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09" name="Shape 1109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113" name="Group 1113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111" name="Shape 1111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12" name="Shape 1112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116" name="Group 1116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114" name="Shape 1114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15" name="Shape 1115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119" name="Group 1119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117" name="Shape 1117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18" name="Shape 1118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123" name="Group 1123"/>
          <p:cNvGrpSpPr/>
          <p:nvPr/>
        </p:nvGrpSpPr>
        <p:grpSpPr>
          <a:xfrm>
            <a:off x="9639243" y="7747000"/>
            <a:ext cx="375707" cy="635000"/>
            <a:chOff x="0" y="0"/>
            <a:chExt cx="375706" cy="635000"/>
          </a:xfrm>
        </p:grpSpPr>
        <p:sp>
          <p:nvSpPr>
            <p:cNvPr id="1121" name="Shape 1121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126" name="Group 1126"/>
          <p:cNvGrpSpPr/>
          <p:nvPr/>
        </p:nvGrpSpPr>
        <p:grpSpPr>
          <a:xfrm>
            <a:off x="3589925" y="7747000"/>
            <a:ext cx="307742" cy="635000"/>
            <a:chOff x="0" y="0"/>
            <a:chExt cx="307741" cy="635000"/>
          </a:xfrm>
        </p:grpSpPr>
        <p:sp>
          <p:nvSpPr>
            <p:cNvPr id="1124" name="Shape 1124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129" name="Group 1129"/>
          <p:cNvGrpSpPr/>
          <p:nvPr/>
        </p:nvGrpSpPr>
        <p:grpSpPr>
          <a:xfrm>
            <a:off x="3887333" y="7747000"/>
            <a:ext cx="231741" cy="635000"/>
            <a:chOff x="0" y="0"/>
            <a:chExt cx="231739" cy="635000"/>
          </a:xfrm>
        </p:grpSpPr>
        <p:sp>
          <p:nvSpPr>
            <p:cNvPr id="1127" name="Shape 1127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132" name="Group 1132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130" name="Shape 1130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135" name="Group 1135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133" name="Shape 1133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136" name="Shape 1136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increment 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" grpId="1" animBg="1" advAuto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139" name="Shape 11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140" name="Table 1140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1" name="Table 1141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57" name="Group 1157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144" name="Group 1144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142" name="Shape 1142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143" name="Shape 1143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147" name="Group 1147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145" name="Shape 1145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46" name="Shape 1146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150" name="Group 1150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148" name="Shape 1148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49" name="Shape 1149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153" name="Group 1153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151" name="Shape 1151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52" name="Shape 1152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156" name="Group 1156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154" name="Shape 1154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55" name="Shape 1155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160" name="Group 1160"/>
          <p:cNvGrpSpPr/>
          <p:nvPr/>
        </p:nvGrpSpPr>
        <p:grpSpPr>
          <a:xfrm>
            <a:off x="9639243" y="7747000"/>
            <a:ext cx="375707" cy="635000"/>
            <a:chOff x="0" y="0"/>
            <a:chExt cx="375706" cy="635000"/>
          </a:xfrm>
        </p:grpSpPr>
        <p:sp>
          <p:nvSpPr>
            <p:cNvPr id="1158" name="Shape 1158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163" name="Group 1163"/>
          <p:cNvGrpSpPr/>
          <p:nvPr/>
        </p:nvGrpSpPr>
        <p:grpSpPr>
          <a:xfrm>
            <a:off x="3704225" y="7747000"/>
            <a:ext cx="307742" cy="635000"/>
            <a:chOff x="0" y="0"/>
            <a:chExt cx="307741" cy="635000"/>
          </a:xfrm>
        </p:grpSpPr>
        <p:sp>
          <p:nvSpPr>
            <p:cNvPr id="1161" name="Shape 1161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166" name="Group 1166"/>
          <p:cNvGrpSpPr/>
          <p:nvPr/>
        </p:nvGrpSpPr>
        <p:grpSpPr>
          <a:xfrm>
            <a:off x="4509633" y="7747000"/>
            <a:ext cx="231741" cy="635000"/>
            <a:chOff x="0" y="0"/>
            <a:chExt cx="231739" cy="635000"/>
          </a:xfrm>
        </p:grpSpPr>
        <p:sp>
          <p:nvSpPr>
            <p:cNvPr id="1164" name="Shape 1164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169" name="Group 1169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167" name="Shape 1167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172" name="Group 1172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170" name="Shape 1170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173" name="Shape 1173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increment 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3" grpId="1" animBg="1" advAuto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176" name="Shape 1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177" name="Table 1177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" name="Table 1178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94" name="Group 1194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181" name="Group 1181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179" name="Shape 1179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180" name="Shape 1180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184" name="Group 1184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182" name="Shape 1182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83" name="Shape 1183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187" name="Group 1187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185" name="Shape 1185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86" name="Shape 1186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190" name="Group 1190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188" name="Shape 1188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89" name="Shape 1189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193" name="Group 1193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191" name="Shape 1191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92" name="Shape 1192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197" name="Group 1197"/>
          <p:cNvGrpSpPr/>
          <p:nvPr/>
        </p:nvGrpSpPr>
        <p:grpSpPr>
          <a:xfrm>
            <a:off x="9639243" y="7747000"/>
            <a:ext cx="375707" cy="635000"/>
            <a:chOff x="0" y="0"/>
            <a:chExt cx="375706" cy="635000"/>
          </a:xfrm>
        </p:grpSpPr>
        <p:sp>
          <p:nvSpPr>
            <p:cNvPr id="1195" name="Shape 1195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200" name="Group 1200"/>
          <p:cNvGrpSpPr/>
          <p:nvPr/>
        </p:nvGrpSpPr>
        <p:grpSpPr>
          <a:xfrm>
            <a:off x="3704225" y="7747000"/>
            <a:ext cx="307742" cy="635000"/>
            <a:chOff x="0" y="0"/>
            <a:chExt cx="307741" cy="635000"/>
          </a:xfrm>
        </p:grpSpPr>
        <p:sp>
          <p:nvSpPr>
            <p:cNvPr id="1198" name="Shape 1198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203" name="Group 1203"/>
          <p:cNvGrpSpPr/>
          <p:nvPr/>
        </p:nvGrpSpPr>
        <p:grpSpPr>
          <a:xfrm>
            <a:off x="5246233" y="7747000"/>
            <a:ext cx="231741" cy="635000"/>
            <a:chOff x="0" y="0"/>
            <a:chExt cx="231739" cy="635000"/>
          </a:xfrm>
        </p:grpSpPr>
        <p:sp>
          <p:nvSpPr>
            <p:cNvPr id="1201" name="Shape 1201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206" name="Group 1206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204" name="Shape 1204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209" name="Group 1209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207" name="Shape 1207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210" name="Shape 1210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increment 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" grpId="1" animBg="1" advAuto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Shape 1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213" name="Shape 12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214" name="Table 1214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5" name="Table 1215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31" name="Group 1231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218" name="Group 1218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216" name="Shape 1216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217" name="Shape 1217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221" name="Group 1221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219" name="Shape 1219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20" name="Shape 1220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224" name="Group 1224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222" name="Shape 1222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23" name="Shape 1223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227" name="Group 1227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225" name="Shape 1225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26" name="Shape 1226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230" name="Group 1230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228" name="Shape 1228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29" name="Shape 1229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234" name="Group 1234"/>
          <p:cNvGrpSpPr/>
          <p:nvPr/>
        </p:nvGrpSpPr>
        <p:grpSpPr>
          <a:xfrm>
            <a:off x="9639243" y="7747000"/>
            <a:ext cx="375707" cy="635000"/>
            <a:chOff x="0" y="0"/>
            <a:chExt cx="375706" cy="635000"/>
          </a:xfrm>
        </p:grpSpPr>
        <p:sp>
          <p:nvSpPr>
            <p:cNvPr id="1232" name="Shape 1232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237" name="Group 1237"/>
          <p:cNvGrpSpPr/>
          <p:nvPr/>
        </p:nvGrpSpPr>
        <p:grpSpPr>
          <a:xfrm>
            <a:off x="3704225" y="7747000"/>
            <a:ext cx="307742" cy="635000"/>
            <a:chOff x="0" y="0"/>
            <a:chExt cx="307741" cy="635000"/>
          </a:xfrm>
        </p:grpSpPr>
        <p:sp>
          <p:nvSpPr>
            <p:cNvPr id="1235" name="Shape 1235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240" name="Group 1240"/>
          <p:cNvGrpSpPr/>
          <p:nvPr/>
        </p:nvGrpSpPr>
        <p:grpSpPr>
          <a:xfrm>
            <a:off x="5957433" y="7747000"/>
            <a:ext cx="231741" cy="635000"/>
            <a:chOff x="0" y="0"/>
            <a:chExt cx="231739" cy="635000"/>
          </a:xfrm>
        </p:grpSpPr>
        <p:sp>
          <p:nvSpPr>
            <p:cNvPr id="1238" name="Shape 1238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243" name="Group 1243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241" name="Shape 1241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246" name="Group 1246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244" name="Shape 1244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247" name="Shape 1247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exchange a[i] and a[lt]; increment lt and 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7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03" name="Shape 103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104" name="Shape 104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05" name="Table 105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Shape 106"/>
          <p:cNvSpPr/>
          <p:nvPr/>
        </p:nvSpPr>
        <p:spPr>
          <a:xfrm>
            <a:off x="22479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07" name="Shape 107"/>
          <p:cNvSpPr/>
          <p:nvPr/>
        </p:nvSpPr>
        <p:spPr>
          <a:xfrm>
            <a:off x="2387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93853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109" name="Shape 109"/>
          <p:cNvSpPr/>
          <p:nvPr/>
        </p:nvSpPr>
        <p:spPr>
          <a:xfrm>
            <a:off x="95250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250" name="Shape 12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251" name="Table 1251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2" name="Table 1252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68" name="Group 1268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255" name="Group 1255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253" name="Shape 1253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254" name="Shape 1254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258" name="Group 1258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256" name="Shape 1256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57" name="Shape 1257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261" name="Group 1261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259" name="Shape 1259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60" name="Shape 1260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264" name="Group 1264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262" name="Shape 1262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63" name="Shape 1263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267" name="Group 1267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265" name="Shape 1265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66" name="Shape 1266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271" name="Group 1271"/>
          <p:cNvGrpSpPr/>
          <p:nvPr/>
        </p:nvGrpSpPr>
        <p:grpSpPr>
          <a:xfrm>
            <a:off x="9639243" y="7747000"/>
            <a:ext cx="375707" cy="635000"/>
            <a:chOff x="0" y="0"/>
            <a:chExt cx="375706" cy="635000"/>
          </a:xfrm>
        </p:grpSpPr>
        <p:sp>
          <p:nvSpPr>
            <p:cNvPr id="1269" name="Shape 1269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274" name="Group 1274"/>
          <p:cNvGrpSpPr/>
          <p:nvPr/>
        </p:nvGrpSpPr>
        <p:grpSpPr>
          <a:xfrm>
            <a:off x="4453525" y="7747000"/>
            <a:ext cx="307742" cy="635000"/>
            <a:chOff x="0" y="0"/>
            <a:chExt cx="307741" cy="635000"/>
          </a:xfrm>
        </p:grpSpPr>
        <p:sp>
          <p:nvSpPr>
            <p:cNvPr id="1272" name="Shape 1272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277" name="Group 1277"/>
          <p:cNvGrpSpPr/>
          <p:nvPr/>
        </p:nvGrpSpPr>
        <p:grpSpPr>
          <a:xfrm>
            <a:off x="6706733" y="7747000"/>
            <a:ext cx="231741" cy="635000"/>
            <a:chOff x="0" y="0"/>
            <a:chExt cx="231739" cy="635000"/>
          </a:xfrm>
        </p:grpSpPr>
        <p:sp>
          <p:nvSpPr>
            <p:cNvPr id="1275" name="Shape 1275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280" name="Group 1280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278" name="Shape 1278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283" name="Group 1283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281" name="Shape 1281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284" name="Shape 1284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exchange a[i] and a[gt]; decrement gt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" grpId="1" animBg="1" advAuto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Shape 1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287" name="Shape 12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288" name="Table 1288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9" name="Table 1289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05" name="Group 1305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292" name="Group 1292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290" name="Shape 1290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291" name="Shape 1291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295" name="Group 1295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293" name="Shape 1293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94" name="Shape 1294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298" name="Group 1298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296" name="Shape 1296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97" name="Shape 1297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301" name="Group 1301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299" name="Shape 1299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00" name="Shape 1300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304" name="Group 1304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302" name="Shape 1302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03" name="Shape 1303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308" name="Group 1308"/>
          <p:cNvGrpSpPr/>
          <p:nvPr/>
        </p:nvGrpSpPr>
        <p:grpSpPr>
          <a:xfrm>
            <a:off x="8877243" y="7747000"/>
            <a:ext cx="375707" cy="635000"/>
            <a:chOff x="0" y="0"/>
            <a:chExt cx="375706" cy="635000"/>
          </a:xfrm>
        </p:grpSpPr>
        <p:sp>
          <p:nvSpPr>
            <p:cNvPr id="1306" name="Shape 1306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311" name="Group 1311"/>
          <p:cNvGrpSpPr/>
          <p:nvPr/>
        </p:nvGrpSpPr>
        <p:grpSpPr>
          <a:xfrm>
            <a:off x="4453525" y="7747000"/>
            <a:ext cx="307742" cy="635000"/>
            <a:chOff x="0" y="0"/>
            <a:chExt cx="307741" cy="635000"/>
          </a:xfrm>
        </p:grpSpPr>
        <p:sp>
          <p:nvSpPr>
            <p:cNvPr id="1309" name="Shape 1309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314" name="Group 1314"/>
          <p:cNvGrpSpPr/>
          <p:nvPr/>
        </p:nvGrpSpPr>
        <p:grpSpPr>
          <a:xfrm>
            <a:off x="6706733" y="7747000"/>
            <a:ext cx="231741" cy="635000"/>
            <a:chOff x="0" y="0"/>
            <a:chExt cx="231739" cy="635000"/>
          </a:xfrm>
        </p:grpSpPr>
        <p:sp>
          <p:nvSpPr>
            <p:cNvPr id="1312" name="Shape 1312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317" name="Group 1317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315" name="Shape 1315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320" name="Group 1320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318" name="Shape 1318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321" name="Shape 1321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exchange a[i] and a[lt]; increment lt and 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" grpId="1" animBg="1" advAuto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Shape 1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324" name="Shape 13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325" name="Table 1325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6" name="Table 1326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42" name="Group 1342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329" name="Group 1329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327" name="Shape 1327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328" name="Shape 1328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332" name="Group 1332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330" name="Shape 1330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31" name="Shape 1331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335" name="Group 1335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333" name="Shape 1333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34" name="Shape 1334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338" name="Group 1338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336" name="Shape 1336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37" name="Shape 1337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341" name="Group 1341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339" name="Shape 1339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40" name="Shape 1340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345" name="Group 1345"/>
          <p:cNvGrpSpPr/>
          <p:nvPr/>
        </p:nvGrpSpPr>
        <p:grpSpPr>
          <a:xfrm>
            <a:off x="8877243" y="7747000"/>
            <a:ext cx="375707" cy="635000"/>
            <a:chOff x="0" y="0"/>
            <a:chExt cx="375706" cy="635000"/>
          </a:xfrm>
        </p:grpSpPr>
        <p:sp>
          <p:nvSpPr>
            <p:cNvPr id="1343" name="Shape 1343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348" name="Group 1348"/>
          <p:cNvGrpSpPr/>
          <p:nvPr/>
        </p:nvGrpSpPr>
        <p:grpSpPr>
          <a:xfrm>
            <a:off x="5215525" y="7747000"/>
            <a:ext cx="307742" cy="635000"/>
            <a:chOff x="0" y="0"/>
            <a:chExt cx="307741" cy="635000"/>
          </a:xfrm>
        </p:grpSpPr>
        <p:sp>
          <p:nvSpPr>
            <p:cNvPr id="1346" name="Shape 1346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351" name="Group 1351"/>
          <p:cNvGrpSpPr/>
          <p:nvPr/>
        </p:nvGrpSpPr>
        <p:grpSpPr>
          <a:xfrm>
            <a:off x="7468733" y="7747000"/>
            <a:ext cx="231741" cy="635000"/>
            <a:chOff x="0" y="0"/>
            <a:chExt cx="231739" cy="635000"/>
          </a:xfrm>
        </p:grpSpPr>
        <p:sp>
          <p:nvSpPr>
            <p:cNvPr id="1349" name="Shape 1349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354" name="Group 1354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352" name="Shape 1352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357" name="Group 1357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355" name="Shape 1355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358" name="Shape 1358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exchange a[i] and a[gt]; decrement gt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8" grpId="1" animBg="1" advAuto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Shape 13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 dirty="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361" name="Shape 13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362" name="Table 1362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3" name="Table 1363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79" name="Group 1379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366" name="Group 1366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364" name="Shape 1364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365" name="Shape 1365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369" name="Group 1369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367" name="Shape 1367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68" name="Shape 1368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372" name="Group 1372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370" name="Shape 1370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71" name="Shape 1371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375" name="Group 1375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373" name="Shape 1373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74" name="Shape 1374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378" name="Group 1378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376" name="Shape 1376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77" name="Shape 1377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382" name="Group 1382"/>
          <p:cNvGrpSpPr/>
          <p:nvPr/>
        </p:nvGrpSpPr>
        <p:grpSpPr>
          <a:xfrm>
            <a:off x="8178743" y="7747000"/>
            <a:ext cx="375707" cy="635000"/>
            <a:chOff x="0" y="0"/>
            <a:chExt cx="375706" cy="635000"/>
          </a:xfrm>
        </p:grpSpPr>
        <p:sp>
          <p:nvSpPr>
            <p:cNvPr id="1380" name="Shape 1380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385" name="Group 1385"/>
          <p:cNvGrpSpPr/>
          <p:nvPr/>
        </p:nvGrpSpPr>
        <p:grpSpPr>
          <a:xfrm>
            <a:off x="5215525" y="7747000"/>
            <a:ext cx="307742" cy="635000"/>
            <a:chOff x="0" y="0"/>
            <a:chExt cx="307741" cy="635000"/>
          </a:xfrm>
        </p:grpSpPr>
        <p:sp>
          <p:nvSpPr>
            <p:cNvPr id="1383" name="Shape 1383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388" name="Group 1388"/>
          <p:cNvGrpSpPr/>
          <p:nvPr/>
        </p:nvGrpSpPr>
        <p:grpSpPr>
          <a:xfrm>
            <a:off x="7468733" y="7747000"/>
            <a:ext cx="231741" cy="635000"/>
            <a:chOff x="0" y="0"/>
            <a:chExt cx="231739" cy="635000"/>
          </a:xfrm>
        </p:grpSpPr>
        <p:sp>
          <p:nvSpPr>
            <p:cNvPr id="1386" name="Shape 1386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391" name="Group 1391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389" name="Shape 1389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394" name="Group 1394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392" name="Shape 1392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395" name="Shape 1395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exchange a[i] and a[gt]; decrement gt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5" grpId="1" animBg="1" advAuto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Shape 1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398" name="Shape 13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399" name="Table 1399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02" name="Group 1402"/>
          <p:cNvGrpSpPr/>
          <p:nvPr/>
        </p:nvGrpSpPr>
        <p:grpSpPr>
          <a:xfrm>
            <a:off x="7531043" y="7747000"/>
            <a:ext cx="375707" cy="635000"/>
            <a:chOff x="0" y="0"/>
            <a:chExt cx="375706" cy="635000"/>
          </a:xfrm>
        </p:grpSpPr>
        <p:sp>
          <p:nvSpPr>
            <p:cNvPr id="1400" name="Shape 1400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405" name="Group 1405"/>
          <p:cNvGrpSpPr/>
          <p:nvPr/>
        </p:nvGrpSpPr>
        <p:grpSpPr>
          <a:xfrm>
            <a:off x="5215525" y="7747000"/>
            <a:ext cx="307742" cy="635000"/>
            <a:chOff x="0" y="0"/>
            <a:chExt cx="307741" cy="635000"/>
          </a:xfrm>
        </p:grpSpPr>
        <p:sp>
          <p:nvSpPr>
            <p:cNvPr id="1403" name="Shape 1403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408" name="Group 1408"/>
          <p:cNvGrpSpPr/>
          <p:nvPr/>
        </p:nvGrpSpPr>
        <p:grpSpPr>
          <a:xfrm>
            <a:off x="7303633" y="7747000"/>
            <a:ext cx="231741" cy="635000"/>
            <a:chOff x="0" y="0"/>
            <a:chExt cx="231739" cy="635000"/>
          </a:xfrm>
        </p:grpSpPr>
        <p:sp>
          <p:nvSpPr>
            <p:cNvPr id="1406" name="Shape 1406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411" name="Group 1411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409" name="Shape 1409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414" name="Group 1414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412" name="Shape 1412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415" name="Shape 1415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increment i</a:t>
            </a:r>
          </a:p>
        </p:txBody>
      </p:sp>
      <p:graphicFrame>
        <p:nvGraphicFramePr>
          <p:cNvPr id="1416" name="Table 1416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32" name="Group 1432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419" name="Group 1419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417" name="Shape 1417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418" name="Shape 1418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422" name="Group 1422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420" name="Shape 1420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421" name="Shape 1421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425" name="Group 1425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423" name="Shape 1423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424" name="Shape 1424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428" name="Group 1428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426" name="Shape 1426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427" name="Shape 1427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431" name="Group 1431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429" name="Shape 1429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430" name="Shape 1430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" grpId="1" animBg="1" advAuto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Shape 14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435" name="Shape 14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436" name="Table 1436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7" name="Table 1437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53" name="Group 1453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440" name="Group 1440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438" name="Shape 1438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439" name="Shape 1439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443" name="Group 1443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441" name="Shape 1441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446" name="Group 1446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444" name="Shape 1444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449" name="Group 1449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447" name="Shape 1447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448" name="Shape 1448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452" name="Group 1452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450" name="Shape 1450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451" name="Shape 1451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456" name="Group 1456"/>
          <p:cNvGrpSpPr/>
          <p:nvPr/>
        </p:nvGrpSpPr>
        <p:grpSpPr>
          <a:xfrm>
            <a:off x="7391343" y="7747000"/>
            <a:ext cx="375707" cy="635000"/>
            <a:chOff x="0" y="0"/>
            <a:chExt cx="375706" cy="635000"/>
          </a:xfrm>
        </p:grpSpPr>
        <p:sp>
          <p:nvSpPr>
            <p:cNvPr id="1454" name="Shape 1454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459" name="Group 1459"/>
          <p:cNvGrpSpPr/>
          <p:nvPr/>
        </p:nvGrpSpPr>
        <p:grpSpPr>
          <a:xfrm>
            <a:off x="5215525" y="7747000"/>
            <a:ext cx="307742" cy="635000"/>
            <a:chOff x="0" y="0"/>
            <a:chExt cx="307741" cy="635000"/>
          </a:xfrm>
        </p:grpSpPr>
        <p:sp>
          <p:nvSpPr>
            <p:cNvPr id="1457" name="Shape 1457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462" name="Group 1462"/>
          <p:cNvGrpSpPr/>
          <p:nvPr/>
        </p:nvGrpSpPr>
        <p:grpSpPr>
          <a:xfrm>
            <a:off x="8230733" y="7747000"/>
            <a:ext cx="231741" cy="635000"/>
            <a:chOff x="0" y="0"/>
            <a:chExt cx="231739" cy="635000"/>
          </a:xfrm>
        </p:grpSpPr>
        <p:sp>
          <p:nvSpPr>
            <p:cNvPr id="1460" name="Shape 1460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465" name="Group 1465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463" name="Shape 1463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468" name="Group 1468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466" name="Shape 1466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469" name="Shape 1469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stop when pointers cross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" grpId="1" animBg="1" advAuto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Shape 14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472" name="Shape 14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Finalize.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a[lo]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a[--lt]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a[hi]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a[++gt]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473" name="Table 1473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4" name="Table 1474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7" name="Group 1477"/>
          <p:cNvGrpSpPr/>
          <p:nvPr/>
        </p:nvGrpSpPr>
        <p:grpSpPr>
          <a:xfrm>
            <a:off x="1371567" y="4914900"/>
            <a:ext cx="356558" cy="635000"/>
            <a:chOff x="0" y="0"/>
            <a:chExt cx="356556" cy="635000"/>
          </a:xfrm>
        </p:grpSpPr>
        <p:sp>
          <p:nvSpPr>
            <p:cNvPr id="1475" name="Shape 1475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lo</a:t>
              </a:r>
            </a:p>
          </p:txBody>
        </p:sp>
        <p:sp>
          <p:nvSpPr>
            <p:cNvPr id="1476" name="Shape 1476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480" name="Group 1480"/>
          <p:cNvGrpSpPr/>
          <p:nvPr/>
        </p:nvGrpSpPr>
        <p:grpSpPr>
          <a:xfrm>
            <a:off x="11151039" y="4914900"/>
            <a:ext cx="357848" cy="635000"/>
            <a:chOff x="0" y="0"/>
            <a:chExt cx="357846" cy="635000"/>
          </a:xfrm>
        </p:grpSpPr>
        <p:sp>
          <p:nvSpPr>
            <p:cNvPr id="1478" name="Shape 1478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hi</a:t>
              </a:r>
            </a:p>
          </p:txBody>
        </p:sp>
      </p:grpSp>
      <p:grpSp>
        <p:nvGrpSpPr>
          <p:cNvPr id="1483" name="Group 1483"/>
          <p:cNvGrpSpPr/>
          <p:nvPr/>
        </p:nvGrpSpPr>
        <p:grpSpPr>
          <a:xfrm>
            <a:off x="5219792" y="4914900"/>
            <a:ext cx="307743" cy="635000"/>
            <a:chOff x="0" y="0"/>
            <a:chExt cx="307741" cy="635000"/>
          </a:xfrm>
        </p:grpSpPr>
        <p:sp>
          <p:nvSpPr>
            <p:cNvPr id="1481" name="Shape 1481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lt</a:t>
              </a:r>
            </a:p>
          </p:txBody>
        </p:sp>
      </p:grpSp>
      <p:grpSp>
        <p:nvGrpSpPr>
          <p:cNvPr id="1486" name="Group 1486"/>
          <p:cNvGrpSpPr/>
          <p:nvPr/>
        </p:nvGrpSpPr>
        <p:grpSpPr>
          <a:xfrm>
            <a:off x="7392155" y="4914900"/>
            <a:ext cx="375707" cy="635000"/>
            <a:chOff x="0" y="0"/>
            <a:chExt cx="375706" cy="635000"/>
          </a:xfrm>
        </p:grpSpPr>
        <p:sp>
          <p:nvSpPr>
            <p:cNvPr id="1484" name="Shape 1484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gt</a:t>
              </a:r>
            </a:p>
          </p:txBody>
        </p:sp>
      </p:grpSp>
      <p:grpSp>
        <p:nvGrpSpPr>
          <p:cNvPr id="1489" name="Group 1489"/>
          <p:cNvGrpSpPr/>
          <p:nvPr/>
        </p:nvGrpSpPr>
        <p:grpSpPr>
          <a:xfrm>
            <a:off x="7391343" y="7747000"/>
            <a:ext cx="375707" cy="635000"/>
            <a:chOff x="0" y="0"/>
            <a:chExt cx="375706" cy="635000"/>
          </a:xfrm>
        </p:grpSpPr>
        <p:sp>
          <p:nvSpPr>
            <p:cNvPr id="1487" name="Shape 1487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492" name="Group 1492"/>
          <p:cNvGrpSpPr/>
          <p:nvPr/>
        </p:nvGrpSpPr>
        <p:grpSpPr>
          <a:xfrm>
            <a:off x="5215525" y="7747000"/>
            <a:ext cx="307742" cy="635000"/>
            <a:chOff x="0" y="0"/>
            <a:chExt cx="307741" cy="635000"/>
          </a:xfrm>
        </p:grpSpPr>
        <p:sp>
          <p:nvSpPr>
            <p:cNvPr id="1490" name="Shape 1490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495" name="Group 1495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493" name="Shape 1493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498" name="Group 1498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496" name="Shape 1496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Shape 15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 dirty="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501" name="Shape 15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Finalize.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a[lo]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a[--lt]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a[hi]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a[++gt]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502" name="Table 1502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05" name="Group 1505"/>
          <p:cNvGrpSpPr/>
          <p:nvPr/>
        </p:nvGrpSpPr>
        <p:grpSpPr>
          <a:xfrm>
            <a:off x="8153343" y="7747000"/>
            <a:ext cx="375707" cy="635000"/>
            <a:chOff x="0" y="0"/>
            <a:chExt cx="375706" cy="635000"/>
          </a:xfrm>
        </p:grpSpPr>
        <p:sp>
          <p:nvSpPr>
            <p:cNvPr id="1503" name="Shape 1503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508" name="Group 1508"/>
          <p:cNvGrpSpPr/>
          <p:nvPr/>
        </p:nvGrpSpPr>
        <p:grpSpPr>
          <a:xfrm>
            <a:off x="4440825" y="7747000"/>
            <a:ext cx="307742" cy="635000"/>
            <a:chOff x="0" y="0"/>
            <a:chExt cx="307741" cy="635000"/>
          </a:xfrm>
        </p:grpSpPr>
        <p:sp>
          <p:nvSpPr>
            <p:cNvPr id="1506" name="Shape 1506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511" name="Group 1511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509" name="Shape 1509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514" name="Group 1514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512" name="Shape 1512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515" name="Shape 1515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3-way partitioned</a:t>
            </a:r>
          </a:p>
        </p:txBody>
      </p:sp>
      <p:graphicFrame>
        <p:nvGraphicFramePr>
          <p:cNvPr id="1516" name="Table 1516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989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19" name="Group 1519"/>
          <p:cNvGrpSpPr/>
          <p:nvPr/>
        </p:nvGrpSpPr>
        <p:grpSpPr>
          <a:xfrm>
            <a:off x="1371567" y="4914900"/>
            <a:ext cx="356558" cy="635000"/>
            <a:chOff x="0" y="0"/>
            <a:chExt cx="356556" cy="635000"/>
          </a:xfrm>
        </p:grpSpPr>
        <p:sp>
          <p:nvSpPr>
            <p:cNvPr id="1517" name="Shape 1517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lo</a:t>
              </a:r>
            </a:p>
          </p:txBody>
        </p:sp>
        <p:sp>
          <p:nvSpPr>
            <p:cNvPr id="1518" name="Shape 1518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522" name="Group 1522"/>
          <p:cNvGrpSpPr/>
          <p:nvPr/>
        </p:nvGrpSpPr>
        <p:grpSpPr>
          <a:xfrm>
            <a:off x="11151039" y="4914900"/>
            <a:ext cx="357848" cy="635000"/>
            <a:chOff x="0" y="0"/>
            <a:chExt cx="357846" cy="635000"/>
          </a:xfrm>
        </p:grpSpPr>
        <p:sp>
          <p:nvSpPr>
            <p:cNvPr id="1520" name="Shape 1520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hi</a:t>
              </a:r>
            </a:p>
          </p:txBody>
        </p:sp>
      </p:grpSp>
      <p:grpSp>
        <p:nvGrpSpPr>
          <p:cNvPr id="1525" name="Group 1525"/>
          <p:cNvGrpSpPr/>
          <p:nvPr/>
        </p:nvGrpSpPr>
        <p:grpSpPr>
          <a:xfrm>
            <a:off x="4445092" y="4914900"/>
            <a:ext cx="307743" cy="635000"/>
            <a:chOff x="0" y="0"/>
            <a:chExt cx="307741" cy="635000"/>
          </a:xfrm>
        </p:grpSpPr>
        <p:sp>
          <p:nvSpPr>
            <p:cNvPr id="1523" name="Shape 1523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lt</a:t>
              </a:r>
            </a:p>
          </p:txBody>
        </p:sp>
      </p:grpSp>
      <p:grpSp>
        <p:nvGrpSpPr>
          <p:cNvPr id="1528" name="Group 1528"/>
          <p:cNvGrpSpPr/>
          <p:nvPr/>
        </p:nvGrpSpPr>
        <p:grpSpPr>
          <a:xfrm>
            <a:off x="8154155" y="4914900"/>
            <a:ext cx="375707" cy="635000"/>
            <a:chOff x="0" y="0"/>
            <a:chExt cx="375706" cy="635000"/>
          </a:xfrm>
        </p:grpSpPr>
        <p:sp>
          <p:nvSpPr>
            <p:cNvPr id="1526" name="Shape 1526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gt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" grpId="1" animBg="1" advAuto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Shape 15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 dirty="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2" name="Rectangle 1"/>
          <p:cNvSpPr/>
          <p:nvPr/>
        </p:nvSpPr>
        <p:spPr>
          <a:xfrm>
            <a:off x="812800" y="1608854"/>
            <a:ext cx="97083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Online demo</a:t>
            </a:r>
          </a:p>
          <a:p>
            <a:r>
              <a:rPr lang="en-US" sz="2400" dirty="0">
                <a:hlinkClick r:id="rId2"/>
              </a:rPr>
              <a:t>https://learnforeverlearn.com/yaro_web/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Java implementation in </a:t>
            </a:r>
            <a:r>
              <a:rPr lang="en-US" sz="2400" dirty="0" err="1"/>
              <a:t>java.utils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http://grepcode.com/file/repository.grepcode.com/java/root/jdk/openjdk/8u40-b25/java/util/DualPivotQuicksort.java#DualPivotQuicksort.sort%28double%5B%5D%2Cint%2Cint%2Cdouble%5B%5D%2Cint%2Cint%29</a:t>
            </a:r>
          </a:p>
        </p:txBody>
      </p:sp>
    </p:spTree>
    <p:extLst>
      <p:ext uri="{BB962C8B-B14F-4D97-AF65-F5344CB8AC3E}">
        <p14:creationId xmlns:p14="http://schemas.microsoft.com/office/powerpoint/2010/main" val="15676178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13" name="Shape 113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114" name="Shape 114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15" name="Table 115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" name="Shape 116"/>
          <p:cNvSpPr/>
          <p:nvPr/>
        </p:nvSpPr>
        <p:spPr>
          <a:xfrm>
            <a:off x="29718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17" name="Shape 117"/>
          <p:cNvSpPr/>
          <p:nvPr/>
        </p:nvSpPr>
        <p:spPr>
          <a:xfrm>
            <a:off x="3111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93853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119" name="Shape 119"/>
          <p:cNvSpPr/>
          <p:nvPr/>
        </p:nvSpPr>
        <p:spPr>
          <a:xfrm>
            <a:off x="95250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stop i scan because a[i] &gt;= a[lo]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1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2F2F2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8689</Words>
  <Application>Microsoft Office PowerPoint</Application>
  <PresentationFormat>Custom</PresentationFormat>
  <Paragraphs>2264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Futura</vt:lpstr>
      <vt:lpstr>Helvetica</vt:lpstr>
      <vt:lpstr>Helvetica-Bold</vt:lpstr>
      <vt:lpstr>Helvetica-Oblique</vt:lpstr>
      <vt:lpstr>Lucida Grande</vt:lpstr>
      <vt:lpstr>Lucida Sans Regular</vt:lpstr>
      <vt:lpstr>Lucida Sans Typewriter Regular</vt:lpstr>
      <vt:lpstr>ヒラギノ角ゴ ProN W3</vt:lpstr>
      <vt:lpstr>White</vt:lpstr>
      <vt:lpstr>2.3  Partitioning Demos</vt:lpstr>
      <vt:lpstr>2.3  Partitioning Demos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2.3  Partitioning Demos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2.3  Partitioning Demos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2.3  Partitioning Demos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  Partitioning Demos</dc:title>
  <cp:lastModifiedBy>MM</cp:lastModifiedBy>
  <cp:revision>5</cp:revision>
  <dcterms:modified xsi:type="dcterms:W3CDTF">2018-04-11T02:28:00Z</dcterms:modified>
</cp:coreProperties>
</file>