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789608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gs4.cs.princeton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34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2.1  Selection Sort Demo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7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7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8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86" name="Shape 186"/>
          <p:cNvSpPr/>
          <p:nvPr/>
        </p:nvSpPr>
        <p:spPr>
          <a:xfrm rot="16200000" flipH="1">
            <a:off x="1968500" y="4927600"/>
            <a:ext cx="355600" cy="208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60198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88" name="Shape 188"/>
          <p:cNvSpPr/>
          <p:nvPr/>
        </p:nvSpPr>
        <p:spPr>
          <a:xfrm rot="16200000" flipH="1">
            <a:off x="7137400" y="2082799"/>
            <a:ext cx="355600" cy="777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83916" y="4368082"/>
            <a:ext cx="2260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91" name="Shape 191"/>
          <p:cNvSpPr/>
          <p:nvPr/>
        </p:nvSpPr>
        <p:spPr>
          <a:xfrm>
            <a:off x="70628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192" name="Shape 192"/>
          <p:cNvSpPr/>
          <p:nvPr/>
        </p:nvSpPr>
        <p:spPr>
          <a:xfrm>
            <a:off x="1231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9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9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1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2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3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0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05" name="Shape 205"/>
          <p:cNvSpPr/>
          <p:nvPr/>
        </p:nvSpPr>
        <p:spPr>
          <a:xfrm>
            <a:off x="1231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06" name="Shape 206"/>
          <p:cNvSpPr/>
          <p:nvPr/>
        </p:nvSpPr>
        <p:spPr>
          <a:xfrm rot="16200000" flipH="1">
            <a:off x="1968500" y="4927600"/>
            <a:ext cx="355600" cy="208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0198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08" name="Shape 208"/>
          <p:cNvSpPr/>
          <p:nvPr/>
        </p:nvSpPr>
        <p:spPr>
          <a:xfrm rot="16200000" flipH="1">
            <a:off x="7137400" y="2082799"/>
            <a:ext cx="355600" cy="777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983916" y="4368082"/>
            <a:ext cx="2260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11" name="Shape 211"/>
          <p:cNvSpPr/>
          <p:nvPr/>
        </p:nvSpPr>
        <p:spPr>
          <a:xfrm>
            <a:off x="70628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1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1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0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1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2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2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24" name="Shape 224"/>
          <p:cNvSpPr/>
          <p:nvPr/>
        </p:nvSpPr>
        <p:spPr>
          <a:xfrm rot="16200000" flipH="1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6616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26" name="Shape 226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983916" y="4368082"/>
            <a:ext cx="3378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8034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29" name="Shape 229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3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3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4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42" name="Shape 242"/>
          <p:cNvSpPr/>
          <p:nvPr/>
        </p:nvSpPr>
        <p:spPr>
          <a:xfrm rot="16200000" flipH="1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616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44" name="Shape 244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83916" y="4368082"/>
            <a:ext cx="3378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47" name="Shape 247"/>
          <p:cNvSpPr/>
          <p:nvPr/>
        </p:nvSpPr>
        <p:spPr>
          <a:xfrm>
            <a:off x="70501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248" name="Shape 248"/>
          <p:cNvSpPr/>
          <p:nvPr/>
        </p:nvSpPr>
        <p:spPr>
          <a:xfrm>
            <a:off x="18034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52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3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4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5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6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7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8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59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60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61" name="Shape 261"/>
          <p:cNvSpPr/>
          <p:nvPr/>
        </p:nvSpPr>
        <p:spPr>
          <a:xfrm>
            <a:off x="18034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62" name="Shape 262"/>
          <p:cNvSpPr/>
          <p:nvPr/>
        </p:nvSpPr>
        <p:spPr>
          <a:xfrm rot="16200000" flipH="1">
            <a:off x="2546350" y="4349750"/>
            <a:ext cx="355600" cy="323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616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64" name="Shape 264"/>
          <p:cNvSpPr/>
          <p:nvPr/>
        </p:nvSpPr>
        <p:spPr>
          <a:xfrm rot="16200000" flipH="1">
            <a:off x="7715250" y="2660649"/>
            <a:ext cx="355600" cy="6616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83916" y="4368082"/>
            <a:ext cx="33782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889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267" name="Shape 267"/>
          <p:cNvSpPr/>
          <p:nvPr/>
        </p:nvSpPr>
        <p:spPr>
          <a:xfrm>
            <a:off x="70501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7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7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80" name="Shape 280"/>
          <p:cNvSpPr/>
          <p:nvPr/>
        </p:nvSpPr>
        <p:spPr>
          <a:xfrm>
            <a:off x="2374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81" name="Shape 281"/>
          <p:cNvSpPr/>
          <p:nvPr/>
        </p:nvSpPr>
        <p:spPr>
          <a:xfrm rot="16200000" flipH="1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1374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283" name="Shape 283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983916" y="4368082"/>
            <a:ext cx="453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28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4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5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6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29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298" name="Shape 298"/>
          <p:cNvSpPr/>
          <p:nvPr/>
        </p:nvSpPr>
        <p:spPr>
          <a:xfrm>
            <a:off x="2374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299" name="Shape 299"/>
          <p:cNvSpPr/>
          <p:nvPr/>
        </p:nvSpPr>
        <p:spPr>
          <a:xfrm rot="16200000" flipH="1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1374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01" name="Shape 301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83916" y="4368082"/>
            <a:ext cx="453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04" name="Shape 304"/>
          <p:cNvSpPr/>
          <p:nvPr/>
        </p:nvSpPr>
        <p:spPr>
          <a:xfrm>
            <a:off x="105299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0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0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3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4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5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1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17" name="Shape 317"/>
          <p:cNvSpPr/>
          <p:nvPr/>
        </p:nvSpPr>
        <p:spPr>
          <a:xfrm>
            <a:off x="2374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18" name="Shape 318"/>
          <p:cNvSpPr/>
          <p:nvPr/>
        </p:nvSpPr>
        <p:spPr>
          <a:xfrm rot="16200000" flipH="1">
            <a:off x="3130550" y="3765550"/>
            <a:ext cx="355600" cy="440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71374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20" name="Shape 320"/>
          <p:cNvSpPr/>
          <p:nvPr/>
        </p:nvSpPr>
        <p:spPr>
          <a:xfrm rot="16200000" flipH="1">
            <a:off x="8293100" y="3238499"/>
            <a:ext cx="355600" cy="546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983916" y="4368082"/>
            <a:ext cx="45339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60325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23" name="Shape 323"/>
          <p:cNvSpPr/>
          <p:nvPr/>
        </p:nvSpPr>
        <p:spPr>
          <a:xfrm>
            <a:off x="1052998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2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2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3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36" name="Shape 336"/>
          <p:cNvSpPr/>
          <p:nvPr/>
        </p:nvSpPr>
        <p:spPr>
          <a:xfrm>
            <a:off x="29845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37" name="Shape 337"/>
          <p:cNvSpPr/>
          <p:nvPr/>
        </p:nvSpPr>
        <p:spPr>
          <a:xfrm rot="16200000" flipH="1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8232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39" name="Shape 339"/>
          <p:cNvSpPr/>
          <p:nvPr/>
        </p:nvSpPr>
        <p:spPr>
          <a:xfrm rot="16200000" flipH="1">
            <a:off x="8864600" y="3810000"/>
            <a:ext cx="355600" cy="431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983916" y="4368082"/>
            <a:ext cx="568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16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45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6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7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8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49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0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1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2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53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54" name="Shape 354"/>
          <p:cNvSpPr/>
          <p:nvPr/>
        </p:nvSpPr>
        <p:spPr>
          <a:xfrm>
            <a:off x="29845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55" name="Shape 355"/>
          <p:cNvSpPr/>
          <p:nvPr/>
        </p:nvSpPr>
        <p:spPr>
          <a:xfrm rot="16200000" flipH="1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8232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57" name="Shape 357"/>
          <p:cNvSpPr/>
          <p:nvPr/>
        </p:nvSpPr>
        <p:spPr>
          <a:xfrm rot="16200000" flipH="1">
            <a:off x="8864600" y="3810000"/>
            <a:ext cx="355600" cy="431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983916" y="4368082"/>
            <a:ext cx="568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716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60" name="Shape 360"/>
          <p:cNvSpPr/>
          <p:nvPr/>
        </p:nvSpPr>
        <p:spPr>
          <a:xfrm>
            <a:off x="82550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2" name="Shape 52"/>
          <p:cNvSpPr/>
          <p:nvPr/>
        </p:nvSpPr>
        <p:spPr>
          <a:xfrm>
            <a:off x="5295900" y="6286500"/>
            <a:ext cx="847529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initial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6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69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0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1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7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73" name="Shape 373"/>
          <p:cNvSpPr/>
          <p:nvPr/>
        </p:nvSpPr>
        <p:spPr>
          <a:xfrm>
            <a:off x="29845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74" name="Shape 374"/>
          <p:cNvSpPr/>
          <p:nvPr/>
        </p:nvSpPr>
        <p:spPr>
          <a:xfrm rot="16200000" flipH="1">
            <a:off x="3708400" y="3187700"/>
            <a:ext cx="355600" cy="556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78232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76" name="Shape 376"/>
          <p:cNvSpPr/>
          <p:nvPr/>
        </p:nvSpPr>
        <p:spPr>
          <a:xfrm rot="16200000" flipH="1">
            <a:off x="8864600" y="3810000"/>
            <a:ext cx="355600" cy="431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983916" y="4368082"/>
            <a:ext cx="5689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7162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379" name="Shape 379"/>
          <p:cNvSpPr/>
          <p:nvPr/>
        </p:nvSpPr>
        <p:spPr>
          <a:xfrm>
            <a:off x="82550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38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8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39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392" name="Shape 392"/>
          <p:cNvSpPr/>
          <p:nvPr/>
        </p:nvSpPr>
        <p:spPr>
          <a:xfrm>
            <a:off x="3543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393" name="Shape 393"/>
          <p:cNvSpPr/>
          <p:nvPr/>
        </p:nvSpPr>
        <p:spPr>
          <a:xfrm rot="16200000" flipH="1">
            <a:off x="4273550" y="2622550"/>
            <a:ext cx="355600" cy="669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4455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395" name="Shape 395"/>
          <p:cNvSpPr/>
          <p:nvPr/>
        </p:nvSpPr>
        <p:spPr>
          <a:xfrm rot="16200000" flipH="1">
            <a:off x="9448800" y="4394200"/>
            <a:ext cx="3556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83916" y="4368082"/>
            <a:ext cx="6832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0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0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10" name="Shape 410"/>
          <p:cNvSpPr/>
          <p:nvPr/>
        </p:nvSpPr>
        <p:spPr>
          <a:xfrm>
            <a:off x="3543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11" name="Shape 411"/>
          <p:cNvSpPr/>
          <p:nvPr/>
        </p:nvSpPr>
        <p:spPr>
          <a:xfrm rot="16200000" flipH="1">
            <a:off x="4273550" y="2622550"/>
            <a:ext cx="355600" cy="669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4455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13" name="Shape 413"/>
          <p:cNvSpPr/>
          <p:nvPr/>
        </p:nvSpPr>
        <p:spPr>
          <a:xfrm rot="16200000" flipH="1">
            <a:off x="9448800" y="4394200"/>
            <a:ext cx="3556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983916" y="4368082"/>
            <a:ext cx="6832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16" name="Shape 416"/>
          <p:cNvSpPr/>
          <p:nvPr/>
        </p:nvSpPr>
        <p:spPr>
          <a:xfrm>
            <a:off x="105664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19" name="Shape 4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2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5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6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7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2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29" name="Shape 429"/>
          <p:cNvSpPr/>
          <p:nvPr/>
        </p:nvSpPr>
        <p:spPr>
          <a:xfrm>
            <a:off x="3543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30" name="Shape 430"/>
          <p:cNvSpPr/>
          <p:nvPr/>
        </p:nvSpPr>
        <p:spPr>
          <a:xfrm rot="16200000" flipH="1">
            <a:off x="4273550" y="2622550"/>
            <a:ext cx="355600" cy="669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84455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32" name="Shape 432"/>
          <p:cNvSpPr/>
          <p:nvPr/>
        </p:nvSpPr>
        <p:spPr>
          <a:xfrm rot="16200000" flipH="1">
            <a:off x="9448800" y="4394200"/>
            <a:ext cx="3556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983916" y="4368082"/>
            <a:ext cx="6832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83439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35" name="Shape 435"/>
          <p:cNvSpPr/>
          <p:nvPr/>
        </p:nvSpPr>
        <p:spPr>
          <a:xfrm>
            <a:off x="105664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38" name="Shape 4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3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4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5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6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4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48" name="Shape 448"/>
          <p:cNvSpPr/>
          <p:nvPr/>
        </p:nvSpPr>
        <p:spPr>
          <a:xfrm>
            <a:off x="41148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49" name="Shape 449"/>
          <p:cNvSpPr/>
          <p:nvPr/>
        </p:nvSpPr>
        <p:spPr>
          <a:xfrm rot="16200000" flipH="1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90551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51" name="Shape 451"/>
          <p:cNvSpPr/>
          <p:nvPr/>
        </p:nvSpPr>
        <p:spPr>
          <a:xfrm rot="16200000" flipH="1">
            <a:off x="10026650" y="4972050"/>
            <a:ext cx="3556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983916" y="4368082"/>
            <a:ext cx="8064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9296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5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5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6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466" name="Shape 466"/>
          <p:cNvSpPr/>
          <p:nvPr/>
        </p:nvSpPr>
        <p:spPr>
          <a:xfrm>
            <a:off x="41148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467" name="Shape 467"/>
          <p:cNvSpPr/>
          <p:nvPr/>
        </p:nvSpPr>
        <p:spPr>
          <a:xfrm rot="16200000" flipH="1">
            <a:off x="4864100" y="2032000"/>
            <a:ext cx="355600" cy="787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90551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469" name="Shape 469"/>
          <p:cNvSpPr/>
          <p:nvPr/>
        </p:nvSpPr>
        <p:spPr>
          <a:xfrm rot="16200000" flipH="1">
            <a:off x="10026650" y="4972050"/>
            <a:ext cx="3556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983916" y="4368082"/>
            <a:ext cx="80645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92964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472" name="Shape 472"/>
          <p:cNvSpPr/>
          <p:nvPr/>
        </p:nvSpPr>
        <p:spPr>
          <a:xfrm>
            <a:off x="96139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95" name="Shape 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49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49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1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2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3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0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05" name="Shape 505"/>
          <p:cNvSpPr/>
          <p:nvPr/>
        </p:nvSpPr>
        <p:spPr>
          <a:xfrm>
            <a:off x="4686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06" name="Shape 506"/>
          <p:cNvSpPr/>
          <p:nvPr/>
        </p:nvSpPr>
        <p:spPr>
          <a:xfrm rot="16200000" flipH="1">
            <a:off x="5435600" y="1460500"/>
            <a:ext cx="355600" cy="90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96139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508" name="Shape 508"/>
          <p:cNvSpPr/>
          <p:nvPr/>
        </p:nvSpPr>
        <p:spPr>
          <a:xfrm rot="16200000" flipH="1">
            <a:off x="10648950" y="5594350"/>
            <a:ext cx="355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983916" y="4368082"/>
            <a:ext cx="9156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10464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14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5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6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7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8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19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0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1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22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23" name="Shape 523"/>
          <p:cNvSpPr/>
          <p:nvPr/>
        </p:nvSpPr>
        <p:spPr>
          <a:xfrm>
            <a:off x="4686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24" name="Shape 524"/>
          <p:cNvSpPr/>
          <p:nvPr/>
        </p:nvSpPr>
        <p:spPr>
          <a:xfrm rot="16200000" flipH="1">
            <a:off x="5435600" y="1460500"/>
            <a:ext cx="355600" cy="90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96139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526" name="Shape 526"/>
          <p:cNvSpPr/>
          <p:nvPr/>
        </p:nvSpPr>
        <p:spPr>
          <a:xfrm rot="16200000" flipH="1">
            <a:off x="10648950" y="5594350"/>
            <a:ext cx="355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983916" y="4368082"/>
            <a:ext cx="9156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10464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29" name="Shape 529"/>
          <p:cNvSpPr/>
          <p:nvPr/>
        </p:nvSpPr>
        <p:spPr>
          <a:xfrm>
            <a:off x="1076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3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3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4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4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42" name="Shape 542"/>
          <p:cNvSpPr/>
          <p:nvPr/>
        </p:nvSpPr>
        <p:spPr>
          <a:xfrm>
            <a:off x="46863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43" name="Shape 543"/>
          <p:cNvSpPr/>
          <p:nvPr/>
        </p:nvSpPr>
        <p:spPr>
          <a:xfrm rot="16200000" flipH="1">
            <a:off x="5435600" y="1460500"/>
            <a:ext cx="355600" cy="901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96139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545" name="Shape 545"/>
          <p:cNvSpPr/>
          <p:nvPr/>
        </p:nvSpPr>
        <p:spPr>
          <a:xfrm rot="16200000" flipH="1">
            <a:off x="10648950" y="5594350"/>
            <a:ext cx="355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83916" y="4368082"/>
            <a:ext cx="9156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0464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548" name="Shape 548"/>
          <p:cNvSpPr/>
          <p:nvPr/>
        </p:nvSpPr>
        <p:spPr>
          <a:xfrm>
            <a:off x="1076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5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5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62" name="Shape 562"/>
          <p:cNvSpPr/>
          <p:nvPr/>
        </p:nvSpPr>
        <p:spPr>
          <a:xfrm>
            <a:off x="5295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563" name="Shape 563"/>
          <p:cNvSpPr/>
          <p:nvPr/>
        </p:nvSpPr>
        <p:spPr>
          <a:xfrm rot="16200000" flipH="1">
            <a:off x="6019800" y="876300"/>
            <a:ext cx="355600" cy="1018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983916" y="4368082"/>
            <a:ext cx="104140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6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8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9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0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1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2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3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64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65" name="Shape 65"/>
          <p:cNvSpPr/>
          <p:nvPr/>
        </p:nvSpPr>
        <p:spPr>
          <a:xfrm>
            <a:off x="50673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66" name="Shape 66"/>
          <p:cNvSpPr/>
          <p:nvPr/>
        </p:nvSpPr>
        <p:spPr>
          <a:xfrm rot="16200000" flipH="1">
            <a:off x="5981700" y="927099"/>
            <a:ext cx="355600" cy="1008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568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69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0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1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2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3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70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4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5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576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577" name="Shape 577"/>
          <p:cNvSpPr/>
          <p:nvPr/>
        </p:nvSpPr>
        <p:spPr>
          <a:xfrm>
            <a:off x="5295900" y="6286500"/>
            <a:ext cx="93024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sorted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3056673"/>
          </a:xfrm>
          <a:prstGeom prst="rect">
            <a:avLst/>
          </a:prstGeom>
        </p:spPr>
        <p:txBody>
          <a:bodyPr/>
          <a:lstStyle/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for (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 = 0;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 &lt; N;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++)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{ 								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min =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for (</a:t>
            </a:r>
            <a:r>
              <a:rPr lang="en-US" dirty="0" err="1">
                <a:uFill>
                  <a:solidFill/>
                </a:uFill>
              </a:rPr>
              <a:t>int</a:t>
            </a:r>
            <a:r>
              <a:rPr lang="en-US" dirty="0">
                <a:uFill>
                  <a:solidFill/>
                </a:uFill>
              </a:rPr>
              <a:t> j = i+1; j &lt; N; </a:t>
            </a:r>
            <a:r>
              <a:rPr lang="en-US" dirty="0" err="1">
                <a:uFill>
                  <a:solidFill/>
                </a:uFill>
              </a:rPr>
              <a:t>j++</a:t>
            </a:r>
            <a:r>
              <a:rPr lang="en-US" dirty="0">
                <a:uFill>
                  <a:solidFill/>
                </a:uFill>
              </a:rPr>
              <a:t>)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{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	if ( small(A, j, min) == true) min = j;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}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	swap(A, </a:t>
            </a:r>
            <a:r>
              <a:rPr lang="en-US" dirty="0" err="1">
                <a:uFill>
                  <a:solidFill/>
                </a:uFill>
              </a:rPr>
              <a:t>i</a:t>
            </a:r>
            <a:r>
              <a:rPr lang="en-US" dirty="0">
                <a:uFill>
                  <a:solidFill/>
                </a:uFill>
              </a:rPr>
              <a:t>, min);</a:t>
            </a:r>
          </a:p>
          <a:p>
            <a:pPr marL="127000" lvl="1" indent="0">
              <a:lnSpc>
                <a:spcPct val="100000"/>
              </a:lnSpc>
              <a:buNone/>
              <a:defRPr sz="1800">
                <a:uFillTx/>
              </a:defRPr>
            </a:pPr>
            <a:r>
              <a:rPr lang="en-US" dirty="0">
                <a:uFill>
                  <a:solidFill/>
                </a:uFill>
              </a:rPr>
              <a:t>	}</a:t>
            </a:r>
            <a:endParaRPr sz="6000" dirty="0">
              <a:solidFill>
                <a:schemeClr val="accent1">
                  <a:lumMod val="50000"/>
                </a:schemeClr>
              </a:solidFill>
              <a:uFill>
                <a:solidFill/>
              </a:uFill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sp>
        <p:nvSpPr>
          <p:cNvPr id="4" name="Shape 566"/>
          <p:cNvSpPr txBox="1">
            <a:spLocks/>
          </p:cNvSpPr>
          <p:nvPr/>
        </p:nvSpPr>
        <p:spPr>
          <a:xfrm>
            <a:off x="731024" y="4427034"/>
            <a:ext cx="11379200" cy="4035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58702" marR="58702" defTabSz="1295400">
              <a:lnSpc>
                <a:spcPts val="3900"/>
              </a:lnSpc>
              <a:buClr>
                <a:srgbClr val="0048AA"/>
              </a:buClr>
              <a:buFont typeface="Lucida Sans Regular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  <a:lvl2pPr marL="635000" marR="58702" indent="-508000" defTabSz="1295400">
              <a:lnSpc>
                <a:spcPts val="3900"/>
              </a:lnSpc>
              <a:buClrTx/>
              <a:buSzPct val="166666"/>
              <a:buFont typeface="ヒラギノ角ゴ ProN W3"/>
              <a:buChar char="・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2pPr>
            <a:lvl3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3pPr>
            <a:lvl4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4pPr>
            <a:lvl5pPr marL="1003300" marR="58702" indent="-368300" defTabSz="1295400">
              <a:lnSpc>
                <a:spcPts val="3900"/>
              </a:lnSpc>
              <a:buClrTx/>
              <a:buSzPct val="100000"/>
              <a:buFontTx/>
              <a:buChar char="–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5pPr>
            <a:lvl6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6pPr>
            <a:lvl7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7pPr>
            <a:lvl8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8pPr>
            <a:lvl9pPr marL="1062002" marR="58702" indent="-368300" defTabSz="1295400">
              <a:lnSpc>
                <a:spcPts val="3900"/>
              </a:lnSpc>
              <a:buClr>
                <a:srgbClr val="0048AA"/>
              </a:buClr>
              <a:buSzPct val="50000"/>
              <a:buFont typeface="Lucida Sans Regular"/>
              <a:buChar char="•"/>
              <a:def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9pPr>
          </a:lstStyle>
          <a:p>
            <a:pPr lvl="1">
              <a:defRPr sz="1800">
                <a:uFillTx/>
              </a:defRPr>
            </a:pPr>
            <a:endParaRPr lang="en-US" sz="18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pPr marL="127000" lvl="1" indent="0">
              <a:buNone/>
              <a:defRPr sz="1800">
                <a:uFillTx/>
              </a:defRPr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Computational cost :  ~ N</a:t>
            </a:r>
            <a:r>
              <a:rPr lang="en-US" sz="3200" baseline="300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2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uFill>
                  <a:solidFill/>
                </a:uFill>
              </a:rPr>
              <a:t>/ 2 </a:t>
            </a:r>
          </a:p>
          <a:p>
            <a:pPr marL="127000" lvl="1" indent="0">
              <a:buFont typeface="ヒラギノ角ゴ ProN W3"/>
              <a:buNone/>
              <a:defRPr sz="1800">
                <a:uFillTx/>
              </a:defRPr>
            </a:pPr>
            <a:endParaRPr lang="en-US" sz="32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Examination of the code reveals that, for each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 from 0 to N -1, there is one exchange and N – 1-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 compares, so the totals are N exchanges and (N -1) + (N -2) + . . . + 2 + 1+ 0 = N(N - 1) / 2   ~ </a:t>
            </a:r>
            <a:r>
              <a:rPr lang="en-US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N </a:t>
            </a:r>
            <a:r>
              <a:rPr lang="en-US" b="1" u="sng" baseline="30000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2</a:t>
            </a:r>
            <a:r>
              <a:rPr lang="en-US" b="1" u="sng" dirty="0">
                <a:solidFill>
                  <a:schemeClr val="tx2">
                    <a:lumMod val="10000"/>
                  </a:schemeClr>
                </a:solidFill>
                <a:latin typeface="Lucida Sans" panose="020B0602030504020204" pitchFamily="34" charset="0"/>
              </a:rPr>
              <a:t>/ 2 compares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US" sz="6000" dirty="0">
              <a:solidFill>
                <a:schemeClr val="tx2">
                  <a:lumMod val="10000"/>
                </a:schemeClr>
              </a:solidFill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3121174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6284686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in array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in array of structs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of bag items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Selection sort of array of pointers</a:t>
            </a: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endParaRPr lang="en-US" sz="4000" dirty="0">
              <a:solidFill>
                <a:schemeClr val="bg1">
                  <a:lumMod val="10000"/>
                </a:schemeClr>
              </a:solidFill>
              <a:uFill>
                <a:solidFill/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defRPr sz="1800">
                <a:uFillTx/>
              </a:defRPr>
            </a:pPr>
            <a:r>
              <a:rPr lang="en-US" sz="4000" dirty="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Binary Search in </a:t>
            </a:r>
            <a:r>
              <a:rPr lang="en-US" sz="4000">
                <a:solidFill>
                  <a:schemeClr val="bg1">
                    <a:lumMod val="10000"/>
                  </a:schemeClr>
                </a:solidFill>
                <a:uFill>
                  <a:solidFill/>
                </a:uFill>
                <a:latin typeface="Arial" panose="020B0604020202020204" pitchFamily="34" charset="0"/>
                <a:cs typeface="Arial" panose="020B0604020202020204" pitchFamily="34" charset="0"/>
              </a:rPr>
              <a:t>sorted array</a:t>
            </a:r>
            <a:endParaRPr sz="4000" dirty="0">
              <a:solidFill>
                <a:schemeClr val="bg1">
                  <a:lumMod val="10000"/>
                </a:schemeClr>
              </a:solidFill>
              <a:uFill>
                <a:solidFill/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Selection sort </a:t>
            </a:r>
            <a:r>
              <a:rPr lang="en-US" sz="2800" dirty="0">
                <a:uFill>
                  <a:solidFill/>
                </a:uFill>
              </a:rPr>
              <a:t>- Implementation</a:t>
            </a:r>
            <a:endParaRPr sz="2800" dirty="0">
              <a:uFill>
                <a:solid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183096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7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7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80" name="Shape 80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81" name="Shape 81"/>
          <p:cNvSpPr/>
          <p:nvPr/>
        </p:nvSpPr>
        <p:spPr>
          <a:xfrm>
            <a:off x="822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82" name="Shape 82"/>
          <p:cNvSpPr/>
          <p:nvPr/>
        </p:nvSpPr>
        <p:spPr>
          <a:xfrm>
            <a:off x="50673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83" name="Shape 83"/>
          <p:cNvSpPr/>
          <p:nvPr/>
        </p:nvSpPr>
        <p:spPr>
          <a:xfrm rot="16200000" flipH="1">
            <a:off x="5981700" y="927099"/>
            <a:ext cx="355600" cy="1008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87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8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89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0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1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2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3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4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95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96" name="Shape 96"/>
          <p:cNvSpPr/>
          <p:nvPr/>
        </p:nvSpPr>
        <p:spPr>
          <a:xfrm>
            <a:off x="14097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97" name="Shape 97"/>
          <p:cNvSpPr/>
          <p:nvPr/>
        </p:nvSpPr>
        <p:spPr>
          <a:xfrm>
            <a:off x="82296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98" name="Shape 98"/>
          <p:cNvSpPr/>
          <p:nvPr/>
        </p:nvSpPr>
        <p:spPr>
          <a:xfrm>
            <a:off x="50673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99" name="Shape 99"/>
          <p:cNvSpPr/>
          <p:nvPr/>
        </p:nvSpPr>
        <p:spPr>
          <a:xfrm rot="16200000" flipH="1">
            <a:off x="5981700" y="927099"/>
            <a:ext cx="355600" cy="1008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</p:spTree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03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4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5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6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7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8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09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0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11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12" name="Shape 112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600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14" name="Shape 114"/>
          <p:cNvSpPr/>
          <p:nvPr/>
        </p:nvSpPr>
        <p:spPr>
          <a:xfrm rot="16200000" flipH="1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83916" y="4368082"/>
            <a:ext cx="1282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6477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117" name="Shape 117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21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2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3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4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5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6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7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8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29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733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30" name="Shape 130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600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32" name="Shape 132"/>
          <p:cNvSpPr/>
          <p:nvPr/>
        </p:nvSpPr>
        <p:spPr>
          <a:xfrm rot="16200000" flipH="1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983916" y="4368082"/>
            <a:ext cx="1282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35" name="Shape 135"/>
          <p:cNvSpPr/>
          <p:nvPr/>
        </p:nvSpPr>
        <p:spPr>
          <a:xfrm>
            <a:off x="47498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  <p:sp>
        <p:nvSpPr>
          <p:cNvPr id="136" name="Shape 136"/>
          <p:cNvSpPr/>
          <p:nvPr/>
        </p:nvSpPr>
        <p:spPr>
          <a:xfrm>
            <a:off x="6477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40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1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2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3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4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5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6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7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48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49" name="Shape 149"/>
          <p:cNvSpPr/>
          <p:nvPr/>
        </p:nvSpPr>
        <p:spPr>
          <a:xfrm>
            <a:off x="6477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150" name="Shape 150"/>
          <p:cNvSpPr/>
          <p:nvPr/>
        </p:nvSpPr>
        <p:spPr>
          <a:xfrm rot="16200000" flipH="1">
            <a:off x="1384300" y="5511800"/>
            <a:ext cx="355600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6007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52" name="Shape 152"/>
          <p:cNvSpPr/>
          <p:nvPr/>
        </p:nvSpPr>
        <p:spPr>
          <a:xfrm rot="16200000" flipH="1">
            <a:off x="6565900" y="1511299"/>
            <a:ext cx="355600" cy="891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983916" y="4368082"/>
            <a:ext cx="12827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5908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  <p:sp>
        <p:nvSpPr>
          <p:cNvPr id="155" name="Shape 155"/>
          <p:cNvSpPr/>
          <p:nvPr/>
        </p:nvSpPr>
        <p:spPr>
          <a:xfrm>
            <a:off x="4749800" y="3898900"/>
            <a:ext cx="5862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min</a:t>
            </a:r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 iteration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i</a:t>
            </a:r>
            <a:r>
              <a:rPr sz="2400">
                <a:uFill>
                  <a:solidFill/>
                </a:uFill>
              </a:rPr>
              <a:t>, find index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min</a:t>
            </a:r>
            <a:r>
              <a:rPr sz="2400">
                <a:uFill>
                  <a:solidFill/>
                </a:uFill>
              </a:rPr>
              <a:t> of smallest remaining entry.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Swap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a[i]</a:t>
            </a:r>
            <a:r>
              <a:rPr sz="2400">
                <a:uFill>
                  <a:solidFill>
                    <a:srgbClr val="0048AA"/>
                  </a:solidFill>
                </a:uFill>
              </a:rPr>
              <a:t> and </a:t>
            </a:r>
            <a:r>
              <a:rPr sz="2000">
                <a:uFill>
                  <a:solidFill>
                    <a:srgbClr val="0048AA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rPr>
              <a:t>a[min]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Selection sort demo</a:t>
            </a:r>
          </a:p>
        </p:txBody>
      </p:sp>
      <p:pic>
        <p:nvPicPr>
          <p:cNvPr id="159" name="2c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0" name="3c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6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1" name="4c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2" name="5c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3" name="6c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632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4" name="7c.g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518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5" name="8c.gi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04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6" name="9c.gi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207500" y="4368800"/>
            <a:ext cx="927100" cy="1231900"/>
          </a:xfrm>
          <a:prstGeom prst="rect">
            <a:avLst/>
          </a:prstGeom>
          <a:ln w="12700">
            <a:round/>
          </a:ln>
        </p:spPr>
      </p:pic>
      <p:pic>
        <p:nvPicPr>
          <p:cNvPr id="167" name="tc.gif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84700" y="4368800"/>
            <a:ext cx="927100" cy="1231900"/>
          </a:xfrm>
          <a:prstGeom prst="rect">
            <a:avLst/>
          </a:prstGeom>
          <a:ln w="12700">
            <a:round/>
          </a:ln>
        </p:spPr>
      </p:pic>
      <p:sp>
        <p:nvSpPr>
          <p:cNvPr id="168" name="Shape 168"/>
          <p:cNvSpPr/>
          <p:nvPr/>
        </p:nvSpPr>
        <p:spPr>
          <a:xfrm rot="16200000" flipH="1">
            <a:off x="1968500" y="4927600"/>
            <a:ext cx="355600" cy="2082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6019800" y="6286500"/>
            <a:ext cx="2260206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remaining entries</a:t>
            </a:r>
          </a:p>
        </p:txBody>
      </p:sp>
      <p:sp>
        <p:nvSpPr>
          <p:cNvPr id="170" name="Shape 170"/>
          <p:cNvSpPr/>
          <p:nvPr/>
        </p:nvSpPr>
        <p:spPr>
          <a:xfrm rot="16200000" flipH="1">
            <a:off x="7137400" y="2082799"/>
            <a:ext cx="355600" cy="777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2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83916" y="4368082"/>
            <a:ext cx="2260601" cy="1270001"/>
          </a:xfrm>
          <a:prstGeom prst="rect">
            <a:avLst/>
          </a:prstGeom>
          <a:solidFill>
            <a:srgbClr val="EBEBEB">
              <a:alpha val="75000"/>
            </a:srgbClr>
          </a:solidFill>
          <a:ln w="12700">
            <a:round/>
          </a:ln>
        </p:spPr>
        <p:txBody>
          <a:bodyPr lIns="0" tIns="0" rIns="0" bIns="0"/>
          <a:lstStyle/>
          <a:p>
            <a:pPr marL="7224" marR="7224" lvl="0">
              <a:lnSpc>
                <a:spcPct val="120000"/>
              </a:lnSpc>
              <a:defRPr sz="20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231900" y="6286500"/>
            <a:ext cx="170120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40000"/>
              </a:lnSpc>
              <a:defRPr sz="18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 final order</a:t>
            </a:r>
          </a:p>
        </p:txBody>
      </p:sp>
      <p:sp>
        <p:nvSpPr>
          <p:cNvPr id="173" name="Shape 173"/>
          <p:cNvSpPr/>
          <p:nvPr/>
        </p:nvSpPr>
        <p:spPr>
          <a:xfrm>
            <a:off x="3721100" y="3898900"/>
            <a:ext cx="31074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latin typeface="Lucida Sans Typewriter Regular"/>
                <a:ea typeface="Lucida Sans Typewriter Regular"/>
                <a:cs typeface="Lucida Sans Typewriter Regular"/>
                <a:sym typeface="Lucida Sans Typewriter Regular"/>
              </a:defRPr>
            </a:lvl1pPr>
          </a:lstStyle>
          <a:p>
            <a:pPr lvl="0">
              <a:defRPr b="0">
                <a:solidFill>
                  <a:srgbClr val="000000"/>
                </a:solidFill>
                <a:uFillTx/>
              </a:defRPr>
            </a:pPr>
            <a:r>
              <a:rPr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1038</Words>
  <Application>Microsoft Office PowerPoint</Application>
  <PresentationFormat>Custom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Futura</vt:lpstr>
      <vt:lpstr>Helvetica</vt:lpstr>
      <vt:lpstr>Helvetica-Bold</vt:lpstr>
      <vt:lpstr>Helvetica-Oblique</vt:lpstr>
      <vt:lpstr>Lucida Grande</vt:lpstr>
      <vt:lpstr>Lucida Sans</vt:lpstr>
      <vt:lpstr>Lucida Sans Regular</vt:lpstr>
      <vt:lpstr>Lucida Sans Typewriter Regular</vt:lpstr>
      <vt:lpstr>ヒラギノ角ゴ ProN W3</vt:lpstr>
      <vt:lpstr>White</vt:lpstr>
      <vt:lpstr>2.1  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demo</vt:lpstr>
      <vt:lpstr>Selection sort -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 Selection Sort Demo</dc:title>
  <cp:lastModifiedBy>MM</cp:lastModifiedBy>
  <cp:revision>5</cp:revision>
  <dcterms:modified xsi:type="dcterms:W3CDTF">2018-03-07T04:05:32Z</dcterms:modified>
</cp:coreProperties>
</file>