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6" r:id="rId10"/>
    <p:sldId id="270" r:id="rId11"/>
    <p:sldId id="267" r:id="rId12"/>
    <p:sldId id="271" r:id="rId13"/>
    <p:sldId id="262" r:id="rId14"/>
    <p:sldId id="263" r:id="rId15"/>
    <p:sldId id="264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en Patino" initials="RP" lastIdx="1" clrIdx="0">
    <p:extLst>
      <p:ext uri="{19B8F6BF-5375-455C-9EA6-DF929625EA0E}">
        <p15:presenceInfo xmlns:p15="http://schemas.microsoft.com/office/powerpoint/2012/main" userId="ac4ad4cb47bb58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6273"/>
            <a:ext cx="12192000" cy="311727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0" y="457200"/>
                </a:moveTo>
                <a:lnTo>
                  <a:pt x="7772400" y="457200"/>
                </a:ln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F57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549834" y="6614295"/>
            <a:ext cx="3997261" cy="191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546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293798"/>
          </a:xfrm>
        </p:spPr>
        <p:txBody>
          <a:bodyPr lIns="0" tIns="0" rIns="0" bIns="0"/>
          <a:lstStyle>
            <a:lvl1pPr>
              <a:defRPr sz="1909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0E3-83A2-4A68-93FB-FFE6F3BC5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DE347-5F14-4952-AC27-6F060E017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0413-9388-4F8D-9FE9-93E8A026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4607-7D3A-4A2A-ADE3-F62A473A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7162-6480-4D1A-A320-36C52D1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46273"/>
            <a:ext cx="12192000" cy="311727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0" y="457200"/>
                </a:moveTo>
                <a:lnTo>
                  <a:pt x="7772400" y="457200"/>
                </a:ln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F57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k object 17"/>
          <p:cNvSpPr/>
          <p:nvPr/>
        </p:nvSpPr>
        <p:spPr>
          <a:xfrm>
            <a:off x="549834" y="6614295"/>
            <a:ext cx="3997261" cy="191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35233" y="6593235"/>
            <a:ext cx="3651624" cy="94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A73A-AE68-432D-95B0-5A6F2F2BA541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4197" y="6639994"/>
            <a:ext cx="284877" cy="94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4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67A866A1-378C-4F3E-802E-33AEA9EB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11719" eaLnBrk="1" hangingPunct="1">
        <a:defRPr>
          <a:latin typeface="+mn-lt"/>
          <a:ea typeface="+mn-ea"/>
          <a:cs typeface="+mn-cs"/>
        </a:defRPr>
      </a:lvl2pPr>
      <a:lvl3pPr marL="623438" eaLnBrk="1" hangingPunct="1">
        <a:defRPr>
          <a:latin typeface="+mn-lt"/>
          <a:ea typeface="+mn-ea"/>
          <a:cs typeface="+mn-cs"/>
        </a:defRPr>
      </a:lvl3pPr>
      <a:lvl4pPr marL="935157" eaLnBrk="1" hangingPunct="1">
        <a:defRPr>
          <a:latin typeface="+mn-lt"/>
          <a:ea typeface="+mn-ea"/>
          <a:cs typeface="+mn-cs"/>
        </a:defRPr>
      </a:lvl4pPr>
      <a:lvl5pPr marL="1246876" eaLnBrk="1" hangingPunct="1">
        <a:defRPr>
          <a:latin typeface="+mn-lt"/>
          <a:ea typeface="+mn-ea"/>
          <a:cs typeface="+mn-cs"/>
        </a:defRPr>
      </a:lvl5pPr>
      <a:lvl6pPr marL="1558595" eaLnBrk="1" hangingPunct="1">
        <a:defRPr>
          <a:latin typeface="+mn-lt"/>
          <a:ea typeface="+mn-ea"/>
          <a:cs typeface="+mn-cs"/>
        </a:defRPr>
      </a:lvl6pPr>
      <a:lvl7pPr marL="1870314" eaLnBrk="1" hangingPunct="1">
        <a:defRPr>
          <a:latin typeface="+mn-lt"/>
          <a:ea typeface="+mn-ea"/>
          <a:cs typeface="+mn-cs"/>
        </a:defRPr>
      </a:lvl7pPr>
      <a:lvl8pPr marL="2182033" eaLnBrk="1" hangingPunct="1">
        <a:defRPr>
          <a:latin typeface="+mn-lt"/>
          <a:ea typeface="+mn-ea"/>
          <a:cs typeface="+mn-cs"/>
        </a:defRPr>
      </a:lvl8pPr>
      <a:lvl9pPr marL="2493752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11719" eaLnBrk="1" hangingPunct="1">
        <a:defRPr>
          <a:latin typeface="+mn-lt"/>
          <a:ea typeface="+mn-ea"/>
          <a:cs typeface="+mn-cs"/>
        </a:defRPr>
      </a:lvl2pPr>
      <a:lvl3pPr marL="623438" eaLnBrk="1" hangingPunct="1">
        <a:defRPr>
          <a:latin typeface="+mn-lt"/>
          <a:ea typeface="+mn-ea"/>
          <a:cs typeface="+mn-cs"/>
        </a:defRPr>
      </a:lvl3pPr>
      <a:lvl4pPr marL="935157" eaLnBrk="1" hangingPunct="1">
        <a:defRPr>
          <a:latin typeface="+mn-lt"/>
          <a:ea typeface="+mn-ea"/>
          <a:cs typeface="+mn-cs"/>
        </a:defRPr>
      </a:lvl4pPr>
      <a:lvl5pPr marL="1246876" eaLnBrk="1" hangingPunct="1">
        <a:defRPr>
          <a:latin typeface="+mn-lt"/>
          <a:ea typeface="+mn-ea"/>
          <a:cs typeface="+mn-cs"/>
        </a:defRPr>
      </a:lvl5pPr>
      <a:lvl6pPr marL="1558595" eaLnBrk="1" hangingPunct="1">
        <a:defRPr>
          <a:latin typeface="+mn-lt"/>
          <a:ea typeface="+mn-ea"/>
          <a:cs typeface="+mn-cs"/>
        </a:defRPr>
      </a:lvl6pPr>
      <a:lvl7pPr marL="1870314" eaLnBrk="1" hangingPunct="1">
        <a:defRPr>
          <a:latin typeface="+mn-lt"/>
          <a:ea typeface="+mn-ea"/>
          <a:cs typeface="+mn-cs"/>
        </a:defRPr>
      </a:lvl7pPr>
      <a:lvl8pPr marL="2182033" eaLnBrk="1" hangingPunct="1">
        <a:defRPr>
          <a:latin typeface="+mn-lt"/>
          <a:ea typeface="+mn-ea"/>
          <a:cs typeface="+mn-cs"/>
        </a:defRPr>
      </a:lvl8pPr>
      <a:lvl9pPr marL="2493752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3A6C-B738-4274-979A-0722D3088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4640"/>
            <a:ext cx="9144000" cy="258532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Criminal Incidents in Austin, TX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2014-2016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92AB-B846-45A9-93B0-16082C4EB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39102"/>
          </a:xfrm>
        </p:spPr>
        <p:txBody>
          <a:bodyPr/>
          <a:lstStyle/>
          <a:p>
            <a:r>
              <a:rPr lang="en-US" sz="3200" b="1" u="sng" dirty="0"/>
              <a:t>Group Three</a:t>
            </a:r>
          </a:p>
          <a:p>
            <a:r>
              <a:rPr lang="en-US" b="1" dirty="0" err="1"/>
              <a:t>Alexandar</a:t>
            </a:r>
            <a:r>
              <a:rPr lang="en-US" b="1" dirty="0"/>
              <a:t> </a:t>
            </a:r>
            <a:r>
              <a:rPr lang="en-US" b="1" dirty="0" err="1"/>
              <a:t>Nunu</a:t>
            </a:r>
            <a:endParaRPr lang="en-US" b="1" dirty="0"/>
          </a:p>
          <a:p>
            <a:r>
              <a:rPr lang="en-US" b="1" dirty="0"/>
              <a:t>Ali Dede</a:t>
            </a:r>
          </a:p>
          <a:p>
            <a:r>
              <a:rPr lang="en-US" b="1" dirty="0"/>
              <a:t>Ruben Patino</a:t>
            </a:r>
          </a:p>
          <a:p>
            <a:r>
              <a:rPr lang="en-US" b="1" dirty="0"/>
              <a:t>Shruthi </a:t>
            </a:r>
            <a:r>
              <a:rPr lang="en-US" b="1" dirty="0" err="1"/>
              <a:t>Elkal</a:t>
            </a:r>
            <a:endParaRPr lang="en-US" b="1" dirty="0"/>
          </a:p>
          <a:p>
            <a:r>
              <a:rPr lang="en-US" b="1" dirty="0" err="1"/>
              <a:t>Subha</a:t>
            </a:r>
            <a:r>
              <a:rPr lang="en-US" b="1" dirty="0"/>
              <a:t> Prashanth</a:t>
            </a:r>
          </a:p>
        </p:txBody>
      </p:sp>
    </p:spTree>
    <p:extLst>
      <p:ext uri="{BB962C8B-B14F-4D97-AF65-F5344CB8AC3E}">
        <p14:creationId xmlns:p14="http://schemas.microsoft.com/office/powerpoint/2010/main" val="187282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C0E30-55D9-4A01-B57B-585CEBD4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36933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per 100,000 Inhabitants 2015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78D29-D0DA-473E-9218-CF7D25111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02" y="740539"/>
            <a:ext cx="9389656" cy="58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1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8EBE-2ABA-4657-AB0E-302D1046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331451"/>
            <a:ext cx="8324808" cy="27699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2016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8BA13-F6A7-4D84-BA52-6CC32B78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2" y="399830"/>
            <a:ext cx="9059094" cy="61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72078-F0D6-4DA8-97C1-0D34AE0B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36933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per 100,000 Inhabitants 2016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C26D2-4C67-4C66-A205-2AD922171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91" y="740539"/>
            <a:ext cx="9266017" cy="57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0627F4-0651-437F-8C40-B4A905D2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984885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APD Crime Analysis Unit Districts (Sectors)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EA759-00CD-42CC-9458-796A844B6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06" y="1667020"/>
            <a:ext cx="11115837" cy="3754874"/>
          </a:xfrm>
        </p:spPr>
        <p:txBody>
          <a:bodyPr/>
          <a:lstStyle/>
          <a:p>
            <a:pPr algn="ctr"/>
            <a:r>
              <a:rPr lang="en-US" sz="2400" b="1" u="sng" dirty="0"/>
              <a:t>Austin, TX is divided into 10 Sectors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A – Adam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AP - Airport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B – Baker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C –  Charlie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D –  David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E –  Edward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F – Frank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G – George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H –  Henry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I – IDA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12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C41E2-75D1-41A8-B1B5-FFAFDE59C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78" y="251150"/>
            <a:ext cx="6227299" cy="62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0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ED353-7F47-4A61-A462-02BC0D9C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800219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Incidents Based on District Per 100,000 Inhabitants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A63A8-9A2A-43A3-A449-05521BACB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46" y="1171426"/>
            <a:ext cx="6478673" cy="47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A7F-D9DD-4599-AF3F-69D2EAE7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677108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Incidents Based on District Per 100,000 Inhabitants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CB2A2-EBF2-469F-ADD8-F3803205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49" y="1145297"/>
            <a:ext cx="6405371" cy="47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BF2A33-EF62-4F5D-BBB0-E48282B4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677108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Incidents Based on District Per 100,000 Inhabitants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C5033-3B68-4F2C-9565-0DF79A81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4" y="1141080"/>
            <a:ext cx="6531681" cy="48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4CF-D824-49C1-B48C-C4235C8D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2137-CE36-4A9A-BE0E-473B3626E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Difficulties that arose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 that arose during research.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to research next, if we had 2 more weeks.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42305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15C823-22EE-4A7B-B5CE-4289A879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1292662"/>
          </a:xfrm>
        </p:spPr>
        <p:txBody>
          <a:bodyPr/>
          <a:lstStyle/>
          <a:p>
            <a:pPr algn="ctr"/>
            <a:r>
              <a:rPr lang="en-US" sz="2800" dirty="0"/>
              <a:t>INVESTIGATING THE NATURE OF POLICE INCIDENTS</a:t>
            </a:r>
            <a:br>
              <a:rPr lang="en-US" sz="2800" dirty="0"/>
            </a:br>
            <a:r>
              <a:rPr lang="en-US" sz="2800" dirty="0"/>
              <a:t>IN AUSTIN, TX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D98479-BBB7-4896-9589-74191F39C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848534"/>
            <a:ext cx="11115837" cy="3570208"/>
          </a:xfrm>
        </p:spPr>
        <p:txBody>
          <a:bodyPr/>
          <a:lstStyle/>
          <a:p>
            <a:pPr algn="ctr"/>
            <a:r>
              <a:rPr lang="en-US" sz="2400" u="sng" dirty="0"/>
              <a:t>QUESTIONS WE ASKED</a:t>
            </a:r>
          </a:p>
          <a:p>
            <a:pPr algn="ctr"/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safe do we feel living in this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incident types occurred most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have the incidents occurring changed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time of year do the incidents occur most frequently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have these incidents occurred throughout the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74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577A-5C97-446A-A30A-AF8B9E0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TYPES OF INCIDENTS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B3E27-E384-4394-878E-D260815F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080" y="1371599"/>
            <a:ext cx="11115837" cy="4585871"/>
          </a:xfrm>
        </p:spPr>
        <p:txBody>
          <a:bodyPr/>
          <a:lstStyle/>
          <a:p>
            <a:pPr algn="ctr"/>
            <a:r>
              <a:rPr lang="en-US" sz="2400" dirty="0"/>
              <a:t>Incident Offense Descriptions: (based off APD Data)</a:t>
            </a:r>
          </a:p>
          <a:p>
            <a:pPr algn="ctr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Burglary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Auto-Theft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Aggravated Assault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Robbery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Homicide (Murder)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endParaRPr lang="en-US" sz="1600" dirty="0"/>
          </a:p>
          <a:p>
            <a:pPr algn="ctr"/>
            <a:r>
              <a:rPr lang="en-US" dirty="0"/>
              <a:t>Sources Used: Kaggle.com, Data.gov, Austintexas.gov</a:t>
            </a:r>
          </a:p>
        </p:txBody>
      </p:sp>
    </p:spTree>
    <p:extLst>
      <p:ext uri="{BB962C8B-B14F-4D97-AF65-F5344CB8AC3E}">
        <p14:creationId xmlns:p14="http://schemas.microsoft.com/office/powerpoint/2010/main" val="101915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324F-6746-4C46-92F5-B219B12B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2014 Crime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19E26-770E-470A-AED5-40C9BED6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25" y="1547446"/>
            <a:ext cx="4534841" cy="2926079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3375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83D-AAC2-45B3-BD7E-C844DD99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2015 &amp; 2016 Crime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B089-3F25-46A5-8280-AC8F5EB6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2" y="1834787"/>
            <a:ext cx="4522230" cy="31884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3F20A-FEF2-46C2-B261-FA4129D7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96" y="1834787"/>
            <a:ext cx="4522230" cy="31884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6810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F1F1-0D34-471E-995B-759410F6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553998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Crime Data Spanning 2014-2016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CE65-7240-492B-8999-2385166E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5" y="1820719"/>
            <a:ext cx="4522230" cy="31884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686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7E30-EE2C-4721-951B-90DA1F36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17" y="298176"/>
            <a:ext cx="8324808" cy="276999"/>
          </a:xfrm>
        </p:spPr>
        <p:txBody>
          <a:bodyPr/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5F8FA-E680-4FD5-9EAC-7A5C675B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8" y="298176"/>
            <a:ext cx="8905461" cy="60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19744-D237-4F24-B812-8853A9CD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96" y="371207"/>
            <a:ext cx="8324808" cy="36933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per 100,000 Inhabitants 2014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AF4CF-4D6D-4780-8B87-94CFA671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15" y="950577"/>
            <a:ext cx="8947965" cy="55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8724-4A99-401A-B94A-2D08F6C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7" y="397711"/>
            <a:ext cx="8324808" cy="27699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Crime Incidents by Month 2015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DC85-5DF7-49E3-A8C9-A9CCC48D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02" y="324606"/>
            <a:ext cx="9072348" cy="61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203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3843965-902E-4211-81EB-8A6D593B2EDB}" vid="{42DE6A92-64EE-4C34-B516-E3B87DE973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1596</TotalTime>
  <Words>250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Lucida Sans</vt:lpstr>
      <vt:lpstr>Theme1</vt:lpstr>
      <vt:lpstr>Criminal Incidents in Austin, TX 2014-2016</vt:lpstr>
      <vt:lpstr>INVESTIGATING THE NATURE OF POLICE INCIDENTS IN AUSTIN, TX</vt:lpstr>
      <vt:lpstr>TYPES OF INCIDENTS</vt:lpstr>
      <vt:lpstr>2014 Crime Data</vt:lpstr>
      <vt:lpstr>2015 &amp; 2016 Crime Data</vt:lpstr>
      <vt:lpstr>Crime Data Spanning 2014-2016</vt:lpstr>
      <vt:lpstr>Crime Incidents by Month 2014</vt:lpstr>
      <vt:lpstr>Crime Incidents by Month per 100,000 Inhabitants 2014</vt:lpstr>
      <vt:lpstr>Crime Incidents by Month 2015</vt:lpstr>
      <vt:lpstr>Crime Incidents by Month per 100,000 Inhabitants 2015</vt:lpstr>
      <vt:lpstr>Crime Incidents by Month 2016</vt:lpstr>
      <vt:lpstr>Crime Incidents by Month per 100,000 Inhabitants 2016</vt:lpstr>
      <vt:lpstr>APD Crime Analysis Unit Districts (Sectors)</vt:lpstr>
      <vt:lpstr>PowerPoint Presentation</vt:lpstr>
      <vt:lpstr>Incidents Based on District Per 100,000 Inhabitants 2014</vt:lpstr>
      <vt:lpstr>Incidents Based on District Per 100,000 Inhabitants 2015</vt:lpstr>
      <vt:lpstr>Incidents Based on District Per 100,000 Inhabitants 2016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Incidents in Austin, TX</dc:title>
  <dc:creator>Ruben Patino</dc:creator>
  <cp:lastModifiedBy>Ruben Patino</cp:lastModifiedBy>
  <cp:revision>23</cp:revision>
  <dcterms:created xsi:type="dcterms:W3CDTF">2018-09-03T19:06:51Z</dcterms:created>
  <dcterms:modified xsi:type="dcterms:W3CDTF">2018-09-05T23:16:41Z</dcterms:modified>
</cp:coreProperties>
</file>