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23" d="100"/>
          <a:sy n="123" d="100"/>
        </p:scale>
        <p:origin x="10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B498-3A78-4F9A-A579-49D0DF3A3C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C69771-A337-4F9E-91B0-3822E6689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C8A820-643B-47BC-9634-D429EC79247B}"/>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5" name="Footer Placeholder 4">
            <a:extLst>
              <a:ext uri="{FF2B5EF4-FFF2-40B4-BE49-F238E27FC236}">
                <a16:creationId xmlns:a16="http://schemas.microsoft.com/office/drawing/2014/main" id="{4B1A1A94-5DFD-4625-82EF-5B8525DB6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DB151-7455-41A3-83AC-74E8D4D94E61}"/>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33571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3E18-3649-47F2-8485-79882E4424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8B391-61B3-4135-BBD7-EAE4370600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E763-793D-4065-BA26-0E6D0DCBD1C9}"/>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5" name="Footer Placeholder 4">
            <a:extLst>
              <a:ext uri="{FF2B5EF4-FFF2-40B4-BE49-F238E27FC236}">
                <a16:creationId xmlns:a16="http://schemas.microsoft.com/office/drawing/2014/main" id="{0A6D2DA1-7695-4B04-983F-AF47CCEDA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60FCD-2F56-47B6-A24F-3F081863DC9B}"/>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1704036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3D86D-C952-45BC-BC8B-A149CAF483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51126C-785B-4876-912A-544ADC65D0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C588F-5E8D-47FF-AAC2-D3EF2B5CDB2C}"/>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5" name="Footer Placeholder 4">
            <a:extLst>
              <a:ext uri="{FF2B5EF4-FFF2-40B4-BE49-F238E27FC236}">
                <a16:creationId xmlns:a16="http://schemas.microsoft.com/office/drawing/2014/main" id="{4F447BCD-DF3E-40B2-8EC9-C0EB64DBE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14345-0EBA-4FC5-B14A-BAD4AF20AA3C}"/>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404015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2897-FB68-4F1E-B913-F0384A7000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F5E49D-D5EA-40A2-B539-B17585B5B7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E9341-AAD2-48D2-B993-6F836E5FAF90}"/>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5" name="Footer Placeholder 4">
            <a:extLst>
              <a:ext uri="{FF2B5EF4-FFF2-40B4-BE49-F238E27FC236}">
                <a16:creationId xmlns:a16="http://schemas.microsoft.com/office/drawing/2014/main" id="{21E31992-3D4B-4A79-B111-02CB18854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B58E6-08A4-4262-9CFB-F18A379041A6}"/>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389348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F680-FCC6-47F0-83AB-8B8513833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0F26B-40D8-4344-B3BE-0E14B7D03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7ACBFF-9908-4265-8F12-E68D97B26A43}"/>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5" name="Footer Placeholder 4">
            <a:extLst>
              <a:ext uri="{FF2B5EF4-FFF2-40B4-BE49-F238E27FC236}">
                <a16:creationId xmlns:a16="http://schemas.microsoft.com/office/drawing/2014/main" id="{2E612BA3-6004-412C-9F10-03A35B0B2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D6DA4-4545-4B68-864B-AB2034F5E830}"/>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337479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AE20-6D72-49F6-94BA-86689A890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975E3-F76A-4E02-9991-DCCE09E46A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703409-547B-4602-9CC1-177E926FE6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C5F5C-1F6A-468E-B6AD-475CA8D21CBD}"/>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6" name="Footer Placeholder 5">
            <a:extLst>
              <a:ext uri="{FF2B5EF4-FFF2-40B4-BE49-F238E27FC236}">
                <a16:creationId xmlns:a16="http://schemas.microsoft.com/office/drawing/2014/main" id="{8519B286-DDC6-41B8-A7CE-981380957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71C7C-FF44-46F4-9BA6-97E485B80E99}"/>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363170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4E07-22B9-4F05-BF41-A3413A9988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A8E0EE-195B-44BC-8BBD-B2A673306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A8B35D-8CFE-4DB3-83D6-5E5B5D52E4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D0D58A-16CB-4E48-A9CD-41F33C199B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D39F0E-34CE-46C7-89D0-2296742DE3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6EE804-7382-492F-BB30-9EBE63D4F63F}"/>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8" name="Footer Placeholder 7">
            <a:extLst>
              <a:ext uri="{FF2B5EF4-FFF2-40B4-BE49-F238E27FC236}">
                <a16:creationId xmlns:a16="http://schemas.microsoft.com/office/drawing/2014/main" id="{505B0306-79ED-4ABE-A0C2-5159AE764E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37C46-285F-4141-8AB2-0BFB1F721E13}"/>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308982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0053-0D2D-4325-B727-FE1438FABC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F878AB-FD9F-46FC-9C7B-80FA45B5B94C}"/>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4" name="Footer Placeholder 3">
            <a:extLst>
              <a:ext uri="{FF2B5EF4-FFF2-40B4-BE49-F238E27FC236}">
                <a16:creationId xmlns:a16="http://schemas.microsoft.com/office/drawing/2014/main" id="{F676D526-C5CD-4F6A-8BED-83EF3AD8FB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4E1E4F-82C5-4AAD-9FBD-AB27E8DD19C7}"/>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389725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A8406-3876-4BF7-8740-421020D1E9F0}"/>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3" name="Footer Placeholder 2">
            <a:extLst>
              <a:ext uri="{FF2B5EF4-FFF2-40B4-BE49-F238E27FC236}">
                <a16:creationId xmlns:a16="http://schemas.microsoft.com/office/drawing/2014/main" id="{A51B3D4D-8A36-40F9-8F0B-4FEF7144B0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500A1-ECE3-4811-BDBD-E38C062E618D}"/>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27267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0DAB-62FA-402F-BEBE-E12999F8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5B79E-F8D5-408E-93C8-A4CDB066C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AF8E7F-CA5C-48D9-8540-DF2A86CA9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D021B0-26B7-4C62-9FDC-9E2ACC664157}"/>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6" name="Footer Placeholder 5">
            <a:extLst>
              <a:ext uri="{FF2B5EF4-FFF2-40B4-BE49-F238E27FC236}">
                <a16:creationId xmlns:a16="http://schemas.microsoft.com/office/drawing/2014/main" id="{1CC8B0EA-CE86-4247-98A2-4D7BC98AB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881F1-DBDC-419C-A80F-C7D07F7440AE}"/>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123645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6CCD-2731-4266-BCE9-C4F5A2ED2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099105-8D50-46E4-B465-3EF4CD251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1A9C0-EEE7-47F2-B7F2-43E4228AB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265287-C0B2-4592-AB97-60B9EFA65D7D}"/>
              </a:ext>
            </a:extLst>
          </p:cNvPr>
          <p:cNvSpPr>
            <a:spLocks noGrp="1"/>
          </p:cNvSpPr>
          <p:nvPr>
            <p:ph type="dt" sz="half" idx="10"/>
          </p:nvPr>
        </p:nvSpPr>
        <p:spPr/>
        <p:txBody>
          <a:bodyPr/>
          <a:lstStyle/>
          <a:p>
            <a:fld id="{F5F359E6-456F-489F-B9A9-85FD3A5B3068}" type="datetimeFigureOut">
              <a:rPr lang="en-US" smtClean="0"/>
              <a:t>9/1/2018</a:t>
            </a:fld>
            <a:endParaRPr lang="en-US"/>
          </a:p>
        </p:txBody>
      </p:sp>
      <p:sp>
        <p:nvSpPr>
          <p:cNvPr id="6" name="Footer Placeholder 5">
            <a:extLst>
              <a:ext uri="{FF2B5EF4-FFF2-40B4-BE49-F238E27FC236}">
                <a16:creationId xmlns:a16="http://schemas.microsoft.com/office/drawing/2014/main" id="{DB2DD574-11CE-4894-A9F6-2E7C31B81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E8886-9F8B-4244-BFE5-B32902DB5533}"/>
              </a:ext>
            </a:extLst>
          </p:cNvPr>
          <p:cNvSpPr>
            <a:spLocks noGrp="1"/>
          </p:cNvSpPr>
          <p:nvPr>
            <p:ph type="sldNum" sz="quarter" idx="12"/>
          </p:nvPr>
        </p:nvSpPr>
        <p:spPr/>
        <p:txBody>
          <a:bodyPr/>
          <a:lstStyle/>
          <a:p>
            <a:fld id="{9BAD85AC-991A-4F1F-A5C1-B075B50FEBFF}" type="slidenum">
              <a:rPr lang="en-US" smtClean="0"/>
              <a:t>‹#›</a:t>
            </a:fld>
            <a:endParaRPr lang="en-US"/>
          </a:p>
        </p:txBody>
      </p:sp>
    </p:spTree>
    <p:extLst>
      <p:ext uri="{BB962C8B-B14F-4D97-AF65-F5344CB8AC3E}">
        <p14:creationId xmlns:p14="http://schemas.microsoft.com/office/powerpoint/2010/main" val="189603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988F3-B862-4FCA-8C65-B30A897C1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E58FB5-451E-4F01-B35C-D6FCE6BC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5BCF0-6B6D-4FF5-A820-BA6529D68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359E6-456F-489F-B9A9-85FD3A5B3068}" type="datetimeFigureOut">
              <a:rPr lang="en-US" smtClean="0"/>
              <a:t>9/1/2018</a:t>
            </a:fld>
            <a:endParaRPr lang="en-US"/>
          </a:p>
        </p:txBody>
      </p:sp>
      <p:sp>
        <p:nvSpPr>
          <p:cNvPr id="5" name="Footer Placeholder 4">
            <a:extLst>
              <a:ext uri="{FF2B5EF4-FFF2-40B4-BE49-F238E27FC236}">
                <a16:creationId xmlns:a16="http://schemas.microsoft.com/office/drawing/2014/main" id="{C9067E06-8E75-4C71-A10B-2B1041B84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607EA9-2267-4A46-B513-58ADB50A8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D85AC-991A-4F1F-A5C1-B075B50FEBFF}" type="slidenum">
              <a:rPr lang="en-US" smtClean="0"/>
              <a:t>‹#›</a:t>
            </a:fld>
            <a:endParaRPr lang="en-US"/>
          </a:p>
        </p:txBody>
      </p:sp>
    </p:spTree>
    <p:extLst>
      <p:ext uri="{BB962C8B-B14F-4D97-AF65-F5344CB8AC3E}">
        <p14:creationId xmlns:p14="http://schemas.microsoft.com/office/powerpoint/2010/main" val="298910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data-internet-network-binary-one-47555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ateutil.readthedocs.org/en/latest/pars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0953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D1834-7F55-4481-B507-3C74DA5E3AE6}"/>
              </a:ext>
            </a:extLst>
          </p:cNvPr>
          <p:cNvSpPr>
            <a:spLocks noGrp="1"/>
          </p:cNvSpPr>
          <p:nvPr>
            <p:ph type="ctrTitle"/>
          </p:nvPr>
        </p:nvSpPr>
        <p:spPr>
          <a:xfrm>
            <a:off x="634276" y="803706"/>
            <a:ext cx="4208656" cy="831366"/>
          </a:xfrm>
        </p:spPr>
        <p:txBody>
          <a:bodyPr anchor="b">
            <a:normAutofit/>
          </a:bodyPr>
          <a:lstStyle/>
          <a:p>
            <a:pPr algn="r"/>
            <a:r>
              <a:rPr lang="en-US" sz="4600" b="1" dirty="0">
                <a:solidFill>
                  <a:srgbClr val="FFFFFF"/>
                </a:solidFill>
                <a:latin typeface="Algerian" panose="04020705040A02060702" pitchFamily="82" charset="0"/>
              </a:rPr>
              <a:t>INTRODUCTION</a:t>
            </a:r>
          </a:p>
        </p:txBody>
      </p:sp>
      <p:sp>
        <p:nvSpPr>
          <p:cNvPr id="3" name="Subtitle 2">
            <a:extLst>
              <a:ext uri="{FF2B5EF4-FFF2-40B4-BE49-F238E27FC236}">
                <a16:creationId xmlns:a16="http://schemas.microsoft.com/office/drawing/2014/main" id="{B1C280D3-7C66-41F4-BE17-7C4782CD8998}"/>
              </a:ext>
            </a:extLst>
          </p:cNvPr>
          <p:cNvSpPr>
            <a:spLocks noGrp="1"/>
          </p:cNvSpPr>
          <p:nvPr>
            <p:ph type="subTitle" idx="1"/>
          </p:nvPr>
        </p:nvSpPr>
        <p:spPr>
          <a:xfrm>
            <a:off x="638921" y="1999281"/>
            <a:ext cx="4204012" cy="4219616"/>
          </a:xfrm>
        </p:spPr>
        <p:txBody>
          <a:bodyPr anchor="t">
            <a:normAutofit/>
          </a:bodyPr>
          <a:lstStyle/>
          <a:p>
            <a:pPr marL="342900" indent="-342900" algn="just">
              <a:buFont typeface="Arial" panose="020B0604020202020204" pitchFamily="34" charset="0"/>
              <a:buChar char="•"/>
            </a:pPr>
            <a:r>
              <a:rPr lang="en-US" sz="1100" dirty="0">
                <a:solidFill>
                  <a:srgbClr val="FFFFFF"/>
                </a:solidFill>
              </a:rPr>
              <a:t>This trial attempts to predict a particular crime type likeliest to occur at a certain season of the year in the city of Austin.</a:t>
            </a:r>
          </a:p>
          <a:p>
            <a:pPr marL="342900" indent="-342900" algn="just">
              <a:buFont typeface="Arial" panose="020B0604020202020204" pitchFamily="34" charset="0"/>
              <a:buChar char="•"/>
            </a:pPr>
            <a:r>
              <a:rPr lang="en-US" sz="1100" dirty="0">
                <a:solidFill>
                  <a:srgbClr val="FFFFFF"/>
                </a:solidFill>
              </a:rPr>
              <a:t>Determining a comparison of the crime rate in the city of Austin for the years 2014, 2015 and 2016.</a:t>
            </a:r>
          </a:p>
          <a:p>
            <a:pPr marL="342900" indent="-342900" algn="just">
              <a:buFont typeface="Arial" panose="020B0604020202020204" pitchFamily="34" charset="0"/>
              <a:buChar char="•"/>
            </a:pPr>
            <a:r>
              <a:rPr lang="en-US" sz="1100" dirty="0">
                <a:solidFill>
                  <a:srgbClr val="FFFFFF"/>
                </a:solidFill>
              </a:rPr>
              <a:t>Also determining the spread of particular crimes with respect to the districts. </a:t>
            </a:r>
          </a:p>
          <a:p>
            <a:pPr marL="342900" indent="-342900" algn="just">
              <a:buFont typeface="Arial" panose="020B0604020202020204" pitchFamily="34" charset="0"/>
              <a:buChar char="•"/>
            </a:pPr>
            <a:r>
              <a:rPr lang="en-US" sz="1100" dirty="0">
                <a:solidFill>
                  <a:srgbClr val="FFFFFF"/>
                </a:solidFill>
              </a:rPr>
              <a:t>Python’s data evaluation and visualization packages, which includes Pandas(Data Analysis library) and Matplotlib(Visualization library) were utilized extensively though out the experiment.</a:t>
            </a:r>
          </a:p>
          <a:p>
            <a:pPr marL="342900" indent="-342900" algn="just">
              <a:buFont typeface="Arial" panose="020B0604020202020204" pitchFamily="34" charset="0"/>
              <a:buChar char="•"/>
            </a:pPr>
            <a:r>
              <a:rPr lang="en-US" sz="1100" dirty="0">
                <a:solidFill>
                  <a:srgbClr val="FFFFFF"/>
                </a:solidFill>
              </a:rPr>
              <a:t>The data for nearly all types of crime show that, though the crime rate plummeted between September to April, seasonal spikes in summer remain.</a:t>
            </a:r>
          </a:p>
          <a:p>
            <a:pPr marL="342900" indent="-342900" algn="just">
              <a:buFont typeface="Arial" panose="020B0604020202020204" pitchFamily="34" charset="0"/>
              <a:buChar char="•"/>
            </a:pPr>
            <a:r>
              <a:rPr lang="en-US" sz="1100" dirty="0">
                <a:solidFill>
                  <a:srgbClr val="FFFFFF"/>
                </a:solidFill>
              </a:rPr>
              <a:t>Crime trends in Austin city</a:t>
            </a:r>
          </a:p>
          <a:p>
            <a:pPr marL="342900" indent="-342900" algn="just">
              <a:buFont typeface="Arial" panose="020B0604020202020204" pitchFamily="34" charset="0"/>
              <a:buChar char="•"/>
            </a:pPr>
            <a:r>
              <a:rPr lang="en-US" sz="1100" dirty="0">
                <a:solidFill>
                  <a:srgbClr val="FFFFFF"/>
                </a:solidFill>
              </a:rPr>
              <a:t>Per 100,000 Residents 2014-2016</a:t>
            </a:r>
          </a:p>
          <a:p>
            <a:pPr marL="342900" indent="-342900" algn="r">
              <a:buFont typeface="Arial" panose="020B0604020202020204" pitchFamily="34" charset="0"/>
              <a:buChar char="•"/>
            </a:pPr>
            <a:endParaRPr lang="en-US" sz="1100" dirty="0">
              <a:solidFill>
                <a:srgbClr val="FFFFFF"/>
              </a:solidFill>
            </a:endParaRPr>
          </a:p>
        </p:txBody>
      </p:sp>
      <p:cxnSp>
        <p:nvCxnSpPr>
          <p:cNvPr id="23" name="Straight Connector 22">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D2B32E7-1506-4D2E-B4F1-B95727DE92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82541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843C3-40ED-4561-A298-52B3F304747C}"/>
              </a:ext>
            </a:extLst>
          </p:cNvPr>
          <p:cNvSpPr>
            <a:spLocks noGrp="1"/>
          </p:cNvSpPr>
          <p:nvPr>
            <p:ph idx="1"/>
          </p:nvPr>
        </p:nvSpPr>
        <p:spPr/>
        <p:txBody>
          <a:bodyPr>
            <a:normAutofit lnSpcReduction="10000"/>
          </a:bodyPr>
          <a:lstStyle/>
          <a:p>
            <a:r>
              <a:rPr lang="en-US" dirty="0"/>
              <a:t>Some researchers reason that increased temperatures—which drive many out of doors and to leave windows open in their homes—and increased daylight hours—which can lengthen the amount of time people spend away from their homes—raise the amount of people in public and the amount of time that homes are left empty. Others point to the effect of students on summer vacation, who are otherwise occupied with schooling during other seasons; still others postulate that suffering heat-induced discomfort simply makes people more aggressive and likely to act out.</a:t>
            </a:r>
          </a:p>
          <a:p>
            <a:pPr marL="0" indent="0">
              <a:buNone/>
            </a:pPr>
            <a:r>
              <a:rPr lang="en-US"/>
              <a:t>https://www.thoughtco.com/why-does-crime-spike-in-summer-3026089</a:t>
            </a:r>
            <a:endParaRPr lang="en-US" dirty="0"/>
          </a:p>
        </p:txBody>
      </p:sp>
    </p:spTree>
    <p:extLst>
      <p:ext uri="{BB962C8B-B14F-4D97-AF65-F5344CB8AC3E}">
        <p14:creationId xmlns:p14="http://schemas.microsoft.com/office/powerpoint/2010/main" val="81885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95DE5-DEF3-4240-9A1D-0E27DE47BC09}"/>
              </a:ext>
            </a:extLst>
          </p:cNvPr>
          <p:cNvSpPr>
            <a:spLocks noGrp="1"/>
          </p:cNvSpPr>
          <p:nvPr>
            <p:ph type="title"/>
          </p:nvPr>
        </p:nvSpPr>
        <p:spPr/>
        <p:txBody>
          <a:bodyPr/>
          <a:lstStyle/>
          <a:p>
            <a:pPr algn="ctr"/>
            <a:r>
              <a:rPr lang="en-US" b="1" dirty="0"/>
              <a:t>DATA VISUALIZATIONS</a:t>
            </a:r>
          </a:p>
        </p:txBody>
      </p:sp>
    </p:spTree>
    <p:extLst>
      <p:ext uri="{BB962C8B-B14F-4D97-AF65-F5344CB8AC3E}">
        <p14:creationId xmlns:p14="http://schemas.microsoft.com/office/powerpoint/2010/main" val="396451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A24B-60E1-4CFF-986C-BB69C638F3CB}"/>
              </a:ext>
            </a:extLst>
          </p:cNvPr>
          <p:cNvSpPr>
            <a:spLocks noGrp="1"/>
          </p:cNvSpPr>
          <p:nvPr>
            <p:ph type="title"/>
          </p:nvPr>
        </p:nvSpPr>
        <p:spPr/>
        <p:txBody>
          <a:bodyPr/>
          <a:lstStyle/>
          <a:p>
            <a:pPr algn="ctr"/>
            <a:r>
              <a:rPr lang="en-US" b="1" dirty="0"/>
              <a:t>DATA</a:t>
            </a:r>
          </a:p>
        </p:txBody>
      </p:sp>
      <p:sp>
        <p:nvSpPr>
          <p:cNvPr id="3" name="Content Placeholder 2">
            <a:extLst>
              <a:ext uri="{FF2B5EF4-FFF2-40B4-BE49-F238E27FC236}">
                <a16:creationId xmlns:a16="http://schemas.microsoft.com/office/drawing/2014/main" id="{DE012C39-CA38-411D-9B60-428E895B86BC}"/>
              </a:ext>
            </a:extLst>
          </p:cNvPr>
          <p:cNvSpPr>
            <a:spLocks noGrp="1"/>
          </p:cNvSpPr>
          <p:nvPr>
            <p:ph idx="1"/>
          </p:nvPr>
        </p:nvSpPr>
        <p:spPr/>
        <p:txBody>
          <a:bodyPr/>
          <a:lstStyle/>
          <a:p>
            <a:r>
              <a:rPr lang="en-US" dirty="0"/>
              <a:t>The dataset contains ______ entries from ____________spanning a total time of 3 years (2014-2016). </a:t>
            </a:r>
          </a:p>
          <a:p>
            <a:r>
              <a:rPr lang="en-US" dirty="0"/>
              <a:t>Analyzed ____ instances of crime from Jan 2014 to Dec 2016</a:t>
            </a:r>
          </a:p>
          <a:p>
            <a:r>
              <a:rPr lang="en-US" dirty="0"/>
              <a:t>Data includes:</a:t>
            </a:r>
          </a:p>
          <a:p>
            <a:pPr lvl="1"/>
            <a:r>
              <a:rPr lang="en-US" dirty="0" err="1"/>
              <a:t>Crimetype</a:t>
            </a:r>
            <a:endParaRPr lang="en-US" dirty="0"/>
          </a:p>
          <a:p>
            <a:pPr lvl="1"/>
            <a:r>
              <a:rPr lang="en-US" dirty="0"/>
              <a:t>Timestamp</a:t>
            </a:r>
          </a:p>
          <a:p>
            <a:pPr lvl="1"/>
            <a:r>
              <a:rPr lang="en-US" dirty="0" err="1"/>
              <a:t>Clearancestatus</a:t>
            </a:r>
            <a:endParaRPr lang="en-US" dirty="0"/>
          </a:p>
          <a:p>
            <a:pPr lvl="1"/>
            <a:r>
              <a:rPr lang="en-US" dirty="0"/>
              <a:t>District</a:t>
            </a:r>
          </a:p>
          <a:p>
            <a:pPr lvl="1"/>
            <a:r>
              <a:rPr lang="en-US" dirty="0"/>
              <a:t>X &amp; Y coordinates</a:t>
            </a:r>
          </a:p>
          <a:p>
            <a:pPr lvl="1"/>
            <a:r>
              <a:rPr lang="en-US" dirty="0"/>
              <a:t>Year</a:t>
            </a:r>
          </a:p>
          <a:p>
            <a:pPr lvl="1"/>
            <a:endParaRPr lang="en-US" dirty="0"/>
          </a:p>
        </p:txBody>
      </p:sp>
    </p:spTree>
    <p:extLst>
      <p:ext uri="{BB962C8B-B14F-4D97-AF65-F5344CB8AC3E}">
        <p14:creationId xmlns:p14="http://schemas.microsoft.com/office/powerpoint/2010/main" val="259127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CDC5E-3492-477D-A924-F77657126945}"/>
              </a:ext>
            </a:extLst>
          </p:cNvPr>
          <p:cNvSpPr>
            <a:spLocks noGrp="1"/>
          </p:cNvSpPr>
          <p:nvPr>
            <p:ph idx="1"/>
          </p:nvPr>
        </p:nvSpPr>
        <p:spPr/>
        <p:txBody>
          <a:bodyPr>
            <a:normAutofit fontScale="70000" lnSpcReduction="20000"/>
          </a:bodyPr>
          <a:lstStyle/>
          <a:p>
            <a:pPr fontAlgn="base"/>
            <a:r>
              <a:rPr lang="en-US" dirty="0"/>
              <a:t>The main columns in the files are:</a:t>
            </a:r>
          </a:p>
          <a:p>
            <a:pPr fontAlgn="base"/>
            <a:r>
              <a:rPr lang="en-US" b="1" dirty="0"/>
              <a:t>year:</a:t>
            </a:r>
            <a:r>
              <a:rPr lang="en-US" dirty="0"/>
              <a:t> The year of the entry.</a:t>
            </a:r>
          </a:p>
          <a:p>
            <a:pPr fontAlgn="base"/>
            <a:r>
              <a:rPr lang="en-US" b="1" dirty="0" err="1"/>
              <a:t>primary_type</a:t>
            </a:r>
            <a:r>
              <a:rPr lang="en-US" b="1" dirty="0"/>
              <a:t>:</a:t>
            </a:r>
            <a:r>
              <a:rPr lang="en-US" dirty="0"/>
              <a:t> type of crime committed, which are:</a:t>
            </a:r>
          </a:p>
          <a:p>
            <a:pPr lvl="1" fontAlgn="base"/>
            <a:r>
              <a:rPr lang="en-US" dirty="0"/>
              <a:t>Theft</a:t>
            </a:r>
          </a:p>
          <a:p>
            <a:pPr lvl="1" fontAlgn="base"/>
            <a:r>
              <a:rPr lang="en-US" dirty="0" err="1"/>
              <a:t>Autotheft</a:t>
            </a:r>
            <a:endParaRPr lang="en-US" dirty="0"/>
          </a:p>
          <a:p>
            <a:pPr lvl="1" fontAlgn="base"/>
            <a:r>
              <a:rPr lang="en-US" dirty="0"/>
              <a:t>Burglary</a:t>
            </a:r>
          </a:p>
          <a:p>
            <a:pPr lvl="1" fontAlgn="base"/>
            <a:r>
              <a:rPr lang="en-US" dirty="0"/>
              <a:t>Aggravated Assault</a:t>
            </a:r>
          </a:p>
          <a:p>
            <a:pPr lvl="1" fontAlgn="base"/>
            <a:r>
              <a:rPr lang="en-US" dirty="0"/>
              <a:t>Robbery</a:t>
            </a:r>
          </a:p>
          <a:p>
            <a:pPr lvl="1" fontAlgn="base"/>
            <a:r>
              <a:rPr lang="en-US" dirty="0"/>
              <a:t>Homicide</a:t>
            </a:r>
          </a:p>
          <a:p>
            <a:pPr fontAlgn="base"/>
            <a:r>
              <a:rPr lang="en-US" b="1" dirty="0"/>
              <a:t>clearance Status: </a:t>
            </a:r>
            <a:r>
              <a:rPr lang="en-US" dirty="0"/>
              <a:t>The status of the crime; whether it was cleared or not.</a:t>
            </a:r>
          </a:p>
          <a:p>
            <a:pPr fontAlgn="base"/>
            <a:r>
              <a:rPr lang="en-US" b="1" dirty="0"/>
              <a:t>timestamp: </a:t>
            </a:r>
            <a:r>
              <a:rPr lang="en-US" dirty="0"/>
              <a:t>The month in which the crime was committed.</a:t>
            </a:r>
          </a:p>
          <a:p>
            <a:pPr fontAlgn="base"/>
            <a:r>
              <a:rPr lang="en-US" b="1" dirty="0"/>
              <a:t>district: </a:t>
            </a:r>
            <a:r>
              <a:rPr lang="en-US" dirty="0"/>
              <a:t>The name of the district within the city of Austin where the crime was committed.</a:t>
            </a:r>
          </a:p>
          <a:p>
            <a:pPr fontAlgn="base"/>
            <a:r>
              <a:rPr lang="en-US" dirty="0"/>
              <a:t>Phone numbers were removed for privacy. The date column can be parsed using the extremely handy </a:t>
            </a:r>
            <a:r>
              <a:rPr lang="en-US" dirty="0" err="1">
                <a:hlinkClick r:id="rId2" tooltip="Dateutil parser function - python library to easily parse date times from strings"/>
              </a:rPr>
              <a:t>dateutil</a:t>
            </a:r>
            <a:r>
              <a:rPr lang="en-US" dirty="0"/>
              <a:t> library.</a:t>
            </a:r>
          </a:p>
          <a:p>
            <a:endParaRPr lang="en-US" dirty="0"/>
          </a:p>
        </p:txBody>
      </p:sp>
      <p:sp>
        <p:nvSpPr>
          <p:cNvPr id="4" name="Rectangle 1">
            <a:extLst>
              <a:ext uri="{FF2B5EF4-FFF2-40B4-BE49-F238E27FC236}">
                <a16:creationId xmlns:a16="http://schemas.microsoft.com/office/drawing/2014/main" id="{5EC69D45-0B32-4EC6-966D-05FFD719D6B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3E5A7C1-74A1-43E3-B614-2E644DD9F279}"/>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446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2282</TotalTime>
  <Words>248</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Calibri</vt:lpstr>
      <vt:lpstr>Calibri Light</vt:lpstr>
      <vt:lpstr>Office Theme</vt:lpstr>
      <vt:lpstr>INTRODUCTION</vt:lpstr>
      <vt:lpstr>PowerPoint Presentation</vt:lpstr>
      <vt:lpstr>DATA VISUALIZATIONS</vt:lpstr>
      <vt:lpstr>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Prashanth Gowda</dc:creator>
  <cp:lastModifiedBy>Prashanth Gowda</cp:lastModifiedBy>
  <cp:revision>6</cp:revision>
  <dcterms:created xsi:type="dcterms:W3CDTF">2018-09-02T00:45:44Z</dcterms:created>
  <dcterms:modified xsi:type="dcterms:W3CDTF">2018-09-03T14:47:48Z</dcterms:modified>
</cp:coreProperties>
</file>