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en Patino" initials="RP" lastIdx="1" clrIdx="0">
    <p:extLst>
      <p:ext uri="{19B8F6BF-5375-455C-9EA6-DF929625EA0E}">
        <p15:presenceInfo xmlns:p15="http://schemas.microsoft.com/office/powerpoint/2012/main" userId="ac4ad4cb47bb58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293798"/>
          </a:xfrm>
        </p:spPr>
        <p:txBody>
          <a:bodyPr lIns="0" tIns="0" rIns="0" bIns="0"/>
          <a:lstStyle>
            <a:lvl1pPr>
              <a:defRPr sz="1909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293798"/>
          </a:xfrm>
        </p:spPr>
        <p:txBody>
          <a:bodyPr lIns="0" tIns="0" rIns="0" bIns="0"/>
          <a:lstStyle>
            <a:lvl1pPr>
              <a:defRPr sz="1909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46273"/>
            <a:ext cx="12192000" cy="311727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0" y="457200"/>
                </a:moveTo>
                <a:lnTo>
                  <a:pt x="7772400" y="457200"/>
                </a:ln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F57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bk object 17"/>
          <p:cNvSpPr/>
          <p:nvPr/>
        </p:nvSpPr>
        <p:spPr>
          <a:xfrm>
            <a:off x="549834" y="6614295"/>
            <a:ext cx="3997261" cy="191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6546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293798"/>
          </a:xfrm>
        </p:spPr>
        <p:txBody>
          <a:bodyPr lIns="0" tIns="0" rIns="0" bIns="0"/>
          <a:lstStyle>
            <a:lvl1pPr>
              <a:defRPr sz="1909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0E3-83A2-4A68-93FB-FFE6F3BC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DE347-5F14-4952-AC27-6F060E017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0413-9388-4F8D-9FE9-93E8A026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4607-7D3A-4A2A-ADE3-F62A473A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7162-6480-4D1A-A320-36C52D12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46273"/>
            <a:ext cx="12192000" cy="311727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0" y="457200"/>
                </a:moveTo>
                <a:lnTo>
                  <a:pt x="7772400" y="457200"/>
                </a:ln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F57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bk object 17"/>
          <p:cNvSpPr/>
          <p:nvPr/>
        </p:nvSpPr>
        <p:spPr>
          <a:xfrm>
            <a:off x="549834" y="6614295"/>
            <a:ext cx="3997261" cy="191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080" y="1371599"/>
            <a:ext cx="111158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35233" y="6593235"/>
            <a:ext cx="3651624" cy="94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4197" y="6639994"/>
            <a:ext cx="284877" cy="94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11719" eaLnBrk="1" hangingPunct="1">
        <a:defRPr>
          <a:latin typeface="+mn-lt"/>
          <a:ea typeface="+mn-ea"/>
          <a:cs typeface="+mn-cs"/>
        </a:defRPr>
      </a:lvl2pPr>
      <a:lvl3pPr marL="623438" eaLnBrk="1" hangingPunct="1">
        <a:defRPr>
          <a:latin typeface="+mn-lt"/>
          <a:ea typeface="+mn-ea"/>
          <a:cs typeface="+mn-cs"/>
        </a:defRPr>
      </a:lvl3pPr>
      <a:lvl4pPr marL="935157" eaLnBrk="1" hangingPunct="1">
        <a:defRPr>
          <a:latin typeface="+mn-lt"/>
          <a:ea typeface="+mn-ea"/>
          <a:cs typeface="+mn-cs"/>
        </a:defRPr>
      </a:lvl4pPr>
      <a:lvl5pPr marL="1246876" eaLnBrk="1" hangingPunct="1">
        <a:defRPr>
          <a:latin typeface="+mn-lt"/>
          <a:ea typeface="+mn-ea"/>
          <a:cs typeface="+mn-cs"/>
        </a:defRPr>
      </a:lvl5pPr>
      <a:lvl6pPr marL="1558595" eaLnBrk="1" hangingPunct="1">
        <a:defRPr>
          <a:latin typeface="+mn-lt"/>
          <a:ea typeface="+mn-ea"/>
          <a:cs typeface="+mn-cs"/>
        </a:defRPr>
      </a:lvl6pPr>
      <a:lvl7pPr marL="1870314" eaLnBrk="1" hangingPunct="1">
        <a:defRPr>
          <a:latin typeface="+mn-lt"/>
          <a:ea typeface="+mn-ea"/>
          <a:cs typeface="+mn-cs"/>
        </a:defRPr>
      </a:lvl7pPr>
      <a:lvl8pPr marL="2182033" eaLnBrk="1" hangingPunct="1">
        <a:defRPr>
          <a:latin typeface="+mn-lt"/>
          <a:ea typeface="+mn-ea"/>
          <a:cs typeface="+mn-cs"/>
        </a:defRPr>
      </a:lvl8pPr>
      <a:lvl9pPr marL="2493752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11719" eaLnBrk="1" hangingPunct="1">
        <a:defRPr>
          <a:latin typeface="+mn-lt"/>
          <a:ea typeface="+mn-ea"/>
          <a:cs typeface="+mn-cs"/>
        </a:defRPr>
      </a:lvl2pPr>
      <a:lvl3pPr marL="623438" eaLnBrk="1" hangingPunct="1">
        <a:defRPr>
          <a:latin typeface="+mn-lt"/>
          <a:ea typeface="+mn-ea"/>
          <a:cs typeface="+mn-cs"/>
        </a:defRPr>
      </a:lvl3pPr>
      <a:lvl4pPr marL="935157" eaLnBrk="1" hangingPunct="1">
        <a:defRPr>
          <a:latin typeface="+mn-lt"/>
          <a:ea typeface="+mn-ea"/>
          <a:cs typeface="+mn-cs"/>
        </a:defRPr>
      </a:lvl4pPr>
      <a:lvl5pPr marL="1246876" eaLnBrk="1" hangingPunct="1">
        <a:defRPr>
          <a:latin typeface="+mn-lt"/>
          <a:ea typeface="+mn-ea"/>
          <a:cs typeface="+mn-cs"/>
        </a:defRPr>
      </a:lvl5pPr>
      <a:lvl6pPr marL="1558595" eaLnBrk="1" hangingPunct="1">
        <a:defRPr>
          <a:latin typeface="+mn-lt"/>
          <a:ea typeface="+mn-ea"/>
          <a:cs typeface="+mn-cs"/>
        </a:defRPr>
      </a:lvl6pPr>
      <a:lvl7pPr marL="1870314" eaLnBrk="1" hangingPunct="1">
        <a:defRPr>
          <a:latin typeface="+mn-lt"/>
          <a:ea typeface="+mn-ea"/>
          <a:cs typeface="+mn-cs"/>
        </a:defRPr>
      </a:lvl7pPr>
      <a:lvl8pPr marL="2182033" eaLnBrk="1" hangingPunct="1">
        <a:defRPr>
          <a:latin typeface="+mn-lt"/>
          <a:ea typeface="+mn-ea"/>
          <a:cs typeface="+mn-cs"/>
        </a:defRPr>
      </a:lvl8pPr>
      <a:lvl9pPr marL="2493752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3A6C-B738-4274-979A-0722D3088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640"/>
            <a:ext cx="9144000" cy="258532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Criminal Incidents in Austin, TX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2014-2016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92AB-B846-45A9-93B0-16082C4EB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39102"/>
          </a:xfrm>
        </p:spPr>
        <p:txBody>
          <a:bodyPr/>
          <a:lstStyle/>
          <a:p>
            <a:r>
              <a:rPr lang="en-US" sz="3200" b="1" u="sng" dirty="0"/>
              <a:t>Group Three</a:t>
            </a:r>
          </a:p>
          <a:p>
            <a:r>
              <a:rPr lang="en-US" b="1" dirty="0" err="1"/>
              <a:t>Alexandar</a:t>
            </a:r>
            <a:r>
              <a:rPr lang="en-US" b="1" dirty="0"/>
              <a:t> </a:t>
            </a:r>
            <a:r>
              <a:rPr lang="en-US" b="1" dirty="0" err="1"/>
              <a:t>Nunu</a:t>
            </a:r>
            <a:endParaRPr lang="en-US" b="1" dirty="0"/>
          </a:p>
          <a:p>
            <a:r>
              <a:rPr lang="en-US" b="1" dirty="0"/>
              <a:t>Ali Dede</a:t>
            </a:r>
          </a:p>
          <a:p>
            <a:r>
              <a:rPr lang="en-US" b="1" dirty="0"/>
              <a:t>Ruben Patino</a:t>
            </a:r>
          </a:p>
          <a:p>
            <a:r>
              <a:rPr lang="en-US" b="1" dirty="0"/>
              <a:t>Shruthi </a:t>
            </a:r>
            <a:r>
              <a:rPr lang="en-US" b="1" dirty="0" err="1"/>
              <a:t>Elkal</a:t>
            </a:r>
            <a:endParaRPr lang="en-US" b="1" dirty="0"/>
          </a:p>
          <a:p>
            <a:r>
              <a:rPr lang="en-US" b="1" dirty="0" err="1"/>
              <a:t>Subha</a:t>
            </a:r>
            <a:r>
              <a:rPr lang="en-US" b="1" dirty="0"/>
              <a:t> Prashanth</a:t>
            </a:r>
          </a:p>
        </p:txBody>
      </p:sp>
    </p:spTree>
    <p:extLst>
      <p:ext uri="{BB962C8B-B14F-4D97-AF65-F5344CB8AC3E}">
        <p14:creationId xmlns:p14="http://schemas.microsoft.com/office/powerpoint/2010/main" val="187282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0627F4-0651-437F-8C40-B4A905D2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984885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APD Crime Analysis Unit Districts (Sectors)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EA759-00CD-42CC-9458-796A844B6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06" y="1667020"/>
            <a:ext cx="11115837" cy="3754874"/>
          </a:xfrm>
        </p:spPr>
        <p:txBody>
          <a:bodyPr/>
          <a:lstStyle/>
          <a:p>
            <a:pPr algn="ctr"/>
            <a:r>
              <a:rPr lang="en-US" sz="2400" b="1" u="sng" dirty="0"/>
              <a:t>Austin, TX is divided into 10 Sectors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A – Adam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AP - Airport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B – Baker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C –  Charlie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D –  David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E –  Edward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F – Frank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G – George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H –  Henry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I – IDA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12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C41E2-75D1-41A8-B1B5-FFAFDE59C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78" y="251150"/>
            <a:ext cx="6227299" cy="62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0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ED353-7F47-4A61-A462-02BC0D9C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861774"/>
          </a:xfrm>
        </p:spPr>
        <p:txBody>
          <a:bodyPr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INCIDENTS BASED ON DISTRICT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2014-2016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277E0-F29F-48D9-85B9-683E9B7FF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981"/>
            <a:ext cx="12192000" cy="50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4CF-D824-49C1-B48C-C4235C8D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553998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2137-CE36-4A9A-BE0E-473B3626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80" y="1371599"/>
            <a:ext cx="11115837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Difficulties that arose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 that arose during research.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to research next, if we had 2 more weeks.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423052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15C823-22EE-4A7B-B5CE-4289A879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1292662"/>
          </a:xfrm>
        </p:spPr>
        <p:txBody>
          <a:bodyPr/>
          <a:lstStyle/>
          <a:p>
            <a:pPr algn="ctr"/>
            <a:r>
              <a:rPr lang="en-US" sz="2800" dirty="0"/>
              <a:t>INVESTIGATING THE NATURE OF POLICE INCIDENTS</a:t>
            </a:r>
            <a:br>
              <a:rPr lang="en-US" sz="2800" dirty="0"/>
            </a:br>
            <a:r>
              <a:rPr lang="en-US" sz="2800" dirty="0"/>
              <a:t>IN AUSTIN, TX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98479-BBB7-4896-9589-74191F39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80" y="1848534"/>
            <a:ext cx="11115837" cy="3570208"/>
          </a:xfrm>
        </p:spPr>
        <p:txBody>
          <a:bodyPr/>
          <a:lstStyle/>
          <a:p>
            <a:pPr algn="ctr"/>
            <a:r>
              <a:rPr lang="en-US" sz="2400" u="sng" dirty="0"/>
              <a:t>QUESTIONS WE ASKED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Which incident types occurred most frequently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safe do we feel living in this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have the incidents occurring changed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time of year do the incidents occur most frequently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 have these incidents occurred throughout the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747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577A-5C97-446A-A30A-AF8B9E0A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TYPES OF INCIDENTS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B3E27-E384-4394-878E-D260815F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80" y="1371599"/>
            <a:ext cx="11115837" cy="4585871"/>
          </a:xfrm>
        </p:spPr>
        <p:txBody>
          <a:bodyPr/>
          <a:lstStyle/>
          <a:p>
            <a:pPr algn="ctr"/>
            <a:r>
              <a:rPr lang="en-US" sz="2400" dirty="0"/>
              <a:t>Incident Offense Descriptions: (based off APD Data)</a:t>
            </a:r>
          </a:p>
          <a:p>
            <a:pPr algn="ctr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Burglary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Auto-Theft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Aggravated Assault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Robbery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Homicide (Murder)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1600" dirty="0"/>
          </a:p>
          <a:p>
            <a:pPr algn="ctr"/>
            <a:r>
              <a:rPr lang="en-US" dirty="0"/>
              <a:t>Sources Used: Kaggle.com, Data.gov, Austintexas.gov</a:t>
            </a:r>
          </a:p>
        </p:txBody>
      </p:sp>
    </p:spTree>
    <p:extLst>
      <p:ext uri="{BB962C8B-B14F-4D97-AF65-F5344CB8AC3E}">
        <p14:creationId xmlns:p14="http://schemas.microsoft.com/office/powerpoint/2010/main" val="101915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324F-6746-4C46-92F5-B219B12B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553998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2014 Crime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19E26-770E-470A-AED5-40C9BED6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25" y="1547446"/>
            <a:ext cx="4534841" cy="2926079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3752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783D-AAC2-45B3-BD7E-C844DD99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553998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2015 &amp; 2016 Crime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0B089-3F25-46A5-8280-AC8F5EB6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2" y="1834787"/>
            <a:ext cx="4522230" cy="31884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A3F20A-FEF2-46C2-B261-FA4129D7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96" y="1834787"/>
            <a:ext cx="4522230" cy="31884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681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F1F1-0D34-471E-995B-759410F6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553998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Crime Data Spanning 2014-2016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6CE65-7240-492B-8999-2385166E6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85" y="1820719"/>
            <a:ext cx="4522230" cy="31884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6863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7E30-EE2C-4721-951B-90DA1F36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17" y="298176"/>
            <a:ext cx="8324808" cy="276999"/>
          </a:xfrm>
        </p:spPr>
        <p:txBody>
          <a:bodyPr/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Crime Incidents by Month 2014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5F8FA-E680-4FD5-9EAC-7A5C675B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98176"/>
            <a:ext cx="8905461" cy="60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8724-4A99-401A-B94A-2D08F6CA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27" y="397711"/>
            <a:ext cx="8324808" cy="276999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Crime Incidents by Month 2015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DC85-5DF7-49E3-A8C9-A9CCC48D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02" y="324606"/>
            <a:ext cx="9072348" cy="61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2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8EBE-2ABA-4657-AB0E-302D1046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331451"/>
            <a:ext cx="8324808" cy="276999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Crime Incidents by Month 2016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8BA13-F6A7-4D84-BA52-6CC32B78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2" y="399830"/>
            <a:ext cx="9059094" cy="61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78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3843965-902E-4211-81EB-8A6D593B2EDB}" vid="{42DE6A92-64EE-4C34-B516-E3B87DE973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248</TotalTime>
  <Words>209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Lucida Sans</vt:lpstr>
      <vt:lpstr>Theme1</vt:lpstr>
      <vt:lpstr>Criminal Incidents in Austin, TX 2014-2016</vt:lpstr>
      <vt:lpstr>INVESTIGATING THE NATURE OF POLICE INCIDENTS IN AUSTIN, TX</vt:lpstr>
      <vt:lpstr>TYPES OF INCIDENTS</vt:lpstr>
      <vt:lpstr>2014 Crime Data</vt:lpstr>
      <vt:lpstr>2015 &amp; 2016 Crime Data</vt:lpstr>
      <vt:lpstr>Crime Data Spanning 2014-2016</vt:lpstr>
      <vt:lpstr>Crime Incidents by Month 2014</vt:lpstr>
      <vt:lpstr>Crime Incidents by Month 2015</vt:lpstr>
      <vt:lpstr>Crime Incidents by Month 2016</vt:lpstr>
      <vt:lpstr>APD Crime Analysis Unit Districts (Sectors)</vt:lpstr>
      <vt:lpstr>PowerPoint Presentation</vt:lpstr>
      <vt:lpstr>INCIDENTS BASED ON DISTRICT 2014-2016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Incidents in Austin, TX</dc:title>
  <dc:creator>Ruben Patino</dc:creator>
  <cp:lastModifiedBy>Ruben Patino</cp:lastModifiedBy>
  <cp:revision>18</cp:revision>
  <dcterms:created xsi:type="dcterms:W3CDTF">2018-09-03T19:06:51Z</dcterms:created>
  <dcterms:modified xsi:type="dcterms:W3CDTF">2018-09-05T00:00:56Z</dcterms:modified>
</cp:coreProperties>
</file>