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75"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1" r:id="rId20"/>
    <p:sldId id="272"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73"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F839B-19BB-44CC-B1BD-D3E4109C12E1}" type="slidenum">
              <a:rPr lang="en-IN" smtClean="0"/>
              <a:t>4</a:t>
            </a:fld>
            <a:endParaRPr lang="en-IN" dirty="0"/>
          </a:p>
        </p:txBody>
      </p:sp>
    </p:spTree>
    <p:extLst>
      <p:ext uri="{BB962C8B-B14F-4D97-AF65-F5344CB8AC3E}">
        <p14:creationId xmlns:p14="http://schemas.microsoft.com/office/powerpoint/2010/main" val="84316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9</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023256" y="1208541"/>
            <a:ext cx="10693400" cy="4620306"/>
          </a:xfrm>
        </p:spPr>
        <p:txBody>
          <a:bodyPr/>
          <a:lstStyle/>
          <a:p>
            <a:pPr marL="3657600" lvl="8"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Text Input Module</a:t>
            </a:r>
          </a:p>
          <a:p>
            <a:pPr algn="just">
              <a:buClr>
                <a:srgbClr val="FF0000"/>
              </a:buClr>
            </a:pPr>
            <a:r>
              <a:rPr lang="en-US" sz="2800" dirty="0">
                <a:latin typeface="Times New Roman" panose="02020603050405020304" pitchFamily="18" charset="0"/>
                <a:cs typeface="Times New Roman" panose="02020603050405020304" pitchFamily="18" charset="0"/>
              </a:rPr>
              <a:t>Preprocessing 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Prediction Module </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Visualization 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a:cs typeface="Times New Roman" panose="02020603050405020304" pitchFamily="18" charset="0"/>
                <a:sym typeface="Times New Roman"/>
              </a:rPr>
              <a:t>Communication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dirty="0">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031" y="1470623"/>
            <a:ext cx="10515600" cy="4351338"/>
          </a:xfrm>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TextInput Module:</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Captures user text through a Streamlit-based interface, allowing for emotion analysis. Ensures inputs are valid and non-empty before sending them for processing. It provides an intuitive starting point for user interaction. Acts as the bridge between the user and the system.</a:t>
            </a:r>
            <a:endParaRPr lang="en-US" sz="2800" dirty="0">
              <a:solidFill>
                <a:srgbClr val="000000"/>
              </a:solidFill>
              <a:latin typeface="Times New Roman" panose="02020603050405020304" pitchFamily="18" charset="0"/>
              <a:cs typeface="Times New Roman" panose="02020603050405020304" pitchFamily="18" charset="0"/>
            </a:endParaRP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Preprocessing Module:</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Cleans and processes raw text by removing noise like punctuation, stopwords, and redundant spaces. Tokenizes the text and applies stemming or lemmatization for consistency. Prepares the text to be in a model-friendly format. Enhances prediction accuracy by focusing on meaningful features.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lgn="just">
              <a:buClr>
                <a:srgbClr val="FF0000"/>
              </a:buClr>
              <a:buNone/>
            </a:pPr>
            <a:r>
              <a:rPr lang="en-US" sz="2800" b="1" dirty="0">
                <a:latin typeface="Times New Roman" panose="02020603050405020304" pitchFamily="18" charset="0"/>
                <a:cs typeface="Times New Roman" panose="02020603050405020304" pitchFamily="18" charset="0"/>
              </a:rPr>
              <a:t>  Prediction Module</a:t>
            </a:r>
            <a:r>
              <a:rPr lang="en-US" sz="2800" dirty="0">
                <a:latin typeface="Times New Roman" panose="02020603050405020304" pitchFamily="18" charset="0"/>
                <a:cs typeface="Times New Roman" panose="02020603050405020304" pitchFamily="18" charset="0"/>
              </a:rPr>
              <a:t>:</a:t>
            </a:r>
          </a:p>
          <a:p>
            <a:pPr marL="0" indent="0" algn="just">
              <a:buClr>
                <a:srgbClr val="FF0000"/>
              </a:buClr>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Uses a pre-trained machine learning model to classify the emotion of the processed text. Provides confidence scores for each emotion and maps predictions to intuitive emojis. Outputs accurate and engaging results to the user. Forms the system's analytical core.</a:t>
            </a:r>
          </a:p>
          <a:p>
            <a:pPr marL="0"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114300" indent="0" algn="just">
              <a:buNone/>
            </a:pPr>
            <a:r>
              <a:rPr lang="en-US" sz="2800" b="1" dirty="0"/>
              <a:t> </a:t>
            </a:r>
            <a:r>
              <a:rPr lang="en-US" sz="2800" b="1" dirty="0">
                <a:latin typeface="Times New Roman" panose="02020603050405020304" pitchFamily="18" charset="0"/>
                <a:cs typeface="Times New Roman" panose="02020603050405020304" pitchFamily="18" charset="0"/>
              </a:rPr>
              <a:t>Visualization Module</a:t>
            </a:r>
            <a:r>
              <a:rPr lang="en-US" sz="2800" dirty="0">
                <a:latin typeface="Times New Roman" panose="02020603050405020304" pitchFamily="18" charset="0"/>
                <a:cs typeface="Times New Roman" panose="02020603050405020304" pitchFamily="18" charset="0"/>
              </a:rPr>
              <a:t>:</a:t>
            </a:r>
          </a:p>
          <a:p>
            <a:pPr marL="114300" indent="0" algn="just">
              <a:buNone/>
            </a:pPr>
            <a:endParaRPr lang="en-US" sz="2800" dirty="0">
              <a:latin typeface="Times New Roman" panose="02020603050405020304" pitchFamily="18" charset="0"/>
              <a:cs typeface="Times New Roman" panose="02020603050405020304" pitchFamily="18" charset="0"/>
            </a:endParaRPr>
          </a:p>
          <a:p>
            <a:pPr marL="114300" indent="0" algn="just">
              <a:buNone/>
            </a:pPr>
            <a:r>
              <a:rPr lang="en-US" sz="2800" dirty="0">
                <a:latin typeface="Times New Roman" panose="02020603050405020304" pitchFamily="18" charset="0"/>
                <a:cs typeface="Times New Roman" panose="02020603050405020304" pitchFamily="18" charset="0"/>
              </a:rPr>
              <a:t>	Displays the predicted emotion and emoji alongside the input text. Visualizes confidence scores for emotions through an Altair-generated bar chart. Updates results dynamically based on user input. Makes the output accessible and visually appealing for all users.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114300" indent="0" algn="just">
              <a:buNone/>
            </a:pPr>
            <a:r>
              <a:rPr lang="en-US" sz="2800" b="1" dirty="0">
                <a:latin typeface="Times New Roman" panose="02020603050405020304" pitchFamily="18" charset="0"/>
                <a:cs typeface="Times New Roman" panose="02020603050405020304" pitchFamily="18" charset="0"/>
              </a:rPr>
              <a:t> Communication Module:</a:t>
            </a:r>
          </a:p>
          <a:p>
            <a:pPr marL="114300" indent="0" algn="just">
              <a:buNone/>
            </a:pPr>
            <a:endParaRPr lang="en-US" sz="2800" b="1" dirty="0">
              <a:latin typeface="Times New Roman" panose="02020603050405020304" pitchFamily="18" charset="0"/>
              <a:cs typeface="Times New Roman" panose="02020603050405020304" pitchFamily="18" charset="0"/>
            </a:endParaRPr>
          </a:p>
          <a:p>
            <a:pPr marL="114300" indent="0" algn="just">
              <a:buNone/>
            </a:pPr>
            <a:r>
              <a:rPr lang="en-US" sz="2800" dirty="0">
                <a:latin typeface="Times New Roman" panose="02020603050405020304" pitchFamily="18" charset="0"/>
                <a:cs typeface="Times New Roman" panose="02020603050405020304" pitchFamily="18" charset="0"/>
              </a:rPr>
              <a:t>	Manages data flow and synchronization between all modules. Handles input submission, processing, prediction, and result visualization seamlessly. Uses Streamlit tools for smooth, real-time updates without reloading. Ensures the entire system works cohesively</a:t>
            </a:r>
            <a:r>
              <a:rPr lang="en-US" dirty="0">
                <a:latin typeface="Times New Roman" panose="02020603050405020304" pitchFamily="18" charset="0"/>
                <a:cs typeface="Times New Roman" panose="02020603050405020304" pitchFamily="18" charset="0"/>
              </a:rPr>
              <a: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4" name="TextBox 3">
            <a:extLst>
              <a:ext uri="{FF2B5EF4-FFF2-40B4-BE49-F238E27FC236}">
                <a16:creationId xmlns:a16="http://schemas.microsoft.com/office/drawing/2014/main" id="{D8A5645C-2687-59E6-BE04-E80D1785A5CB}"/>
              </a:ext>
            </a:extLst>
          </p:cNvPr>
          <p:cNvSpPr txBox="1"/>
          <p:nvPr/>
        </p:nvSpPr>
        <p:spPr>
          <a:xfrm>
            <a:off x="284480" y="998934"/>
            <a:ext cx="11399520" cy="5539978"/>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 of the emotion detection model was evaluated using various metrics, including accuracy, precision, recall, and F1-score.</a:t>
            </a:r>
          </a:p>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results show that the model performed well in detecting emotions, with an overall accuracy of 84.2%. The model performed best in detecting neutral emotions, with an accuracy of 90.1%. The model struggled slightly with detecting fear emotions, with an accuracy of 78.5%.</a:t>
            </a:r>
          </a:p>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studies can build upon this research by exploring the use of more advanced machine learning algorithms, incorporating multimodal data (e.g., text, images, audio), and examining the model's performance in different contexts and cultures.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828D4D-A70D-4BB4-B281-40582947508D}"/>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A71940BB-F0BD-48E5-870D-7F5F54DD2E90}"/>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pic>
        <p:nvPicPr>
          <p:cNvPr id="6" name="Content Placeholder 5">
            <a:extLst>
              <a:ext uri="{FF2B5EF4-FFF2-40B4-BE49-F238E27FC236}">
                <a16:creationId xmlns:a16="http://schemas.microsoft.com/office/drawing/2014/main" id="{3FA9006B-77E8-462B-9518-511551608B5F}"/>
              </a:ext>
            </a:extLst>
          </p:cNvPr>
          <p:cNvPicPr>
            <a:picLocks noGrp="1" noChangeAspect="1"/>
          </p:cNvPicPr>
          <p:nvPr>
            <p:ph idx="1"/>
          </p:nvPr>
        </p:nvPicPr>
        <p:blipFill>
          <a:blip r:embed="rId2"/>
          <a:stretch>
            <a:fillRect/>
          </a:stretch>
        </p:blipFill>
        <p:spPr>
          <a:xfrm>
            <a:off x="1393372" y="746918"/>
            <a:ext cx="9361714" cy="5364163"/>
          </a:xfrm>
          <a:prstGeom prst="rect">
            <a:avLst/>
          </a:prstGeom>
        </p:spPr>
      </p:pic>
    </p:spTree>
    <p:extLst>
      <p:ext uri="{BB962C8B-B14F-4D97-AF65-F5344CB8AC3E}">
        <p14:creationId xmlns:p14="http://schemas.microsoft.com/office/powerpoint/2010/main" val="410706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ECEFA13-2337-47C4-8278-0E82AF2AB3FB}"/>
              </a:ext>
            </a:extLst>
          </p:cNvPr>
          <p:cNvPicPr>
            <a:picLocks noGrp="1" noChangeAspect="1"/>
          </p:cNvPicPr>
          <p:nvPr>
            <p:ph idx="1"/>
          </p:nvPr>
        </p:nvPicPr>
        <p:blipFill>
          <a:blip r:embed="rId2"/>
          <a:stretch>
            <a:fillRect/>
          </a:stretch>
        </p:blipFill>
        <p:spPr>
          <a:xfrm>
            <a:off x="1243240" y="700654"/>
            <a:ext cx="9705520" cy="5456691"/>
          </a:xfrm>
        </p:spPr>
      </p:pic>
      <p:sp>
        <p:nvSpPr>
          <p:cNvPr id="4" name="Date Placeholder 3">
            <a:extLst>
              <a:ext uri="{FF2B5EF4-FFF2-40B4-BE49-F238E27FC236}">
                <a16:creationId xmlns:a16="http://schemas.microsoft.com/office/drawing/2014/main" id="{7426C308-10CB-4F9F-849B-5571582992DA}"/>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CEA314D3-4B50-44B0-B34F-8B389973BE7C}"/>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47697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7040" y="1209040"/>
            <a:ext cx="11206480" cy="4967923"/>
          </a:xfrm>
        </p:spPr>
        <p:txBody>
          <a:bodyPr>
            <a:normAutofit/>
          </a:bodyPr>
          <a:lstStyle/>
          <a:p>
            <a:pPr algn="just">
              <a:buClr>
                <a:srgbClr val="FF0000"/>
              </a:buClr>
            </a:pPr>
            <a:r>
              <a:rPr lang="en-US" dirty="0"/>
              <a:t>Emotion Detection Using Text project successfully demonstrates how machine learning and natural language processing (NLP) techniques can be used to identify and classify human emotions based on textual data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By experimenting with various machine learning and deep learning models such as S</a:t>
            </a:r>
            <a:r>
              <a:rPr lang="en-IN" dirty="0"/>
              <a:t>upport vector machine</a:t>
            </a:r>
            <a:r>
              <a:rPr lang="en-US" dirty="0"/>
              <a:t>, </a:t>
            </a:r>
            <a:r>
              <a:rPr lang="en-IN" dirty="0"/>
              <a:t>Random forest classifier</a:t>
            </a:r>
            <a:r>
              <a:rPr lang="en-US" dirty="0"/>
              <a:t> </a:t>
            </a:r>
            <a:r>
              <a:rPr lang="en-IN" dirty="0"/>
              <a:t>and Logistic regression</a:t>
            </a:r>
            <a:r>
              <a:rPr lang="en-US" dirty="0"/>
              <a:t> we achieved a high level of accuracy in emotion classification.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t>This project highlights the potential for real-world applications in areas such as customer support, social media analysis, mental health monitoring, and sentiment analysis.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19</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fontScale="92500" lnSpcReduction="10000"/>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D.P.Devan ,                                             Shanmuga Shree M (811722104142)</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Professor,CSE	                    Shruthika K(811722104148)</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Sree Aarthi K(811722104151)</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Yalini Amirtha K (811721104188)</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Detection From Text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20</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477743" y="1290320"/>
            <a:ext cx="11236513" cy="5066030"/>
          </a:xfrm>
        </p:spPr>
        <p:txBody>
          <a:bodyPr>
            <a:normAutofit/>
          </a:bodyPr>
          <a:lstStyle/>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a machine learning or deep learning model capable of classifying emotions from text data. </a:t>
            </a:r>
          </a:p>
          <a:p>
            <a:pPr algn="just">
              <a:buClr>
                <a:srgbClr val="FF0000"/>
              </a:buClr>
            </a:pPr>
            <a:r>
              <a:rPr lang="en-US" dirty="0">
                <a:latin typeface="Times New Roman" panose="02020603050405020304" pitchFamily="18" charset="0"/>
                <a:cs typeface="Times New Roman" panose="02020603050405020304" pitchFamily="18" charset="0"/>
              </a:rPr>
              <a:t>Train the emotion detection model on the preprocessed data. </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Analyze customer reviews and feedback to extract emotional insights, aiding businesses in understanding consumer sentiment and improving their offerings.</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Automate the process of emotion detection in large volumes of text data, saving time and resources in fields such as market research and public relations.</a:t>
            </a:r>
            <a:endParaRPr lang="en-IN" dirty="0">
              <a:latin typeface="Times New Roman" panose="02020603050405020304" pitchFamily="18" charset="0"/>
              <a:cs typeface="Times New Roman" panose="02020603050405020304" pitchFamily="18" charset="0"/>
            </a:endParaRPr>
          </a:p>
          <a:p>
            <a:pPr algn="just">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Deploy the model as an API or web service that can be accessed by other applications.</a:t>
            </a:r>
            <a:endParaRPr lang="en-US" dirty="0">
              <a:latin typeface="Times New Roman" panose="02020603050405020304" pitchFamily="18" charset="0"/>
              <a:ea typeface="Times New Roman"/>
              <a:cs typeface="Times New Roman" panose="02020603050405020304" pitchFamily="18" charset="0"/>
              <a:sym typeface="Times New Roman"/>
            </a:endParaRPr>
          </a:p>
          <a:p>
            <a:pPr algn="just">
              <a:buClr>
                <a:srgbClr val="FF0000"/>
              </a:buClr>
            </a:pP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dirty="0">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177520" y="136525"/>
            <a:ext cx="11836959" cy="998939"/>
          </a:xfrm>
        </p:spPr>
        <p:txBody>
          <a:bodyPr>
            <a:normAutofit/>
          </a:bodyPr>
          <a:lstStyle/>
          <a:p>
            <a:pPr algn="just"/>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dirty="0">
              <a:solidFill>
                <a:schemeClr val="tx1"/>
              </a:solidFill>
            </a:endParaRPr>
          </a:p>
        </p:txBody>
      </p:sp>
      <p:sp>
        <p:nvSpPr>
          <p:cNvPr id="6" name="TextBox 5">
            <a:extLst>
              <a:ext uri="{FF2B5EF4-FFF2-40B4-BE49-F238E27FC236}">
                <a16:creationId xmlns:a16="http://schemas.microsoft.com/office/drawing/2014/main" id="{2EDBAB58-7560-D972-9642-F92CD6D4A5EB}"/>
              </a:ext>
            </a:extLst>
          </p:cNvPr>
          <p:cNvSpPr txBox="1"/>
          <p:nvPr/>
        </p:nvSpPr>
        <p:spPr>
          <a:xfrm>
            <a:off x="580570" y="1205800"/>
            <a:ext cx="11316677" cy="4154984"/>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project develops an Emotion Detection Model that takes sentence-level emotion into account.</a:t>
            </a:r>
          </a:p>
          <a:p>
            <a:pPr marL="457200" indent="-457200" algn="just">
              <a:buClr>
                <a:srgbClr val="FF0000"/>
              </a:buClr>
              <a:buFont typeface="Arial" panose="020B0604020202020204" pitchFamily="34" charset="0"/>
              <a:buChar char="•"/>
            </a:pPr>
            <a:r>
              <a:rPr lang="en-US" sz="2800" dirty="0"/>
              <a:t>Our technique employs direct emotional keywords in text as a means of identifying emotions. </a:t>
            </a:r>
          </a:p>
          <a:p>
            <a:pPr marL="457200" indent="-457200" algn="just">
              <a:buClr>
                <a:srgbClr val="FF0000"/>
              </a:buClr>
              <a:buFont typeface="Arial" panose="020B0604020202020204" pitchFamily="34" charset="0"/>
              <a:buChar char="•"/>
            </a:pPr>
            <a:r>
              <a:rPr lang="en-US" sz="2800" dirty="0"/>
              <a:t>In order to increase the accuracy of the detection, words and phrases containing emotion-affect were also considered. </a:t>
            </a:r>
          </a:p>
          <a:p>
            <a:pPr marL="457200" indent="-457200" algn="just">
              <a:buClr>
                <a:srgbClr val="FF0000"/>
              </a:buClr>
              <a:buFont typeface="Arial" panose="020B0604020202020204" pitchFamily="34" charset="0"/>
              <a:buChar char="•"/>
            </a:pPr>
            <a:r>
              <a:rPr lang="en-US" sz="2800" dirty="0"/>
              <a:t>We have thought about emotions like happiness, sadness, anger, and so on to help us recognise emotion in text.</a:t>
            </a:r>
          </a:p>
          <a:p>
            <a:pPr marL="457200" indent="-457200" algn="just">
              <a:buClr>
                <a:srgbClr val="FF0000"/>
              </a:buClr>
              <a:buFont typeface="Arial" panose="020B0604020202020204" pitchFamily="34" charset="0"/>
              <a:buChar char="•"/>
            </a:pPr>
            <a:r>
              <a:rPr lang="en-US" sz="2800" dirty="0"/>
              <a:t>It helps facilitate interpersonal communication</a:t>
            </a:r>
            <a:r>
              <a:rPr lang="en-US" sz="4000" dirty="0"/>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58A21354-1D4A-430A-89CC-B4E1D7B91E34}"/>
              </a:ext>
            </a:extLst>
          </p:cNvPr>
          <p:cNvGraphicFramePr>
            <a:graphicFrameLocks noGrp="1"/>
          </p:cNvGraphicFramePr>
          <p:nvPr>
            <p:extLst>
              <p:ext uri="{D42A27DB-BD31-4B8C-83A1-F6EECF244321}">
                <p14:modId xmlns:p14="http://schemas.microsoft.com/office/powerpoint/2010/main" val="2244558725"/>
              </p:ext>
            </p:extLst>
          </p:nvPr>
        </p:nvGraphicFramePr>
        <p:xfrm>
          <a:off x="1" y="646331"/>
          <a:ext cx="12192002" cy="6614160"/>
        </p:xfrm>
        <a:graphic>
          <a:graphicData uri="http://schemas.openxmlformats.org/drawingml/2006/table">
            <a:tbl>
              <a:tblPr firstRow="1" bandRow="1">
                <a:tableStyleId>{93296810-A885-4BE3-A3E7-6D5BEEA58F35}</a:tableStyleId>
              </a:tblPr>
              <a:tblGrid>
                <a:gridCol w="2484719">
                  <a:extLst>
                    <a:ext uri="{9D8B030D-6E8A-4147-A177-3AD203B41FA5}">
                      <a16:colId xmlns:a16="http://schemas.microsoft.com/office/drawing/2014/main" val="4000177137"/>
                    </a:ext>
                  </a:extLst>
                </a:gridCol>
                <a:gridCol w="2484719">
                  <a:extLst>
                    <a:ext uri="{9D8B030D-6E8A-4147-A177-3AD203B41FA5}">
                      <a16:colId xmlns:a16="http://schemas.microsoft.com/office/drawing/2014/main" val="3347507677"/>
                    </a:ext>
                  </a:extLst>
                </a:gridCol>
                <a:gridCol w="2484719">
                  <a:extLst>
                    <a:ext uri="{9D8B030D-6E8A-4147-A177-3AD203B41FA5}">
                      <a16:colId xmlns:a16="http://schemas.microsoft.com/office/drawing/2014/main" val="1245612731"/>
                    </a:ext>
                  </a:extLst>
                </a:gridCol>
                <a:gridCol w="2484719">
                  <a:extLst>
                    <a:ext uri="{9D8B030D-6E8A-4147-A177-3AD203B41FA5}">
                      <a16:colId xmlns:a16="http://schemas.microsoft.com/office/drawing/2014/main" val="2927490252"/>
                    </a:ext>
                  </a:extLst>
                </a:gridCol>
                <a:gridCol w="2253126">
                  <a:extLst>
                    <a:ext uri="{9D8B030D-6E8A-4147-A177-3AD203B41FA5}">
                      <a16:colId xmlns:a16="http://schemas.microsoft.com/office/drawing/2014/main" val="1467550487"/>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TITLE OF THE              PAPER</a:t>
                      </a:r>
                    </a:p>
                  </a:txBody>
                  <a:tcPr/>
                </a:tc>
                <a:tc>
                  <a:txBody>
                    <a:bodyPr/>
                    <a:lstStyle/>
                    <a:p>
                      <a:pPr algn="ctr"/>
                      <a:r>
                        <a:rPr lang="en-US" sz="28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AUTHOR (S)</a:t>
                      </a:r>
                    </a:p>
                  </a:txBody>
                  <a:tcPr/>
                </a:tc>
                <a:tc>
                  <a:txBody>
                    <a:bodyPr/>
                    <a:lstStyle/>
                    <a:p>
                      <a:endParaRPr lang="en-US" dirty="0"/>
                    </a:p>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PUBLISHER</a:t>
                      </a:r>
                    </a:p>
                    <a:p>
                      <a:endParaRPr lang="en-US" dirty="0"/>
                    </a:p>
                  </a:txBody>
                  <a:tcPr/>
                </a:tc>
                <a:tc>
                  <a:txBody>
                    <a:bodyPr/>
                    <a:lstStyle/>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   PAPER GIST</a:t>
                      </a:r>
                    </a:p>
                    <a:p>
                      <a:endParaRPr lang="en-US" dirty="0"/>
                    </a:p>
                  </a:txBody>
                  <a:tcPr/>
                </a:tc>
                <a:tc>
                  <a:txBody>
                    <a:bodyPr/>
                    <a:lstStyle/>
                    <a:p>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TECHNOLOGY        USED</a:t>
                      </a:r>
                    </a:p>
                    <a:p>
                      <a:endParaRPr lang="en-US" dirty="0"/>
                    </a:p>
                  </a:txBody>
                  <a:tcPr/>
                </a:tc>
                <a:extLst>
                  <a:ext uri="{0D108BD9-81ED-4DB2-BD59-A6C34878D82A}">
                    <a16:rowId xmlns:a16="http://schemas.microsoft.com/office/drawing/2014/main" val="1805569614"/>
                  </a:ext>
                </a:extLst>
              </a:tr>
              <a:tr h="785532">
                <a:tc>
                  <a:txBody>
                    <a:bodyPr/>
                    <a:lstStyle/>
                    <a:p>
                      <a:r>
                        <a:rPr lang="en-US" sz="1800" kern="1200" dirty="0">
                          <a:solidFill>
                            <a:schemeClr val="dk1"/>
                          </a:solidFill>
                          <a:effectLst/>
                          <a:latin typeface="+mn-lt"/>
                          <a:ea typeface="+mn-ea"/>
                          <a:cs typeface="+mn-cs"/>
                        </a:rPr>
                        <a:t>Sentiment Analysis and Emotion Detection from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K. Ravi, V. Ravi</a:t>
                      </a:r>
                    </a:p>
                    <a:p>
                      <a:endParaRPr lang="en-US" dirty="0"/>
                    </a:p>
                  </a:txBody>
                  <a:tcPr/>
                </a:tc>
                <a:tc>
                  <a:txBody>
                    <a:bodyPr/>
                    <a:lstStyle/>
                    <a:p>
                      <a:r>
                        <a:rPr lang="en-US" dirty="0"/>
                        <a:t>Springer</a:t>
                      </a:r>
                    </a:p>
                  </a:txBody>
                  <a:tcPr/>
                </a:tc>
                <a:tc>
                  <a:txBody>
                    <a:bodyPr/>
                    <a:lstStyle/>
                    <a:p>
                      <a:r>
                        <a:rPr lang="en-US" dirty="0"/>
                        <a:t>This paper explores the application of NLP techniques.</a:t>
                      </a:r>
                    </a:p>
                  </a:txBody>
                  <a:tcPr/>
                </a:tc>
                <a:tc>
                  <a:txBody>
                    <a:bodyPr/>
                    <a:lstStyle/>
                    <a:p>
                      <a:r>
                        <a:rPr lang="en-US" dirty="0"/>
                        <a:t>Rule-based sentiment detection mechanisms.</a:t>
                      </a:r>
                    </a:p>
                  </a:txBody>
                  <a:tcPr/>
                </a:tc>
                <a:extLst>
                  <a:ext uri="{0D108BD9-81ED-4DB2-BD59-A6C34878D82A}">
                    <a16:rowId xmlns:a16="http://schemas.microsoft.com/office/drawing/2014/main" val="2932700203"/>
                  </a:ext>
                </a:extLst>
              </a:tr>
              <a:tr h="785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Emotion Recognition Using Deep Learning on Textual Data</a:t>
                      </a:r>
                    </a:p>
                  </a:txBody>
                  <a:tcPr/>
                </a:tc>
                <a:tc>
                  <a:txBody>
                    <a:bodyPr/>
                    <a:lstStyle/>
                    <a:p>
                      <a:r>
                        <a:rPr lang="en-US" sz="1800" kern="1200" dirty="0">
                          <a:solidFill>
                            <a:schemeClr val="dk1"/>
                          </a:solidFill>
                          <a:effectLst/>
                          <a:latin typeface="+mn-lt"/>
                          <a:ea typeface="+mn-ea"/>
                          <a:cs typeface="+mn-cs"/>
                        </a:rPr>
                        <a:t>X. Li, L. Zhang</a:t>
                      </a:r>
                      <a:endParaRPr lang="en-US" dirty="0"/>
                    </a:p>
                  </a:txBody>
                  <a:tcPr/>
                </a:tc>
                <a:tc>
                  <a:txBody>
                    <a:bodyPr/>
                    <a:lstStyle/>
                    <a:p>
                      <a:r>
                        <a:rPr lang="en-US" dirty="0"/>
                        <a:t>Elsevier</a:t>
                      </a:r>
                    </a:p>
                  </a:txBody>
                  <a:tcPr/>
                </a:tc>
                <a:tc>
                  <a:txBody>
                    <a:bodyPr/>
                    <a:lstStyle/>
                    <a:p>
                      <a:r>
                        <a:rPr lang="en-US" dirty="0"/>
                        <a:t>This research focuses on emotion recognition using deep learning.</a:t>
                      </a:r>
                    </a:p>
                  </a:txBody>
                  <a:tcPr/>
                </a:tc>
                <a:tc>
                  <a:txBody>
                    <a:bodyPr/>
                    <a:lstStyle/>
                    <a:p>
                      <a:r>
                        <a:rPr lang="en-US" dirty="0"/>
                        <a:t>Deep learning models: RNNs with attention mechanisms.</a:t>
                      </a:r>
                    </a:p>
                  </a:txBody>
                  <a:tcPr/>
                </a:tc>
                <a:extLst>
                  <a:ext uri="{0D108BD9-81ED-4DB2-BD59-A6C34878D82A}">
                    <a16:rowId xmlns:a16="http://schemas.microsoft.com/office/drawing/2014/main" val="1166467421"/>
                  </a:ext>
                </a:extLst>
              </a:tr>
              <a:tr h="604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Sentiment Analysis of Text Using NLP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J. Kumar</a:t>
                      </a:r>
                    </a:p>
                    <a:p>
                      <a:endParaRPr lang="en-US" dirty="0"/>
                    </a:p>
                  </a:txBody>
                  <a:tcPr/>
                </a:tc>
                <a:tc>
                  <a:txBody>
                    <a:bodyPr/>
                    <a:lstStyle/>
                    <a:p>
                      <a:r>
                        <a:rPr lang="en-US" dirty="0"/>
                        <a:t>Springer</a:t>
                      </a:r>
                    </a:p>
                  </a:txBody>
                  <a:tcPr/>
                </a:tc>
                <a:tc>
                  <a:txBody>
                    <a:bodyPr/>
                    <a:lstStyle/>
                    <a:p>
                      <a:r>
                        <a:rPr lang="en-US" dirty="0"/>
                        <a:t>This uses natural language processing (NLP) techniques.</a:t>
                      </a:r>
                    </a:p>
                  </a:txBody>
                  <a:tcPr/>
                </a:tc>
                <a:tc>
                  <a:txBody>
                    <a:bodyPr/>
                    <a:lstStyle/>
                    <a:p>
                      <a:r>
                        <a:rPr lang="en-US" dirty="0"/>
                        <a:t>Rule-based systems for initial sentiment analysis.</a:t>
                      </a:r>
                    </a:p>
                  </a:txBody>
                  <a:tcPr/>
                </a:tc>
                <a:extLst>
                  <a:ext uri="{0D108BD9-81ED-4DB2-BD59-A6C34878D82A}">
                    <a16:rowId xmlns:a16="http://schemas.microsoft.com/office/drawing/2014/main" val="1392888303"/>
                  </a:ext>
                </a:extLst>
              </a:tr>
              <a:tr h="604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Detecting Emotions from Text with Hybrid Models</a:t>
                      </a:r>
                    </a:p>
                  </a:txBody>
                  <a:tcPr/>
                </a:tc>
                <a:tc>
                  <a:txBody>
                    <a:bodyPr/>
                    <a:lstStyle/>
                    <a:p>
                      <a:r>
                        <a:rPr lang="en-US" sz="1800" kern="1200" dirty="0">
                          <a:solidFill>
                            <a:schemeClr val="dk1"/>
                          </a:solidFill>
                          <a:effectLst/>
                          <a:latin typeface="+mn-lt"/>
                          <a:ea typeface="+mn-ea"/>
                          <a:cs typeface="+mn-cs"/>
                        </a:rPr>
                        <a:t>M. Patel, P. Roy</a:t>
                      </a:r>
                      <a:endParaRPr lang="en-US" dirty="0"/>
                    </a:p>
                  </a:txBody>
                  <a:tcPr/>
                </a:tc>
                <a:tc>
                  <a:txBody>
                    <a:bodyPr/>
                    <a:lstStyle/>
                    <a:p>
                      <a:r>
                        <a:rPr lang="en-US" dirty="0"/>
                        <a:t>IEEE </a:t>
                      </a:r>
                    </a:p>
                  </a:txBody>
                  <a:tcPr/>
                </a:tc>
                <a:tc>
                  <a:txBody>
                    <a:bodyPr/>
                    <a:lstStyle/>
                    <a:p>
                      <a:r>
                        <a:rPr lang="en-US" dirty="0"/>
                        <a:t>The paper explores the use of hybrid models.</a:t>
                      </a:r>
                    </a:p>
                  </a:txBody>
                  <a:tcPr/>
                </a:tc>
                <a:tc>
                  <a:txBody>
                    <a:bodyPr/>
                    <a:lstStyle/>
                    <a:p>
                      <a:r>
                        <a:rPr lang="en-US" dirty="0"/>
                        <a:t>Hybrid approach  lexicon-based.</a:t>
                      </a:r>
                    </a:p>
                  </a:txBody>
                  <a:tcPr/>
                </a:tc>
                <a:extLst>
                  <a:ext uri="{0D108BD9-81ED-4DB2-BD59-A6C34878D82A}">
                    <a16:rowId xmlns:a16="http://schemas.microsoft.com/office/drawing/2014/main" val="1043113392"/>
                  </a:ext>
                </a:extLst>
              </a:tr>
              <a:tr h="785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Emotion Detection from Online Text: Challenges and Opportunities</a:t>
                      </a:r>
                    </a:p>
                  </a:txBody>
                  <a:tcPr/>
                </a:tc>
                <a:tc>
                  <a:txBody>
                    <a:bodyPr/>
                    <a:lstStyle/>
                    <a:p>
                      <a:r>
                        <a:rPr lang="en-US" sz="1800" kern="1200" dirty="0">
                          <a:solidFill>
                            <a:schemeClr val="dk1"/>
                          </a:solidFill>
                          <a:effectLst/>
                          <a:latin typeface="+mn-lt"/>
                          <a:ea typeface="+mn-ea"/>
                          <a:cs typeface="+mn-cs"/>
                        </a:rPr>
                        <a:t>S. Gupta</a:t>
                      </a:r>
                      <a:endParaRPr lang="en-US" dirty="0"/>
                    </a:p>
                  </a:txBody>
                  <a:tcPr/>
                </a:tc>
                <a:tc>
                  <a:txBody>
                    <a:bodyPr/>
                    <a:lstStyle/>
                    <a:p>
                      <a:r>
                        <a:rPr lang="en-US" dirty="0"/>
                        <a:t>Elsevier</a:t>
                      </a:r>
                    </a:p>
                  </a:txBody>
                  <a:tcPr/>
                </a:tc>
                <a:tc>
                  <a:txBody>
                    <a:bodyPr/>
                    <a:lstStyle/>
                    <a:p>
                      <a:r>
                        <a:rPr lang="en-US" dirty="0"/>
                        <a:t>This comprehensively reviews the state-of-the-art techniques</a:t>
                      </a:r>
                    </a:p>
                  </a:txBody>
                  <a:tcPr/>
                </a:tc>
                <a:tc>
                  <a:txBody>
                    <a:bodyPr/>
                    <a:lstStyle/>
                    <a:p>
                      <a:r>
                        <a:rPr lang="en-US" dirty="0"/>
                        <a:t>Tools  with multimodal emotion detection frameworks.</a:t>
                      </a:r>
                    </a:p>
                  </a:txBody>
                  <a:tcPr/>
                </a:tc>
                <a:extLst>
                  <a:ext uri="{0D108BD9-81ED-4DB2-BD59-A6C34878D82A}">
                    <a16:rowId xmlns:a16="http://schemas.microsoft.com/office/drawing/2014/main" val="81976875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D1602EE-B484-4E28-BDEB-FD2F98039B2D}"/>
              </a:ext>
            </a:extLst>
          </p:cNvPr>
          <p:cNvGraphicFramePr>
            <a:graphicFrameLocks noGrp="1"/>
          </p:cNvGraphicFramePr>
          <p:nvPr>
            <p:ph idx="1"/>
            <p:extLst>
              <p:ext uri="{D42A27DB-BD31-4B8C-83A1-F6EECF244321}">
                <p14:modId xmlns:p14="http://schemas.microsoft.com/office/powerpoint/2010/main" val="194554595"/>
              </p:ext>
            </p:extLst>
          </p:nvPr>
        </p:nvGraphicFramePr>
        <p:xfrm>
          <a:off x="0" y="0"/>
          <a:ext cx="12192000" cy="130628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893144743"/>
                    </a:ext>
                  </a:extLst>
                </a:gridCol>
                <a:gridCol w="2438400">
                  <a:extLst>
                    <a:ext uri="{9D8B030D-6E8A-4147-A177-3AD203B41FA5}">
                      <a16:colId xmlns:a16="http://schemas.microsoft.com/office/drawing/2014/main" val="3391958922"/>
                    </a:ext>
                  </a:extLst>
                </a:gridCol>
                <a:gridCol w="2438400">
                  <a:extLst>
                    <a:ext uri="{9D8B030D-6E8A-4147-A177-3AD203B41FA5}">
                      <a16:colId xmlns:a16="http://schemas.microsoft.com/office/drawing/2014/main" val="180963824"/>
                    </a:ext>
                  </a:extLst>
                </a:gridCol>
                <a:gridCol w="2438400">
                  <a:extLst>
                    <a:ext uri="{9D8B030D-6E8A-4147-A177-3AD203B41FA5}">
                      <a16:colId xmlns:a16="http://schemas.microsoft.com/office/drawing/2014/main" val="2052352585"/>
                    </a:ext>
                  </a:extLst>
                </a:gridCol>
                <a:gridCol w="2438400">
                  <a:extLst>
                    <a:ext uri="{9D8B030D-6E8A-4147-A177-3AD203B41FA5}">
                      <a16:colId xmlns:a16="http://schemas.microsoft.com/office/drawing/2014/main" val="721223671"/>
                    </a:ext>
                  </a:extLst>
                </a:gridCol>
              </a:tblGrid>
              <a:tr h="1306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Automatic Emotion Detection for Social Media Text</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 Lee, J. Park</a:t>
                      </a:r>
                      <a:endParaRPr lang="en-US" b="0" dirty="0"/>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0" dirty="0">
                          <a:solidFill>
                            <a:schemeClr val="tx1"/>
                          </a:solidFill>
                        </a:rPr>
                        <a:t>EEE</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The goal of automatic emotion detection in social media text </a:t>
                      </a:r>
                    </a:p>
                    <a:p>
                      <a:endParaRPr lang="en-US"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Sentiment Analysis Tools</a:t>
                      </a:r>
                    </a:p>
                    <a:p>
                      <a:endParaRPr lang="en-US" dirty="0"/>
                    </a:p>
                  </a:txBody>
                  <a:tcPr>
                    <a:solidFill>
                      <a:schemeClr val="bg1">
                        <a:lumMod val="95000"/>
                      </a:schemeClr>
                    </a:solidFill>
                  </a:tcPr>
                </a:tc>
                <a:extLst>
                  <a:ext uri="{0D108BD9-81ED-4DB2-BD59-A6C34878D82A}">
                    <a16:rowId xmlns:a16="http://schemas.microsoft.com/office/drawing/2014/main" val="2842947203"/>
                  </a:ext>
                </a:extLst>
              </a:tr>
            </a:tbl>
          </a:graphicData>
        </a:graphic>
      </p:graphicFrame>
      <p:sp>
        <p:nvSpPr>
          <p:cNvPr id="4" name="Date Placeholder 3">
            <a:extLst>
              <a:ext uri="{FF2B5EF4-FFF2-40B4-BE49-F238E27FC236}">
                <a16:creationId xmlns:a16="http://schemas.microsoft.com/office/drawing/2014/main" id="{8F685A7D-D917-4DAB-872D-2E3835164075}"/>
              </a:ext>
            </a:extLst>
          </p:cNvPr>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a:extLst>
              <a:ext uri="{FF2B5EF4-FFF2-40B4-BE49-F238E27FC236}">
                <a16:creationId xmlns:a16="http://schemas.microsoft.com/office/drawing/2014/main" id="{1C166796-CC9E-49BC-90DD-920D945C5A57}"/>
              </a:ext>
            </a:extLst>
          </p:cNvPr>
          <p:cNvSpPr>
            <a:spLocks noGrp="1"/>
          </p:cNvSpPr>
          <p:nvPr>
            <p:ph type="sldNum" sz="quarter" idx="12"/>
          </p:nvPr>
        </p:nvSpPr>
        <p:spPr/>
        <p:txBody>
          <a:bodyPr/>
          <a:lstStyle/>
          <a:p>
            <a:fld id="{672DB9CA-C85A-4E11-ADC0-8193E41C1656}" type="slidenum">
              <a:rPr lang="en-IN" smtClean="0"/>
              <a:t>6</a:t>
            </a:fld>
            <a:endParaRPr lang="en-IN" dirty="0"/>
          </a:p>
        </p:txBody>
      </p:sp>
    </p:spTree>
    <p:extLst>
      <p:ext uri="{BB962C8B-B14F-4D97-AF65-F5344CB8AC3E}">
        <p14:creationId xmlns:p14="http://schemas.microsoft.com/office/powerpoint/2010/main" val="205734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dirty="0">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31FFD9-2F55-4C76-9215-5B17DAAA6DA4}"/>
              </a:ext>
            </a:extLst>
          </p:cNvPr>
          <p:cNvPicPr>
            <a:picLocks noChangeAspect="1"/>
          </p:cNvPicPr>
          <p:nvPr/>
        </p:nvPicPr>
        <p:blipFill>
          <a:blip r:embed="rId2"/>
          <a:stretch>
            <a:fillRect/>
          </a:stretch>
        </p:blipFill>
        <p:spPr>
          <a:xfrm>
            <a:off x="2017486" y="1020002"/>
            <a:ext cx="7678057" cy="504268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dirty="0">
              <a:solidFill>
                <a:schemeClr val="tx1"/>
              </a:solidFill>
            </a:endParaRPr>
          </a:p>
        </p:txBody>
      </p:sp>
      <p:pic>
        <p:nvPicPr>
          <p:cNvPr id="15" name="Picture 14">
            <a:extLst>
              <a:ext uri="{FF2B5EF4-FFF2-40B4-BE49-F238E27FC236}">
                <a16:creationId xmlns:a16="http://schemas.microsoft.com/office/drawing/2014/main" id="{80D9293C-CA1D-45E6-BA25-E6B9F00A1EF4}"/>
              </a:ext>
            </a:extLst>
          </p:cNvPr>
          <p:cNvPicPr>
            <a:picLocks noChangeAspect="1"/>
          </p:cNvPicPr>
          <p:nvPr/>
        </p:nvPicPr>
        <p:blipFill>
          <a:blip r:embed="rId2"/>
          <a:stretch>
            <a:fillRect/>
          </a:stretch>
        </p:blipFill>
        <p:spPr>
          <a:xfrm>
            <a:off x="1507042" y="896257"/>
            <a:ext cx="8899125" cy="5065486"/>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9788" y="2604066"/>
            <a:ext cx="5157787" cy="3684588"/>
          </a:xfrm>
        </p:spPr>
        <p:txBody>
          <a:bodyPr>
            <a:normAutofit/>
          </a:bodyPr>
          <a:lstStyle/>
          <a:p>
            <a:pPr>
              <a:buClr>
                <a:srgbClr val="FF0000"/>
              </a:buClr>
            </a:pPr>
            <a:r>
              <a:rPr lang="en-US" sz="2800" dirty="0">
                <a:solidFill>
                  <a:srgbClr val="000000"/>
                </a:solidFill>
              </a:rPr>
              <a:t>Processor (CPU):Intel core i5.</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solidFill>
                  <a:srgbClr val="000000"/>
                </a:solidFill>
              </a:rPr>
              <a:t>Storage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solidFill>
                  <a:srgbClr val="000000"/>
                </a:solidFill>
              </a:rPr>
              <a:t>Memory (RAM):16+Gb for Large dataset .</a:t>
            </a:r>
          </a:p>
          <a:p>
            <a:pPr>
              <a:buClr>
                <a:srgbClr val="FF0000"/>
              </a:buClr>
            </a:pPr>
            <a:r>
              <a:rPr lang="en-US" sz="2800" dirty="0">
                <a:solidFill>
                  <a:srgbClr val="000000"/>
                </a:solidFill>
              </a:rPr>
              <a:t>Graphics Processing Unit (GPU)</a:t>
            </a:r>
            <a:r>
              <a:rPr lang="en-US" dirty="0">
                <a:solidFill>
                  <a:srgbClr val="000000"/>
                </a:solidFill>
              </a:rPr>
              <a:t>:</a:t>
            </a:r>
            <a:r>
              <a:rPr lang="en-US" sz="2800" dirty="0"/>
              <a:t>NVIDIA GPU</a:t>
            </a:r>
            <a:endParaRPr lang="en-US" sz="2800" dirty="0">
              <a:solidFill>
                <a:srgbClr val="000000"/>
              </a:solidFill>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56355" y="2588418"/>
            <a:ext cx="5899725"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Python,HTML,CSS.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Libraries : Pandas,numpy</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Text Preprocessing Tools:Neat Text.</a:t>
            </a:r>
          </a:p>
          <a:p>
            <a:pPr>
              <a:buClr>
                <a:srgbClr val="FF0000"/>
              </a:buClr>
            </a:pPr>
            <a:r>
              <a:rPr lang="en-US" sz="2800" dirty="0"/>
              <a:t> Dataset: Goemotion.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t>Machine Learning Platforms:NLTK</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a:ea typeface="Times New Roman"/>
                <a:cs typeface="Times New Roman"/>
                <a:sym typeface="Times New Roman"/>
              </a:rPr>
              <a:t>Visualization Tools : seaborn</a:t>
            </a:r>
            <a:endParaRPr lang="en-US" sz="2800" dirty="0"/>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dirty="0">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1100</Words>
  <Application>Microsoft Office PowerPoint</Application>
  <PresentationFormat>Widescreen</PresentationFormat>
  <Paragraphs>141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 </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Shruthika</dc:creator>
  <cp:lastModifiedBy>Manikandan</cp:lastModifiedBy>
  <cp:revision>23</cp:revision>
  <dcterms:modified xsi:type="dcterms:W3CDTF">2024-12-06T11:16:07Z</dcterms:modified>
</cp:coreProperties>
</file>