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6" Type="http://schemas.microsoft.com/office/2020/02/relationships/classificationlabels" Target="docMetadata/LabelInfo.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81" r:id="rId5"/>
    <p:sldId id="284" r:id="rId6"/>
    <p:sldId id="278" r:id="rId7"/>
    <p:sldId id="261" r:id="rId8"/>
    <p:sldId id="279" r:id="rId9"/>
    <p:sldId id="294" r:id="rId10"/>
    <p:sldId id="265" r:id="rId11"/>
    <p:sldId id="277" r:id="rId12"/>
    <p:sldId id="295" r:id="rId13"/>
    <p:sldId id="296" r:id="rId14"/>
    <p:sldId id="297" r:id="rId15"/>
    <p:sldId id="299" r:id="rId16"/>
    <p:sldId id="300" r:id="rId17"/>
    <p:sldId id="301"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94879" autoAdjust="0"/>
  </p:normalViewPr>
  <p:slideViewPr>
    <p:cSldViewPr snapToGrid="0">
      <p:cViewPr varScale="1">
        <p:scale>
          <a:sx n="69" d="100"/>
          <a:sy n="69" d="100"/>
        </p:scale>
        <p:origin x="-684" y="-102"/>
      </p:cViewPr>
      <p:guideLst>
        <p:guide orient="horz" pos="2160"/>
        <p:guide pos="3840"/>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microsoft.com/office/2018/10/relationships/authors" Target="authors.xml" /><Relationship Id="rId3" Type="http://schemas.openxmlformats.org/officeDocument/2006/relationships/customXml" Target="../customXml/item3.xml" /><Relationship Id="rId21" Type="http://schemas.openxmlformats.org/officeDocument/2006/relationships/handoutMaster" Target="handoutMasters/handout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pPr/>
              <a:t>12/11/2024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pPr/>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pPr/>
              <a:t>12/11/2024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pPr/>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23A35-1FA6-84F9-C9C9-8EFD760A5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DB01-A300-500A-E9FF-5021D5B21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90371-6E13-9BA6-3274-E7DFC0AA83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5DD689E-823E-FB48-22C9-BEE63C553E8C}"/>
              </a:ext>
            </a:extLst>
          </p:cNvPr>
          <p:cNvSpPr>
            <a:spLocks noGrp="1"/>
          </p:cNvSpPr>
          <p:nvPr>
            <p:ph type="sldNum" sz="quarter" idx="5"/>
          </p:nvPr>
        </p:nvSpPr>
        <p:spPr/>
        <p:txBody>
          <a:bodyPr/>
          <a:lstStyle/>
          <a:p>
            <a:fld id="{55247812-3409-784D-BAE7-ABE53735D59F}" type="slidenum">
              <a:rPr lang="en-US" smtClean="0"/>
              <a:pPr/>
              <a:t>2</a:t>
            </a:fld>
            <a:endParaRPr lang="en-US"/>
          </a:p>
        </p:txBody>
      </p:sp>
    </p:spTree>
    <p:extLst>
      <p:ext uri="{BB962C8B-B14F-4D97-AF65-F5344CB8AC3E}">
        <p14:creationId xmlns:p14="http://schemas.microsoft.com/office/powerpoint/2010/main" val="2217294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pPr/>
              <a:t>3</a:t>
            </a:fld>
            <a:endParaRPr lang="en-US"/>
          </a:p>
        </p:txBody>
      </p:sp>
    </p:spTree>
    <p:extLst>
      <p:ext uri="{BB962C8B-B14F-4D97-AF65-F5344CB8AC3E}">
        <p14:creationId xmlns:p14="http://schemas.microsoft.com/office/powerpoint/2010/main" val="854501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pPr/>
              <a:t>4</a:t>
            </a:fld>
            <a:endParaRPr lang="en-US"/>
          </a:p>
        </p:txBody>
      </p:sp>
    </p:spTree>
    <p:extLst>
      <p:ext uri="{BB962C8B-B14F-4D97-AF65-F5344CB8AC3E}">
        <p14:creationId xmlns:p14="http://schemas.microsoft.com/office/powerpoint/2010/main" val="838339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pPr/>
              <a:t>5</a:t>
            </a:fld>
            <a:endParaRPr lang="en-US"/>
          </a:p>
        </p:txBody>
      </p:sp>
    </p:spTree>
    <p:extLst>
      <p:ext uri="{BB962C8B-B14F-4D97-AF65-F5344CB8AC3E}">
        <p14:creationId xmlns:p14="http://schemas.microsoft.com/office/powerpoint/2010/main" val="27937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pPr/>
              <a:t>7</a:t>
            </a:fld>
            <a:endParaRPr lang="en-US"/>
          </a:p>
        </p:txBody>
      </p:sp>
    </p:spTree>
    <p:extLst>
      <p:ext uri="{BB962C8B-B14F-4D97-AF65-F5344CB8AC3E}">
        <p14:creationId xmlns:p14="http://schemas.microsoft.com/office/powerpoint/2010/main" val="1015613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pPr/>
              <a:t>8</a:t>
            </a:fld>
            <a:endParaRPr lang="en-US"/>
          </a:p>
        </p:txBody>
      </p:sp>
    </p:spTree>
    <p:extLst>
      <p:ext uri="{BB962C8B-B14F-4D97-AF65-F5344CB8AC3E}">
        <p14:creationId xmlns:p14="http://schemas.microsoft.com/office/powerpoint/2010/main" val="1718631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pPr/>
              <a:t>12</a:t>
            </a:fld>
            <a:endParaRPr lang="en-US"/>
          </a:p>
        </p:txBody>
      </p:sp>
    </p:spTree>
    <p:extLst>
      <p:ext uri="{BB962C8B-B14F-4D97-AF65-F5344CB8AC3E}">
        <p14:creationId xmlns:p14="http://schemas.microsoft.com/office/powerpoint/2010/main" val="1718631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23A35-1FA6-84F9-C9C9-8EFD760A5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DB01-A300-500A-E9FF-5021D5B21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90371-6E13-9BA6-3274-E7DFC0AA83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5DD689E-823E-FB48-22C9-BEE63C553E8C}"/>
              </a:ext>
            </a:extLst>
          </p:cNvPr>
          <p:cNvSpPr>
            <a:spLocks noGrp="1"/>
          </p:cNvSpPr>
          <p:nvPr>
            <p:ph type="sldNum" sz="quarter" idx="5"/>
          </p:nvPr>
        </p:nvSpPr>
        <p:spPr/>
        <p:txBody>
          <a:bodyPr/>
          <a:lstStyle/>
          <a:p>
            <a:fld id="{55247812-3409-784D-BAE7-ABE53735D59F}" type="slidenum">
              <a:rPr lang="en-US" smtClean="0"/>
              <a:pPr/>
              <a:t>13</a:t>
            </a:fld>
            <a:endParaRPr lang="en-US"/>
          </a:p>
        </p:txBody>
      </p:sp>
    </p:spTree>
    <p:extLst>
      <p:ext uri="{BB962C8B-B14F-4D97-AF65-F5344CB8AC3E}">
        <p14:creationId xmlns:p14="http://schemas.microsoft.com/office/powerpoint/2010/main" val="2217294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12/11/2024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12/11/2024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12/11/2024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12/11/2024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dirty="0"/>
              <a:t>Click to edit Master title style</a:t>
            </a:r>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12/11/2024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pPr/>
              <a:t>12/11/2024</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pPr/>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 id="2147483667" r:id="rId13"/>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png" /><Relationship Id="rId1" Type="http://schemas.openxmlformats.org/officeDocument/2006/relationships/slideLayout" Target="../slideLayouts/slideLayout1.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2.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7.xml" /><Relationship Id="rId1" Type="http://schemas.openxmlformats.org/officeDocument/2006/relationships/slideLayout" Target="../slideLayouts/slideLayout8.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3.xml" /><Relationship Id="rId1" Type="http://schemas.openxmlformats.org/officeDocument/2006/relationships/slideLayout" Target="../slideLayouts/slideLayout4.xml" /><Relationship Id="rId4" Type="http://schemas.microsoft.com/office/2007/relationships/hdphoto" Target="../media/hdphoto2.wdp"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5.xml" /><Relationship Id="rId1" Type="http://schemas.openxmlformats.org/officeDocument/2006/relationships/slideLayout" Target="../slideLayouts/slideLayout7.xml" /><Relationship Id="rId4" Type="http://schemas.openxmlformats.org/officeDocument/2006/relationships/image" Target="../media/image7.jpeg" /></Relationships>
</file>

<file path=ppt/slides/_rels/slide8.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6.xml" /><Relationship Id="rId1" Type="http://schemas.openxmlformats.org/officeDocument/2006/relationships/slideLayout" Target="../slideLayouts/slideLayout8.xml" /><Relationship Id="rId4" Type="http://schemas.microsoft.com/office/2007/relationships/hdphoto" Target="../media/hdphoto3.wdp"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pic>
        <p:nvPicPr>
          <p:cNvPr id="5" name="image1.jpeg">
            <a:extLst>
              <a:ext uri="{FF2B5EF4-FFF2-40B4-BE49-F238E27FC236}">
                <a16:creationId xmlns:a16="http://schemas.microsoft.com/office/drawing/2014/main" id="{62CD92C4-5276-CA2D-0793-E838380C1881}"/>
              </a:ext>
            </a:extLst>
          </p:cNvPr>
          <p:cNvPicPr>
            <a:picLocks noChangeAspect="1"/>
          </p:cNvPicPr>
          <p:nvPr/>
        </p:nvPicPr>
        <p:blipFill>
          <a:blip r:embed="rId4" cstate="print"/>
          <a:stretch>
            <a:fillRect/>
          </a:stretch>
        </p:blipFill>
        <p:spPr>
          <a:xfrm>
            <a:off x="1801907" y="275664"/>
            <a:ext cx="1546412" cy="1364876"/>
          </a:xfrm>
          <a:prstGeom prst="rect">
            <a:avLst/>
          </a:prstGeom>
        </p:spPr>
      </p:pic>
      <p:sp>
        <p:nvSpPr>
          <p:cNvPr id="7" name="TextBox 6"/>
          <p:cNvSpPr txBox="1"/>
          <p:nvPr/>
        </p:nvSpPr>
        <p:spPr>
          <a:xfrm>
            <a:off x="3281081" y="1"/>
            <a:ext cx="7557247" cy="2031325"/>
          </a:xfrm>
          <a:prstGeom prst="rect">
            <a:avLst/>
          </a:prstGeom>
          <a:noFill/>
        </p:spPr>
        <p:txBody>
          <a:bodyPr wrap="square" rtlCol="0">
            <a:spAutoFit/>
          </a:bodyPr>
          <a:lstStyle/>
          <a:p>
            <a:pPr algn="ctr"/>
            <a:endParaRPr lang="en-IN" b="1" dirty="0">
              <a:solidFill>
                <a:srgbClr val="92D050"/>
              </a:solidFill>
              <a:latin typeface="Lucida Fax" pitchFamily="18" charset="0"/>
              <a:cs typeface="Times New Roman" panose="02020603050405020304" pitchFamily="18" charset="0"/>
            </a:endParaRPr>
          </a:p>
          <a:p>
            <a:pPr algn="ctr">
              <a:lnSpc>
                <a:spcPct val="150000"/>
              </a:lnSpc>
            </a:pPr>
            <a:r>
              <a:rPr lang="en-IN" sz="2000" b="1" dirty="0">
                <a:solidFill>
                  <a:srgbClr val="92D050"/>
                </a:solidFill>
                <a:latin typeface="Lucida Fax" pitchFamily="18" charset="0"/>
                <a:cs typeface="Times New Roman" panose="02020603050405020304" pitchFamily="18" charset="0"/>
              </a:rPr>
              <a:t>VIGNAN’S INSTITUTE OF MANAGEMENT</a:t>
            </a:r>
          </a:p>
          <a:p>
            <a:pPr algn="ctr">
              <a:lnSpc>
                <a:spcPct val="150000"/>
              </a:lnSpc>
            </a:pPr>
            <a:r>
              <a:rPr lang="en-IN" sz="2000" b="1" dirty="0">
                <a:solidFill>
                  <a:srgbClr val="92D050"/>
                </a:solidFill>
                <a:latin typeface="Lucida Fax" pitchFamily="18" charset="0"/>
                <a:cs typeface="Times New Roman" panose="02020603050405020304" pitchFamily="18" charset="0"/>
              </a:rPr>
              <a:t> AND                  </a:t>
            </a:r>
          </a:p>
          <a:p>
            <a:pPr algn="ctr">
              <a:lnSpc>
                <a:spcPct val="150000"/>
              </a:lnSpc>
            </a:pPr>
            <a:r>
              <a:rPr lang="en-IN" sz="2000" b="1" dirty="0">
                <a:solidFill>
                  <a:srgbClr val="92D050"/>
                </a:solidFill>
                <a:latin typeface="Lucida Fax" pitchFamily="18" charset="0"/>
                <a:cs typeface="Times New Roman" panose="02020603050405020304" pitchFamily="18" charset="0"/>
              </a:rPr>
              <a:t>TECHNOLOGY FOR WOMEN</a:t>
            </a:r>
            <a:endParaRPr lang="en-US" sz="2000" dirty="0">
              <a:solidFill>
                <a:srgbClr val="92D050"/>
              </a:solidFill>
              <a:latin typeface="Lucida Fax" pitchFamily="18" charset="0"/>
            </a:endParaRPr>
          </a:p>
          <a:p>
            <a:endParaRPr lang="en-US" dirty="0"/>
          </a:p>
        </p:txBody>
      </p:sp>
      <p:sp>
        <p:nvSpPr>
          <p:cNvPr id="9" name="TextBox 8"/>
          <p:cNvSpPr txBox="1"/>
          <p:nvPr/>
        </p:nvSpPr>
        <p:spPr>
          <a:xfrm>
            <a:off x="2460251" y="2197471"/>
            <a:ext cx="7248525" cy="3277820"/>
          </a:xfrm>
          <a:prstGeom prst="rect">
            <a:avLst/>
          </a:prstGeom>
          <a:noFill/>
        </p:spPr>
        <p:txBody>
          <a:bodyPr wrap="square" rtlCol="0">
            <a:spAutoFit/>
          </a:bodyPr>
          <a:lstStyle/>
          <a:p>
            <a:pPr algn="ctr">
              <a:lnSpc>
                <a:spcPct val="150000"/>
              </a:lnSpc>
            </a:pPr>
            <a:r>
              <a:rPr lang="en-IN" sz="2400" dirty="0">
                <a:solidFill>
                  <a:schemeClr val="accent2"/>
                </a:solidFill>
                <a:latin typeface="Lucida Fax" pitchFamily="18" charset="0"/>
                <a:cs typeface="Times New Roman" panose="02020603050405020304" pitchFamily="18" charset="0"/>
              </a:rPr>
              <a:t>DEPARTMENT OF COMPUTER SCIENCE AND ENGINEERING</a:t>
            </a:r>
          </a:p>
          <a:p>
            <a:pPr algn="ctr">
              <a:lnSpc>
                <a:spcPct val="150000"/>
              </a:lnSpc>
            </a:pPr>
            <a:r>
              <a:rPr lang="en-US" sz="2400" dirty="0">
                <a:solidFill>
                  <a:schemeClr val="accent2"/>
                </a:solidFill>
                <a:latin typeface="Lucida Fax" pitchFamily="18" charset="0"/>
              </a:rPr>
              <a:t>TECHNICAL SEMINAR </a:t>
            </a:r>
          </a:p>
          <a:p>
            <a:pPr algn="ctr">
              <a:lnSpc>
                <a:spcPct val="150000"/>
              </a:lnSpc>
            </a:pPr>
            <a:r>
              <a:rPr lang="en-US" sz="2400" dirty="0">
                <a:solidFill>
                  <a:schemeClr val="accent2"/>
                </a:solidFill>
                <a:latin typeface="Lucida Fax" pitchFamily="18" charset="0"/>
              </a:rPr>
              <a:t>ON</a:t>
            </a:r>
          </a:p>
          <a:p>
            <a:pPr algn="ctr">
              <a:lnSpc>
                <a:spcPct val="150000"/>
              </a:lnSpc>
            </a:pPr>
            <a:r>
              <a:rPr lang="en-US" sz="2400" dirty="0">
                <a:solidFill>
                  <a:schemeClr val="accent2"/>
                </a:solidFill>
                <a:latin typeface="Lucida Fax" pitchFamily="18" charset="0"/>
              </a:rPr>
              <a:t>CYBERBULLYING DETECTION</a:t>
            </a:r>
          </a:p>
          <a:p>
            <a:pPr algn="ctr">
              <a:lnSpc>
                <a:spcPct val="150000"/>
              </a:lnSpc>
            </a:pPr>
            <a:r>
              <a:rPr lang="en-IN" b="1" dirty="0">
                <a:solidFill>
                  <a:schemeClr val="bg1"/>
                </a:solidFill>
                <a:latin typeface="Lucida Fax" pitchFamily="18" charset="0"/>
                <a:cs typeface="Times New Roman" panose="02020603050405020304" pitchFamily="18" charset="0"/>
              </a:rPr>
              <a:t> </a:t>
            </a:r>
            <a:endParaRPr lang="en-US" b="1" dirty="0">
              <a:solidFill>
                <a:schemeClr val="bg1"/>
              </a:solidFill>
              <a:latin typeface="Lucida Fax" pitchFamily="18" charset="0"/>
            </a:endParaRPr>
          </a:p>
        </p:txBody>
      </p:sp>
      <p:sp>
        <p:nvSpPr>
          <p:cNvPr id="10" name="TextBox 9"/>
          <p:cNvSpPr txBox="1"/>
          <p:nvPr/>
        </p:nvSpPr>
        <p:spPr>
          <a:xfrm>
            <a:off x="9465049" y="5402177"/>
            <a:ext cx="2466975" cy="1200329"/>
          </a:xfrm>
          <a:prstGeom prst="rect">
            <a:avLst/>
          </a:prstGeom>
          <a:noFill/>
        </p:spPr>
        <p:txBody>
          <a:bodyPr wrap="square" rtlCol="0">
            <a:spAutoFit/>
          </a:bodyPr>
          <a:lstStyle/>
          <a:p>
            <a:pPr algn="just"/>
            <a:r>
              <a:rPr lang="en-US" b="1" dirty="0">
                <a:solidFill>
                  <a:srgbClr val="92D050"/>
                </a:solidFill>
                <a:latin typeface="Lucida Fax" pitchFamily="18" charset="0"/>
              </a:rPr>
              <a:t>BY</a:t>
            </a:r>
          </a:p>
          <a:p>
            <a:pPr algn="just"/>
            <a:r>
              <a:rPr lang="en-US" b="1" dirty="0">
                <a:solidFill>
                  <a:srgbClr val="92D050"/>
                </a:solidFill>
                <a:latin typeface="Lucida Fax" pitchFamily="18" charset="0"/>
              </a:rPr>
              <a:t>A. SHRUTHIKA</a:t>
            </a:r>
          </a:p>
          <a:p>
            <a:pPr algn="just"/>
            <a:r>
              <a:rPr lang="en-US" b="1" dirty="0">
                <a:solidFill>
                  <a:srgbClr val="92D050"/>
                </a:solidFill>
                <a:latin typeface="Lucida Fax" pitchFamily="18" charset="0"/>
              </a:rPr>
              <a:t>21UP1A05D1</a:t>
            </a:r>
          </a:p>
          <a:p>
            <a:endParaRPr lang="en-US" dirty="0"/>
          </a:p>
        </p:txBody>
      </p:sp>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latin typeface="Lucida Fax" pitchFamily="18" charset="0"/>
              </a:rPr>
              <a:t>Back-End</a:t>
            </a:r>
            <a:endParaRPr lang="en-US" b="1" dirty="0">
              <a:latin typeface="Lucida Fax" pitchFamily="18" charset="0"/>
            </a:endParaRPr>
          </a:p>
        </p:txBody>
      </p:sp>
      <p:sp>
        <p:nvSpPr>
          <p:cNvPr id="3" name="Content Placeholder 2"/>
          <p:cNvSpPr>
            <a:spLocks noGrp="1"/>
          </p:cNvSpPr>
          <p:nvPr>
            <p:ph sz="quarter" idx="13"/>
          </p:nvPr>
        </p:nvSpPr>
        <p:spPr>
          <a:xfrm>
            <a:off x="360219" y="2646218"/>
            <a:ext cx="5486399" cy="3616036"/>
          </a:xfrm>
        </p:spPr>
        <p:txBody>
          <a:bodyPr/>
          <a:lstStyle/>
          <a:p>
            <a:pPr algn="just">
              <a:buFont typeface="Wingdings" pitchFamily="2" charset="2"/>
              <a:buChar char="q"/>
            </a:pPr>
            <a:r>
              <a:rPr lang="en-US" sz="2000" dirty="0">
                <a:latin typeface="Lucida Fax" pitchFamily="18" charset="0"/>
              </a:rPr>
              <a:t>The first network is a feed forward sentiment analyzer that determines whether a given message is positive or negative. This is done by using the top 500 words within our dataset in order to create a bag of words with a </a:t>
            </a:r>
            <a:r>
              <a:rPr lang="en-US" sz="2000" dirty="0" err="1">
                <a:latin typeface="Lucida Fax" pitchFamily="18" charset="0"/>
              </a:rPr>
              <a:t>tf</a:t>
            </a:r>
            <a:r>
              <a:rPr lang="en-US" sz="2000" dirty="0">
                <a:latin typeface="Lucida Fax" pitchFamily="18" charset="0"/>
              </a:rPr>
              <a:t> / </a:t>
            </a:r>
            <a:r>
              <a:rPr lang="en-US" sz="2000" dirty="0" err="1">
                <a:latin typeface="Lucida Fax" pitchFamily="18" charset="0"/>
              </a:rPr>
              <a:t>idf</a:t>
            </a:r>
            <a:r>
              <a:rPr lang="en-US" sz="2000" dirty="0">
                <a:latin typeface="Lucida Fax" pitchFamily="18" charset="0"/>
              </a:rPr>
              <a:t> normalization. This is then fed into our four layer neural network which then uses the frequencies of each word to determine whether the sentence is positive or negative. </a:t>
            </a:r>
          </a:p>
          <a:p>
            <a:endParaRPr lang="en-US" dirty="0"/>
          </a:p>
        </p:txBody>
      </p:sp>
      <p:sp>
        <p:nvSpPr>
          <p:cNvPr id="4" name="Content Placeholder 3"/>
          <p:cNvSpPr>
            <a:spLocks noGrp="1"/>
          </p:cNvSpPr>
          <p:nvPr>
            <p:ph sz="quarter" idx="14"/>
          </p:nvPr>
        </p:nvSpPr>
        <p:spPr>
          <a:xfrm>
            <a:off x="6179127" y="2590800"/>
            <a:ext cx="5832764" cy="3588326"/>
          </a:xfrm>
        </p:spPr>
        <p:txBody>
          <a:bodyPr>
            <a:normAutofit/>
          </a:bodyPr>
          <a:lstStyle/>
          <a:p>
            <a:pPr algn="just">
              <a:lnSpc>
                <a:spcPct val="110000"/>
              </a:lnSpc>
              <a:buFont typeface="Wingdings" pitchFamily="2" charset="2"/>
              <a:buChar char="q"/>
            </a:pPr>
            <a:r>
              <a:rPr lang="en-US" sz="2000" dirty="0">
                <a:latin typeface="Lucida Fax" pitchFamily="18" charset="0"/>
              </a:rPr>
              <a:t>This second network then utilizes a recursive neural network with a long-short-term memory in order to predict what the best output would be given the current state of memory and the message given. After completing the transformation, the message is restructured back into a string of letters based on the output sequence given and the final message is sent to the recipient.</a:t>
            </a:r>
          </a:p>
          <a:p>
            <a:endParaRPr lang="en-US" dirty="0"/>
          </a:p>
        </p:txBody>
      </p:sp>
      <p:sp>
        <p:nvSpPr>
          <p:cNvPr id="5" name="TextBox 4"/>
          <p:cNvSpPr txBox="1"/>
          <p:nvPr/>
        </p:nvSpPr>
        <p:spPr>
          <a:xfrm>
            <a:off x="692727" y="1551710"/>
            <a:ext cx="10889673" cy="954107"/>
          </a:xfrm>
          <a:prstGeom prst="rect">
            <a:avLst/>
          </a:prstGeom>
          <a:noFill/>
        </p:spPr>
        <p:txBody>
          <a:bodyPr wrap="square" rtlCol="0">
            <a:spAutoFit/>
          </a:bodyPr>
          <a:lstStyle/>
          <a:p>
            <a:pPr>
              <a:buClr>
                <a:schemeClr val="accent2">
                  <a:lumMod val="50000"/>
                </a:schemeClr>
              </a:buClr>
            </a:pPr>
            <a:endParaRPr lang="en-US" dirty="0">
              <a:latin typeface="Lucida Fax" pitchFamily="18" charset="0"/>
            </a:endParaRPr>
          </a:p>
          <a:p>
            <a:pPr algn="ctr">
              <a:buClr>
                <a:schemeClr val="accent2">
                  <a:lumMod val="50000"/>
                </a:schemeClr>
              </a:buClr>
              <a:buFont typeface="Wingdings" pitchFamily="2" charset="2"/>
              <a:buChar char="Ø"/>
            </a:pPr>
            <a:r>
              <a:rPr lang="en-US" sz="2000" dirty="0">
                <a:latin typeface="Lucida Fax" pitchFamily="18" charset="0"/>
              </a:rPr>
              <a:t>The back end works utilizing two different machine learning neural networks.</a:t>
            </a:r>
          </a:p>
          <a:p>
            <a:pPr>
              <a:buClr>
                <a:schemeClr val="accent2">
                  <a:lumMod val="50000"/>
                </a:schemeClr>
              </a:buCl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Lucida Fax" pitchFamily="18" charset="0"/>
              </a:rPr>
              <a:t>PROS AND CONS</a:t>
            </a:r>
          </a:p>
        </p:txBody>
      </p:sp>
      <p:sp>
        <p:nvSpPr>
          <p:cNvPr id="3" name="Content Placeholder 2"/>
          <p:cNvSpPr>
            <a:spLocks noGrp="1"/>
          </p:cNvSpPr>
          <p:nvPr>
            <p:ph sz="quarter" idx="15"/>
          </p:nvPr>
        </p:nvSpPr>
        <p:spPr>
          <a:xfrm>
            <a:off x="838200" y="1790329"/>
            <a:ext cx="5134335" cy="4444216"/>
          </a:xfrm>
        </p:spPr>
        <p:txBody>
          <a:bodyPr>
            <a:normAutofit/>
          </a:bodyPr>
          <a:lstStyle/>
          <a:p>
            <a:r>
              <a:rPr lang="en-US" sz="2400" dirty="0">
                <a:latin typeface="Lucida Fax" pitchFamily="18" charset="0"/>
              </a:rPr>
              <a:t>PROS:-</a:t>
            </a:r>
          </a:p>
          <a:p>
            <a:pPr>
              <a:buFont typeface="Wingdings" pitchFamily="2" charset="2"/>
              <a:buChar char="§"/>
            </a:pPr>
            <a:r>
              <a:rPr lang="en-US" sz="2400" dirty="0">
                <a:latin typeface="Lucida Fax" pitchFamily="18" charset="0"/>
              </a:rPr>
              <a:t> Protection for Victims</a:t>
            </a:r>
          </a:p>
          <a:p>
            <a:pPr>
              <a:buFont typeface="Wingdings" pitchFamily="2" charset="2"/>
              <a:buChar char="§"/>
            </a:pPr>
            <a:r>
              <a:rPr lang="en-US" sz="2400" dirty="0">
                <a:latin typeface="Lucida Fax" pitchFamily="18" charset="0"/>
              </a:rPr>
              <a:t> Promotes Safer Online Spaces</a:t>
            </a:r>
          </a:p>
          <a:p>
            <a:pPr>
              <a:buFont typeface="Wingdings" pitchFamily="2" charset="2"/>
              <a:buChar char="§"/>
            </a:pPr>
            <a:r>
              <a:rPr lang="en-US" sz="2400" dirty="0">
                <a:latin typeface="Lucida Fax" pitchFamily="18" charset="0"/>
              </a:rPr>
              <a:t> Assists Authorities</a:t>
            </a:r>
          </a:p>
          <a:p>
            <a:pPr>
              <a:buFont typeface="Wingdings" pitchFamily="2" charset="2"/>
              <a:buChar char="§"/>
            </a:pPr>
            <a:r>
              <a:rPr lang="en-US" sz="2400" dirty="0">
                <a:latin typeface="Lucida Fax" pitchFamily="18" charset="0"/>
              </a:rPr>
              <a:t> Automated Monitoring</a:t>
            </a:r>
          </a:p>
          <a:p>
            <a:pPr>
              <a:buFont typeface="Wingdings" pitchFamily="2" charset="2"/>
              <a:buChar char="§"/>
            </a:pPr>
            <a:r>
              <a:rPr lang="en-US" sz="2400" dirty="0">
                <a:latin typeface="Lucida Fax" pitchFamily="18" charset="0"/>
              </a:rPr>
              <a:t> Empowers Platforms</a:t>
            </a:r>
          </a:p>
        </p:txBody>
      </p:sp>
      <p:sp>
        <p:nvSpPr>
          <p:cNvPr id="4" name="Content Placeholder 3"/>
          <p:cNvSpPr>
            <a:spLocks noGrp="1"/>
          </p:cNvSpPr>
          <p:nvPr>
            <p:ph sz="quarter" idx="16"/>
          </p:nvPr>
        </p:nvSpPr>
        <p:spPr/>
        <p:txBody>
          <a:bodyPr/>
          <a:lstStyle/>
          <a:p>
            <a:r>
              <a:rPr lang="en-US" sz="2400" dirty="0">
                <a:latin typeface="Lucida Fax" pitchFamily="18" charset="0"/>
              </a:rPr>
              <a:t>CONS:-</a:t>
            </a:r>
          </a:p>
          <a:p>
            <a:pPr>
              <a:buFont typeface="Wingdings" pitchFamily="2" charset="2"/>
              <a:buChar char="§"/>
            </a:pPr>
            <a:r>
              <a:rPr lang="en-US" sz="2400" dirty="0">
                <a:latin typeface="Lucida Fax" pitchFamily="18" charset="0"/>
              </a:rPr>
              <a:t>  Privacy Concerns</a:t>
            </a:r>
          </a:p>
          <a:p>
            <a:pPr>
              <a:buFont typeface="Wingdings" pitchFamily="2" charset="2"/>
              <a:buChar char="§"/>
            </a:pPr>
            <a:r>
              <a:rPr lang="en-US" sz="2400" dirty="0">
                <a:latin typeface="Lucida Fax" pitchFamily="18" charset="0"/>
              </a:rPr>
              <a:t> Dependence on AI</a:t>
            </a:r>
          </a:p>
          <a:p>
            <a:pPr>
              <a:buFont typeface="Wingdings" pitchFamily="2" charset="2"/>
              <a:buChar char="§"/>
            </a:pPr>
            <a:r>
              <a:rPr lang="en-US" sz="2400" dirty="0">
                <a:latin typeface="Lucida Fax" pitchFamily="18" charset="0"/>
              </a:rPr>
              <a:t> Limited Scope</a:t>
            </a:r>
          </a:p>
          <a:p>
            <a:pPr>
              <a:buFont typeface="Wingdings" pitchFamily="2" charset="2"/>
              <a:buChar char="§"/>
            </a:pPr>
            <a:r>
              <a:rPr lang="en-US" sz="2400" dirty="0">
                <a:latin typeface="Lucida Fax" pitchFamily="18" charset="0"/>
              </a:rPr>
              <a:t> Potential for Misuse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630383" y="360217"/>
            <a:ext cx="6172200" cy="789709"/>
          </a:xfrm>
          <a:noFill/>
        </p:spPr>
        <p:txBody>
          <a:bodyPr anchor="b"/>
          <a:lstStyle/>
          <a:p>
            <a:pPr algn="ctr"/>
            <a:r>
              <a:rPr lang="en-US" dirty="0">
                <a:solidFill>
                  <a:schemeClr val="accent2">
                    <a:lumMod val="50000"/>
                  </a:schemeClr>
                </a:solidFill>
                <a:latin typeface="Lucida Fax" pitchFamily="18" charset="0"/>
              </a:rPr>
              <a:t>APPLICATIONS</a:t>
            </a:r>
          </a:p>
        </p:txBody>
      </p:sp>
      <p:sp>
        <p:nvSpPr>
          <p:cNvPr id="4" name="TextBox 3"/>
          <p:cNvSpPr txBox="1"/>
          <p:nvPr/>
        </p:nvSpPr>
        <p:spPr>
          <a:xfrm>
            <a:off x="415636" y="1648691"/>
            <a:ext cx="7051964" cy="3785652"/>
          </a:xfrm>
          <a:prstGeom prst="rect">
            <a:avLst/>
          </a:prstGeom>
          <a:noFill/>
        </p:spPr>
        <p:txBody>
          <a:bodyPr wrap="square" rtlCol="0">
            <a:spAutoFit/>
          </a:bodyPr>
          <a:lstStyle/>
          <a:p>
            <a:pPr marL="514350" indent="-514350">
              <a:lnSpc>
                <a:spcPct val="150000"/>
              </a:lnSpc>
              <a:buFont typeface="+mj-lt"/>
              <a:buAutoNum type="arabicParenR"/>
            </a:pPr>
            <a:r>
              <a:rPr lang="en-US" sz="3200" dirty="0"/>
              <a:t>Social Media Platforms</a:t>
            </a:r>
          </a:p>
          <a:p>
            <a:pPr marL="514350" indent="-514350">
              <a:lnSpc>
                <a:spcPct val="150000"/>
              </a:lnSpc>
              <a:buFont typeface="+mj-lt"/>
              <a:buAutoNum type="arabicParenR"/>
            </a:pPr>
            <a:r>
              <a:rPr lang="en-US" sz="3200" dirty="0"/>
              <a:t>Educational Institutions</a:t>
            </a:r>
          </a:p>
          <a:p>
            <a:pPr marL="514350" indent="-514350">
              <a:lnSpc>
                <a:spcPct val="150000"/>
              </a:lnSpc>
              <a:buFont typeface="+mj-lt"/>
              <a:buAutoNum type="arabicParenR"/>
            </a:pPr>
            <a:r>
              <a:rPr lang="en-US" sz="3200" dirty="0"/>
              <a:t>Parental Control Apps</a:t>
            </a:r>
          </a:p>
          <a:p>
            <a:pPr marL="514350" indent="-514350">
              <a:lnSpc>
                <a:spcPct val="150000"/>
              </a:lnSpc>
              <a:buFont typeface="+mj-lt"/>
              <a:buAutoNum type="arabicParenR"/>
            </a:pPr>
            <a:r>
              <a:rPr lang="en-US" sz="3200" dirty="0"/>
              <a:t>Law Enforcement</a:t>
            </a:r>
          </a:p>
          <a:p>
            <a:pPr marL="514350" indent="-514350">
              <a:lnSpc>
                <a:spcPct val="150000"/>
              </a:lnSpc>
              <a:buFont typeface="+mj-lt"/>
              <a:buAutoNum type="arabicParenR"/>
            </a:pPr>
            <a:r>
              <a:rPr lang="en-US" sz="3200" dirty="0"/>
              <a:t>Workplace Communication Tools</a:t>
            </a:r>
          </a:p>
        </p:txBody>
      </p:sp>
      <p:sp>
        <p:nvSpPr>
          <p:cNvPr id="5" name="Picture Placeholder 4"/>
          <p:cNvSpPr>
            <a:spLocks noGrp="1"/>
          </p:cNvSpPr>
          <p:nvPr>
            <p:ph type="pic" sz="quarter" idx="10"/>
          </p:nvPr>
        </p:nvSpPr>
        <p:spPr/>
      </p:sp>
      <p:pic>
        <p:nvPicPr>
          <p:cNvPr id="6" name="Picture Placeholder 6" descr="7ed9650baf157b13ef189df7285b322c.jpg"/>
          <p:cNvPicPr>
            <a:picLocks noChangeAspect="1"/>
          </p:cNvPicPr>
          <p:nvPr/>
        </p:nvPicPr>
        <p:blipFill>
          <a:blip r:embed="rId3"/>
          <a:stretch>
            <a:fillRect/>
          </a:stretch>
        </p:blipFill>
        <p:spPr>
          <a:xfrm>
            <a:off x="6802583" y="0"/>
            <a:ext cx="5389418" cy="6858000"/>
          </a:xfrm>
          <a:prstGeom prst="rect">
            <a:avLst/>
          </a:prstGeom>
          <a:noFill/>
          <a:ln>
            <a:noFill/>
          </a:ln>
        </p:spPr>
      </p:pic>
    </p:spTree>
    <p:extLst>
      <p:ext uri="{BB962C8B-B14F-4D97-AF65-F5344CB8AC3E}">
        <p14:creationId xmlns:p14="http://schemas.microsoft.com/office/powerpoint/2010/main" val="1649597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5C36-617B-795C-5A2B-325EA34F1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AD706-11EF-C258-EBD5-C4EEFEAACF16}"/>
              </a:ext>
            </a:extLst>
          </p:cNvPr>
          <p:cNvSpPr>
            <a:spLocks noGrp="1"/>
          </p:cNvSpPr>
          <p:nvPr>
            <p:ph type="title"/>
          </p:nvPr>
        </p:nvSpPr>
        <p:spPr>
          <a:xfrm>
            <a:off x="1048707" y="374073"/>
            <a:ext cx="4837176" cy="1021976"/>
          </a:xfrm>
          <a:noFill/>
        </p:spPr>
        <p:txBody>
          <a:bodyPr anchor="b">
            <a:noAutofit/>
          </a:bodyPr>
          <a:lstStyle/>
          <a:p>
            <a:r>
              <a:rPr lang="en-US" b="1" dirty="0">
                <a:solidFill>
                  <a:schemeClr val="accent2">
                    <a:lumMod val="50000"/>
                  </a:schemeClr>
                </a:solidFill>
                <a:latin typeface="Lucida Fax" pitchFamily="18" charset="0"/>
              </a:rPr>
              <a:t>CONCLUSION:-</a:t>
            </a:r>
          </a:p>
        </p:txBody>
      </p:sp>
      <p:sp>
        <p:nvSpPr>
          <p:cNvPr id="3" name="Content Placeholder 2">
            <a:extLst>
              <a:ext uri="{FF2B5EF4-FFF2-40B4-BE49-F238E27FC236}">
                <a16:creationId xmlns:a16="http://schemas.microsoft.com/office/drawing/2014/main" id="{992EC4A8-49EE-CF82-CFDC-BA9308ED0D65}"/>
              </a:ext>
            </a:extLst>
          </p:cNvPr>
          <p:cNvSpPr>
            <a:spLocks noGrp="1"/>
          </p:cNvSpPr>
          <p:nvPr>
            <p:ph idx="1"/>
          </p:nvPr>
        </p:nvSpPr>
        <p:spPr>
          <a:xfrm>
            <a:off x="706582" y="1814945"/>
            <a:ext cx="8534400" cy="4461164"/>
          </a:xfrm>
          <a:noFill/>
        </p:spPr>
        <p:txBody>
          <a:bodyPr anchor="t">
            <a:normAutofit/>
          </a:bodyPr>
          <a:lstStyle/>
          <a:p>
            <a:pPr algn="just">
              <a:buFont typeface="Wingdings" pitchFamily="2" charset="2"/>
              <a:buChar char="§"/>
            </a:pPr>
            <a:r>
              <a:rPr lang="en-US" cap="none" dirty="0">
                <a:latin typeface="Lucida Fax" pitchFamily="18" charset="0"/>
              </a:rPr>
              <a:t> The findings of this study highlight the need to improve the overall quality  of cyber bullying detection systems, presenting important implications for prevention and intervention in cyber bullying</a:t>
            </a:r>
          </a:p>
          <a:p>
            <a:pPr algn="just">
              <a:buFont typeface="Wingdings" pitchFamily="2" charset="2"/>
              <a:buChar char="§"/>
            </a:pPr>
            <a:r>
              <a:rPr lang="en-US" cap="none" dirty="0">
                <a:latin typeface="Lucida Fax" pitchFamily="18" charset="0"/>
              </a:rPr>
              <a:t> For instance, automatic cyber bullying detection can be used to prevent individuals from receiving harmful online content in social networks ,particularly among adolescents, thus, it may help to reduce the incidence of cyber bullying.</a:t>
            </a:r>
          </a:p>
          <a:p>
            <a:endParaRPr lang="en-US" dirty="0"/>
          </a:p>
        </p:txBody>
      </p:sp>
    </p:spTree>
    <p:extLst>
      <p:ext uri="{BB962C8B-B14F-4D97-AF65-F5344CB8AC3E}">
        <p14:creationId xmlns:p14="http://schemas.microsoft.com/office/powerpoint/2010/main" val="1672017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579418"/>
            <a:ext cx="9144000" cy="2938999"/>
          </a:xfrm>
        </p:spPr>
        <p:txBody>
          <a:bodyPr/>
          <a:lstStyle/>
          <a:p>
            <a:r>
              <a:rPr lang="en-US" sz="3600" b="1" dirty="0">
                <a:solidFill>
                  <a:srgbClr val="FFFF00"/>
                </a:solidFill>
                <a:latin typeface="Vijaya" pitchFamily="34" charset="0"/>
                <a:cs typeface="Vijaya" pitchFamily="34" charset="0"/>
              </a:rPr>
              <a:t>Please let me know if you have any questions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1" descr="A close up of dots&#10;">
            <a:extLst>
              <a:ext uri="{FF2B5EF4-FFF2-40B4-BE49-F238E27FC236}">
                <a16:creationId xmlns:a16="http://schemas.microsoft.com/office/drawing/2014/main" id="{030E03B4-DAB0-F43D-4B1C-C54F75E621A1}"/>
              </a:ext>
            </a:extLst>
          </p:cNvPr>
          <p:cNvPicPr>
            <a:picLocks noGrp="1" noChangeAspect="1"/>
          </p:cNvPicPr>
          <p:nvPr>
            <p:ph type="pic" sz="quarter" idx="11"/>
          </p:nvPr>
        </p:nvPicPr>
        <p:blipFill>
          <a:blip r:embed="rId2"/>
          <a:srcRect/>
          <a:stretch/>
        </p:blipFill>
        <p:spPr>
          <a:xfrm>
            <a:off x="0" y="0"/>
            <a:ext cx="12192000" cy="6858000"/>
          </a:xfrm>
        </p:spPr>
      </p:pic>
      <p:sp>
        <p:nvSpPr>
          <p:cNvPr id="7" name="Title 6">
            <a:extLst>
              <a:ext uri="{FF2B5EF4-FFF2-40B4-BE49-F238E27FC236}">
                <a16:creationId xmlns:a16="http://schemas.microsoft.com/office/drawing/2014/main" id="{4AB1CD4B-2C7F-1593-8E69-B7450F3DCAD6}"/>
              </a:ext>
            </a:extLst>
          </p:cNvPr>
          <p:cNvSpPr>
            <a:spLocks noGrp="1"/>
          </p:cNvSpPr>
          <p:nvPr>
            <p:ph type="title"/>
          </p:nvPr>
        </p:nvSpPr>
        <p:spPr>
          <a:xfrm>
            <a:off x="1390146" y="1661249"/>
            <a:ext cx="9467127" cy="2527911"/>
          </a:xfrm>
        </p:spPr>
        <p:txBody>
          <a:bodyPr/>
          <a:lstStyle/>
          <a:p>
            <a:r>
              <a:rPr lang="en-US" dirty="0"/>
              <a:t>THANK YOU</a:t>
            </a:r>
          </a:p>
        </p:txBody>
      </p:sp>
    </p:spTree>
    <p:extLst>
      <p:ext uri="{BB962C8B-B14F-4D97-AF65-F5344CB8AC3E}">
        <p14:creationId xmlns:p14="http://schemas.microsoft.com/office/powerpoint/2010/main" val="218447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5C36-617B-795C-5A2B-325EA34F1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AD706-11EF-C258-EBD5-C4EEFEAACF16}"/>
              </a:ext>
            </a:extLst>
          </p:cNvPr>
          <p:cNvSpPr>
            <a:spLocks noGrp="1"/>
          </p:cNvSpPr>
          <p:nvPr>
            <p:ph type="title"/>
          </p:nvPr>
        </p:nvSpPr>
        <p:spPr>
          <a:xfrm>
            <a:off x="6562816" y="457200"/>
            <a:ext cx="4837176" cy="1021976"/>
          </a:xfrm>
          <a:noFill/>
        </p:spPr>
        <p:txBody>
          <a:bodyPr anchor="b">
            <a:noAutofit/>
          </a:bodyPr>
          <a:lstStyle/>
          <a:p>
            <a:r>
              <a:rPr lang="en-US" b="1" dirty="0"/>
              <a:t>CONTENTS</a:t>
            </a:r>
          </a:p>
        </p:txBody>
      </p:sp>
      <p:pic>
        <p:nvPicPr>
          <p:cNvPr id="15" name="Picture Placeholder 14" descr="A group of people sitting around a table">
            <a:extLst>
              <a:ext uri="{FF2B5EF4-FFF2-40B4-BE49-F238E27FC236}">
                <a16:creationId xmlns:a16="http://schemas.microsoft.com/office/drawing/2014/main" id="{E4DF753A-3575-A0D9-5135-8A94308DC038}"/>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2" r="2"/>
          <a:stretch/>
        </p:blipFill>
        <p:spPr>
          <a:xfrm>
            <a:off x="-28882" y="0"/>
            <a:ext cx="6115050" cy="6858000"/>
          </a:xfrm>
        </p:spPr>
      </p:pic>
      <p:sp>
        <p:nvSpPr>
          <p:cNvPr id="3" name="Content Placeholder 2">
            <a:extLst>
              <a:ext uri="{FF2B5EF4-FFF2-40B4-BE49-F238E27FC236}">
                <a16:creationId xmlns:a16="http://schemas.microsoft.com/office/drawing/2014/main" id="{992EC4A8-49EE-CF82-CFDC-BA9308ED0D65}"/>
              </a:ext>
            </a:extLst>
          </p:cNvPr>
          <p:cNvSpPr>
            <a:spLocks noGrp="1"/>
          </p:cNvSpPr>
          <p:nvPr>
            <p:ph idx="1"/>
          </p:nvPr>
        </p:nvSpPr>
        <p:spPr>
          <a:xfrm>
            <a:off x="6279777" y="1990165"/>
            <a:ext cx="5647764" cy="3898571"/>
          </a:xfrm>
          <a:noFill/>
        </p:spPr>
        <p:txBody>
          <a:bodyPr anchor="t">
            <a:normAutofit/>
          </a:bodyPr>
          <a:lstStyle/>
          <a:p>
            <a:pPr>
              <a:buFont typeface="Arial" pitchFamily="34" charset="0"/>
              <a:buChar char="•"/>
            </a:pPr>
            <a:r>
              <a:rPr lang="en-US" sz="1900" dirty="0">
                <a:solidFill>
                  <a:schemeClr val="tx2">
                    <a:lumMod val="25000"/>
                  </a:schemeClr>
                </a:solidFill>
                <a:latin typeface="Lucida Fax" pitchFamily="18" charset="0"/>
              </a:rPr>
              <a:t> Introduction</a:t>
            </a:r>
          </a:p>
          <a:p>
            <a:pPr>
              <a:buFont typeface="Arial" pitchFamily="34" charset="0"/>
              <a:buChar char="•"/>
            </a:pPr>
            <a:r>
              <a:rPr lang="en-US" sz="1900" dirty="0">
                <a:solidFill>
                  <a:schemeClr val="tx2">
                    <a:lumMod val="25000"/>
                  </a:schemeClr>
                </a:solidFill>
                <a:latin typeface="Lucida Fax" pitchFamily="18" charset="0"/>
              </a:rPr>
              <a:t> Flow Diagram for application</a:t>
            </a:r>
          </a:p>
          <a:p>
            <a:pPr>
              <a:buFont typeface="Arial" pitchFamily="34" charset="0"/>
              <a:buChar char="•"/>
            </a:pPr>
            <a:r>
              <a:rPr lang="en-US" sz="1900" dirty="0">
                <a:solidFill>
                  <a:schemeClr val="tx2">
                    <a:lumMod val="25000"/>
                  </a:schemeClr>
                </a:solidFill>
                <a:latin typeface="Lucida Fax" pitchFamily="18" charset="0"/>
              </a:rPr>
              <a:t> Details of implementation</a:t>
            </a:r>
          </a:p>
          <a:p>
            <a:pPr>
              <a:buFont typeface="Arial" pitchFamily="34" charset="0"/>
              <a:buChar char="•"/>
            </a:pPr>
            <a:r>
              <a:rPr lang="en-US" sz="1900" dirty="0">
                <a:solidFill>
                  <a:schemeClr val="tx2">
                    <a:lumMod val="25000"/>
                  </a:schemeClr>
                </a:solidFill>
                <a:latin typeface="Lucida Fax" pitchFamily="18" charset="0"/>
              </a:rPr>
              <a:t> Pros and cons</a:t>
            </a:r>
          </a:p>
          <a:p>
            <a:pPr>
              <a:buFont typeface="Arial" pitchFamily="34" charset="0"/>
              <a:buChar char="•"/>
            </a:pPr>
            <a:r>
              <a:rPr lang="en-US" sz="1900" dirty="0">
                <a:solidFill>
                  <a:schemeClr val="tx2">
                    <a:lumMod val="25000"/>
                  </a:schemeClr>
                </a:solidFill>
                <a:latin typeface="Lucida Fax" pitchFamily="18" charset="0"/>
              </a:rPr>
              <a:t> Application</a:t>
            </a:r>
          </a:p>
          <a:p>
            <a:pPr>
              <a:buFont typeface="Arial" pitchFamily="34" charset="0"/>
              <a:buChar char="•"/>
            </a:pPr>
            <a:r>
              <a:rPr lang="en-US" sz="1900" dirty="0">
                <a:solidFill>
                  <a:schemeClr val="tx2">
                    <a:lumMod val="25000"/>
                  </a:schemeClr>
                </a:solidFill>
                <a:latin typeface="Lucida Fax" pitchFamily="18" charset="0"/>
              </a:rPr>
              <a:t> Conclusion</a:t>
            </a:r>
          </a:p>
          <a:p>
            <a:pPr>
              <a:buFont typeface="Arial" pitchFamily="34" charset="0"/>
              <a:buChar char="•"/>
            </a:pPr>
            <a:endParaRPr lang="en-US" dirty="0"/>
          </a:p>
        </p:txBody>
      </p:sp>
    </p:spTree>
    <p:extLst>
      <p:ext uri="{BB962C8B-B14F-4D97-AF65-F5344CB8AC3E}">
        <p14:creationId xmlns:p14="http://schemas.microsoft.com/office/powerpoint/2010/main" val="167201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9C373000-EEA1-D16F-189A-338FFDA2E708}"/>
              </a:ext>
            </a:extLst>
          </p:cNvPr>
          <p:cNvSpPr>
            <a:spLocks noGrp="1"/>
          </p:cNvSpPr>
          <p:nvPr>
            <p:ph type="subTitle" idx="1"/>
          </p:nvPr>
        </p:nvSpPr>
        <p:spPr>
          <a:xfrm>
            <a:off x="336176" y="2097741"/>
            <a:ext cx="6037730" cy="2164977"/>
          </a:xfrm>
        </p:spPr>
        <p:txBody>
          <a:bodyPr>
            <a:normAutofit/>
          </a:bodyPr>
          <a:lstStyle/>
          <a:p>
            <a:r>
              <a:rPr lang="en-US" sz="3600" dirty="0">
                <a:solidFill>
                  <a:srgbClr val="92D050"/>
                </a:solidFill>
              </a:rPr>
              <a:t>INTRODUCTION</a:t>
            </a:r>
          </a:p>
        </p:txBody>
      </p:sp>
      <p:pic>
        <p:nvPicPr>
          <p:cNvPr id="7" name="Picture Placeholder 5" descr="32b4ffa3a15d3cf627cec5c67af0914e.jpg"/>
          <p:cNvPicPr>
            <a:picLocks noGrp="1" noChangeAspect="1"/>
          </p:cNvPicPr>
          <p:nvPr>
            <p:ph type="pic" sz="quarter" idx="10"/>
          </p:nvPr>
        </p:nvPicPr>
        <p:blipFill>
          <a:blip r:embed="rId3"/>
          <a:stretch>
            <a:fillRect/>
          </a:stretch>
        </p:blipFill>
        <p:spPr>
          <a:xfrm>
            <a:off x="6234544" y="-22226"/>
            <a:ext cx="5957455" cy="6880225"/>
          </a:xfrm>
          <a:prstGeom prst="rect">
            <a:avLst/>
          </a:prstGeom>
          <a:noFill/>
          <a:ln>
            <a:noFill/>
          </a:ln>
        </p:spPr>
      </p:pic>
    </p:spTree>
    <p:extLst>
      <p:ext uri="{BB962C8B-B14F-4D97-AF65-F5344CB8AC3E}">
        <p14:creationId xmlns:p14="http://schemas.microsoft.com/office/powerpoint/2010/main" val="3930438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5242425" y="258526"/>
            <a:ext cx="6241651" cy="960674"/>
          </a:xfrm>
          <a:noFill/>
        </p:spPr>
        <p:txBody>
          <a:bodyPr anchor="ctr"/>
          <a:lstStyle/>
          <a:p>
            <a:r>
              <a:rPr lang="en-US" dirty="0">
                <a:solidFill>
                  <a:srgbClr val="002060"/>
                </a:solidFill>
              </a:rPr>
              <a:t>What is Cyber Bullying ?</a:t>
            </a:r>
            <a:br>
              <a:rPr lang="en-US" dirty="0">
                <a:solidFill>
                  <a:srgbClr val="002060"/>
                </a:solidFill>
              </a:rPr>
            </a:br>
            <a:endParaRPr lang="en-US" dirty="0"/>
          </a:p>
        </p:txBody>
      </p:sp>
      <p:pic>
        <p:nvPicPr>
          <p:cNvPr id="20" name="Picture Placeholder 7" descr="A person talking to another person">
            <a:extLst>
              <a:ext uri="{FF2B5EF4-FFF2-40B4-BE49-F238E27FC236}">
                <a16:creationId xmlns:a16="http://schemas.microsoft.com/office/drawing/2014/main" id="{59669B42-CC26-1A2A-1FE7-526E425D0191}"/>
              </a:ext>
            </a:extLst>
          </p:cNvPr>
          <p:cNvPicPr>
            <a:picLocks noGrp="1" noChangeAspect="1"/>
          </p:cNvPicPr>
          <p:nvPr>
            <p:ph type="pic" sz="quarter" idx="10"/>
          </p:nvPr>
        </p:nvPicPr>
        <p:blipFill rotWithShape="1">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10437" r="10437"/>
          <a:stretch/>
        </p:blipFill>
        <p:spPr>
          <a:xfrm>
            <a:off x="0" y="0"/>
            <a:ext cx="4287838" cy="6858000"/>
          </a:xfrm>
        </p:spPr>
      </p:pic>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4973782" y="1052944"/>
            <a:ext cx="6664036" cy="5347856"/>
          </a:xfrm>
          <a:noFill/>
        </p:spPr>
        <p:txBody>
          <a:bodyPr vert="horz" lIns="91440" tIns="45720" rIns="91440" bIns="45720" rtlCol="0" anchor="t">
            <a:normAutofit fontScale="92500" lnSpcReduction="20000"/>
          </a:bodyPr>
          <a:lstStyle/>
          <a:p>
            <a:pPr>
              <a:lnSpc>
                <a:spcPct val="170000"/>
              </a:lnSpc>
            </a:pPr>
            <a:r>
              <a:rPr lang="en-US" sz="2100" dirty="0">
                <a:solidFill>
                  <a:srgbClr val="0070C0"/>
                </a:solidFill>
                <a:latin typeface="Lucida Fax" pitchFamily="18" charset="0"/>
              </a:rPr>
              <a:t>Using various social media applications, people can experience convenient communication and enjoy enormous information.</a:t>
            </a:r>
          </a:p>
          <a:p>
            <a:pPr>
              <a:lnSpc>
                <a:spcPct val="170000"/>
              </a:lnSpc>
            </a:pPr>
            <a:r>
              <a:rPr lang="en-US" sz="2100" dirty="0">
                <a:solidFill>
                  <a:srgbClr val="0070C0"/>
                </a:solidFill>
                <a:latin typeface="Lucida Fax" pitchFamily="18" charset="0"/>
              </a:rPr>
              <a:t>Cyber bullying is the use of technology like the internet, email, cell phones, social media or pictures to harass, threaten, embarrass, or target a person. Usually, it occurs among young people. But when an adult is involved, it may mean cyber harassment or cyber stalking, a crime that can have legal consequences and include imprisonment.</a:t>
            </a:r>
            <a:endParaRPr lang="en-US" sz="2100" dirty="0">
              <a:solidFill>
                <a:srgbClr val="0070C0"/>
              </a:solidFill>
            </a:endParaRPr>
          </a:p>
          <a:p>
            <a:endParaRPr lang="en-US" dirty="0"/>
          </a:p>
        </p:txBody>
      </p:sp>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b="1" dirty="0">
                <a:solidFill>
                  <a:srgbClr val="002060"/>
                </a:solidFill>
                <a:latin typeface="Lucida Fax" pitchFamily="18" charset="0"/>
              </a:rPr>
              <a:t>Here are some examples of Cyber Bullying:</a:t>
            </a:r>
            <a:endParaRPr lang="en-US" b="1" dirty="0">
              <a:latin typeface="Lucida Fax" pitchFamily="18" charset="0"/>
            </a:endParaRP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838199" y="2024781"/>
            <a:ext cx="10370128" cy="4137189"/>
          </a:xfrm>
          <a:noFill/>
        </p:spPr>
        <p:txBody>
          <a:bodyPr>
            <a:normAutofit fontScale="92500" lnSpcReduction="20000"/>
          </a:bodyPr>
          <a:lstStyle/>
          <a:p>
            <a:pPr>
              <a:lnSpc>
                <a:spcPct val="150000"/>
              </a:lnSpc>
              <a:buFont typeface="Arial" pitchFamily="34" charset="0"/>
              <a:buChar char="•"/>
            </a:pPr>
            <a:r>
              <a:rPr lang="en-US" sz="2400" dirty="0"/>
              <a:t> Sending inappropriate text messages.</a:t>
            </a:r>
          </a:p>
          <a:p>
            <a:pPr>
              <a:lnSpc>
                <a:spcPct val="150000"/>
              </a:lnSpc>
              <a:buFont typeface="Arial" pitchFamily="34" charset="0"/>
              <a:buChar char="•"/>
            </a:pPr>
            <a:r>
              <a:rPr lang="en-US" sz="2400" dirty="0"/>
              <a:t> Posting statements online that are vulgar or unacceptable.</a:t>
            </a:r>
          </a:p>
          <a:p>
            <a:pPr>
              <a:lnSpc>
                <a:spcPct val="150000"/>
              </a:lnSpc>
              <a:buFont typeface="Arial" pitchFamily="34" charset="0"/>
              <a:buChar char="•"/>
            </a:pPr>
            <a:r>
              <a:rPr lang="en-US" sz="2400" dirty="0"/>
              <a:t> Sending or posting pictures that are not permitted by you.</a:t>
            </a:r>
          </a:p>
          <a:p>
            <a:pPr>
              <a:lnSpc>
                <a:spcPct val="150000"/>
              </a:lnSpc>
              <a:buFont typeface="Arial" pitchFamily="34" charset="0"/>
              <a:buChar char="•"/>
            </a:pPr>
            <a:r>
              <a:rPr lang="en-US" sz="2400" dirty="0"/>
              <a:t> Making negative comments.</a:t>
            </a:r>
          </a:p>
          <a:p>
            <a:pPr>
              <a:lnSpc>
                <a:spcPct val="150000"/>
              </a:lnSpc>
              <a:buFont typeface="Arial" pitchFamily="34" charset="0"/>
              <a:buChar char="•"/>
            </a:pPr>
            <a:r>
              <a:rPr lang="en-US" sz="2400" dirty="0"/>
              <a:t> Blackmailing with certain demands.</a:t>
            </a:r>
          </a:p>
          <a:p>
            <a:pPr>
              <a:lnSpc>
                <a:spcPct val="150000"/>
              </a:lnSpc>
              <a:buFont typeface="Arial" pitchFamily="34" charset="0"/>
              <a:buChar char="•"/>
            </a:pPr>
            <a:r>
              <a:rPr lang="en-US" sz="2400" dirty="0"/>
              <a:t> Stalking and use of intimidation.</a:t>
            </a:r>
          </a:p>
          <a:p>
            <a:pPr>
              <a:lnSpc>
                <a:spcPct val="150000"/>
              </a:lnSpc>
              <a:buFont typeface="Arial" pitchFamily="34" charset="0"/>
              <a:buChar char="•"/>
            </a:pPr>
            <a:r>
              <a:rPr lang="en-US" sz="2400" dirty="0"/>
              <a:t> Threats of violence or death.</a:t>
            </a:r>
          </a:p>
          <a:p>
            <a:endParaRPr lang="en-US" dirty="0"/>
          </a:p>
          <a:p>
            <a:endParaRPr lang="en-US" dirty="0"/>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2243159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507674"/>
            <a:ext cx="9144000" cy="2010744"/>
          </a:xfrm>
        </p:spPr>
        <p:txBody>
          <a:bodyPr/>
          <a:lstStyle/>
          <a:p>
            <a:r>
              <a:rPr lang="en-US" b="1" dirty="0">
                <a:solidFill>
                  <a:schemeClr val="bg2"/>
                </a:solidFill>
                <a:latin typeface="Lucida Fax" pitchFamily="18" charset="0"/>
              </a:rPr>
              <a:t>Flow Diagram for Application</a:t>
            </a:r>
            <a:endParaRPr lang="en-US" dirty="0">
              <a:solidFill>
                <a:schemeClr val="bg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80227B8-A24C-8C29-034A-D7700B88768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Placeholder 31" descr="Cyberbullying 1.jpg"/>
          <p:cNvPicPr>
            <a:picLocks noGrp="1" noChangeAspect="1"/>
          </p:cNvPicPr>
          <p:nvPr>
            <p:ph sz="quarter" idx="13"/>
          </p:nvPr>
        </p:nvPicPr>
        <p:blipFill>
          <a:blip r:embed="rId3"/>
          <a:stretch>
            <a:fillRect/>
          </a:stretch>
        </p:blipFill>
        <p:spPr>
          <a:xfrm>
            <a:off x="387928" y="1496288"/>
            <a:ext cx="4544290" cy="4793673"/>
          </a:xfrm>
          <a:prstGeom prst="rect">
            <a:avLst/>
          </a:prstGeom>
          <a:noFill/>
          <a:ln>
            <a:noFill/>
          </a:ln>
        </p:spPr>
      </p:pic>
      <p:sp>
        <p:nvSpPr>
          <p:cNvPr id="7" name="TextBox 6"/>
          <p:cNvSpPr txBox="1"/>
          <p:nvPr/>
        </p:nvSpPr>
        <p:spPr>
          <a:xfrm>
            <a:off x="235527" y="193963"/>
            <a:ext cx="5472545" cy="1077218"/>
          </a:xfrm>
          <a:prstGeom prst="rect">
            <a:avLst/>
          </a:prstGeom>
          <a:noFill/>
        </p:spPr>
        <p:txBody>
          <a:bodyPr wrap="square" rtlCol="0">
            <a:spAutoFit/>
          </a:bodyPr>
          <a:lstStyle/>
          <a:p>
            <a:r>
              <a:rPr lang="en-US" sz="3200" dirty="0">
                <a:solidFill>
                  <a:srgbClr val="002060"/>
                </a:solidFill>
                <a:latin typeface="Lucida Fax" pitchFamily="18" charset="0"/>
              </a:rPr>
              <a:t>1).Flow diagram for a general user</a:t>
            </a:r>
            <a:endParaRPr lang="en-US" sz="3200" dirty="0">
              <a:latin typeface="Lucida Fax" pitchFamily="18" charset="0"/>
            </a:endParaRPr>
          </a:p>
        </p:txBody>
      </p:sp>
      <p:pic>
        <p:nvPicPr>
          <p:cNvPr id="9" name="Picture Placeholder 5" descr="Activation of resource.jpg"/>
          <p:cNvPicPr>
            <a:picLocks noGrp="1" noChangeAspect="1"/>
          </p:cNvPicPr>
          <p:nvPr>
            <p:ph sz="quarter" idx="14"/>
          </p:nvPr>
        </p:nvPicPr>
        <p:blipFill>
          <a:blip r:embed="rId4"/>
          <a:stretch>
            <a:fillRect/>
          </a:stretch>
        </p:blipFill>
        <p:spPr>
          <a:xfrm>
            <a:off x="6733336" y="1537855"/>
            <a:ext cx="5112327" cy="4724400"/>
          </a:xfrm>
          <a:prstGeom prst="rect">
            <a:avLst/>
          </a:prstGeom>
          <a:noFill/>
          <a:ln>
            <a:noFill/>
          </a:ln>
        </p:spPr>
      </p:pic>
      <p:sp>
        <p:nvSpPr>
          <p:cNvPr id="10" name="TextBox 9"/>
          <p:cNvSpPr txBox="1"/>
          <p:nvPr/>
        </p:nvSpPr>
        <p:spPr>
          <a:xfrm>
            <a:off x="6774862" y="318655"/>
            <a:ext cx="4918363" cy="1077218"/>
          </a:xfrm>
          <a:prstGeom prst="rect">
            <a:avLst/>
          </a:prstGeom>
          <a:noFill/>
        </p:spPr>
        <p:txBody>
          <a:bodyPr wrap="square" rtlCol="0">
            <a:spAutoFit/>
          </a:bodyPr>
          <a:lstStyle/>
          <a:p>
            <a:r>
              <a:rPr lang="en-US" sz="3200" dirty="0">
                <a:solidFill>
                  <a:srgbClr val="002060"/>
                </a:solidFill>
                <a:latin typeface="Lucida Fax" pitchFamily="18" charset="0"/>
              </a:rPr>
              <a:t>2).Flow Diagram for an admin</a:t>
            </a:r>
            <a:endParaRPr lang="en-US" sz="3200" dirty="0">
              <a:latin typeface="Lucida Fax" pitchFamily="18" charset="0"/>
            </a:endParaRPr>
          </a:p>
        </p:txBody>
      </p:sp>
      <p:cxnSp>
        <p:nvCxnSpPr>
          <p:cNvPr id="13" name="Straight Connector 12"/>
          <p:cNvCxnSpPr/>
          <p:nvPr/>
        </p:nvCxnSpPr>
        <p:spPr>
          <a:xfrm rot="5400000">
            <a:off x="2736274" y="3179617"/>
            <a:ext cx="6359238" cy="0"/>
          </a:xfrm>
          <a:prstGeom prst="line">
            <a:avLst/>
          </a:prstGeom>
          <a:ln>
            <a:solidFill>
              <a:schemeClr val="accent1"/>
            </a:solidFill>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72960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727365" y="3158835"/>
            <a:ext cx="6172200" cy="1274619"/>
          </a:xfrm>
          <a:noFill/>
        </p:spPr>
        <p:txBody>
          <a:bodyPr anchor="b"/>
          <a:lstStyle/>
          <a:p>
            <a:pPr algn="ctr"/>
            <a:r>
              <a:rPr lang="en-US" dirty="0">
                <a:solidFill>
                  <a:srgbClr val="002060"/>
                </a:solidFill>
                <a:latin typeface="Lucida Fax" pitchFamily="18" charset="0"/>
              </a:rPr>
              <a:t>Details of implementation</a:t>
            </a:r>
            <a:endParaRPr lang="en-US" dirty="0"/>
          </a:p>
        </p:txBody>
      </p:sp>
      <p:pic>
        <p:nvPicPr>
          <p:cNvPr id="15" name="Picture Placeholder 5" descr="A person looking at blueprints on a brick wall">
            <a:extLst>
              <a:ext uri="{FF2B5EF4-FFF2-40B4-BE49-F238E27FC236}">
                <a16:creationId xmlns:a16="http://schemas.microsoft.com/office/drawing/2014/main" id="{BBD84AA8-495D-1210-1B06-DA73C5BCF36A}"/>
              </a:ext>
            </a:extLst>
          </p:cNvPr>
          <p:cNvPicPr>
            <a:picLocks noGrp="1" noChangeAspect="1"/>
          </p:cNvPicPr>
          <p:nvPr>
            <p:ph type="pic" sz="quarter" idx="10"/>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7157" r="27157"/>
          <a:stretch/>
        </p:blipFill>
        <p:spPr>
          <a:xfrm>
            <a:off x="7500938" y="-22225"/>
            <a:ext cx="4714875" cy="6880225"/>
          </a:xfrm>
        </p:spPr>
      </p:pic>
    </p:spTree>
    <p:extLst>
      <p:ext uri="{BB962C8B-B14F-4D97-AF65-F5344CB8AC3E}">
        <p14:creationId xmlns:p14="http://schemas.microsoft.com/office/powerpoint/2010/main" val="1649597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Lucida Fax" pitchFamily="18" charset="0"/>
              </a:rPr>
              <a:t>Front-End</a:t>
            </a:r>
            <a:endParaRPr lang="en-US" dirty="0"/>
          </a:p>
        </p:txBody>
      </p:sp>
      <p:sp>
        <p:nvSpPr>
          <p:cNvPr id="5" name="Content Placeholder 7">
            <a:extLst>
              <a:ext uri="{FF2B5EF4-FFF2-40B4-BE49-F238E27FC236}">
                <a16:creationId xmlns:a16="http://schemas.microsoft.com/office/drawing/2014/main" id="{215CE58D-2739-522B-7C3A-6A7C985360C0}"/>
              </a:ext>
            </a:extLst>
          </p:cNvPr>
          <p:cNvSpPr>
            <a:spLocks noGrp="1"/>
          </p:cNvSpPr>
          <p:nvPr>
            <p:ph sz="quarter" idx="4294967295"/>
          </p:nvPr>
        </p:nvSpPr>
        <p:spPr>
          <a:xfrm>
            <a:off x="896074" y="1676400"/>
            <a:ext cx="10589344" cy="4336473"/>
          </a:xfrm>
          <a:prstGeom prst="rect">
            <a:avLst/>
          </a:prstGeom>
          <a:noFill/>
        </p:spPr>
        <p:txBody>
          <a:bodyPr vert="horz" lIns="91440" tIns="45720" rIns="91440" bIns="45720" rtlCol="0" anchor="t">
            <a:normAutofit/>
          </a:bodyPr>
          <a:lstStyle/>
          <a:p>
            <a:pPr algn="just">
              <a:lnSpc>
                <a:spcPct val="150000"/>
              </a:lnSpc>
              <a:buNone/>
            </a:pPr>
            <a:r>
              <a:rPr lang="en-US" sz="2400" dirty="0">
                <a:latin typeface="Lucida Fax" pitchFamily="18" charset="0"/>
              </a:rPr>
              <a:t>  The front end operates off of the python tKinter module to build the primary skeleton of the ui. Users start at a simple login screen where they input their credentials and then press the login button which then automatically guides them to the primary chatting interface. From there the application has a simple display box, a text box to enter messages, and a button to send the messages.</a:t>
            </a:r>
          </a:p>
          <a:p>
            <a:pPr algn="just"/>
            <a:endParaRPr lang="en-US" dirty="0"/>
          </a:p>
        </p:txBody>
      </p:sp>
    </p:spTree>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in32_SL_V16" id="{C08B0D31-9878-4B86-9AA2-489D9D63805D}" vid="{DECC9CCA-8386-4D88-B03D-E024FA4FDF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2.xml><?xml version="1.0" encoding="utf-8"?>
<ds:datastoreItem xmlns:ds="http://schemas.openxmlformats.org/officeDocument/2006/customXml" ds:itemID="{85C2645A-E767-4D7E-984D-234E531E4556}">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TotalTime>813</TotalTime>
  <Words>538</Words>
  <Application>Microsoft Office PowerPoint</Application>
  <PresentationFormat>Widescreen</PresentationFormat>
  <Paragraphs>73</Paragraphs>
  <Slides>15</Slides>
  <Notes>8</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Custom</vt:lpstr>
      <vt:lpstr>PowerPoint Presentation</vt:lpstr>
      <vt:lpstr>CONTENTS</vt:lpstr>
      <vt:lpstr>PowerPoint Presentation</vt:lpstr>
      <vt:lpstr>What is Cyber Bullying ? </vt:lpstr>
      <vt:lpstr>Here are some examples of Cyber Bullying:</vt:lpstr>
      <vt:lpstr>PowerPoint Presentation</vt:lpstr>
      <vt:lpstr>PowerPoint Presentation</vt:lpstr>
      <vt:lpstr>Details of implementation</vt:lpstr>
      <vt:lpstr>Front-End</vt:lpstr>
      <vt:lpstr>Back-End</vt:lpstr>
      <vt:lpstr>PROS AND CONS</vt:lpstr>
      <vt:lpstr>APPLICATIONS</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cp:lastModifiedBy>Shruthika Anand</cp:lastModifiedBy>
  <cp:revision>24</cp:revision>
  <dcterms:created xsi:type="dcterms:W3CDTF">2024-02-14T18:56:44Z</dcterms:created>
  <dcterms:modified xsi:type="dcterms:W3CDTF">2024-12-11T05:58:06Z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