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19"/>
  </p:notesMasterIdLst>
  <p:sldIdLst>
    <p:sldId id="256" r:id="rId3"/>
    <p:sldId id="259" r:id="rId4"/>
    <p:sldId id="260" r:id="rId5"/>
    <p:sldId id="261" r:id="rId6"/>
    <p:sldId id="262" r:id="rId7"/>
    <p:sldId id="263" r:id="rId8"/>
    <p:sldId id="264" r:id="rId9"/>
    <p:sldId id="266" r:id="rId10"/>
    <p:sldId id="265"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79B"/>
    <a:srgbClr val="544A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26" autoAdjust="0"/>
    <p:restoredTop sz="94660"/>
  </p:normalViewPr>
  <p:slideViewPr>
    <p:cSldViewPr>
      <p:cViewPr varScale="1">
        <p:scale>
          <a:sx n="70" d="100"/>
          <a:sy n="70" d="100"/>
        </p:scale>
        <p:origin x="151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9249A-79F9-4CD3-B442-F888844EAF12}" type="datetimeFigureOut">
              <a:rPr lang="en-IN" smtClean="0"/>
              <a:t>21-04-2016</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D939CA-A7A6-4BFF-BC64-289EBBB480AB}" type="slidenum">
              <a:rPr lang="en-IN" smtClean="0"/>
              <a:t>‹#›</a:t>
            </a:fld>
            <a:endParaRPr lang="en-IN"/>
          </a:p>
        </p:txBody>
      </p:sp>
    </p:spTree>
    <p:extLst>
      <p:ext uri="{BB962C8B-B14F-4D97-AF65-F5344CB8AC3E}">
        <p14:creationId xmlns:p14="http://schemas.microsoft.com/office/powerpoint/2010/main" val="1317472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3D939CA-A7A6-4BFF-BC64-289EBBB480AB}" type="slidenum">
              <a:rPr lang="en-IN" smtClean="0"/>
              <a:t>1</a:t>
            </a:fld>
            <a:endParaRPr lang="en-IN"/>
          </a:p>
        </p:txBody>
      </p:sp>
    </p:spTree>
    <p:extLst>
      <p:ext uri="{BB962C8B-B14F-4D97-AF65-F5344CB8AC3E}">
        <p14:creationId xmlns:p14="http://schemas.microsoft.com/office/powerpoint/2010/main" val="2215570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C3A43BB-4DE7-4958-83ED-55FAE498521B}" type="datetime1">
              <a:rPr lang="en-US" smtClean="0"/>
              <a:t>4/21/2016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F25652A-206C-49F4-9F95-CF08E5E1E406}"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FA2A15-C180-4493-8DCC-578212C315B8}" type="datetime1">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5652A-206C-49F4-9F95-CF08E5E1E40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F25652A-206C-49F4-9F95-CF08E5E1E406}"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902838E-7E0A-440A-AA35-2BE7FC3E239D}" type="datetime1">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C3A43BB-4DE7-4958-83ED-55FAE498521B}" type="datetime1">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5652A-206C-49F4-9F95-CF08E5E1E406}" type="slidenum">
              <a:rPr lang="en-US" smtClean="0"/>
              <a:pPr/>
              <a:t>‹#›</a:t>
            </a:fld>
            <a:endParaRPr lang="en-US"/>
          </a:p>
        </p:txBody>
      </p:sp>
    </p:spTree>
    <p:extLst>
      <p:ext uri="{BB962C8B-B14F-4D97-AF65-F5344CB8AC3E}">
        <p14:creationId xmlns:p14="http://schemas.microsoft.com/office/powerpoint/2010/main" val="1112026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806EA8-605C-4B80-8E6D-F9B8EFA6B49A}" type="datetime1">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5652A-206C-49F4-9F95-CF08E5E1E406}" type="slidenum">
              <a:rPr lang="en-US" smtClean="0"/>
              <a:pPr/>
              <a:t>‹#›</a:t>
            </a:fld>
            <a:endParaRPr lang="en-US"/>
          </a:p>
        </p:txBody>
      </p:sp>
    </p:spTree>
    <p:extLst>
      <p:ext uri="{BB962C8B-B14F-4D97-AF65-F5344CB8AC3E}">
        <p14:creationId xmlns:p14="http://schemas.microsoft.com/office/powerpoint/2010/main" val="3338047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C6FE5B-BD8C-491C-AE0A-5A1CC7FC2F48}" type="datetime1">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5652A-206C-49F4-9F95-CF08E5E1E406}" type="slidenum">
              <a:rPr lang="en-US" smtClean="0"/>
              <a:pPr/>
              <a:t>‹#›</a:t>
            </a:fld>
            <a:endParaRPr lang="en-US"/>
          </a:p>
        </p:txBody>
      </p:sp>
    </p:spTree>
    <p:extLst>
      <p:ext uri="{BB962C8B-B14F-4D97-AF65-F5344CB8AC3E}">
        <p14:creationId xmlns:p14="http://schemas.microsoft.com/office/powerpoint/2010/main" val="1477859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271ACD4-DB38-4899-96DD-B1849A7F2DC3}" type="datetime1">
              <a:rPr lang="en-US" smtClean="0"/>
              <a:t>4/21/2016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5652A-206C-49F4-9F95-CF08E5E1E406}" type="slidenum">
              <a:rPr lang="en-US" smtClean="0"/>
              <a:pPr/>
              <a:t>‹#›</a:t>
            </a:fld>
            <a:endParaRPr lang="en-US"/>
          </a:p>
        </p:txBody>
      </p:sp>
    </p:spTree>
    <p:extLst>
      <p:ext uri="{BB962C8B-B14F-4D97-AF65-F5344CB8AC3E}">
        <p14:creationId xmlns:p14="http://schemas.microsoft.com/office/powerpoint/2010/main" val="3526560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F56C449-A1DB-401D-97B1-FEAA65FCDD2A}" type="datetime1">
              <a:rPr lang="en-US" smtClean="0"/>
              <a:t>4/21/2016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25652A-206C-49F4-9F95-CF08E5E1E406}" type="slidenum">
              <a:rPr lang="en-US" smtClean="0"/>
              <a:pPr/>
              <a:t>‹#›</a:t>
            </a:fld>
            <a:endParaRPr lang="en-US"/>
          </a:p>
        </p:txBody>
      </p:sp>
    </p:spTree>
    <p:extLst>
      <p:ext uri="{BB962C8B-B14F-4D97-AF65-F5344CB8AC3E}">
        <p14:creationId xmlns:p14="http://schemas.microsoft.com/office/powerpoint/2010/main" val="405745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F3664C8-925E-4007-865C-F6DFD4EFFAC2}" type="datetime1">
              <a:rPr lang="en-US" smtClean="0"/>
              <a:t>4/21/2016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25652A-206C-49F4-9F95-CF08E5E1E406}" type="slidenum">
              <a:rPr lang="en-US" smtClean="0"/>
              <a:pPr/>
              <a:t>‹#›</a:t>
            </a:fld>
            <a:endParaRPr lang="en-US"/>
          </a:p>
        </p:txBody>
      </p:sp>
    </p:spTree>
    <p:extLst>
      <p:ext uri="{BB962C8B-B14F-4D97-AF65-F5344CB8AC3E}">
        <p14:creationId xmlns:p14="http://schemas.microsoft.com/office/powerpoint/2010/main" val="3592938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3D461B-88D4-4F7A-A3CE-4458A07EF4E5}" type="datetime1">
              <a:rPr lang="en-US" smtClean="0"/>
              <a:t>4/21/2016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25652A-206C-49F4-9F95-CF08E5E1E406}" type="slidenum">
              <a:rPr lang="en-US" smtClean="0"/>
              <a:pPr/>
              <a:t>‹#›</a:t>
            </a:fld>
            <a:endParaRPr lang="en-US"/>
          </a:p>
        </p:txBody>
      </p:sp>
    </p:spTree>
    <p:extLst>
      <p:ext uri="{BB962C8B-B14F-4D97-AF65-F5344CB8AC3E}">
        <p14:creationId xmlns:p14="http://schemas.microsoft.com/office/powerpoint/2010/main" val="8452406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F2054D-1FF6-40A0-8A9A-894E5DFAB06F}" type="datetime1">
              <a:rPr lang="en-US" smtClean="0"/>
              <a:t>4/21/2016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5652A-206C-49F4-9F95-CF08E5E1E406}" type="slidenum">
              <a:rPr lang="en-US" smtClean="0"/>
              <a:pPr/>
              <a:t>‹#›</a:t>
            </a:fld>
            <a:endParaRPr lang="en-US"/>
          </a:p>
        </p:txBody>
      </p:sp>
    </p:spTree>
    <p:extLst>
      <p:ext uri="{BB962C8B-B14F-4D97-AF65-F5344CB8AC3E}">
        <p14:creationId xmlns:p14="http://schemas.microsoft.com/office/powerpoint/2010/main" val="46867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3806EA8-605C-4B80-8E6D-F9B8EFA6B49A}" type="datetime1">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F25652A-206C-49F4-9F95-CF08E5E1E406}"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3195D-E909-4D22-BA67-766267670AE0}" type="datetime1">
              <a:rPr lang="en-US" smtClean="0"/>
              <a:t>4/21/2016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5652A-206C-49F4-9F95-CF08E5E1E406}" type="slidenum">
              <a:rPr lang="en-US" smtClean="0"/>
              <a:pPr/>
              <a:t>‹#›</a:t>
            </a:fld>
            <a:endParaRPr lang="en-US"/>
          </a:p>
        </p:txBody>
      </p:sp>
    </p:spTree>
    <p:extLst>
      <p:ext uri="{BB962C8B-B14F-4D97-AF65-F5344CB8AC3E}">
        <p14:creationId xmlns:p14="http://schemas.microsoft.com/office/powerpoint/2010/main" val="7141451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FA2A15-C180-4493-8DCC-578212C315B8}" type="datetime1">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5652A-206C-49F4-9F95-CF08E5E1E406}" type="slidenum">
              <a:rPr lang="en-US" smtClean="0"/>
              <a:pPr/>
              <a:t>‹#›</a:t>
            </a:fld>
            <a:endParaRPr lang="en-US"/>
          </a:p>
        </p:txBody>
      </p:sp>
    </p:spTree>
    <p:extLst>
      <p:ext uri="{BB962C8B-B14F-4D97-AF65-F5344CB8AC3E}">
        <p14:creationId xmlns:p14="http://schemas.microsoft.com/office/powerpoint/2010/main" val="1599957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02838E-7E0A-440A-AA35-2BE7FC3E239D}" type="datetime1">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25652A-206C-49F4-9F95-CF08E5E1E406}" type="slidenum">
              <a:rPr lang="en-US" smtClean="0"/>
              <a:pPr/>
              <a:t>‹#›</a:t>
            </a:fld>
            <a:endParaRPr lang="en-US"/>
          </a:p>
        </p:txBody>
      </p:sp>
    </p:spTree>
    <p:extLst>
      <p:ext uri="{BB962C8B-B14F-4D97-AF65-F5344CB8AC3E}">
        <p14:creationId xmlns:p14="http://schemas.microsoft.com/office/powerpoint/2010/main" val="286797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C2C6FE5B-BD8C-491C-AE0A-5A1CC7FC2F48}" type="datetime1">
              <a:rPr lang="en-US" smtClean="0"/>
              <a:t>4/21/2016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F25652A-206C-49F4-9F95-CF08E5E1E406}"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271ACD4-DB38-4899-96DD-B1849A7F2DC3}" type="datetime1">
              <a:rPr lang="en-US" smtClean="0"/>
              <a:t>4/21/2016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25652A-206C-49F4-9F95-CF08E5E1E406}"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F56C449-A1DB-401D-97B1-FEAA65FCDD2A}" type="datetime1">
              <a:rPr lang="en-US" smtClean="0"/>
              <a:t>4/21/2016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F25652A-206C-49F4-9F95-CF08E5E1E406}"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F3664C8-925E-4007-865C-F6DFD4EFFAC2}" type="datetime1">
              <a:rPr lang="en-US" smtClean="0"/>
              <a:t>4/21/2016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F25652A-206C-49F4-9F95-CF08E5E1E4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53D461B-88D4-4F7A-A3CE-4458A07EF4E5}" type="datetime1">
              <a:rPr lang="en-US" smtClean="0"/>
              <a:t>4/21/2016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F25652A-206C-49F4-9F95-CF08E5E1E4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F25652A-206C-49F4-9F95-CF08E5E1E406}"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0F2054D-1FF6-40A0-8A9A-894E5DFAB06F}" type="datetime1">
              <a:rPr lang="en-US" smtClean="0"/>
              <a:t>4/21/2016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F25652A-206C-49F4-9F95-CF08E5E1E406}"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8263195D-E909-4D22-BA67-766267670AE0}" type="datetime1">
              <a:rPr lang="en-US" smtClean="0"/>
              <a:t>4/21/2016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D5B3F0E9-A7BB-46C8-869B-EF3E697A6B03}" type="datetime1">
              <a:rPr lang="en-US" smtClean="0"/>
              <a:t>4/21/2016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F25652A-206C-49F4-9F95-CF08E5E1E406}"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5B3F0E9-A7BB-46C8-869B-EF3E697A6B03}" type="datetime1">
              <a:rPr lang="en-US" smtClean="0"/>
              <a:t>4/21/2016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25652A-206C-49F4-9F95-CF08E5E1E406}" type="slidenum">
              <a:rPr lang="en-US" smtClean="0"/>
              <a:pPr/>
              <a:t>‹#›</a:t>
            </a:fld>
            <a:endParaRPr lang="en-US"/>
          </a:p>
        </p:txBody>
      </p:sp>
    </p:spTree>
    <p:extLst>
      <p:ext uri="{BB962C8B-B14F-4D97-AF65-F5344CB8AC3E}">
        <p14:creationId xmlns:p14="http://schemas.microsoft.com/office/powerpoint/2010/main" val="398809491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5" Type="http://schemas.openxmlformats.org/officeDocument/2006/relationships/image" Target="../media/image5.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29000"/>
            <a:ext cx="7772400" cy="1981200"/>
          </a:xfrm>
        </p:spPr>
        <p:txBody>
          <a:bodyPr/>
          <a:lstStyle/>
          <a:p>
            <a:r>
              <a:rPr lang="en-IN" sz="2400" dirty="0" smtClean="0">
                <a:latin typeface="Times New Roman" panose="02020603050405020304" pitchFamily="18" charset="0"/>
                <a:cs typeface="Times New Roman" panose="02020603050405020304" pitchFamily="18" charset="0"/>
              </a:rPr>
              <a:t>Cloud Computing Lab (SS 2016</a:t>
            </a:r>
            <a:r>
              <a:rPr lang="en-IN" sz="2400" dirty="0">
                <a:latin typeface="Times New Roman" panose="02020603050405020304" pitchFamily="18" charset="0"/>
                <a:cs typeface="Times New Roman" panose="02020603050405020304" pitchFamily="18" charset="0"/>
              </a:rPr>
              <a:t>)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err="1" smtClean="0">
                <a:latin typeface="Times New Roman" pitchFamily="18" charset="0"/>
                <a:cs typeface="Times New Roman" pitchFamily="18" charset="0"/>
              </a:rPr>
              <a:t>Niharika</a:t>
            </a:r>
            <a:r>
              <a:rPr lang="en-US" sz="2400" dirty="0" smtClean="0">
                <a:latin typeface="Times New Roman" pitchFamily="18" charset="0"/>
                <a:cs typeface="Times New Roman" pitchFamily="18" charset="0"/>
              </a:rPr>
              <a:t> Mittal</a:t>
            </a:r>
            <a:br>
              <a:rPr lang="en-US" sz="2400" dirty="0" smtClean="0">
                <a:latin typeface="Times New Roman" pitchFamily="18" charset="0"/>
                <a:cs typeface="Times New Roman" pitchFamily="18" charset="0"/>
              </a:rPr>
            </a:br>
            <a:r>
              <a:rPr lang="en-US" sz="2400" dirty="0" err="1" smtClean="0">
                <a:latin typeface="Times New Roman" pitchFamily="18" charset="0"/>
                <a:cs typeface="Times New Roman" pitchFamily="18" charset="0"/>
              </a:rPr>
              <a:t>Shreyas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Bettadapura</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err="1" smtClean="0">
                <a:latin typeface="Times New Roman" pitchFamily="18" charset="0"/>
                <a:cs typeface="Times New Roman" pitchFamily="18" charset="0"/>
              </a:rPr>
              <a:t>Shruthi</a:t>
            </a:r>
            <a:r>
              <a:rPr lang="en-US" sz="2400">
                <a:latin typeface="Times New Roman" pitchFamily="18" charset="0"/>
                <a:cs typeface="Times New Roman" pitchFamily="18" charset="0"/>
              </a:rPr>
              <a:t> </a:t>
            </a:r>
            <a:r>
              <a:rPr lang="en-US" sz="2400" smtClean="0">
                <a:latin typeface="Times New Roman" pitchFamily="18" charset="0"/>
                <a:cs typeface="Times New Roman" pitchFamily="18" charset="0"/>
              </a:rPr>
              <a:t>Kukillaya</a:t>
            </a:r>
            <a:endParaRPr lang="en-US" sz="2400" dirty="0">
              <a:latin typeface="Times New Roman" pitchFamily="18" charset="0"/>
              <a:cs typeface="Times New Roman" pitchFamily="18" charset="0"/>
            </a:endParaRPr>
          </a:p>
        </p:txBody>
      </p:sp>
      <p:sp>
        <p:nvSpPr>
          <p:cNvPr id="4" name="TextBox 3"/>
          <p:cNvSpPr txBox="1"/>
          <p:nvPr/>
        </p:nvSpPr>
        <p:spPr>
          <a:xfrm>
            <a:off x="152400" y="1000036"/>
            <a:ext cx="8839200" cy="923330"/>
          </a:xfrm>
          <a:prstGeom prst="rect">
            <a:avLst/>
          </a:prstGeom>
          <a:noFill/>
        </p:spPr>
        <p:txBody>
          <a:bodyPr wrap="square" rtlCol="0">
            <a:spAutoFit/>
          </a:bodyPr>
          <a:lstStyle/>
          <a:p>
            <a:pPr algn="ctr"/>
            <a:r>
              <a:rPr lang="en-US" sz="5400" dirty="0" smtClean="0">
                <a:solidFill>
                  <a:srgbClr val="002060"/>
                </a:solidFill>
                <a:latin typeface="+mj-lt"/>
                <a:cs typeface="Times New Roman" pitchFamily="18" charset="0"/>
              </a:rPr>
              <a:t>Assignment 1</a:t>
            </a:r>
            <a:endParaRPr lang="en-IN" sz="5400" dirty="0">
              <a:solidFill>
                <a:srgbClr val="002060"/>
              </a:solidFill>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7460" y="609600"/>
            <a:ext cx="8096540" cy="461665"/>
          </a:xfrm>
          <a:prstGeom prst="rect">
            <a:avLst/>
          </a:prstGeom>
          <a:noFill/>
        </p:spPr>
        <p:txBody>
          <a:bodyPr wrap="square" rtlCol="0">
            <a:spAutoFit/>
          </a:bodyPr>
          <a:lstStyle/>
          <a:p>
            <a:r>
              <a:rPr lang="en-US" sz="2400" dirty="0" smtClean="0">
                <a:solidFill>
                  <a:srgbClr val="002060"/>
                </a:solidFill>
                <a:latin typeface="Times New Roman" panose="02020603050405020304" pitchFamily="18" charset="0"/>
                <a:cs typeface="Times New Roman" panose="02020603050405020304" pitchFamily="18" charset="0"/>
              </a:rPr>
              <a:t>1.4</a:t>
            </a:r>
            <a:endParaRPr lang="en-IN" sz="2400" dirty="0">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0" y="1371600"/>
            <a:ext cx="9171296" cy="4458082"/>
          </a:xfrm>
          <a:prstGeom prst="rect">
            <a:avLst/>
          </a:prstGeom>
        </p:spPr>
      </p:pic>
    </p:spTree>
    <p:extLst>
      <p:ext uri="{BB962C8B-B14F-4D97-AF65-F5344CB8AC3E}">
        <p14:creationId xmlns:p14="http://schemas.microsoft.com/office/powerpoint/2010/main" val="2295453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7460" y="609600"/>
            <a:ext cx="7258340" cy="3785652"/>
          </a:xfrm>
          <a:prstGeom prst="rect">
            <a:avLst/>
          </a:prstGeom>
          <a:noFill/>
        </p:spPr>
        <p:txBody>
          <a:bodyPr wrap="square" rtlCol="0">
            <a:spAutoFit/>
          </a:bodyPr>
          <a:lstStyle/>
          <a:p>
            <a:r>
              <a:rPr lang="en-US" sz="2400" dirty="0" smtClean="0">
                <a:solidFill>
                  <a:srgbClr val="002060"/>
                </a:solidFill>
                <a:latin typeface="Times New Roman" panose="02020603050405020304" pitchFamily="18" charset="0"/>
                <a:cs typeface="Times New Roman" panose="02020603050405020304" pitchFamily="18" charset="0"/>
              </a:rPr>
              <a:t>1.4</a:t>
            </a:r>
          </a:p>
          <a:p>
            <a:endParaRPr lang="en-US" sz="2400" dirty="0" smtClean="0">
              <a:solidFill>
                <a:srgbClr val="00206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solidFill>
                  <a:srgbClr val="002060"/>
                </a:solidFill>
                <a:latin typeface="Times New Roman" panose="02020603050405020304" pitchFamily="18" charset="0"/>
                <a:cs typeface="Times New Roman" panose="02020603050405020304" pitchFamily="18" charset="0"/>
              </a:rPr>
              <a:t>Steps were followed to create a elastic load balancer (ELB) and instances to be associated with the load balancer was specified.</a:t>
            </a:r>
          </a:p>
          <a:p>
            <a:pPr marL="342900" indent="-342900">
              <a:buFont typeface="Arial" panose="020B0604020202020204" pitchFamily="34" charset="0"/>
              <a:buChar char="•"/>
            </a:pPr>
            <a:r>
              <a:rPr lang="en-US" sz="2400" dirty="0" smtClean="0">
                <a:solidFill>
                  <a:srgbClr val="002060"/>
                </a:solidFill>
                <a:latin typeface="Times New Roman" panose="02020603050405020304" pitchFamily="18" charset="0"/>
                <a:cs typeface="Times New Roman" panose="02020603050405020304" pitchFamily="18" charset="0"/>
              </a:rPr>
              <a:t>It does not make sense to load balance between WordPress instances which have separate database in the background. Reason is each of the instances are served with different separate database and thereby do not have data in common.</a:t>
            </a: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164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7460" y="609600"/>
            <a:ext cx="8096540" cy="461665"/>
          </a:xfrm>
          <a:prstGeom prst="rect">
            <a:avLst/>
          </a:prstGeom>
          <a:noFill/>
        </p:spPr>
        <p:txBody>
          <a:bodyPr wrap="square" rtlCol="0">
            <a:spAutoFit/>
          </a:bodyPr>
          <a:lstStyle/>
          <a:p>
            <a:r>
              <a:rPr lang="en-US" sz="2400" dirty="0" smtClean="0">
                <a:solidFill>
                  <a:srgbClr val="002060"/>
                </a:solidFill>
                <a:latin typeface="Times New Roman" panose="02020603050405020304" pitchFamily="18" charset="0"/>
                <a:cs typeface="Times New Roman" panose="02020603050405020304" pitchFamily="18" charset="0"/>
              </a:rPr>
              <a:t>1.5</a:t>
            </a:r>
            <a:endParaRPr lang="en-IN" sz="2400" dirty="0">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5140990"/>
          </a:xfrm>
          <a:prstGeom prst="rect">
            <a:avLst/>
          </a:prstGeom>
        </p:spPr>
      </p:pic>
    </p:spTree>
    <p:extLst>
      <p:ext uri="{BB962C8B-B14F-4D97-AF65-F5344CB8AC3E}">
        <p14:creationId xmlns:p14="http://schemas.microsoft.com/office/powerpoint/2010/main" val="3976164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1905000"/>
            <a:ext cx="8717102" cy="4505325"/>
          </a:xfrm>
          <a:prstGeom prst="rect">
            <a:avLst/>
          </a:prstGeom>
        </p:spPr>
      </p:pic>
      <p:sp>
        <p:nvSpPr>
          <p:cNvPr id="3" name="TextBox 2"/>
          <p:cNvSpPr txBox="1"/>
          <p:nvPr/>
        </p:nvSpPr>
        <p:spPr>
          <a:xfrm>
            <a:off x="914400" y="259140"/>
            <a:ext cx="8096540" cy="1569660"/>
          </a:xfrm>
          <a:prstGeom prst="rect">
            <a:avLst/>
          </a:prstGeom>
          <a:noFill/>
        </p:spPr>
        <p:txBody>
          <a:bodyPr wrap="square" rtlCol="0">
            <a:spAutoFit/>
          </a:bodyPr>
          <a:lstStyle/>
          <a:p>
            <a:r>
              <a:rPr lang="en-US" sz="2400" dirty="0" smtClean="0">
                <a:solidFill>
                  <a:srgbClr val="002060"/>
                </a:solidFill>
                <a:latin typeface="Times New Roman" panose="02020603050405020304" pitchFamily="18" charset="0"/>
                <a:cs typeface="Times New Roman" panose="02020603050405020304" pitchFamily="18" charset="0"/>
              </a:rPr>
              <a:t>1.6</a:t>
            </a:r>
          </a:p>
          <a:p>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sz="2400" dirty="0" err="1" smtClean="0">
                <a:solidFill>
                  <a:srgbClr val="002060"/>
                </a:solidFill>
                <a:latin typeface="Times New Roman" panose="02020603050405020304" pitchFamily="18" charset="0"/>
                <a:cs typeface="Times New Roman" panose="02020603050405020304" pitchFamily="18" charset="0"/>
              </a:rPr>
              <a:t>Bitnami</a:t>
            </a:r>
            <a:r>
              <a:rPr lang="en-US" sz="2400" dirty="0" smtClean="0">
                <a:solidFill>
                  <a:srgbClr val="002060"/>
                </a:solidFill>
                <a:latin typeface="Times New Roman" panose="02020603050405020304" pitchFamily="18" charset="0"/>
                <a:cs typeface="Times New Roman" panose="02020603050405020304" pitchFamily="18" charset="0"/>
              </a:rPr>
              <a:t> WordPress AMI for running WordPress on Amazon EC2</a:t>
            </a: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9409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346" y="1295400"/>
            <a:ext cx="9163346" cy="4320055"/>
          </a:xfrm>
          <a:prstGeom prst="rect">
            <a:avLst/>
          </a:prstGeom>
        </p:spPr>
      </p:pic>
    </p:spTree>
    <p:extLst>
      <p:ext uri="{BB962C8B-B14F-4D97-AF65-F5344CB8AC3E}">
        <p14:creationId xmlns:p14="http://schemas.microsoft.com/office/powerpoint/2010/main" val="3086502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59140"/>
            <a:ext cx="8096540" cy="5262979"/>
          </a:xfrm>
          <a:prstGeom prst="rect">
            <a:avLst/>
          </a:prstGeom>
          <a:noFill/>
        </p:spPr>
        <p:txBody>
          <a:bodyPr wrap="square" rtlCol="0">
            <a:spAutoFit/>
          </a:bodyPr>
          <a:lstStyle/>
          <a:p>
            <a:r>
              <a:rPr lang="en-US" sz="2400" dirty="0" smtClean="0">
                <a:solidFill>
                  <a:srgbClr val="002060"/>
                </a:solidFill>
                <a:latin typeface="Times New Roman" panose="02020603050405020304" pitchFamily="18" charset="0"/>
                <a:cs typeface="Times New Roman" panose="02020603050405020304" pitchFamily="18" charset="0"/>
              </a:rPr>
              <a:t>1.7</a:t>
            </a:r>
          </a:p>
          <a:p>
            <a:endParaRPr lang="en-US" sz="2400" dirty="0" smtClean="0">
              <a:solidFill>
                <a:srgbClr val="002060"/>
              </a:solidFill>
              <a:latin typeface="Times New Roman" panose="02020603050405020304" pitchFamily="18" charset="0"/>
              <a:cs typeface="Times New Roman" panose="02020603050405020304" pitchFamily="18" charset="0"/>
            </a:endParaRPr>
          </a:p>
          <a:p>
            <a:r>
              <a:rPr lang="en-US" sz="2400" dirty="0" smtClean="0">
                <a:solidFill>
                  <a:srgbClr val="002060"/>
                </a:solidFill>
                <a:latin typeface="Times New Roman" panose="02020603050405020304" pitchFamily="18" charset="0"/>
                <a:cs typeface="Times New Roman" panose="02020603050405020304" pitchFamily="18" charset="0"/>
              </a:rPr>
              <a:t>WordPress instance on EC2 from a container image using </a:t>
            </a:r>
            <a:r>
              <a:rPr lang="en-US" sz="2400" dirty="0" err="1" smtClean="0">
                <a:solidFill>
                  <a:srgbClr val="002060"/>
                </a:solidFill>
                <a:latin typeface="Times New Roman" panose="02020603050405020304" pitchFamily="18" charset="0"/>
                <a:cs typeface="Times New Roman" panose="02020603050405020304" pitchFamily="18" charset="0"/>
              </a:rPr>
              <a:t>Docker</a:t>
            </a:r>
            <a:endParaRPr lang="en-US" sz="2400" dirty="0" smtClean="0">
              <a:solidFill>
                <a:srgbClr val="00206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solidFill>
                  <a:srgbClr val="002060"/>
                </a:solidFill>
                <a:latin typeface="Times New Roman" panose="02020603050405020304" pitchFamily="18" charset="0"/>
                <a:cs typeface="Times New Roman" panose="02020603050405020304" pitchFamily="18" charset="0"/>
              </a:rPr>
              <a:t>Create an EC2 instance and connect to it</a:t>
            </a:r>
          </a:p>
          <a:p>
            <a:pPr marL="342900" indent="-342900">
              <a:buFont typeface="Arial" panose="020B0604020202020204" pitchFamily="34" charset="0"/>
              <a:buChar char="•"/>
            </a:pPr>
            <a:r>
              <a:rPr lang="en-US" sz="2400" dirty="0" smtClean="0">
                <a:solidFill>
                  <a:srgbClr val="002060"/>
                </a:solidFill>
                <a:latin typeface="Times New Roman" panose="02020603050405020304" pitchFamily="18" charset="0"/>
                <a:cs typeface="Times New Roman" panose="02020603050405020304" pitchFamily="18" charset="0"/>
              </a:rPr>
              <a:t>Install </a:t>
            </a:r>
            <a:r>
              <a:rPr lang="en-US" sz="2400" dirty="0" err="1" smtClean="0">
                <a:solidFill>
                  <a:srgbClr val="002060"/>
                </a:solidFill>
                <a:latin typeface="Times New Roman" panose="02020603050405020304" pitchFamily="18" charset="0"/>
                <a:cs typeface="Times New Roman" panose="02020603050405020304" pitchFamily="18" charset="0"/>
              </a:rPr>
              <a:t>docker</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a:solidFill>
                  <a:srgbClr val="002060"/>
                </a:solidFill>
                <a:latin typeface="+mj-lt"/>
                <a:cs typeface="Times New Roman" panose="02020603050405020304" pitchFamily="18" charset="0"/>
              </a:rPr>
              <a:t>sudo</a:t>
            </a:r>
            <a:r>
              <a:rPr lang="en-US" sz="2400" dirty="0">
                <a:solidFill>
                  <a:srgbClr val="002060"/>
                </a:solidFill>
                <a:latin typeface="+mj-lt"/>
                <a:cs typeface="Times New Roman" panose="02020603050405020304" pitchFamily="18" charset="0"/>
              </a:rPr>
              <a:t> yum install </a:t>
            </a:r>
            <a:r>
              <a:rPr lang="en-US" sz="2400" dirty="0" err="1" smtClean="0">
                <a:solidFill>
                  <a:srgbClr val="002060"/>
                </a:solidFill>
                <a:latin typeface="+mj-lt"/>
                <a:cs typeface="Times New Roman" panose="02020603050405020304" pitchFamily="18" charset="0"/>
              </a:rPr>
              <a:t>docker</a:t>
            </a:r>
            <a:endParaRPr lang="en-US" sz="2400" dirty="0" smtClean="0">
              <a:solidFill>
                <a:srgbClr val="002060"/>
              </a:solidFill>
              <a:latin typeface="+mj-lt"/>
              <a:cs typeface="Times New Roman" panose="02020603050405020304" pitchFamily="18" charset="0"/>
            </a:endParaRPr>
          </a:p>
          <a:p>
            <a:pPr marL="342900" indent="-342900">
              <a:buFont typeface="Arial" panose="020B0604020202020204" pitchFamily="34" charset="0"/>
              <a:buChar char="•"/>
            </a:pPr>
            <a:r>
              <a:rPr lang="en-US" sz="2400" dirty="0" smtClean="0">
                <a:solidFill>
                  <a:srgbClr val="002060"/>
                </a:solidFill>
                <a:latin typeface="Times New Roman" panose="02020603050405020304" pitchFamily="18" charset="0"/>
                <a:cs typeface="Times New Roman" panose="02020603050405020304" pitchFamily="18" charset="0"/>
              </a:rPr>
              <a:t>We make use of the WordPress pre-configured image available in </a:t>
            </a:r>
            <a:r>
              <a:rPr lang="en-US" sz="2400" dirty="0" err="1" smtClean="0">
                <a:solidFill>
                  <a:srgbClr val="002060"/>
                </a:solidFill>
                <a:latin typeface="Times New Roman" panose="02020603050405020304" pitchFamily="18" charset="0"/>
                <a:cs typeface="Times New Roman" panose="02020603050405020304" pitchFamily="18" charset="0"/>
              </a:rPr>
              <a:t>Docker</a:t>
            </a:r>
            <a:r>
              <a:rPr lang="en-US" sz="2400" dirty="0" smtClean="0">
                <a:solidFill>
                  <a:srgbClr val="002060"/>
                </a:solidFill>
                <a:latin typeface="Times New Roman" panose="02020603050405020304" pitchFamily="18" charset="0"/>
                <a:cs typeface="Times New Roman" panose="02020603050405020304" pitchFamily="18" charset="0"/>
              </a:rPr>
              <a:t> Hub (Repository). Run the following command: </a:t>
            </a:r>
            <a:r>
              <a:rPr lang="en-IN" sz="2400" dirty="0" err="1" smtClean="0">
                <a:solidFill>
                  <a:srgbClr val="002060"/>
                </a:solidFill>
                <a:latin typeface="+mj-lt"/>
                <a:cs typeface="Times New Roman" panose="02020603050405020304" pitchFamily="18" charset="0"/>
              </a:rPr>
              <a:t>docker</a:t>
            </a:r>
            <a:r>
              <a:rPr lang="en-IN" sz="2400" dirty="0" smtClean="0">
                <a:solidFill>
                  <a:srgbClr val="002060"/>
                </a:solidFill>
                <a:latin typeface="+mj-lt"/>
                <a:cs typeface="Times New Roman" panose="02020603050405020304" pitchFamily="18" charset="0"/>
              </a:rPr>
              <a:t> </a:t>
            </a:r>
            <a:r>
              <a:rPr lang="en-IN" sz="2400" dirty="0">
                <a:solidFill>
                  <a:srgbClr val="002060"/>
                </a:solidFill>
                <a:latin typeface="+mj-lt"/>
                <a:cs typeface="Times New Roman" panose="02020603050405020304" pitchFamily="18" charset="0"/>
              </a:rPr>
              <a:t>run --name </a:t>
            </a:r>
            <a:r>
              <a:rPr lang="en-IN" sz="2400" dirty="0" err="1">
                <a:solidFill>
                  <a:srgbClr val="002060"/>
                </a:solidFill>
                <a:latin typeface="+mj-lt"/>
                <a:cs typeface="Times New Roman" panose="02020603050405020304" pitchFamily="18" charset="0"/>
              </a:rPr>
              <a:t>dwordpress</a:t>
            </a:r>
            <a:r>
              <a:rPr lang="en-IN" sz="2400" dirty="0">
                <a:solidFill>
                  <a:srgbClr val="002060"/>
                </a:solidFill>
                <a:latin typeface="+mj-lt"/>
                <a:cs typeface="Times New Roman" panose="02020603050405020304" pitchFamily="18" charset="0"/>
              </a:rPr>
              <a:t> </a:t>
            </a:r>
            <a:r>
              <a:rPr lang="en-IN" sz="2400" dirty="0" smtClean="0">
                <a:solidFill>
                  <a:srgbClr val="002060"/>
                </a:solidFill>
                <a:latin typeface="+mj-lt"/>
                <a:cs typeface="Times New Roman" panose="02020603050405020304" pitchFamily="18" charset="0"/>
              </a:rPr>
              <a:t>                                    -</a:t>
            </a:r>
            <a:r>
              <a:rPr lang="en-IN" sz="2400" dirty="0">
                <a:solidFill>
                  <a:srgbClr val="002060"/>
                </a:solidFill>
                <a:latin typeface="+mj-lt"/>
                <a:cs typeface="Times New Roman" panose="02020603050405020304" pitchFamily="18" charset="0"/>
              </a:rPr>
              <a:t>e WORDPRESS_DB_HOST=52.38.117.248:3306 </a:t>
            </a:r>
            <a:r>
              <a:rPr lang="en-IN" sz="2400" dirty="0" smtClean="0">
                <a:solidFill>
                  <a:srgbClr val="002060"/>
                </a:solidFill>
                <a:latin typeface="+mj-lt"/>
                <a:cs typeface="Times New Roman" panose="02020603050405020304" pitchFamily="18" charset="0"/>
              </a:rPr>
              <a:t>                              -</a:t>
            </a:r>
            <a:r>
              <a:rPr lang="en-IN" sz="2400" dirty="0">
                <a:solidFill>
                  <a:srgbClr val="002060"/>
                </a:solidFill>
                <a:latin typeface="+mj-lt"/>
                <a:cs typeface="Times New Roman" panose="02020603050405020304" pitchFamily="18" charset="0"/>
              </a:rPr>
              <a:t>e WORDPRESS_DB_USER=</a:t>
            </a:r>
            <a:r>
              <a:rPr lang="en-IN" sz="2400" dirty="0" err="1">
                <a:solidFill>
                  <a:srgbClr val="002060"/>
                </a:solidFill>
                <a:latin typeface="+mj-lt"/>
                <a:cs typeface="Times New Roman" panose="02020603050405020304" pitchFamily="18" charset="0"/>
              </a:rPr>
              <a:t>wordpress</a:t>
            </a:r>
            <a:r>
              <a:rPr lang="en-IN" sz="2400" dirty="0">
                <a:solidFill>
                  <a:srgbClr val="002060"/>
                </a:solidFill>
                <a:latin typeface="+mj-lt"/>
                <a:cs typeface="Times New Roman" panose="02020603050405020304" pitchFamily="18" charset="0"/>
              </a:rPr>
              <a:t>-user </a:t>
            </a:r>
            <a:r>
              <a:rPr lang="en-IN" sz="2400" dirty="0" smtClean="0">
                <a:solidFill>
                  <a:srgbClr val="002060"/>
                </a:solidFill>
                <a:latin typeface="+mj-lt"/>
                <a:cs typeface="Times New Roman" panose="02020603050405020304" pitchFamily="18" charset="0"/>
              </a:rPr>
              <a:t>                                        -</a:t>
            </a:r>
            <a:r>
              <a:rPr lang="en-IN" sz="2400" dirty="0">
                <a:solidFill>
                  <a:srgbClr val="002060"/>
                </a:solidFill>
                <a:latin typeface="+mj-lt"/>
                <a:cs typeface="Times New Roman" panose="02020603050405020304" pitchFamily="18" charset="0"/>
              </a:rPr>
              <a:t>e </a:t>
            </a:r>
            <a:r>
              <a:rPr lang="en-IN" sz="2400" dirty="0" smtClean="0">
                <a:solidFill>
                  <a:srgbClr val="002060"/>
                </a:solidFill>
                <a:latin typeface="+mj-lt"/>
                <a:cs typeface="Times New Roman" panose="02020603050405020304" pitchFamily="18" charset="0"/>
              </a:rPr>
              <a:t>WORDPRESS_DB_PASSWORD=***                                            -e WORDPRESS_DB_NAME=</a:t>
            </a:r>
            <a:r>
              <a:rPr lang="en-IN" sz="2400" dirty="0" err="1" smtClean="0">
                <a:solidFill>
                  <a:srgbClr val="002060"/>
                </a:solidFill>
                <a:latin typeface="+mj-lt"/>
                <a:cs typeface="Times New Roman" panose="02020603050405020304" pitchFamily="18" charset="0"/>
              </a:rPr>
              <a:t>wordpress</a:t>
            </a:r>
            <a:r>
              <a:rPr lang="en-IN" sz="2400" dirty="0" smtClean="0">
                <a:solidFill>
                  <a:srgbClr val="002060"/>
                </a:solidFill>
                <a:latin typeface="+mj-lt"/>
                <a:cs typeface="Times New Roman" panose="02020603050405020304" pitchFamily="18" charset="0"/>
              </a:rPr>
              <a:t>- </a:t>
            </a:r>
            <a:r>
              <a:rPr lang="en-IN" sz="2400" dirty="0" err="1" smtClean="0">
                <a:solidFill>
                  <a:srgbClr val="002060"/>
                </a:solidFill>
                <a:latin typeface="+mj-lt"/>
                <a:cs typeface="Times New Roman" panose="02020603050405020304" pitchFamily="18" charset="0"/>
              </a:rPr>
              <a:t>db</a:t>
            </a:r>
            <a:r>
              <a:rPr lang="en-IN" sz="2400" dirty="0" smtClean="0">
                <a:solidFill>
                  <a:srgbClr val="002060"/>
                </a:solidFill>
                <a:latin typeface="+mj-lt"/>
                <a:cs typeface="Times New Roman" panose="02020603050405020304" pitchFamily="18" charset="0"/>
              </a:rPr>
              <a:t>                                      --</a:t>
            </a:r>
            <a:r>
              <a:rPr lang="en-IN" sz="2400" dirty="0">
                <a:solidFill>
                  <a:srgbClr val="002060"/>
                </a:solidFill>
                <a:latin typeface="+mj-lt"/>
                <a:cs typeface="Times New Roman" panose="02020603050405020304" pitchFamily="18" charset="0"/>
              </a:rPr>
              <a:t>expose 8080 -p 8080:80 --net=host -d </a:t>
            </a:r>
            <a:r>
              <a:rPr lang="en-IN" sz="2400" dirty="0" err="1">
                <a:solidFill>
                  <a:srgbClr val="002060"/>
                </a:solidFill>
                <a:latin typeface="+mj-lt"/>
                <a:cs typeface="Times New Roman" panose="02020603050405020304" pitchFamily="18" charset="0"/>
              </a:rPr>
              <a:t>wordpress</a:t>
            </a:r>
            <a:endParaRPr lang="en-IN" sz="2400" dirty="0">
              <a:solidFill>
                <a:srgbClr val="002060"/>
              </a:solidFill>
              <a:latin typeface="+mj-lt"/>
              <a:cs typeface="Times New Roman" panose="02020603050405020304" pitchFamily="18" charset="0"/>
            </a:endParaRPr>
          </a:p>
        </p:txBody>
      </p:sp>
    </p:spTree>
    <p:extLst>
      <p:ext uri="{BB962C8B-B14F-4D97-AF65-F5344CB8AC3E}">
        <p14:creationId xmlns:p14="http://schemas.microsoft.com/office/powerpoint/2010/main" val="3789740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219199"/>
            <a:ext cx="9291322" cy="4495801"/>
          </a:xfrm>
          <a:prstGeom prst="rect">
            <a:avLst/>
          </a:prstGeom>
        </p:spPr>
      </p:pic>
    </p:spTree>
    <p:extLst>
      <p:ext uri="{BB962C8B-B14F-4D97-AF65-F5344CB8AC3E}">
        <p14:creationId xmlns:p14="http://schemas.microsoft.com/office/powerpoint/2010/main" val="4041086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86569" y="1219200"/>
            <a:ext cx="8728831" cy="5638800"/>
            <a:chOff x="338969" y="1219200"/>
            <a:chExt cx="8062761" cy="5143500"/>
          </a:xfrm>
        </p:grpSpPr>
        <p:grpSp>
          <p:nvGrpSpPr>
            <p:cNvPr id="17" name="Group 16"/>
            <p:cNvGrpSpPr/>
            <p:nvPr/>
          </p:nvGrpSpPr>
          <p:grpSpPr>
            <a:xfrm>
              <a:off x="338969" y="1219200"/>
              <a:ext cx="8062761" cy="5143500"/>
              <a:chOff x="338969" y="857250"/>
              <a:chExt cx="8062761" cy="5143500"/>
            </a:xfrm>
          </p:grpSpPr>
          <p:grpSp>
            <p:nvGrpSpPr>
              <p:cNvPr id="16" name="Group 15"/>
              <p:cNvGrpSpPr/>
              <p:nvPr/>
            </p:nvGrpSpPr>
            <p:grpSpPr>
              <a:xfrm>
                <a:off x="338969" y="857250"/>
                <a:ext cx="8062761" cy="5143500"/>
                <a:chOff x="338969" y="857250"/>
                <a:chExt cx="8062761" cy="5143500"/>
              </a:xfrm>
            </p:grpSpPr>
            <p:grpSp>
              <p:nvGrpSpPr>
                <p:cNvPr id="15" name="Group 14"/>
                <p:cNvGrpSpPr/>
                <p:nvPr/>
              </p:nvGrpSpPr>
              <p:grpSpPr>
                <a:xfrm>
                  <a:off x="338969" y="857250"/>
                  <a:ext cx="8062761" cy="5143500"/>
                  <a:chOff x="338969" y="857250"/>
                  <a:chExt cx="8062761" cy="5143500"/>
                </a:xfrm>
              </p:grpSpPr>
              <p:grpSp>
                <p:nvGrpSpPr>
                  <p:cNvPr id="112" name="Group 111"/>
                  <p:cNvGrpSpPr/>
                  <p:nvPr/>
                </p:nvGrpSpPr>
                <p:grpSpPr>
                  <a:xfrm>
                    <a:off x="338969" y="1333550"/>
                    <a:ext cx="7884079" cy="4226379"/>
                    <a:chOff x="-118232" y="19100"/>
                    <a:chExt cx="7884079" cy="4226379"/>
                  </a:xfrm>
                </p:grpSpPr>
                <p:grpSp>
                  <p:nvGrpSpPr>
                    <p:cNvPr id="111" name="Group 110"/>
                    <p:cNvGrpSpPr/>
                    <p:nvPr/>
                  </p:nvGrpSpPr>
                  <p:grpSpPr>
                    <a:xfrm>
                      <a:off x="-118232" y="19100"/>
                      <a:ext cx="7884079" cy="4226379"/>
                      <a:chOff x="-118232" y="19100"/>
                      <a:chExt cx="7884079" cy="4226379"/>
                    </a:xfrm>
                  </p:grpSpPr>
                  <p:grpSp>
                    <p:nvGrpSpPr>
                      <p:cNvPr id="99" name="Group 98"/>
                      <p:cNvGrpSpPr/>
                      <p:nvPr/>
                    </p:nvGrpSpPr>
                    <p:grpSpPr>
                      <a:xfrm>
                        <a:off x="-118232" y="19100"/>
                        <a:ext cx="3593042" cy="1947754"/>
                        <a:chOff x="-137958" y="224508"/>
                        <a:chExt cx="3593042" cy="1947754"/>
                      </a:xfrm>
                    </p:grpSpPr>
                    <p:grpSp>
                      <p:nvGrpSpPr>
                        <p:cNvPr id="98" name="Group 97"/>
                        <p:cNvGrpSpPr/>
                        <p:nvPr/>
                      </p:nvGrpSpPr>
                      <p:grpSpPr>
                        <a:xfrm>
                          <a:off x="-137958" y="224508"/>
                          <a:ext cx="2486208" cy="1866892"/>
                          <a:chOff x="-80678" y="1071890"/>
                          <a:chExt cx="2486208" cy="1866892"/>
                        </a:xfrm>
                      </p:grpSpPr>
                      <p:grpSp>
                        <p:nvGrpSpPr>
                          <p:cNvPr id="4" name="Group 3"/>
                          <p:cNvGrpSpPr/>
                          <p:nvPr/>
                        </p:nvGrpSpPr>
                        <p:grpSpPr>
                          <a:xfrm>
                            <a:off x="1406509" y="1804422"/>
                            <a:ext cx="999021" cy="1039457"/>
                            <a:chOff x="1406509" y="1044957"/>
                            <a:chExt cx="999021" cy="1039457"/>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705" y="1044957"/>
                              <a:ext cx="450376" cy="540452"/>
                            </a:xfrm>
                            <a:prstGeom prst="rect">
                              <a:avLst/>
                            </a:prstGeom>
                          </p:spPr>
                        </p:pic>
                        <p:sp>
                          <p:nvSpPr>
                            <p:cNvPr id="3" name="TextBox 2"/>
                            <p:cNvSpPr txBox="1"/>
                            <p:nvPr/>
                          </p:nvSpPr>
                          <p:spPr>
                            <a:xfrm>
                              <a:off x="1406509" y="1622749"/>
                              <a:ext cx="999021" cy="461665"/>
                            </a:xfrm>
                            <a:prstGeom prst="rect">
                              <a:avLst/>
                            </a:prstGeom>
                            <a:noFill/>
                          </p:spPr>
                          <p:txBody>
                            <a:bodyPr wrap="square" rtlCol="0">
                              <a:spAutoFit/>
                            </a:bodyPr>
                            <a:lstStyle/>
                            <a:p>
                              <a:pPr algn="ctr"/>
                              <a:r>
                                <a:rPr lang="en-US" sz="1200" b="1" dirty="0">
                                  <a:latin typeface="Calibri (Body)"/>
                                  <a:cs typeface="Helvetica Neue"/>
                                </a:rPr>
                                <a:t>Amazon </a:t>
                              </a:r>
                              <a:br>
                                <a:rPr lang="en-US" sz="1200" b="1" dirty="0">
                                  <a:latin typeface="Calibri (Body)"/>
                                  <a:cs typeface="Helvetica Neue"/>
                                </a:rPr>
                              </a:br>
                              <a:r>
                                <a:rPr lang="en-US" sz="1200" b="1" dirty="0">
                                  <a:latin typeface="Calibri (Body)"/>
                                  <a:cs typeface="Helvetica Neue"/>
                                </a:rPr>
                                <a:t>Route 53</a:t>
                              </a:r>
                            </a:p>
                          </p:txBody>
                        </p:sp>
                      </p:grpSp>
                      <p:sp>
                        <p:nvSpPr>
                          <p:cNvPr id="5" name="TextBox 4"/>
                          <p:cNvSpPr txBox="1"/>
                          <p:nvPr/>
                        </p:nvSpPr>
                        <p:spPr>
                          <a:xfrm>
                            <a:off x="-80678" y="1071890"/>
                            <a:ext cx="1795735" cy="307777"/>
                          </a:xfrm>
                          <a:prstGeom prst="rect">
                            <a:avLst/>
                          </a:prstGeom>
                          <a:noFill/>
                        </p:spPr>
                        <p:txBody>
                          <a:bodyPr wrap="square" rtlCol="0">
                            <a:spAutoFit/>
                          </a:bodyPr>
                          <a:lstStyle/>
                          <a:p>
                            <a:pPr algn="ctr"/>
                            <a:r>
                              <a:rPr lang="en-US" sz="1400" dirty="0">
                                <a:latin typeface="Helvetica Neue"/>
                                <a:cs typeface="Helvetica Neue"/>
                              </a:rPr>
                              <a:t>www.ITBlog.com</a:t>
                            </a:r>
                          </a:p>
                        </p:txBody>
                      </p:sp>
                      <p:grpSp>
                        <p:nvGrpSpPr>
                          <p:cNvPr id="8" name="Group 7"/>
                          <p:cNvGrpSpPr/>
                          <p:nvPr/>
                        </p:nvGrpSpPr>
                        <p:grpSpPr>
                          <a:xfrm>
                            <a:off x="530409" y="1325806"/>
                            <a:ext cx="573562" cy="474973"/>
                            <a:chOff x="184721" y="2042981"/>
                            <a:chExt cx="1078992" cy="987859"/>
                          </a:xfrm>
                        </p:grpSpPr>
                        <p:pic>
                          <p:nvPicPr>
                            <p:cNvPr id="6" name="Picture 5" descr="Clie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959" y="2042981"/>
                              <a:ext cx="731520" cy="731520"/>
                            </a:xfrm>
                            <a:prstGeom prst="rect">
                              <a:avLst/>
                            </a:prstGeom>
                          </p:spPr>
                        </p:pic>
                        <p:sp>
                          <p:nvSpPr>
                            <p:cNvPr id="7" name="TextBox 6"/>
                            <p:cNvSpPr txBox="1"/>
                            <p:nvPr/>
                          </p:nvSpPr>
                          <p:spPr>
                            <a:xfrm>
                              <a:off x="184721" y="2875392"/>
                              <a:ext cx="1078992" cy="155448"/>
                            </a:xfrm>
                            <a:prstGeom prst="rect">
                              <a:avLst/>
                            </a:prstGeom>
                            <a:noFill/>
                          </p:spPr>
                          <p:txBody>
                            <a:bodyPr wrap="square" lIns="0" tIns="0" rIns="0" bIns="0" rtlCol="0">
                              <a:noAutofit/>
                            </a:bodyPr>
                            <a:lstStyle/>
                            <a:p>
                              <a:pPr algn="ctr"/>
                              <a:r>
                                <a:rPr lang="en-US" sz="1200" dirty="0">
                                  <a:latin typeface="Helvetica Neue"/>
                                  <a:cs typeface="Helvetica Neue"/>
                                </a:rPr>
                                <a:t>Browser</a:t>
                              </a:r>
                            </a:p>
                          </p:txBody>
                        </p:sp>
                      </p:grpSp>
                      <p:grpSp>
                        <p:nvGrpSpPr>
                          <p:cNvPr id="9" name="Group 8"/>
                          <p:cNvGrpSpPr/>
                          <p:nvPr/>
                        </p:nvGrpSpPr>
                        <p:grpSpPr>
                          <a:xfrm>
                            <a:off x="530409" y="1897364"/>
                            <a:ext cx="573562" cy="474973"/>
                            <a:chOff x="184721" y="2042981"/>
                            <a:chExt cx="1078992" cy="987859"/>
                          </a:xfrm>
                        </p:grpSpPr>
                        <p:pic>
                          <p:nvPicPr>
                            <p:cNvPr id="10" name="Picture 9" descr="Clie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959" y="2042981"/>
                              <a:ext cx="731520" cy="731520"/>
                            </a:xfrm>
                            <a:prstGeom prst="rect">
                              <a:avLst/>
                            </a:prstGeom>
                          </p:spPr>
                        </p:pic>
                        <p:sp>
                          <p:nvSpPr>
                            <p:cNvPr id="11" name="TextBox 10"/>
                            <p:cNvSpPr txBox="1"/>
                            <p:nvPr/>
                          </p:nvSpPr>
                          <p:spPr>
                            <a:xfrm>
                              <a:off x="184721" y="2875392"/>
                              <a:ext cx="1078992" cy="155448"/>
                            </a:xfrm>
                            <a:prstGeom prst="rect">
                              <a:avLst/>
                            </a:prstGeom>
                            <a:noFill/>
                          </p:spPr>
                          <p:txBody>
                            <a:bodyPr wrap="square" lIns="0" tIns="0" rIns="0" bIns="0" rtlCol="0">
                              <a:noAutofit/>
                            </a:bodyPr>
                            <a:lstStyle/>
                            <a:p>
                              <a:pPr algn="ctr"/>
                              <a:r>
                                <a:rPr lang="en-US" sz="1200" dirty="0">
                                  <a:latin typeface="Helvetica Neue"/>
                                  <a:cs typeface="Helvetica Neue"/>
                                </a:rPr>
                                <a:t>Browser</a:t>
                              </a:r>
                            </a:p>
                          </p:txBody>
                        </p:sp>
                      </p:grpSp>
                      <p:grpSp>
                        <p:nvGrpSpPr>
                          <p:cNvPr id="12" name="Group 11"/>
                          <p:cNvGrpSpPr/>
                          <p:nvPr/>
                        </p:nvGrpSpPr>
                        <p:grpSpPr>
                          <a:xfrm>
                            <a:off x="530409" y="2463809"/>
                            <a:ext cx="573562" cy="474973"/>
                            <a:chOff x="184721" y="2042981"/>
                            <a:chExt cx="1078992" cy="987859"/>
                          </a:xfrm>
                        </p:grpSpPr>
                        <p:pic>
                          <p:nvPicPr>
                            <p:cNvPr id="13" name="Picture 12" descr="Clie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959" y="2042981"/>
                              <a:ext cx="731520" cy="731520"/>
                            </a:xfrm>
                            <a:prstGeom prst="rect">
                              <a:avLst/>
                            </a:prstGeom>
                          </p:spPr>
                        </p:pic>
                        <p:sp>
                          <p:nvSpPr>
                            <p:cNvPr id="14" name="TextBox 13"/>
                            <p:cNvSpPr txBox="1"/>
                            <p:nvPr/>
                          </p:nvSpPr>
                          <p:spPr>
                            <a:xfrm>
                              <a:off x="184721" y="2875392"/>
                              <a:ext cx="1078992" cy="155448"/>
                            </a:xfrm>
                            <a:prstGeom prst="rect">
                              <a:avLst/>
                            </a:prstGeom>
                            <a:noFill/>
                          </p:spPr>
                          <p:txBody>
                            <a:bodyPr wrap="square" lIns="0" tIns="0" rIns="0" bIns="0" rtlCol="0">
                              <a:noAutofit/>
                            </a:bodyPr>
                            <a:lstStyle/>
                            <a:p>
                              <a:pPr algn="ctr"/>
                              <a:r>
                                <a:rPr lang="en-US" sz="1200" dirty="0">
                                  <a:latin typeface="Helvetica Neue"/>
                                  <a:cs typeface="Helvetica Neue"/>
                                </a:rPr>
                                <a:t>Browser</a:t>
                              </a:r>
                            </a:p>
                          </p:txBody>
                        </p:sp>
                      </p:grpSp>
                      <p:cxnSp>
                        <p:nvCxnSpPr>
                          <p:cNvPr id="18" name="Straight Arrow Connector 17"/>
                          <p:cNvCxnSpPr>
                            <a:stCxn id="10" idx="3"/>
                            <a:endCxn id="2" idx="1"/>
                          </p:cNvCxnSpPr>
                          <p:nvPr/>
                        </p:nvCxnSpPr>
                        <p:spPr>
                          <a:xfrm>
                            <a:off x="1016669" y="2073226"/>
                            <a:ext cx="664036" cy="142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0" name="Elbow Connector 19"/>
                          <p:cNvCxnSpPr>
                            <a:stCxn id="13" idx="3"/>
                          </p:cNvCxnSpPr>
                          <p:nvPr/>
                        </p:nvCxnSpPr>
                        <p:spPr>
                          <a:xfrm flipV="1">
                            <a:off x="1016669" y="2229231"/>
                            <a:ext cx="664036" cy="410440"/>
                          </a:xfrm>
                          <a:prstGeom prst="bentConnector3">
                            <a:avLst>
                              <a:gd name="adj1" fmla="val 50000"/>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26" name="Elbow Connector 25"/>
                          <p:cNvCxnSpPr>
                            <a:stCxn id="6" idx="3"/>
                          </p:cNvCxnSpPr>
                          <p:nvPr/>
                        </p:nvCxnSpPr>
                        <p:spPr>
                          <a:xfrm>
                            <a:off x="1016669" y="1501668"/>
                            <a:ext cx="664036" cy="395696"/>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grpSp>
                    <p:grpSp>
                      <p:nvGrpSpPr>
                        <p:cNvPr id="31" name="Group 30"/>
                        <p:cNvGrpSpPr/>
                        <p:nvPr/>
                      </p:nvGrpSpPr>
                      <p:grpSpPr>
                        <a:xfrm>
                          <a:off x="2456063" y="962659"/>
                          <a:ext cx="999021" cy="1209603"/>
                          <a:chOff x="3302216" y="1858184"/>
                          <a:chExt cx="999021" cy="1209603"/>
                        </a:xfrm>
                      </p:grpSpPr>
                      <p:sp>
                        <p:nvSpPr>
                          <p:cNvPr id="29" name="TextBox 28"/>
                          <p:cNvSpPr txBox="1"/>
                          <p:nvPr/>
                        </p:nvSpPr>
                        <p:spPr>
                          <a:xfrm>
                            <a:off x="3302216" y="2421456"/>
                            <a:ext cx="999021" cy="646331"/>
                          </a:xfrm>
                          <a:prstGeom prst="rect">
                            <a:avLst/>
                          </a:prstGeom>
                          <a:noFill/>
                        </p:spPr>
                        <p:txBody>
                          <a:bodyPr wrap="square" rtlCol="0">
                            <a:spAutoFit/>
                          </a:bodyPr>
                          <a:lstStyle/>
                          <a:p>
                            <a:pPr algn="ctr"/>
                            <a:r>
                              <a:rPr lang="en-US" sz="1200" b="1" dirty="0">
                                <a:latin typeface="Calibri (Body)"/>
                                <a:cs typeface="Helvetica Neue"/>
                              </a:rPr>
                              <a:t>Elastic Load Balancing</a:t>
                            </a: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0608" y="1858184"/>
                            <a:ext cx="433410" cy="520092"/>
                          </a:xfrm>
                          <a:prstGeom prst="rect">
                            <a:avLst/>
                          </a:prstGeom>
                        </p:spPr>
                      </p:pic>
                    </p:grpSp>
                    <p:cxnSp>
                      <p:nvCxnSpPr>
                        <p:cNvPr id="35" name="Straight Arrow Connector 34"/>
                        <p:cNvCxnSpPr>
                          <a:stCxn id="2" idx="3"/>
                          <a:endCxn id="30" idx="1"/>
                        </p:cNvCxnSpPr>
                        <p:nvPr/>
                      </p:nvCxnSpPr>
                      <p:spPr>
                        <a:xfrm flipV="1">
                          <a:off x="2073801" y="1222705"/>
                          <a:ext cx="680654" cy="456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grpSp>
                  <p:grpSp>
                    <p:nvGrpSpPr>
                      <p:cNvPr id="107" name="Group 106"/>
                      <p:cNvGrpSpPr/>
                      <p:nvPr/>
                    </p:nvGrpSpPr>
                    <p:grpSpPr>
                      <a:xfrm>
                        <a:off x="-112747" y="3531439"/>
                        <a:ext cx="3320338" cy="714040"/>
                        <a:chOff x="-107008" y="3684716"/>
                        <a:chExt cx="3320338" cy="714040"/>
                      </a:xfrm>
                    </p:grpSpPr>
                    <p:grpSp>
                      <p:nvGrpSpPr>
                        <p:cNvPr id="80" name="Group 79"/>
                        <p:cNvGrpSpPr/>
                        <p:nvPr/>
                      </p:nvGrpSpPr>
                      <p:grpSpPr>
                        <a:xfrm>
                          <a:off x="1512482" y="3710811"/>
                          <a:ext cx="723502" cy="587094"/>
                          <a:chOff x="-269" y="3545036"/>
                          <a:chExt cx="848771" cy="775447"/>
                        </a:xfrm>
                      </p:grpSpPr>
                      <p:pic>
                        <p:nvPicPr>
                          <p:cNvPr id="77" name="Picture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347" y="3545036"/>
                            <a:ext cx="544780" cy="653736"/>
                          </a:xfrm>
                          <a:prstGeom prst="rect">
                            <a:avLst/>
                          </a:prstGeom>
                        </p:spPr>
                      </p:pic>
                      <p:sp>
                        <p:nvSpPr>
                          <p:cNvPr id="78" name="TextBox 77"/>
                          <p:cNvSpPr txBox="1"/>
                          <p:nvPr/>
                        </p:nvSpPr>
                        <p:spPr>
                          <a:xfrm>
                            <a:off x="-269" y="4225286"/>
                            <a:ext cx="848771" cy="95197"/>
                          </a:xfrm>
                          <a:prstGeom prst="rect">
                            <a:avLst/>
                          </a:prstGeom>
                          <a:noFill/>
                        </p:spPr>
                        <p:txBody>
                          <a:bodyPr wrap="square" lIns="0" tIns="0" rIns="0" bIns="0" rtlCol="0" anchor="t">
                            <a:noAutofit/>
                          </a:bodyPr>
                          <a:lstStyle/>
                          <a:p>
                            <a:pPr algn="ctr"/>
                            <a:r>
                              <a:rPr lang="en-US" sz="1200" b="1" dirty="0"/>
                              <a:t>Amazon </a:t>
                            </a:r>
                            <a:r>
                              <a:rPr lang="en-US" sz="1200" b="1" dirty="0" err="1"/>
                              <a:t>CloudFront</a:t>
                            </a:r>
                            <a:endParaRPr lang="en-US" sz="1200" b="1" dirty="0"/>
                          </a:p>
                        </p:txBody>
                      </p:sp>
                    </p:grpSp>
                    <p:grpSp>
                      <p:nvGrpSpPr>
                        <p:cNvPr id="81" name="Group 80"/>
                        <p:cNvGrpSpPr/>
                        <p:nvPr/>
                      </p:nvGrpSpPr>
                      <p:grpSpPr>
                        <a:xfrm>
                          <a:off x="2580998" y="3684716"/>
                          <a:ext cx="632332" cy="714040"/>
                          <a:chOff x="3249420" y="3574425"/>
                          <a:chExt cx="731520" cy="806494"/>
                        </a:xfrm>
                      </p:grpSpPr>
                      <p:pic>
                        <p:nvPicPr>
                          <p:cNvPr id="76" name="Picture 7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2979" y="3574425"/>
                            <a:ext cx="521367" cy="625641"/>
                          </a:xfrm>
                          <a:prstGeom prst="rect">
                            <a:avLst/>
                          </a:prstGeom>
                        </p:spPr>
                      </p:pic>
                      <p:sp>
                        <p:nvSpPr>
                          <p:cNvPr id="79" name="TextBox 78"/>
                          <p:cNvSpPr txBox="1"/>
                          <p:nvPr/>
                        </p:nvSpPr>
                        <p:spPr>
                          <a:xfrm>
                            <a:off x="3249420" y="4225287"/>
                            <a:ext cx="731520" cy="155632"/>
                          </a:xfrm>
                          <a:prstGeom prst="rect">
                            <a:avLst/>
                          </a:prstGeom>
                          <a:noFill/>
                        </p:spPr>
                        <p:txBody>
                          <a:bodyPr wrap="square" lIns="0" tIns="0" rIns="0" bIns="0" rtlCol="0" anchor="t">
                            <a:noAutofit/>
                          </a:bodyPr>
                          <a:lstStyle/>
                          <a:p>
                            <a:pPr algn="ctr"/>
                            <a:r>
                              <a:rPr lang="en-US" sz="1200" b="1" dirty="0"/>
                              <a:t>Amazon</a:t>
                            </a:r>
                            <a:br>
                              <a:rPr lang="en-US" sz="1200" b="1" dirty="0"/>
                            </a:br>
                            <a:r>
                              <a:rPr lang="en-US" sz="1200" b="1" dirty="0"/>
                              <a:t>S3</a:t>
                            </a:r>
                          </a:p>
                        </p:txBody>
                      </p:sp>
                    </p:grpSp>
                    <p:cxnSp>
                      <p:nvCxnSpPr>
                        <p:cNvPr id="84" name="Straight Arrow Connector 83"/>
                        <p:cNvCxnSpPr>
                          <a:stCxn id="77" idx="3"/>
                          <a:endCxn id="76" idx="1"/>
                        </p:cNvCxnSpPr>
                        <p:nvPr/>
                      </p:nvCxnSpPr>
                      <p:spPr>
                        <a:xfrm>
                          <a:off x="2089902" y="3958283"/>
                          <a:ext cx="580613" cy="339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85" name="TextBox 84"/>
                        <p:cNvSpPr txBox="1"/>
                        <p:nvPr/>
                      </p:nvSpPr>
                      <p:spPr>
                        <a:xfrm>
                          <a:off x="-107008" y="3877399"/>
                          <a:ext cx="1795735" cy="307777"/>
                        </a:xfrm>
                        <a:prstGeom prst="rect">
                          <a:avLst/>
                        </a:prstGeom>
                        <a:noFill/>
                      </p:spPr>
                      <p:txBody>
                        <a:bodyPr wrap="square" rtlCol="0">
                          <a:spAutoFit/>
                        </a:bodyPr>
                        <a:lstStyle/>
                        <a:p>
                          <a:pPr algn="ctr"/>
                          <a:r>
                            <a:rPr lang="en-US" sz="1400" dirty="0">
                              <a:latin typeface="Helvetica Neue"/>
                              <a:cs typeface="Helvetica Neue"/>
                            </a:rPr>
                            <a:t>media.ITBlog.com</a:t>
                          </a:r>
                        </a:p>
                      </p:txBody>
                    </p:sp>
                  </p:grpSp>
                  <p:grpSp>
                    <p:nvGrpSpPr>
                      <p:cNvPr id="89" name="Group 88"/>
                      <p:cNvGrpSpPr/>
                      <p:nvPr/>
                    </p:nvGrpSpPr>
                    <p:grpSpPr>
                      <a:xfrm>
                        <a:off x="4098056" y="220181"/>
                        <a:ext cx="3667791" cy="3439060"/>
                        <a:chOff x="3762034" y="847494"/>
                        <a:chExt cx="3564317" cy="3940642"/>
                      </a:xfrm>
                    </p:grpSpPr>
                    <p:grpSp>
                      <p:nvGrpSpPr>
                        <p:cNvPr id="88" name="Group 87"/>
                        <p:cNvGrpSpPr/>
                        <p:nvPr/>
                      </p:nvGrpSpPr>
                      <p:grpSpPr>
                        <a:xfrm>
                          <a:off x="3762034" y="847494"/>
                          <a:ext cx="3564317" cy="3940642"/>
                          <a:chOff x="3762034" y="847494"/>
                          <a:chExt cx="3564317" cy="3940642"/>
                        </a:xfrm>
                      </p:grpSpPr>
                      <p:grpSp>
                        <p:nvGrpSpPr>
                          <p:cNvPr id="50" name="Group 49"/>
                          <p:cNvGrpSpPr/>
                          <p:nvPr/>
                        </p:nvGrpSpPr>
                        <p:grpSpPr>
                          <a:xfrm>
                            <a:off x="3963777" y="1071889"/>
                            <a:ext cx="3362574" cy="3716247"/>
                            <a:chOff x="2549525" y="738000"/>
                            <a:chExt cx="1689100" cy="1733550"/>
                          </a:xfrm>
                        </p:grpSpPr>
                        <p:sp>
                          <p:nvSpPr>
                            <p:cNvPr id="51" name="Rounded Rectangle 50"/>
                            <p:cNvSpPr/>
                            <p:nvPr/>
                          </p:nvSpPr>
                          <p:spPr>
                            <a:xfrm>
                              <a:off x="2549525" y="738000"/>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Helvetica Neue"/>
                                <a:cs typeface="Helvetica Neue"/>
                              </a:endParaRPr>
                            </a:p>
                          </p:txBody>
                        </p:sp>
                        <p:sp>
                          <p:nvSpPr>
                            <p:cNvPr id="52" name="TextBox 32"/>
                            <p:cNvSpPr txBox="1">
                              <a:spLocks noChangeArrowheads="1"/>
                            </p:cNvSpPr>
                            <p:nvPr/>
                          </p:nvSpPr>
                          <p:spPr bwMode="auto">
                            <a:xfrm>
                              <a:off x="2586782" y="2321310"/>
                              <a:ext cx="1557338" cy="131609"/>
                            </a:xfrm>
                            <a:prstGeom prst="rect">
                              <a:avLst/>
                            </a:prstGeom>
                            <a:noFill/>
                            <a:ln w="9525">
                              <a:noFill/>
                              <a:miter lim="800000"/>
                              <a:headEnd/>
                              <a:tailEnd/>
                            </a:ln>
                          </p:spPr>
                          <p:txBody>
                            <a:bodyPr>
                              <a:spAutoFit/>
                            </a:bodyPr>
                            <a:lstStyle/>
                            <a:p>
                              <a:pPr algn="ctr"/>
                              <a:r>
                                <a:rPr lang="en-US" sz="1000" b="1" dirty="0">
                                  <a:solidFill>
                                    <a:srgbClr val="F7981F"/>
                                  </a:solidFill>
                                  <a:latin typeface="Calibri (Body)"/>
                                  <a:ea typeface="Verdana" pitchFamily="34" charset="0"/>
                                  <a:cs typeface="Helvetica Neue"/>
                                </a:rPr>
                                <a:t>Availability Zone 2</a:t>
                              </a:r>
                            </a:p>
                          </p:txBody>
                        </p:sp>
                      </p:grpSp>
                      <p:grpSp>
                        <p:nvGrpSpPr>
                          <p:cNvPr id="38" name="Group 37"/>
                          <p:cNvGrpSpPr/>
                          <p:nvPr/>
                        </p:nvGrpSpPr>
                        <p:grpSpPr>
                          <a:xfrm>
                            <a:off x="3762034" y="847494"/>
                            <a:ext cx="3330142" cy="1797369"/>
                            <a:chOff x="2549525" y="738000"/>
                            <a:chExt cx="1689100" cy="1738571"/>
                          </a:xfrm>
                          <a:solidFill>
                            <a:schemeClr val="bg1"/>
                          </a:solidFill>
                        </p:grpSpPr>
                        <p:sp>
                          <p:nvSpPr>
                            <p:cNvPr id="37" name="TextBox 32"/>
                            <p:cNvSpPr txBox="1">
                              <a:spLocks noChangeArrowheads="1"/>
                            </p:cNvSpPr>
                            <p:nvPr/>
                          </p:nvSpPr>
                          <p:spPr bwMode="auto">
                            <a:xfrm>
                              <a:off x="2619375" y="2220725"/>
                              <a:ext cx="1557338" cy="255846"/>
                            </a:xfrm>
                            <a:prstGeom prst="rect">
                              <a:avLst/>
                            </a:prstGeom>
                            <a:grpFill/>
                            <a:ln w="9525">
                              <a:noFill/>
                              <a:miter lim="800000"/>
                              <a:headEnd/>
                              <a:tailEnd/>
                            </a:ln>
                          </p:spPr>
                          <p:txBody>
                            <a:bodyPr>
                              <a:spAutoFit/>
                            </a:bodyPr>
                            <a:lstStyle/>
                            <a:p>
                              <a:pPr algn="ctr"/>
                              <a:r>
                                <a:rPr lang="en-US" sz="900" b="1" dirty="0">
                                  <a:solidFill>
                                    <a:srgbClr val="F7981F"/>
                                  </a:solidFill>
                                  <a:latin typeface="+mj-lt"/>
                                  <a:ea typeface="Verdana" pitchFamily="34" charset="0"/>
                                  <a:cs typeface="Helvetica Neue"/>
                                </a:rPr>
                                <a:t>Availability Zone 1</a:t>
                              </a:r>
                            </a:p>
                          </p:txBody>
                        </p:sp>
                        <p:sp>
                          <p:nvSpPr>
                            <p:cNvPr id="36" name="Rounded Rectangle 35"/>
                            <p:cNvSpPr/>
                            <p:nvPr/>
                          </p:nvSpPr>
                          <p:spPr>
                            <a:xfrm>
                              <a:off x="2549525" y="738000"/>
                              <a:ext cx="1689100" cy="1733550"/>
                            </a:xfrm>
                            <a:prstGeom prst="roundRect">
                              <a:avLst>
                                <a:gd name="adj" fmla="val 9818"/>
                              </a:avLst>
                            </a:prstGeom>
                            <a:grp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Helvetica Neue"/>
                                <a:cs typeface="Helvetica Neue"/>
                              </a:endParaRPr>
                            </a:p>
                          </p:txBody>
                        </p:sp>
                      </p:grpSp>
                      <p:grpSp>
                        <p:nvGrpSpPr>
                          <p:cNvPr id="60" name="Group 59"/>
                          <p:cNvGrpSpPr/>
                          <p:nvPr/>
                        </p:nvGrpSpPr>
                        <p:grpSpPr>
                          <a:xfrm>
                            <a:off x="4351739" y="1323922"/>
                            <a:ext cx="527777" cy="592980"/>
                            <a:chOff x="4160549" y="1392608"/>
                            <a:chExt cx="527777" cy="592980"/>
                          </a:xfrm>
                        </p:grpSpPr>
                        <p:sp>
                          <p:nvSpPr>
                            <p:cNvPr id="40" name="TextBox 39"/>
                            <p:cNvSpPr txBox="1"/>
                            <p:nvPr/>
                          </p:nvSpPr>
                          <p:spPr>
                            <a:xfrm>
                              <a:off x="4160549" y="1870965"/>
                              <a:ext cx="527777" cy="114623"/>
                            </a:xfrm>
                            <a:prstGeom prst="rect">
                              <a:avLst/>
                            </a:prstGeom>
                            <a:noFill/>
                          </p:spPr>
                          <p:txBody>
                            <a:bodyPr wrap="square" lIns="0" tIns="0" rIns="0" bIns="0" rtlCol="0" anchor="t">
                              <a:noAutofit/>
                            </a:bodyPr>
                            <a:lstStyle/>
                            <a:p>
                              <a:pPr algn="ctr"/>
                              <a:r>
                                <a:rPr lang="en-US" sz="1200" b="1" dirty="0"/>
                                <a:t>Amazon EC2 instance</a:t>
                              </a:r>
                            </a:p>
                          </p:txBody>
                        </p:sp>
                        <p:pic>
                          <p:nvPicPr>
                            <p:cNvPr id="59" name="Picture 5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22776" y="1392608"/>
                              <a:ext cx="403321" cy="418259"/>
                            </a:xfrm>
                            <a:prstGeom prst="rect">
                              <a:avLst/>
                            </a:prstGeom>
                          </p:spPr>
                        </p:pic>
                      </p:grpSp>
                      <p:grpSp>
                        <p:nvGrpSpPr>
                          <p:cNvPr id="61" name="Group 60"/>
                          <p:cNvGrpSpPr/>
                          <p:nvPr/>
                        </p:nvGrpSpPr>
                        <p:grpSpPr>
                          <a:xfrm>
                            <a:off x="5049860" y="1319701"/>
                            <a:ext cx="527777" cy="592980"/>
                            <a:chOff x="4160549" y="1392608"/>
                            <a:chExt cx="527777" cy="592980"/>
                          </a:xfrm>
                        </p:grpSpPr>
                        <p:sp>
                          <p:nvSpPr>
                            <p:cNvPr id="62" name="TextBox 61"/>
                            <p:cNvSpPr txBox="1"/>
                            <p:nvPr/>
                          </p:nvSpPr>
                          <p:spPr>
                            <a:xfrm>
                              <a:off x="4160549" y="1870965"/>
                              <a:ext cx="527777" cy="114623"/>
                            </a:xfrm>
                            <a:prstGeom prst="rect">
                              <a:avLst/>
                            </a:prstGeom>
                            <a:noFill/>
                          </p:spPr>
                          <p:txBody>
                            <a:bodyPr wrap="square" lIns="0" tIns="0" rIns="0" bIns="0" rtlCol="0" anchor="t">
                              <a:noAutofit/>
                            </a:bodyPr>
                            <a:lstStyle/>
                            <a:p>
                              <a:pPr algn="ctr"/>
                              <a:r>
                                <a:rPr lang="en-US" sz="1200" b="1" dirty="0" smtClean="0"/>
                                <a:t>Amazon EC2 instance</a:t>
                              </a:r>
                              <a:endParaRPr lang="en-US" sz="1200" b="1" dirty="0"/>
                            </a:p>
                          </p:txBody>
                        </p:sp>
                        <p:pic>
                          <p:nvPicPr>
                            <p:cNvPr id="63" name="Picture 6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22776" y="1392608"/>
                              <a:ext cx="403321" cy="418259"/>
                            </a:xfrm>
                            <a:prstGeom prst="rect">
                              <a:avLst/>
                            </a:prstGeom>
                          </p:spPr>
                        </p:pic>
                      </p:grpSp>
                      <p:grpSp>
                        <p:nvGrpSpPr>
                          <p:cNvPr id="64" name="Group 63"/>
                          <p:cNvGrpSpPr/>
                          <p:nvPr/>
                        </p:nvGrpSpPr>
                        <p:grpSpPr>
                          <a:xfrm>
                            <a:off x="4351739" y="2794475"/>
                            <a:ext cx="527777" cy="592980"/>
                            <a:chOff x="4160549" y="1392608"/>
                            <a:chExt cx="527777" cy="592980"/>
                          </a:xfrm>
                        </p:grpSpPr>
                        <p:sp>
                          <p:nvSpPr>
                            <p:cNvPr id="65" name="TextBox 64"/>
                            <p:cNvSpPr txBox="1"/>
                            <p:nvPr/>
                          </p:nvSpPr>
                          <p:spPr>
                            <a:xfrm>
                              <a:off x="4160549" y="1870965"/>
                              <a:ext cx="527777" cy="114623"/>
                            </a:xfrm>
                            <a:prstGeom prst="rect">
                              <a:avLst/>
                            </a:prstGeom>
                            <a:noFill/>
                          </p:spPr>
                          <p:txBody>
                            <a:bodyPr wrap="square" lIns="0" tIns="0" rIns="0" bIns="0" rtlCol="0" anchor="t">
                              <a:noAutofit/>
                            </a:bodyPr>
                            <a:lstStyle/>
                            <a:p>
                              <a:pPr algn="ctr"/>
                              <a:r>
                                <a:rPr lang="en-US" sz="1200" b="1" dirty="0"/>
                                <a:t>Amazon EC2 instance</a:t>
                              </a:r>
                            </a:p>
                          </p:txBody>
                        </p:sp>
                        <p:pic>
                          <p:nvPicPr>
                            <p:cNvPr id="66" name="Picture 6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22776" y="1392608"/>
                              <a:ext cx="403321" cy="418259"/>
                            </a:xfrm>
                            <a:prstGeom prst="rect">
                              <a:avLst/>
                            </a:prstGeom>
                          </p:spPr>
                        </p:pic>
                      </p:grpSp>
                      <p:grpSp>
                        <p:nvGrpSpPr>
                          <p:cNvPr id="67" name="Group 66"/>
                          <p:cNvGrpSpPr/>
                          <p:nvPr/>
                        </p:nvGrpSpPr>
                        <p:grpSpPr>
                          <a:xfrm>
                            <a:off x="5004171" y="2790106"/>
                            <a:ext cx="527777" cy="592980"/>
                            <a:chOff x="4160549" y="1392608"/>
                            <a:chExt cx="527777" cy="592980"/>
                          </a:xfrm>
                        </p:grpSpPr>
                        <p:sp>
                          <p:nvSpPr>
                            <p:cNvPr id="68" name="TextBox 67"/>
                            <p:cNvSpPr txBox="1"/>
                            <p:nvPr/>
                          </p:nvSpPr>
                          <p:spPr>
                            <a:xfrm>
                              <a:off x="4160549" y="1870965"/>
                              <a:ext cx="527777" cy="114623"/>
                            </a:xfrm>
                            <a:prstGeom prst="rect">
                              <a:avLst/>
                            </a:prstGeom>
                            <a:noFill/>
                          </p:spPr>
                          <p:txBody>
                            <a:bodyPr wrap="square" lIns="0" tIns="0" rIns="0" bIns="0" rtlCol="0" anchor="t">
                              <a:noAutofit/>
                            </a:bodyPr>
                            <a:lstStyle/>
                            <a:p>
                              <a:pPr algn="ctr"/>
                              <a:r>
                                <a:rPr lang="en-US" sz="1200" b="1" dirty="0"/>
                                <a:t>Amazon EC2 instance</a:t>
                              </a:r>
                            </a:p>
                          </p:txBody>
                        </p:sp>
                        <p:pic>
                          <p:nvPicPr>
                            <p:cNvPr id="69" name="Picture 6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22776" y="1392608"/>
                              <a:ext cx="403321" cy="418259"/>
                            </a:xfrm>
                            <a:prstGeom prst="rect">
                              <a:avLst/>
                            </a:prstGeom>
                          </p:spPr>
                        </p:pic>
                      </p:grpSp>
                      <p:grpSp>
                        <p:nvGrpSpPr>
                          <p:cNvPr id="74" name="Group 73"/>
                          <p:cNvGrpSpPr/>
                          <p:nvPr/>
                        </p:nvGrpSpPr>
                        <p:grpSpPr>
                          <a:xfrm>
                            <a:off x="6182395" y="1257829"/>
                            <a:ext cx="790148" cy="1013770"/>
                            <a:chOff x="5469796" y="2883916"/>
                            <a:chExt cx="790148" cy="1013770"/>
                          </a:xfrm>
                        </p:grpSpPr>
                        <p:sp>
                          <p:nvSpPr>
                            <p:cNvPr id="70" name="TextBox 69"/>
                            <p:cNvSpPr txBox="1"/>
                            <p:nvPr/>
                          </p:nvSpPr>
                          <p:spPr>
                            <a:xfrm>
                              <a:off x="5469796" y="3521766"/>
                              <a:ext cx="790148" cy="375920"/>
                            </a:xfrm>
                            <a:prstGeom prst="rect">
                              <a:avLst/>
                            </a:prstGeom>
                            <a:noFill/>
                          </p:spPr>
                          <p:txBody>
                            <a:bodyPr wrap="square" lIns="0" tIns="0" rIns="0" bIns="0" rtlCol="0" anchor="t">
                              <a:noAutofit/>
                            </a:bodyPr>
                            <a:lstStyle/>
                            <a:p>
                              <a:pPr algn="ctr"/>
                              <a:r>
                                <a:rPr lang="en-US" sz="1200" b="1" dirty="0"/>
                                <a:t>RDS DB instance</a:t>
                              </a:r>
                            </a:p>
                          </p:txBody>
                        </p:sp>
                        <p:pic>
                          <p:nvPicPr>
                            <p:cNvPr id="71" name="Picture 7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16914" y="2883916"/>
                              <a:ext cx="457319" cy="602830"/>
                            </a:xfrm>
                            <a:prstGeom prst="rect">
                              <a:avLst/>
                            </a:prstGeom>
                          </p:spPr>
                        </p:pic>
                      </p:grpSp>
                      <p:grpSp>
                        <p:nvGrpSpPr>
                          <p:cNvPr id="75" name="Group 74"/>
                          <p:cNvGrpSpPr/>
                          <p:nvPr/>
                        </p:nvGrpSpPr>
                        <p:grpSpPr>
                          <a:xfrm>
                            <a:off x="6038741" y="2959513"/>
                            <a:ext cx="1177425" cy="1083024"/>
                            <a:chOff x="3037890" y="3972988"/>
                            <a:chExt cx="1070257" cy="1054337"/>
                          </a:xfrm>
                        </p:grpSpPr>
                        <p:sp>
                          <p:nvSpPr>
                            <p:cNvPr id="72" name="TextBox 71"/>
                            <p:cNvSpPr txBox="1"/>
                            <p:nvPr/>
                          </p:nvSpPr>
                          <p:spPr>
                            <a:xfrm>
                              <a:off x="3037890" y="4646277"/>
                              <a:ext cx="1070257" cy="381048"/>
                            </a:xfrm>
                            <a:prstGeom prst="rect">
                              <a:avLst/>
                            </a:prstGeom>
                            <a:noFill/>
                          </p:spPr>
                          <p:txBody>
                            <a:bodyPr wrap="square" lIns="0" tIns="0" rIns="0" bIns="0" rtlCol="0" anchor="t">
                              <a:noAutofit/>
                            </a:bodyPr>
                            <a:lstStyle/>
                            <a:p>
                              <a:pPr algn="ctr"/>
                              <a:r>
                                <a:rPr lang="en-US" sz="1200" b="1" spc="-50" dirty="0"/>
                                <a:t>RDS DB </a:t>
                              </a:r>
                              <a:br>
                                <a:rPr lang="en-US" sz="1200" b="1" spc="-50" dirty="0"/>
                              </a:br>
                              <a:r>
                                <a:rPr lang="en-US" sz="1200" b="1" spc="-50" dirty="0"/>
                                <a:t>instance standby)</a:t>
                              </a:r>
                            </a:p>
                          </p:txBody>
                        </p:sp>
                        <p:pic>
                          <p:nvPicPr>
                            <p:cNvPr id="73" name="Picture 7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97374" y="3972988"/>
                              <a:ext cx="457319" cy="602830"/>
                            </a:xfrm>
                            <a:prstGeom prst="rect">
                              <a:avLst/>
                            </a:prstGeom>
                          </p:spPr>
                        </p:pic>
                      </p:grpSp>
                    </p:grpSp>
                    <p:grpSp>
                      <p:nvGrpSpPr>
                        <p:cNvPr id="49" name="Group 48"/>
                        <p:cNvGrpSpPr/>
                        <p:nvPr/>
                      </p:nvGrpSpPr>
                      <p:grpSpPr>
                        <a:xfrm>
                          <a:off x="4154966" y="1157947"/>
                          <a:ext cx="1599952" cy="3222204"/>
                          <a:chOff x="463550" y="738000"/>
                          <a:chExt cx="1709738" cy="1747419"/>
                        </a:xfrm>
                      </p:grpSpPr>
                      <p:sp>
                        <p:nvSpPr>
                          <p:cNvPr id="47" name="Rounded Rectangle 46"/>
                          <p:cNvSpPr/>
                          <p:nvPr/>
                        </p:nvSpPr>
                        <p:spPr>
                          <a:xfrm>
                            <a:off x="463550" y="738000"/>
                            <a:ext cx="1709738" cy="1733550"/>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Helvetica Neue"/>
                              <a:cs typeface="Helvetica Neue"/>
                            </a:endParaRPr>
                          </a:p>
                        </p:txBody>
                      </p:sp>
                      <p:sp>
                        <p:nvSpPr>
                          <p:cNvPr id="48" name="TextBox 31"/>
                          <p:cNvSpPr txBox="1">
                            <a:spLocks noChangeArrowheads="1"/>
                          </p:cNvSpPr>
                          <p:nvPr/>
                        </p:nvSpPr>
                        <p:spPr bwMode="auto">
                          <a:xfrm>
                            <a:off x="540544" y="2236791"/>
                            <a:ext cx="1555750" cy="248628"/>
                          </a:xfrm>
                          <a:prstGeom prst="rect">
                            <a:avLst/>
                          </a:prstGeom>
                          <a:noFill/>
                          <a:ln w="9525">
                            <a:noFill/>
                            <a:miter lim="800000"/>
                            <a:headEnd/>
                            <a:tailEnd/>
                          </a:ln>
                        </p:spPr>
                        <p:txBody>
                          <a:bodyPr>
                            <a:spAutoFit/>
                          </a:bodyPr>
                          <a:lstStyle/>
                          <a:p>
                            <a:pPr algn="ctr"/>
                            <a:r>
                              <a:rPr lang="en-US" sz="1000" b="1" dirty="0">
                                <a:latin typeface="Calibri (Body)"/>
                                <a:ea typeface="Verdana" pitchFamily="34" charset="0"/>
                                <a:cs typeface="Helvetica Neue"/>
                              </a:rPr>
                              <a:t>Multi-Zone Auto Scaling group</a:t>
                            </a:r>
                          </a:p>
                        </p:txBody>
                      </p:sp>
                    </p:grpSp>
                  </p:grpSp>
                  <p:cxnSp>
                    <p:nvCxnSpPr>
                      <p:cNvPr id="87" name="Straight Arrow Connector 86"/>
                      <p:cNvCxnSpPr>
                        <a:stCxn id="30" idx="3"/>
                      </p:cNvCxnSpPr>
                      <p:nvPr/>
                    </p:nvCxnSpPr>
                    <p:spPr>
                      <a:xfrm flipV="1">
                        <a:off x="3207591" y="997304"/>
                        <a:ext cx="1294804" cy="1999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04" name="Elbow Connector 103"/>
                      <p:cNvCxnSpPr>
                        <a:stCxn id="72" idx="2"/>
                        <a:endCxn id="76" idx="3"/>
                      </p:cNvCxnSpPr>
                      <p:nvPr/>
                    </p:nvCxnSpPr>
                    <p:spPr>
                      <a:xfrm rot="5400000">
                        <a:off x="4681129" y="1442868"/>
                        <a:ext cx="799852" cy="3931210"/>
                      </a:xfrm>
                      <a:prstGeom prst="bentConnector2">
                        <a:avLst/>
                      </a:prstGeom>
                      <a:ln>
                        <a:headEnd type="triangle"/>
                        <a:tailEnd type="triangle"/>
                      </a:ln>
                    </p:spPr>
                    <p:style>
                      <a:lnRef idx="2">
                        <a:schemeClr val="dk1"/>
                      </a:lnRef>
                      <a:fillRef idx="0">
                        <a:schemeClr val="dk1"/>
                      </a:fillRef>
                      <a:effectRef idx="1">
                        <a:schemeClr val="dk1"/>
                      </a:effectRef>
                      <a:fontRef idx="minor">
                        <a:schemeClr val="tx1"/>
                      </a:fontRef>
                    </p:style>
                  </p:cxnSp>
                </p:grpSp>
                <p:cxnSp>
                  <p:nvCxnSpPr>
                    <p:cNvPr id="91" name="Straight Arrow Connector 90"/>
                    <p:cNvCxnSpPr>
                      <a:stCxn id="76" idx="3"/>
                    </p:cNvCxnSpPr>
                    <p:nvPr/>
                  </p:nvCxnSpPr>
                  <p:spPr>
                    <a:xfrm flipV="1">
                      <a:off x="3115450" y="1039776"/>
                      <a:ext cx="1342718" cy="2768623"/>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grpSp>
              <p:cxnSp>
                <p:nvCxnSpPr>
                  <p:cNvPr id="114" name="Straight Connector 113"/>
                  <p:cNvCxnSpPr/>
                  <p:nvPr/>
                </p:nvCxnSpPr>
                <p:spPr>
                  <a:xfrm>
                    <a:off x="2891054" y="857250"/>
                    <a:ext cx="0" cy="5143500"/>
                  </a:xfrm>
                  <a:prstGeom prst="line">
                    <a:avLst/>
                  </a:prstGeom>
                  <a:ln w="19050">
                    <a:solidFill>
                      <a:schemeClr val="dk1">
                        <a:alpha val="50000"/>
                      </a:schemeClr>
                    </a:solidFill>
                    <a:prstDash val="sysDot"/>
                  </a:ln>
                </p:spPr>
                <p:style>
                  <a:lnRef idx="2">
                    <a:schemeClr val="dk1"/>
                  </a:lnRef>
                  <a:fillRef idx="0">
                    <a:schemeClr val="dk1"/>
                  </a:fillRef>
                  <a:effectRef idx="1">
                    <a:schemeClr val="dk1"/>
                  </a:effectRef>
                  <a:fontRef idx="minor">
                    <a:schemeClr val="tx1"/>
                  </a:fontRef>
                </p:style>
              </p:cxnSp>
              <p:cxnSp>
                <p:nvCxnSpPr>
                  <p:cNvPr id="115" name="Straight Connector 114"/>
                  <p:cNvCxnSpPr/>
                  <p:nvPr/>
                </p:nvCxnSpPr>
                <p:spPr>
                  <a:xfrm>
                    <a:off x="6978274" y="857250"/>
                    <a:ext cx="0" cy="5143500"/>
                  </a:xfrm>
                  <a:prstGeom prst="line">
                    <a:avLst/>
                  </a:prstGeom>
                  <a:ln w="19050">
                    <a:solidFill>
                      <a:schemeClr val="dk1">
                        <a:alpha val="50000"/>
                      </a:schemeClr>
                    </a:solidFill>
                    <a:prstDash val="sysDot"/>
                  </a:ln>
                </p:spPr>
                <p:style>
                  <a:lnRef idx="2">
                    <a:schemeClr val="dk1"/>
                  </a:lnRef>
                  <a:fillRef idx="0">
                    <a:schemeClr val="dk1"/>
                  </a:fillRef>
                  <a:effectRef idx="1">
                    <a:schemeClr val="dk1"/>
                  </a:effectRef>
                  <a:fontRef idx="minor">
                    <a:schemeClr val="tx1"/>
                  </a:fontRef>
                </p:style>
              </p:cxnSp>
              <p:sp>
                <p:nvSpPr>
                  <p:cNvPr id="116" name="TextBox 115"/>
                  <p:cNvSpPr txBox="1"/>
                  <p:nvPr/>
                </p:nvSpPr>
                <p:spPr>
                  <a:xfrm>
                    <a:off x="819840" y="971740"/>
                    <a:ext cx="1795735" cy="276999"/>
                  </a:xfrm>
                  <a:prstGeom prst="rect">
                    <a:avLst/>
                  </a:prstGeom>
                  <a:noFill/>
                </p:spPr>
                <p:txBody>
                  <a:bodyPr wrap="square" rtlCol="0">
                    <a:spAutoFit/>
                  </a:bodyPr>
                  <a:lstStyle/>
                  <a:p>
                    <a:pPr algn="ctr"/>
                    <a:r>
                      <a:rPr lang="en-US" sz="1200" dirty="0">
                        <a:latin typeface="Calibri (Body)"/>
                        <a:cs typeface="Helvetica Neue"/>
                      </a:rPr>
                      <a:t>TIER 1</a:t>
                    </a:r>
                  </a:p>
                </p:txBody>
              </p:sp>
              <p:sp>
                <p:nvSpPr>
                  <p:cNvPr id="117" name="TextBox 116"/>
                  <p:cNvSpPr txBox="1"/>
                  <p:nvPr/>
                </p:nvSpPr>
                <p:spPr>
                  <a:xfrm>
                    <a:off x="4264213" y="969660"/>
                    <a:ext cx="1795735" cy="276999"/>
                  </a:xfrm>
                  <a:prstGeom prst="rect">
                    <a:avLst/>
                  </a:prstGeom>
                  <a:noFill/>
                </p:spPr>
                <p:txBody>
                  <a:bodyPr wrap="square" rtlCol="0">
                    <a:spAutoFit/>
                  </a:bodyPr>
                  <a:lstStyle/>
                  <a:p>
                    <a:pPr algn="ctr"/>
                    <a:r>
                      <a:rPr lang="en-US" sz="1200" dirty="0">
                        <a:latin typeface="Calibri (Body)"/>
                        <a:cs typeface="Helvetica Neue"/>
                      </a:rPr>
                      <a:t>TIER 2</a:t>
                    </a:r>
                  </a:p>
                </p:txBody>
              </p:sp>
              <p:sp>
                <p:nvSpPr>
                  <p:cNvPr id="118" name="TextBox 117"/>
                  <p:cNvSpPr txBox="1"/>
                  <p:nvPr/>
                </p:nvSpPr>
                <p:spPr>
                  <a:xfrm>
                    <a:off x="6605995" y="966898"/>
                    <a:ext cx="1795735" cy="276999"/>
                  </a:xfrm>
                  <a:prstGeom prst="rect">
                    <a:avLst/>
                  </a:prstGeom>
                  <a:noFill/>
                </p:spPr>
                <p:txBody>
                  <a:bodyPr wrap="square" rtlCol="0">
                    <a:spAutoFit/>
                  </a:bodyPr>
                  <a:lstStyle/>
                  <a:p>
                    <a:pPr algn="ctr"/>
                    <a:r>
                      <a:rPr lang="en-US" sz="1200" dirty="0" smtClean="0">
                        <a:latin typeface="Calibri (Body)"/>
                        <a:cs typeface="Helvetica Neue"/>
                      </a:rPr>
                      <a:t>TIER 3</a:t>
                    </a:r>
                    <a:endParaRPr lang="en-US" sz="1200" dirty="0">
                      <a:latin typeface="Calibri (Body)"/>
                      <a:cs typeface="Helvetica Neue"/>
                    </a:endParaRPr>
                  </a:p>
                </p:txBody>
              </p:sp>
            </p:grpSp>
            <p:cxnSp>
              <p:nvCxnSpPr>
                <p:cNvPr id="120" name="Straight Arrow Connector 119"/>
                <p:cNvCxnSpPr>
                  <a:stCxn id="63" idx="3"/>
                </p:cNvCxnSpPr>
                <p:nvPr/>
              </p:nvCxnSpPr>
              <p:spPr>
                <a:xfrm>
                  <a:off x="6359532" y="2129245"/>
                  <a:ext cx="819838" cy="2978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2" name="Straight Arrow Connector 121"/>
                <p:cNvCxnSpPr>
                  <a:stCxn id="73" idx="1"/>
                </p:cNvCxnSpPr>
                <p:nvPr/>
              </p:nvCxnSpPr>
              <p:spPr>
                <a:xfrm flipH="1" flipV="1">
                  <a:off x="6371972" y="2070470"/>
                  <a:ext cx="819838" cy="1577564"/>
                </a:xfrm>
                <a:prstGeom prst="straightConnector1">
                  <a:avLst/>
                </a:prstGeom>
                <a:ln w="15875">
                  <a:solidFill>
                    <a:schemeClr val="dk1">
                      <a:alpha val="50000"/>
                    </a:schemeClr>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24" name="Straight Arrow Connector 123"/>
                <p:cNvCxnSpPr>
                  <a:stCxn id="69" idx="3"/>
                  <a:endCxn id="73" idx="1"/>
                </p:cNvCxnSpPr>
                <p:nvPr/>
              </p:nvCxnSpPr>
              <p:spPr>
                <a:xfrm>
                  <a:off x="6312518" y="3412490"/>
                  <a:ext cx="879294" cy="235540"/>
                </a:xfrm>
                <a:prstGeom prst="straightConnector1">
                  <a:avLst/>
                </a:prstGeom>
                <a:ln w="15875">
                  <a:solidFill>
                    <a:schemeClr val="dk1">
                      <a:alpha val="50000"/>
                    </a:schemeClr>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28" name="Straight Arrow Connector 127"/>
                <p:cNvCxnSpPr>
                  <a:stCxn id="69" idx="3"/>
                </p:cNvCxnSpPr>
                <p:nvPr/>
              </p:nvCxnSpPr>
              <p:spPr>
                <a:xfrm flipV="1">
                  <a:off x="6312518" y="2159024"/>
                  <a:ext cx="866853" cy="1253466"/>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grpSp>
          <p:cxnSp>
            <p:nvCxnSpPr>
              <p:cNvPr id="126" name="Straight Arrow Connector 125"/>
              <p:cNvCxnSpPr>
                <a:stCxn id="70" idx="2"/>
                <a:endCxn id="73" idx="0"/>
              </p:cNvCxnSpPr>
              <p:nvPr/>
            </p:nvCxnSpPr>
            <p:spPr>
              <a:xfrm flipH="1">
                <a:off x="7450671" y="2777470"/>
                <a:ext cx="1754" cy="6003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90" name="TextBox 32"/>
            <p:cNvSpPr txBox="1">
              <a:spLocks noChangeArrowheads="1"/>
            </p:cNvSpPr>
            <p:nvPr/>
          </p:nvSpPr>
          <p:spPr bwMode="auto">
            <a:xfrm>
              <a:off x="4897816" y="3227974"/>
              <a:ext cx="3190271" cy="246221"/>
            </a:xfrm>
            <a:prstGeom prst="rect">
              <a:avLst/>
            </a:prstGeom>
            <a:noFill/>
            <a:ln w="9525">
              <a:noFill/>
              <a:miter lim="800000"/>
              <a:headEnd/>
              <a:tailEnd/>
            </a:ln>
          </p:spPr>
          <p:txBody>
            <a:bodyPr>
              <a:spAutoFit/>
            </a:bodyPr>
            <a:lstStyle/>
            <a:p>
              <a:pPr algn="ctr"/>
              <a:r>
                <a:rPr lang="en-US" sz="1000" b="1" dirty="0">
                  <a:solidFill>
                    <a:srgbClr val="F7981F"/>
                  </a:solidFill>
                  <a:latin typeface="Calibri (Body)"/>
                  <a:ea typeface="Verdana" pitchFamily="34" charset="0"/>
                  <a:cs typeface="Helvetica Neue"/>
                </a:rPr>
                <a:t>Availability Zone </a:t>
              </a:r>
              <a:r>
                <a:rPr lang="en-US" sz="1000" b="1" dirty="0" smtClean="0">
                  <a:solidFill>
                    <a:srgbClr val="F7981F"/>
                  </a:solidFill>
                  <a:latin typeface="Calibri (Body)"/>
                  <a:ea typeface="Verdana" pitchFamily="34" charset="0"/>
                  <a:cs typeface="Helvetica Neue"/>
                </a:rPr>
                <a:t>1</a:t>
              </a:r>
              <a:endParaRPr lang="en-US" sz="1000" b="1" dirty="0">
                <a:solidFill>
                  <a:srgbClr val="F7981F"/>
                </a:solidFill>
                <a:latin typeface="Calibri (Body)"/>
                <a:ea typeface="Verdana" pitchFamily="34" charset="0"/>
                <a:cs typeface="Helvetica Neue"/>
              </a:endParaRPr>
            </a:p>
          </p:txBody>
        </p:sp>
      </p:grpSp>
      <p:sp>
        <p:nvSpPr>
          <p:cNvPr id="92" name="TextBox 91"/>
          <p:cNvSpPr txBox="1"/>
          <p:nvPr/>
        </p:nvSpPr>
        <p:spPr>
          <a:xfrm>
            <a:off x="0" y="152400"/>
            <a:ext cx="9144000" cy="584775"/>
          </a:xfrm>
          <a:prstGeom prst="rect">
            <a:avLst/>
          </a:prstGeom>
          <a:noFill/>
        </p:spPr>
        <p:txBody>
          <a:bodyPr wrap="square" rtlCol="0">
            <a:spAutoFit/>
          </a:bodyPr>
          <a:lstStyle/>
          <a:p>
            <a:pPr algn="ctr"/>
            <a:r>
              <a:rPr lang="en-US" sz="3200" dirty="0" smtClean="0">
                <a:solidFill>
                  <a:srgbClr val="002060"/>
                </a:solidFill>
                <a:latin typeface="Times New Roman" panose="02020603050405020304" pitchFamily="18" charset="0"/>
                <a:cs typeface="Times New Roman" panose="02020603050405020304" pitchFamily="18" charset="0"/>
              </a:rPr>
              <a:t>Architecture Diagrams</a:t>
            </a:r>
            <a:endParaRPr lang="en-IN" sz="3200" dirty="0">
              <a:solidFill>
                <a:srgbClr val="002060"/>
              </a:solidFill>
              <a:latin typeface="Times New Roman" panose="02020603050405020304" pitchFamily="18" charset="0"/>
              <a:cs typeface="Times New Roman" panose="02020603050405020304" pitchFamily="18" charset="0"/>
            </a:endParaRPr>
          </a:p>
        </p:txBody>
      </p:sp>
      <p:sp>
        <p:nvSpPr>
          <p:cNvPr id="93" name="TextBox 92"/>
          <p:cNvSpPr txBox="1"/>
          <p:nvPr/>
        </p:nvSpPr>
        <p:spPr>
          <a:xfrm>
            <a:off x="1047460" y="757535"/>
            <a:ext cx="8096540" cy="461665"/>
          </a:xfrm>
          <a:prstGeom prst="rect">
            <a:avLst/>
          </a:prstGeom>
          <a:noFill/>
        </p:spPr>
        <p:txBody>
          <a:bodyPr wrap="square" rtlCol="0">
            <a:spAutoFit/>
          </a:bodyPr>
          <a:lstStyle/>
          <a:p>
            <a:r>
              <a:rPr lang="en-US" sz="2400" dirty="0" smtClean="0">
                <a:solidFill>
                  <a:srgbClr val="002060"/>
                </a:solidFill>
                <a:latin typeface="Times New Roman" panose="02020603050405020304" pitchFamily="18" charset="0"/>
                <a:cs typeface="Times New Roman" panose="02020603050405020304" pitchFamily="18" charset="0"/>
              </a:rPr>
              <a:t>1.2.a</a:t>
            </a: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4643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9" name="Straight Arrow Connector 88"/>
          <p:cNvCxnSpPr>
            <a:stCxn id="25" idx="1"/>
            <a:endCxn id="43" idx="0"/>
          </p:cNvCxnSpPr>
          <p:nvPr/>
        </p:nvCxnSpPr>
        <p:spPr>
          <a:xfrm flipH="1">
            <a:off x="5007580" y="2039599"/>
            <a:ext cx="494706" cy="1075240"/>
          </a:xfrm>
          <a:prstGeom prst="straightConnector1">
            <a:avLst/>
          </a:prstGeom>
          <a:ln w="25400">
            <a:solidFill>
              <a:schemeClr val="dk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91" name="Straight Arrow Connector 90"/>
          <p:cNvCxnSpPr>
            <a:stCxn id="25" idx="3"/>
            <a:endCxn id="35" idx="0"/>
          </p:cNvCxnSpPr>
          <p:nvPr/>
        </p:nvCxnSpPr>
        <p:spPr>
          <a:xfrm>
            <a:off x="6585220" y="2039599"/>
            <a:ext cx="335939" cy="1041084"/>
          </a:xfrm>
          <a:prstGeom prst="straightConnector1">
            <a:avLst/>
          </a:prstGeom>
          <a:ln>
            <a:solidFill>
              <a:schemeClr val="dk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93" name="Straight Arrow Connector 92"/>
          <p:cNvCxnSpPr>
            <a:stCxn id="25" idx="3"/>
            <a:endCxn id="58" idx="1"/>
          </p:cNvCxnSpPr>
          <p:nvPr/>
        </p:nvCxnSpPr>
        <p:spPr>
          <a:xfrm>
            <a:off x="6585220" y="2039599"/>
            <a:ext cx="1610372" cy="1347252"/>
          </a:xfrm>
          <a:prstGeom prst="straightConnector1">
            <a:avLst/>
          </a:prstGeom>
          <a:ln>
            <a:solidFill>
              <a:schemeClr val="dk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95" name="Straight Arrow Connector 94"/>
          <p:cNvCxnSpPr>
            <a:stCxn id="66" idx="1"/>
            <a:endCxn id="42" idx="0"/>
          </p:cNvCxnSpPr>
          <p:nvPr/>
        </p:nvCxnSpPr>
        <p:spPr>
          <a:xfrm flipH="1">
            <a:off x="4985499" y="2047401"/>
            <a:ext cx="1636027" cy="1033281"/>
          </a:xfrm>
          <a:prstGeom prst="straightConnector1">
            <a:avLst/>
          </a:prstGeom>
          <a:ln>
            <a:solidFill>
              <a:schemeClr val="dk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97" name="Straight Arrow Connector 96"/>
          <p:cNvCxnSpPr>
            <a:stCxn id="66" idx="2"/>
            <a:endCxn id="35" idx="0"/>
          </p:cNvCxnSpPr>
          <p:nvPr/>
        </p:nvCxnSpPr>
        <p:spPr>
          <a:xfrm flipH="1">
            <a:off x="6921159" y="2238677"/>
            <a:ext cx="277444" cy="842006"/>
          </a:xfrm>
          <a:prstGeom prst="straightConnector1">
            <a:avLst/>
          </a:prstGeom>
          <a:ln>
            <a:solidFill>
              <a:schemeClr val="dk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99" name="Straight Arrow Connector 98"/>
          <p:cNvCxnSpPr>
            <a:stCxn id="66" idx="3"/>
            <a:endCxn id="58" idx="0"/>
          </p:cNvCxnSpPr>
          <p:nvPr/>
        </p:nvCxnSpPr>
        <p:spPr>
          <a:xfrm>
            <a:off x="7775679" y="2047401"/>
            <a:ext cx="691910" cy="1067017"/>
          </a:xfrm>
          <a:prstGeom prst="straightConnector1">
            <a:avLst/>
          </a:prstGeom>
          <a:ln>
            <a:solidFill>
              <a:schemeClr val="dk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01" name="Straight Arrow Connector 100"/>
          <p:cNvCxnSpPr>
            <a:stCxn id="85" idx="1"/>
            <a:endCxn id="42" idx="2"/>
          </p:cNvCxnSpPr>
          <p:nvPr/>
        </p:nvCxnSpPr>
        <p:spPr>
          <a:xfrm flipH="1" flipV="1">
            <a:off x="4985499" y="4091683"/>
            <a:ext cx="925691" cy="659385"/>
          </a:xfrm>
          <a:prstGeom prst="straightConnector1">
            <a:avLst/>
          </a:prstGeom>
          <a:ln>
            <a:solidFill>
              <a:schemeClr val="dk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03" name="Straight Arrow Connector 102"/>
          <p:cNvCxnSpPr>
            <a:stCxn id="85" idx="3"/>
            <a:endCxn id="35" idx="2"/>
          </p:cNvCxnSpPr>
          <p:nvPr/>
        </p:nvCxnSpPr>
        <p:spPr>
          <a:xfrm flipV="1">
            <a:off x="6406900" y="4091682"/>
            <a:ext cx="514259" cy="659386"/>
          </a:xfrm>
          <a:prstGeom prst="straightConnector1">
            <a:avLst/>
          </a:prstGeom>
          <a:ln>
            <a:solidFill>
              <a:schemeClr val="dk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09" name="Straight Arrow Connector 108"/>
          <p:cNvCxnSpPr>
            <a:stCxn id="42" idx="2"/>
            <a:endCxn id="83" idx="1"/>
          </p:cNvCxnSpPr>
          <p:nvPr/>
        </p:nvCxnSpPr>
        <p:spPr>
          <a:xfrm>
            <a:off x="4985499" y="4091683"/>
            <a:ext cx="2001499" cy="672895"/>
          </a:xfrm>
          <a:prstGeom prst="straightConnector1">
            <a:avLst/>
          </a:prstGeom>
          <a:ln>
            <a:solidFill>
              <a:schemeClr val="dk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11" name="Straight Arrow Connector 110"/>
          <p:cNvCxnSpPr>
            <a:stCxn id="83" idx="1"/>
            <a:endCxn id="35" idx="2"/>
          </p:cNvCxnSpPr>
          <p:nvPr/>
        </p:nvCxnSpPr>
        <p:spPr>
          <a:xfrm flipH="1" flipV="1">
            <a:off x="6921159" y="4091682"/>
            <a:ext cx="65839" cy="672896"/>
          </a:xfrm>
          <a:prstGeom prst="straightConnector1">
            <a:avLst/>
          </a:prstGeom>
          <a:ln>
            <a:solidFill>
              <a:schemeClr val="dk1"/>
            </a:solidFill>
            <a:headEnd type="triangle"/>
            <a:tailEnd type="triangle"/>
          </a:ln>
        </p:spPr>
        <p:style>
          <a:lnRef idx="2">
            <a:schemeClr val="dk1"/>
          </a:lnRef>
          <a:fillRef idx="0">
            <a:schemeClr val="dk1"/>
          </a:fillRef>
          <a:effectRef idx="1">
            <a:schemeClr val="dk1"/>
          </a:effectRef>
          <a:fontRef idx="minor">
            <a:schemeClr val="tx1"/>
          </a:fontRef>
        </p:style>
      </p:cxnSp>
      <p:grpSp>
        <p:nvGrpSpPr>
          <p:cNvPr id="110" name="Group 109"/>
          <p:cNvGrpSpPr/>
          <p:nvPr/>
        </p:nvGrpSpPr>
        <p:grpSpPr>
          <a:xfrm>
            <a:off x="381000" y="1071265"/>
            <a:ext cx="8534400" cy="4940608"/>
            <a:chOff x="228600" y="1536392"/>
            <a:chExt cx="8534400" cy="4940608"/>
          </a:xfrm>
        </p:grpSpPr>
        <p:grpSp>
          <p:nvGrpSpPr>
            <p:cNvPr id="117" name="Group 116"/>
            <p:cNvGrpSpPr/>
            <p:nvPr/>
          </p:nvGrpSpPr>
          <p:grpSpPr>
            <a:xfrm>
              <a:off x="228600" y="1536392"/>
              <a:ext cx="8534400" cy="4940608"/>
              <a:chOff x="615878" y="68055"/>
              <a:chExt cx="7145371" cy="4422597"/>
            </a:xfrm>
          </p:grpSpPr>
          <p:grpSp>
            <p:nvGrpSpPr>
              <p:cNvPr id="20" name="Group 19"/>
              <p:cNvGrpSpPr/>
              <p:nvPr/>
            </p:nvGrpSpPr>
            <p:grpSpPr>
              <a:xfrm>
                <a:off x="615878" y="1546520"/>
                <a:ext cx="2970804" cy="1693838"/>
                <a:chOff x="637820" y="1365836"/>
                <a:chExt cx="2970804" cy="1693838"/>
              </a:xfrm>
            </p:grpSpPr>
            <p:grpSp>
              <p:nvGrpSpPr>
                <p:cNvPr id="16" name="Group 15"/>
                <p:cNvGrpSpPr/>
                <p:nvPr/>
              </p:nvGrpSpPr>
              <p:grpSpPr>
                <a:xfrm>
                  <a:off x="637820" y="1365836"/>
                  <a:ext cx="2970804" cy="1693838"/>
                  <a:chOff x="961206" y="696763"/>
                  <a:chExt cx="2970804" cy="1693838"/>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351" y="1175379"/>
                    <a:ext cx="450376" cy="540452"/>
                  </a:xfrm>
                  <a:prstGeom prst="rect">
                    <a:avLst/>
                  </a:prstGeom>
                </p:spPr>
              </p:pic>
              <p:sp>
                <p:nvSpPr>
                  <p:cNvPr id="3" name="TextBox 2"/>
                  <p:cNvSpPr txBox="1"/>
                  <p:nvPr/>
                </p:nvSpPr>
                <p:spPr>
                  <a:xfrm>
                    <a:off x="1826155" y="1753171"/>
                    <a:ext cx="999021" cy="461665"/>
                  </a:xfrm>
                  <a:prstGeom prst="rect">
                    <a:avLst/>
                  </a:prstGeom>
                  <a:noFill/>
                </p:spPr>
                <p:txBody>
                  <a:bodyPr wrap="square" rtlCol="0">
                    <a:spAutoFit/>
                  </a:bodyPr>
                  <a:lstStyle/>
                  <a:p>
                    <a:pPr algn="ctr"/>
                    <a:r>
                      <a:rPr lang="en-US" sz="1200" b="1" dirty="0">
                        <a:latin typeface="Calibri (Body)"/>
                        <a:cs typeface="Helvetica Neue"/>
                      </a:rPr>
                      <a:t>Amazon </a:t>
                    </a:r>
                    <a:br>
                      <a:rPr lang="en-US" sz="1200" b="1" dirty="0">
                        <a:latin typeface="Calibri (Body)"/>
                        <a:cs typeface="Helvetica Neue"/>
                      </a:rPr>
                    </a:br>
                    <a:r>
                      <a:rPr lang="en-US" sz="1200" b="1" dirty="0">
                        <a:latin typeface="Calibri (Body)"/>
                        <a:cs typeface="Helvetica Neue"/>
                      </a:rPr>
                      <a:t>Route 53</a:t>
                    </a:r>
                  </a:p>
                </p:txBody>
              </p:sp>
              <p:pic>
                <p:nvPicPr>
                  <p:cNvPr id="4" name="Picture 3" descr="Clie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7459" y="696763"/>
                    <a:ext cx="388856" cy="351723"/>
                  </a:xfrm>
                  <a:prstGeom prst="rect">
                    <a:avLst/>
                  </a:prstGeom>
                </p:spPr>
              </p:pic>
              <p:sp>
                <p:nvSpPr>
                  <p:cNvPr id="5" name="TextBox 4"/>
                  <p:cNvSpPr txBox="1"/>
                  <p:nvPr/>
                </p:nvSpPr>
                <p:spPr>
                  <a:xfrm>
                    <a:off x="961206" y="1096995"/>
                    <a:ext cx="573562" cy="74741"/>
                  </a:xfrm>
                  <a:prstGeom prst="rect">
                    <a:avLst/>
                  </a:prstGeom>
                  <a:noFill/>
                </p:spPr>
                <p:txBody>
                  <a:bodyPr wrap="square" lIns="0" tIns="0" rIns="0" bIns="0" rtlCol="0">
                    <a:noAutofit/>
                  </a:bodyPr>
                  <a:lstStyle/>
                  <a:p>
                    <a:pPr algn="ctr"/>
                    <a:r>
                      <a:rPr lang="en-US" sz="1200" dirty="0">
                        <a:latin typeface="Calibri (Body)"/>
                        <a:cs typeface="Helvetica Neue"/>
                      </a:rPr>
                      <a:t>Client</a:t>
                    </a:r>
                  </a:p>
                </p:txBody>
              </p:sp>
              <p:cxnSp>
                <p:nvCxnSpPr>
                  <p:cNvPr id="11" name="Elbow Connector 10"/>
                  <p:cNvCxnSpPr/>
                  <p:nvPr/>
                </p:nvCxnSpPr>
                <p:spPr>
                  <a:xfrm flipV="1">
                    <a:off x="1436315" y="1600188"/>
                    <a:ext cx="664036" cy="410440"/>
                  </a:xfrm>
                  <a:prstGeom prst="bentConnector3">
                    <a:avLst>
                      <a:gd name="adj1" fmla="val 50000"/>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2" name="Elbow Connector 11"/>
                  <p:cNvCxnSpPr>
                    <a:stCxn id="4" idx="3"/>
                  </p:cNvCxnSpPr>
                  <p:nvPr/>
                </p:nvCxnSpPr>
                <p:spPr>
                  <a:xfrm>
                    <a:off x="1436315" y="872625"/>
                    <a:ext cx="664036" cy="395696"/>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2932989" y="1744270"/>
                    <a:ext cx="999021" cy="646331"/>
                  </a:xfrm>
                  <a:prstGeom prst="rect">
                    <a:avLst/>
                  </a:prstGeom>
                  <a:noFill/>
                </p:spPr>
                <p:txBody>
                  <a:bodyPr wrap="square" rtlCol="0">
                    <a:spAutoFit/>
                  </a:bodyPr>
                  <a:lstStyle/>
                  <a:p>
                    <a:pPr algn="ctr"/>
                    <a:r>
                      <a:rPr lang="en-US" sz="1200" b="1" dirty="0">
                        <a:latin typeface="Calibri (Body)"/>
                        <a:cs typeface="Helvetica Neue"/>
                      </a:rPr>
                      <a:t>Elastic Load Balancing</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1381" y="1180998"/>
                    <a:ext cx="433410" cy="520092"/>
                  </a:xfrm>
                  <a:prstGeom prst="rect">
                    <a:avLst/>
                  </a:prstGeom>
                </p:spPr>
              </p:pic>
              <p:cxnSp>
                <p:nvCxnSpPr>
                  <p:cNvPr id="15" name="Straight Arrow Connector 14"/>
                  <p:cNvCxnSpPr>
                    <a:stCxn id="2" idx="3"/>
                    <a:endCxn id="14" idx="1"/>
                  </p:cNvCxnSpPr>
                  <p:nvPr/>
                </p:nvCxnSpPr>
                <p:spPr>
                  <a:xfrm flipV="1">
                    <a:off x="2550727" y="1441044"/>
                    <a:ext cx="680654" cy="456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grpSp>
            <p:grpSp>
              <p:nvGrpSpPr>
                <p:cNvPr id="19" name="Group 18"/>
                <p:cNvGrpSpPr/>
                <p:nvPr/>
              </p:nvGrpSpPr>
              <p:grpSpPr>
                <a:xfrm>
                  <a:off x="649394" y="2370163"/>
                  <a:ext cx="505876" cy="527001"/>
                  <a:chOff x="2811745" y="2032110"/>
                  <a:chExt cx="1078992" cy="998730"/>
                </a:xfrm>
              </p:grpSpPr>
              <p:pic>
                <p:nvPicPr>
                  <p:cNvPr id="17" name="Picture 16" descr="Mobile-Client.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09265" y="2032110"/>
                    <a:ext cx="731520" cy="731520"/>
                  </a:xfrm>
                  <a:prstGeom prst="rect">
                    <a:avLst/>
                  </a:prstGeom>
                </p:spPr>
              </p:pic>
              <p:sp>
                <p:nvSpPr>
                  <p:cNvPr id="18" name="TextBox 17"/>
                  <p:cNvSpPr txBox="1"/>
                  <p:nvPr/>
                </p:nvSpPr>
                <p:spPr>
                  <a:xfrm>
                    <a:off x="2811745" y="2875393"/>
                    <a:ext cx="1078992" cy="155447"/>
                  </a:xfrm>
                  <a:prstGeom prst="rect">
                    <a:avLst/>
                  </a:prstGeom>
                  <a:noFill/>
                </p:spPr>
                <p:txBody>
                  <a:bodyPr wrap="square" lIns="0" tIns="0" rIns="0" bIns="0" rtlCol="0">
                    <a:noAutofit/>
                  </a:bodyPr>
                  <a:lstStyle/>
                  <a:p>
                    <a:pPr algn="ctr"/>
                    <a:r>
                      <a:rPr lang="en-US" sz="1200" dirty="0">
                        <a:latin typeface="Calibri (Body)"/>
                        <a:cs typeface="Helvetica Neue"/>
                      </a:rPr>
                      <a:t>Mobile client</a:t>
                    </a:r>
                  </a:p>
                </p:txBody>
              </p:sp>
            </p:grpSp>
          </p:grpSp>
          <p:grpSp>
            <p:nvGrpSpPr>
              <p:cNvPr id="114" name="Group 113"/>
              <p:cNvGrpSpPr/>
              <p:nvPr/>
            </p:nvGrpSpPr>
            <p:grpSpPr>
              <a:xfrm>
                <a:off x="3844999" y="68055"/>
                <a:ext cx="3916250" cy="4422597"/>
                <a:chOff x="4971272" y="593311"/>
                <a:chExt cx="3916250" cy="4422597"/>
              </a:xfrm>
            </p:grpSpPr>
            <p:grpSp>
              <p:nvGrpSpPr>
                <p:cNvPr id="48" name="Group 47"/>
                <p:cNvGrpSpPr/>
                <p:nvPr/>
              </p:nvGrpSpPr>
              <p:grpSpPr>
                <a:xfrm>
                  <a:off x="4971272" y="2392045"/>
                  <a:ext cx="2879367" cy="905000"/>
                  <a:chOff x="4279896" y="2815138"/>
                  <a:chExt cx="2879367" cy="905000"/>
                </a:xfrm>
              </p:grpSpPr>
              <p:grpSp>
                <p:nvGrpSpPr>
                  <p:cNvPr id="37" name="Group 36"/>
                  <p:cNvGrpSpPr/>
                  <p:nvPr/>
                </p:nvGrpSpPr>
                <p:grpSpPr>
                  <a:xfrm>
                    <a:off x="5893699" y="2815139"/>
                    <a:ext cx="1265564" cy="904998"/>
                    <a:chOff x="5893699" y="2815139"/>
                    <a:chExt cx="1265564" cy="904998"/>
                  </a:xfrm>
                </p:grpSpPr>
                <p:grpSp>
                  <p:nvGrpSpPr>
                    <p:cNvPr id="29" name="Group 28"/>
                    <p:cNvGrpSpPr/>
                    <p:nvPr/>
                  </p:nvGrpSpPr>
                  <p:grpSpPr>
                    <a:xfrm>
                      <a:off x="5893699" y="3035780"/>
                      <a:ext cx="640080" cy="625546"/>
                      <a:chOff x="5893699" y="3035780"/>
                      <a:chExt cx="640080" cy="625546"/>
                    </a:xfrm>
                  </p:grpSpPr>
                  <p:sp>
                    <p:nvSpPr>
                      <p:cNvPr id="27" name="TextBox 26"/>
                      <p:cNvSpPr txBox="1"/>
                      <p:nvPr/>
                    </p:nvSpPr>
                    <p:spPr>
                      <a:xfrm>
                        <a:off x="5893699" y="3387006"/>
                        <a:ext cx="640080" cy="274320"/>
                      </a:xfrm>
                      <a:prstGeom prst="rect">
                        <a:avLst/>
                      </a:prstGeom>
                      <a:noFill/>
                    </p:spPr>
                    <p:txBody>
                      <a:bodyPr wrap="square" lIns="0" tIns="0" rIns="0" bIns="0" rtlCol="0" anchor="t">
                        <a:noAutofit/>
                      </a:bodyPr>
                      <a:lstStyle/>
                      <a:p>
                        <a:pPr algn="ctr"/>
                        <a:r>
                          <a:rPr lang="en-US" sz="1000" b="1" dirty="0"/>
                          <a:t>SQS Input Queue</a:t>
                        </a:r>
                      </a:p>
                    </p:txBody>
                  </p:sp>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2930" y="3035780"/>
                        <a:ext cx="445042" cy="296695"/>
                      </a:xfrm>
                      <a:prstGeom prst="rect">
                        <a:avLst/>
                      </a:prstGeom>
                    </p:spPr>
                  </p:pic>
                </p:grpSp>
                <p:grpSp>
                  <p:nvGrpSpPr>
                    <p:cNvPr id="30" name="Group 29"/>
                    <p:cNvGrpSpPr/>
                    <p:nvPr/>
                  </p:nvGrpSpPr>
                  <p:grpSpPr>
                    <a:xfrm>
                      <a:off x="6519183" y="3035780"/>
                      <a:ext cx="640080" cy="625546"/>
                      <a:chOff x="5782189" y="3035780"/>
                      <a:chExt cx="640080" cy="625546"/>
                    </a:xfrm>
                  </p:grpSpPr>
                  <p:sp>
                    <p:nvSpPr>
                      <p:cNvPr id="31" name="TextBox 30"/>
                      <p:cNvSpPr txBox="1"/>
                      <p:nvPr/>
                    </p:nvSpPr>
                    <p:spPr>
                      <a:xfrm>
                        <a:off x="5782189" y="3387006"/>
                        <a:ext cx="640080" cy="274320"/>
                      </a:xfrm>
                      <a:prstGeom prst="rect">
                        <a:avLst/>
                      </a:prstGeom>
                      <a:noFill/>
                    </p:spPr>
                    <p:txBody>
                      <a:bodyPr wrap="square" lIns="0" tIns="0" rIns="0" bIns="0" rtlCol="0" anchor="t">
                        <a:noAutofit/>
                      </a:bodyPr>
                      <a:lstStyle/>
                      <a:p>
                        <a:pPr algn="ctr"/>
                        <a:r>
                          <a:rPr lang="en-US" sz="1000" b="1" dirty="0"/>
                          <a:t>SQS Output Queue</a:t>
                        </a:r>
                      </a:p>
                    </p:txBody>
                  </p:sp>
                  <p:pic>
                    <p:nvPicPr>
                      <p:cNvPr id="32" name="Picture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9118" y="3035780"/>
                        <a:ext cx="445042" cy="296695"/>
                      </a:xfrm>
                      <a:prstGeom prst="rect">
                        <a:avLst/>
                      </a:prstGeom>
                    </p:spPr>
                  </p:pic>
                </p:grpSp>
                <p:sp>
                  <p:nvSpPr>
                    <p:cNvPr id="35" name="Rounded Rectangle 34"/>
                    <p:cNvSpPr/>
                    <p:nvPr/>
                  </p:nvSpPr>
                  <p:spPr>
                    <a:xfrm>
                      <a:off x="5893699" y="2815139"/>
                      <a:ext cx="1265564" cy="904998"/>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Helvetica Neue"/>
                        <a:cs typeface="Helvetica Neue"/>
                      </a:endParaRPr>
                    </a:p>
                  </p:txBody>
                </p:sp>
                <p:sp>
                  <p:nvSpPr>
                    <p:cNvPr id="36" name="TextBox 35"/>
                    <p:cNvSpPr txBox="1"/>
                    <p:nvPr/>
                  </p:nvSpPr>
                  <p:spPr>
                    <a:xfrm>
                      <a:off x="6229263" y="2845715"/>
                      <a:ext cx="640080" cy="162799"/>
                    </a:xfrm>
                    <a:prstGeom prst="rect">
                      <a:avLst/>
                    </a:prstGeom>
                    <a:noFill/>
                  </p:spPr>
                  <p:txBody>
                    <a:bodyPr wrap="square" lIns="0" tIns="0" rIns="0" bIns="0" rtlCol="0" anchor="t">
                      <a:noAutofit/>
                    </a:bodyPr>
                    <a:lstStyle/>
                    <a:p>
                      <a:pPr algn="ctr"/>
                      <a:r>
                        <a:rPr lang="en-US" sz="1000" b="1" dirty="0"/>
                        <a:t>Upload</a:t>
                      </a:r>
                    </a:p>
                  </p:txBody>
                </p:sp>
              </p:grpSp>
              <p:grpSp>
                <p:nvGrpSpPr>
                  <p:cNvPr id="38" name="Group 37"/>
                  <p:cNvGrpSpPr/>
                  <p:nvPr/>
                </p:nvGrpSpPr>
                <p:grpSpPr>
                  <a:xfrm>
                    <a:off x="4279896" y="2815138"/>
                    <a:ext cx="1265564" cy="905000"/>
                    <a:chOff x="5904850" y="2815139"/>
                    <a:chExt cx="1265564" cy="905000"/>
                  </a:xfrm>
                </p:grpSpPr>
                <p:grpSp>
                  <p:nvGrpSpPr>
                    <p:cNvPr id="39" name="Group 38"/>
                    <p:cNvGrpSpPr/>
                    <p:nvPr/>
                  </p:nvGrpSpPr>
                  <p:grpSpPr>
                    <a:xfrm>
                      <a:off x="5904850" y="3035780"/>
                      <a:ext cx="640080" cy="625546"/>
                      <a:chOff x="5904850" y="3035780"/>
                      <a:chExt cx="640080" cy="625546"/>
                    </a:xfrm>
                  </p:grpSpPr>
                  <p:sp>
                    <p:nvSpPr>
                      <p:cNvPr id="46" name="TextBox 45"/>
                      <p:cNvSpPr txBox="1"/>
                      <p:nvPr/>
                    </p:nvSpPr>
                    <p:spPr>
                      <a:xfrm>
                        <a:off x="5904850" y="3387006"/>
                        <a:ext cx="640080" cy="274320"/>
                      </a:xfrm>
                      <a:prstGeom prst="rect">
                        <a:avLst/>
                      </a:prstGeom>
                      <a:noFill/>
                    </p:spPr>
                    <p:txBody>
                      <a:bodyPr wrap="square" lIns="0" tIns="0" rIns="0" bIns="0" rtlCol="0" anchor="t">
                        <a:noAutofit/>
                      </a:bodyPr>
                      <a:lstStyle/>
                      <a:p>
                        <a:pPr algn="ctr"/>
                        <a:r>
                          <a:rPr lang="en-US" sz="1000" b="1" dirty="0"/>
                          <a:t>SQS Input Queue</a:t>
                        </a:r>
                      </a:p>
                    </p:txBody>
                  </p:sp>
                  <p:pic>
                    <p:nvPicPr>
                      <p:cNvPr id="47" name="Picture 4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2930" y="3035780"/>
                        <a:ext cx="445042" cy="296695"/>
                      </a:xfrm>
                      <a:prstGeom prst="rect">
                        <a:avLst/>
                      </a:prstGeom>
                    </p:spPr>
                  </p:pic>
                </p:grpSp>
                <p:grpSp>
                  <p:nvGrpSpPr>
                    <p:cNvPr id="40" name="Group 39"/>
                    <p:cNvGrpSpPr/>
                    <p:nvPr/>
                  </p:nvGrpSpPr>
                  <p:grpSpPr>
                    <a:xfrm>
                      <a:off x="6530334" y="3035780"/>
                      <a:ext cx="640080" cy="625546"/>
                      <a:chOff x="5793340" y="3035780"/>
                      <a:chExt cx="640080" cy="625546"/>
                    </a:xfrm>
                  </p:grpSpPr>
                  <p:sp>
                    <p:nvSpPr>
                      <p:cNvPr id="44" name="TextBox 43"/>
                      <p:cNvSpPr txBox="1"/>
                      <p:nvPr/>
                    </p:nvSpPr>
                    <p:spPr>
                      <a:xfrm>
                        <a:off x="5793340" y="3387006"/>
                        <a:ext cx="640080" cy="274320"/>
                      </a:xfrm>
                      <a:prstGeom prst="rect">
                        <a:avLst/>
                      </a:prstGeom>
                      <a:noFill/>
                    </p:spPr>
                    <p:txBody>
                      <a:bodyPr wrap="square" lIns="0" tIns="0" rIns="0" bIns="0" rtlCol="0" anchor="t">
                        <a:noAutofit/>
                      </a:bodyPr>
                      <a:lstStyle/>
                      <a:p>
                        <a:pPr algn="ctr"/>
                        <a:r>
                          <a:rPr lang="en-US" sz="1000" b="1" dirty="0"/>
                          <a:t>SQS Output Queue</a:t>
                        </a:r>
                      </a:p>
                    </p:txBody>
                  </p:sp>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9118" y="3035780"/>
                        <a:ext cx="445042" cy="296695"/>
                      </a:xfrm>
                      <a:prstGeom prst="rect">
                        <a:avLst/>
                      </a:prstGeom>
                    </p:spPr>
                  </p:pic>
                </p:grpSp>
                <p:sp>
                  <p:nvSpPr>
                    <p:cNvPr id="42" name="Rounded Rectangle 41"/>
                    <p:cNvSpPr/>
                    <p:nvPr/>
                  </p:nvSpPr>
                  <p:spPr>
                    <a:xfrm>
                      <a:off x="5904851" y="2815139"/>
                      <a:ext cx="1251930" cy="905000"/>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Helvetica Neue"/>
                        <a:cs typeface="Helvetica Neue"/>
                      </a:endParaRPr>
                    </a:p>
                  </p:txBody>
                </p:sp>
                <p:sp>
                  <p:nvSpPr>
                    <p:cNvPr id="43" name="TextBox 42"/>
                    <p:cNvSpPr txBox="1"/>
                    <p:nvPr/>
                  </p:nvSpPr>
                  <p:spPr>
                    <a:xfrm>
                      <a:off x="6229263" y="2845715"/>
                      <a:ext cx="640080" cy="162799"/>
                    </a:xfrm>
                    <a:prstGeom prst="rect">
                      <a:avLst/>
                    </a:prstGeom>
                    <a:noFill/>
                  </p:spPr>
                  <p:txBody>
                    <a:bodyPr wrap="square" lIns="0" tIns="0" rIns="0" bIns="0" rtlCol="0" anchor="t">
                      <a:noAutofit/>
                    </a:bodyPr>
                    <a:lstStyle/>
                    <a:p>
                      <a:pPr algn="ctr"/>
                      <a:r>
                        <a:rPr lang="en-US" sz="1000" b="1" dirty="0"/>
                        <a:t>Processing</a:t>
                      </a:r>
                    </a:p>
                  </p:txBody>
                </p:sp>
              </p:grpSp>
            </p:grpSp>
            <p:grpSp>
              <p:nvGrpSpPr>
                <p:cNvPr id="62" name="Group 61"/>
                <p:cNvGrpSpPr/>
                <p:nvPr/>
              </p:nvGrpSpPr>
              <p:grpSpPr>
                <a:xfrm>
                  <a:off x="8137670" y="2422244"/>
                  <a:ext cx="749852" cy="653052"/>
                  <a:chOff x="287047" y="709817"/>
                  <a:chExt cx="894752" cy="806035"/>
                </a:xfrm>
              </p:grpSpPr>
              <p:pic>
                <p:nvPicPr>
                  <p:cNvPr id="58" name="Picture 5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2689" y="709817"/>
                    <a:ext cx="543467" cy="601994"/>
                  </a:xfrm>
                  <a:prstGeom prst="rect">
                    <a:avLst/>
                  </a:prstGeom>
                </p:spPr>
              </p:pic>
              <p:sp>
                <p:nvSpPr>
                  <p:cNvPr id="59" name="TextBox 58"/>
                  <p:cNvSpPr txBox="1"/>
                  <p:nvPr/>
                </p:nvSpPr>
                <p:spPr>
                  <a:xfrm>
                    <a:off x="287047" y="1360220"/>
                    <a:ext cx="894752" cy="155632"/>
                  </a:xfrm>
                  <a:prstGeom prst="rect">
                    <a:avLst/>
                  </a:prstGeom>
                  <a:noFill/>
                </p:spPr>
                <p:txBody>
                  <a:bodyPr wrap="square" lIns="0" tIns="0" rIns="0" bIns="0" rtlCol="0" anchor="t">
                    <a:noAutofit/>
                  </a:bodyPr>
                  <a:lstStyle/>
                  <a:p>
                    <a:pPr algn="ctr"/>
                    <a:r>
                      <a:rPr lang="en-US" sz="1200" b="1" dirty="0"/>
                      <a:t>Amazon</a:t>
                    </a:r>
                    <a:br>
                      <a:rPr lang="en-US" sz="1200" b="1" dirty="0"/>
                    </a:br>
                    <a:r>
                      <a:rPr lang="en-US" sz="1200" b="1" dirty="0" err="1"/>
                      <a:t>DynamoDB</a:t>
                    </a:r>
                    <a:endParaRPr lang="en-US" sz="1200" b="1" dirty="0"/>
                  </a:p>
                </p:txBody>
              </p:sp>
            </p:grpSp>
            <p:grpSp>
              <p:nvGrpSpPr>
                <p:cNvPr id="77" name="Group 76"/>
                <p:cNvGrpSpPr/>
                <p:nvPr/>
              </p:nvGrpSpPr>
              <p:grpSpPr>
                <a:xfrm>
                  <a:off x="5935765" y="593311"/>
                  <a:ext cx="1997533" cy="1582409"/>
                  <a:chOff x="4432688" y="547893"/>
                  <a:chExt cx="1997533" cy="1582409"/>
                </a:xfrm>
              </p:grpSpPr>
              <p:grpSp>
                <p:nvGrpSpPr>
                  <p:cNvPr id="21" name="Group 20"/>
                  <p:cNvGrpSpPr/>
                  <p:nvPr/>
                </p:nvGrpSpPr>
                <p:grpSpPr>
                  <a:xfrm>
                    <a:off x="4432688" y="547893"/>
                    <a:ext cx="1990414" cy="1582409"/>
                    <a:chOff x="2549525" y="738000"/>
                    <a:chExt cx="1689100" cy="1755949"/>
                  </a:xfrm>
                </p:grpSpPr>
                <p:sp>
                  <p:nvSpPr>
                    <p:cNvPr id="22" name="Rounded Rectangle 21"/>
                    <p:cNvSpPr/>
                    <p:nvPr/>
                  </p:nvSpPr>
                  <p:spPr>
                    <a:xfrm>
                      <a:off x="2549525" y="738000"/>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Helvetica Neue"/>
                        <a:cs typeface="Helvetica Neue"/>
                      </a:endParaRPr>
                    </a:p>
                  </p:txBody>
                </p:sp>
                <p:sp>
                  <p:nvSpPr>
                    <p:cNvPr id="23" name="TextBox 32"/>
                    <p:cNvSpPr txBox="1">
                      <a:spLocks noChangeArrowheads="1"/>
                    </p:cNvSpPr>
                    <p:nvPr/>
                  </p:nvSpPr>
                  <p:spPr bwMode="auto">
                    <a:xfrm>
                      <a:off x="2619375" y="2220725"/>
                      <a:ext cx="1557338" cy="273224"/>
                    </a:xfrm>
                    <a:prstGeom prst="rect">
                      <a:avLst/>
                    </a:prstGeom>
                    <a:noFill/>
                    <a:ln w="9525">
                      <a:noFill/>
                      <a:miter lim="800000"/>
                      <a:headEnd/>
                      <a:tailEnd/>
                    </a:ln>
                  </p:spPr>
                  <p:txBody>
                    <a:bodyPr>
                      <a:spAutoFit/>
                    </a:bodyPr>
                    <a:lstStyle/>
                    <a:p>
                      <a:pPr algn="ctr"/>
                      <a:r>
                        <a:rPr lang="en-US" sz="1000" b="1" dirty="0">
                          <a:solidFill>
                            <a:srgbClr val="F7981F"/>
                          </a:solidFill>
                          <a:latin typeface="Calibri (Body)"/>
                          <a:ea typeface="Verdana" pitchFamily="34" charset="0"/>
                          <a:cs typeface="Helvetica Neue"/>
                        </a:rPr>
                        <a:t>Availability Zone #1</a:t>
                      </a:r>
                    </a:p>
                  </p:txBody>
                </p:sp>
              </p:grpSp>
              <p:grpSp>
                <p:nvGrpSpPr>
                  <p:cNvPr id="64" name="Group 63"/>
                  <p:cNvGrpSpPr/>
                  <p:nvPr/>
                </p:nvGrpSpPr>
                <p:grpSpPr>
                  <a:xfrm>
                    <a:off x="4526838" y="784217"/>
                    <a:ext cx="906679" cy="795188"/>
                    <a:chOff x="4636986" y="1008588"/>
                    <a:chExt cx="906679" cy="795188"/>
                  </a:xfrm>
                </p:grpSpPr>
                <p:sp>
                  <p:nvSpPr>
                    <p:cNvPr id="25" name="TextBox 24"/>
                    <p:cNvSpPr txBox="1"/>
                    <p:nvPr/>
                  </p:nvSpPr>
                  <p:spPr>
                    <a:xfrm>
                      <a:off x="4636986" y="1474364"/>
                      <a:ext cx="906679" cy="329412"/>
                    </a:xfrm>
                    <a:prstGeom prst="rect">
                      <a:avLst/>
                    </a:prstGeom>
                    <a:noFill/>
                  </p:spPr>
                  <p:txBody>
                    <a:bodyPr wrap="square" lIns="0" tIns="0" rIns="0" bIns="0" rtlCol="0" anchor="t">
                      <a:noAutofit/>
                    </a:bodyPr>
                    <a:lstStyle/>
                    <a:p>
                      <a:pPr algn="ctr"/>
                      <a:r>
                        <a:rPr lang="en-US" sz="1200" b="1" dirty="0"/>
                        <a:t>EC2 Instances (Job Manager)</a:t>
                      </a:r>
                    </a:p>
                  </p:txBody>
                </p:sp>
                <p:pic>
                  <p:nvPicPr>
                    <p:cNvPr id="63" name="Picture 6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79452" y="1008588"/>
                      <a:ext cx="415030" cy="365021"/>
                    </a:xfrm>
                    <a:prstGeom prst="rect">
                      <a:avLst/>
                    </a:prstGeom>
                  </p:spPr>
                </p:pic>
              </p:grpSp>
              <p:grpSp>
                <p:nvGrpSpPr>
                  <p:cNvPr id="65" name="Group 64"/>
                  <p:cNvGrpSpPr/>
                  <p:nvPr/>
                </p:nvGrpSpPr>
                <p:grpSpPr>
                  <a:xfrm>
                    <a:off x="5463914" y="766589"/>
                    <a:ext cx="966307" cy="826315"/>
                    <a:chOff x="4557601" y="953871"/>
                    <a:chExt cx="966307" cy="826315"/>
                  </a:xfrm>
                </p:grpSpPr>
                <p:sp>
                  <p:nvSpPr>
                    <p:cNvPr id="66" name="TextBox 65"/>
                    <p:cNvSpPr txBox="1"/>
                    <p:nvPr/>
                  </p:nvSpPr>
                  <p:spPr>
                    <a:xfrm>
                      <a:off x="4557601" y="1437743"/>
                      <a:ext cx="966307" cy="342443"/>
                    </a:xfrm>
                    <a:prstGeom prst="rect">
                      <a:avLst/>
                    </a:prstGeom>
                    <a:noFill/>
                  </p:spPr>
                  <p:txBody>
                    <a:bodyPr wrap="square" lIns="0" tIns="0" rIns="0" bIns="0" rtlCol="0" anchor="t">
                      <a:noAutofit/>
                    </a:bodyPr>
                    <a:lstStyle/>
                    <a:p>
                      <a:pPr algn="ctr"/>
                      <a:r>
                        <a:rPr lang="en-US" sz="1200" b="1" dirty="0"/>
                        <a:t>EC2 Instances (worker)</a:t>
                      </a:r>
                    </a:p>
                  </p:txBody>
                </p:sp>
                <p:pic>
                  <p:nvPicPr>
                    <p:cNvPr id="67" name="Picture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87697" y="953871"/>
                      <a:ext cx="415030" cy="365021"/>
                    </a:xfrm>
                    <a:prstGeom prst="rect">
                      <a:avLst/>
                    </a:prstGeom>
                  </p:spPr>
                </p:pic>
              </p:grpSp>
            </p:grpSp>
            <p:grpSp>
              <p:nvGrpSpPr>
                <p:cNvPr id="78" name="Group 77"/>
                <p:cNvGrpSpPr/>
                <p:nvPr/>
              </p:nvGrpSpPr>
              <p:grpSpPr>
                <a:xfrm>
                  <a:off x="6018075" y="3433499"/>
                  <a:ext cx="1990414" cy="1582409"/>
                  <a:chOff x="4432688" y="547893"/>
                  <a:chExt cx="1990414" cy="1582409"/>
                </a:xfrm>
              </p:grpSpPr>
              <p:grpSp>
                <p:nvGrpSpPr>
                  <p:cNvPr id="79" name="Group 78"/>
                  <p:cNvGrpSpPr/>
                  <p:nvPr/>
                </p:nvGrpSpPr>
                <p:grpSpPr>
                  <a:xfrm>
                    <a:off x="4432688" y="547893"/>
                    <a:ext cx="1990414" cy="1582409"/>
                    <a:chOff x="2549525" y="738000"/>
                    <a:chExt cx="1689100" cy="1755949"/>
                  </a:xfrm>
                </p:grpSpPr>
                <p:sp>
                  <p:nvSpPr>
                    <p:cNvPr id="86" name="Rounded Rectangle 85"/>
                    <p:cNvSpPr/>
                    <p:nvPr/>
                  </p:nvSpPr>
                  <p:spPr>
                    <a:xfrm>
                      <a:off x="2549525" y="738000"/>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Helvetica Neue"/>
                        <a:cs typeface="Helvetica Neue"/>
                      </a:endParaRPr>
                    </a:p>
                  </p:txBody>
                </p:sp>
                <p:sp>
                  <p:nvSpPr>
                    <p:cNvPr id="87" name="TextBox 32"/>
                    <p:cNvSpPr txBox="1">
                      <a:spLocks noChangeArrowheads="1"/>
                    </p:cNvSpPr>
                    <p:nvPr/>
                  </p:nvSpPr>
                  <p:spPr bwMode="auto">
                    <a:xfrm>
                      <a:off x="2619375" y="2220725"/>
                      <a:ext cx="1557338" cy="273224"/>
                    </a:xfrm>
                    <a:prstGeom prst="rect">
                      <a:avLst/>
                    </a:prstGeom>
                    <a:noFill/>
                    <a:ln w="9525">
                      <a:noFill/>
                      <a:miter lim="800000"/>
                      <a:headEnd/>
                      <a:tailEnd/>
                    </a:ln>
                  </p:spPr>
                  <p:txBody>
                    <a:bodyPr>
                      <a:spAutoFit/>
                    </a:bodyPr>
                    <a:lstStyle/>
                    <a:p>
                      <a:pPr algn="ctr"/>
                      <a:r>
                        <a:rPr lang="en-US" sz="1000" b="1" dirty="0">
                          <a:solidFill>
                            <a:srgbClr val="F7981F"/>
                          </a:solidFill>
                          <a:latin typeface="Calibri (Body)"/>
                          <a:ea typeface="Verdana" pitchFamily="34" charset="0"/>
                          <a:cs typeface="Helvetica Neue"/>
                        </a:rPr>
                        <a:t>Availability Zone #2</a:t>
                      </a:r>
                    </a:p>
                  </p:txBody>
                </p:sp>
              </p:grpSp>
              <p:grpSp>
                <p:nvGrpSpPr>
                  <p:cNvPr id="80" name="Group 79"/>
                  <p:cNvGrpSpPr/>
                  <p:nvPr/>
                </p:nvGrpSpPr>
                <p:grpSpPr>
                  <a:xfrm>
                    <a:off x="4551451" y="819179"/>
                    <a:ext cx="864171" cy="724067"/>
                    <a:chOff x="4661599" y="1043550"/>
                    <a:chExt cx="864171" cy="724067"/>
                  </a:xfrm>
                </p:grpSpPr>
                <p:sp>
                  <p:nvSpPr>
                    <p:cNvPr id="84" name="TextBox 83"/>
                    <p:cNvSpPr txBox="1"/>
                    <p:nvPr/>
                  </p:nvSpPr>
                  <p:spPr>
                    <a:xfrm>
                      <a:off x="4661599" y="1481019"/>
                      <a:ext cx="864171" cy="286598"/>
                    </a:xfrm>
                    <a:prstGeom prst="rect">
                      <a:avLst/>
                    </a:prstGeom>
                    <a:noFill/>
                  </p:spPr>
                  <p:txBody>
                    <a:bodyPr wrap="square" lIns="0" tIns="0" rIns="0" bIns="0" rtlCol="0" anchor="t">
                      <a:noAutofit/>
                    </a:bodyPr>
                    <a:lstStyle/>
                    <a:p>
                      <a:pPr algn="ctr"/>
                      <a:r>
                        <a:rPr lang="en-US" sz="1200" b="1" dirty="0"/>
                        <a:t>EC2 Instances (Job Manager)</a:t>
                      </a:r>
                    </a:p>
                  </p:txBody>
                </p:sp>
                <p:pic>
                  <p:nvPicPr>
                    <p:cNvPr id="85" name="Picture 8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7028" y="1043550"/>
                      <a:ext cx="415030" cy="365021"/>
                    </a:xfrm>
                    <a:prstGeom prst="rect">
                      <a:avLst/>
                    </a:prstGeom>
                  </p:spPr>
                </p:pic>
              </p:grpSp>
              <p:grpSp>
                <p:nvGrpSpPr>
                  <p:cNvPr id="81" name="Group 80"/>
                  <p:cNvGrpSpPr/>
                  <p:nvPr/>
                </p:nvGrpSpPr>
                <p:grpSpPr>
                  <a:xfrm>
                    <a:off x="5500782" y="831272"/>
                    <a:ext cx="897698" cy="749068"/>
                    <a:chOff x="4594469" y="1018554"/>
                    <a:chExt cx="897698" cy="749068"/>
                  </a:xfrm>
                </p:grpSpPr>
                <p:sp>
                  <p:nvSpPr>
                    <p:cNvPr id="82" name="TextBox 81"/>
                    <p:cNvSpPr txBox="1"/>
                    <p:nvPr/>
                  </p:nvSpPr>
                  <p:spPr>
                    <a:xfrm>
                      <a:off x="4594469" y="1464511"/>
                      <a:ext cx="897698" cy="303111"/>
                    </a:xfrm>
                    <a:prstGeom prst="rect">
                      <a:avLst/>
                    </a:prstGeom>
                    <a:noFill/>
                  </p:spPr>
                  <p:txBody>
                    <a:bodyPr wrap="square" lIns="0" tIns="0" rIns="0" bIns="0" rtlCol="0" anchor="t">
                      <a:noAutofit/>
                    </a:bodyPr>
                    <a:lstStyle/>
                    <a:p>
                      <a:pPr algn="ctr"/>
                      <a:r>
                        <a:rPr lang="en-US" sz="1200" b="1" dirty="0"/>
                        <a:t>EC2 Instances (worker)</a:t>
                      </a:r>
                    </a:p>
                  </p:txBody>
                </p:sp>
                <p:pic>
                  <p:nvPicPr>
                    <p:cNvPr id="83" name="Picture 8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81280" y="1018554"/>
                      <a:ext cx="415030" cy="365021"/>
                    </a:xfrm>
                    <a:prstGeom prst="rect">
                      <a:avLst/>
                    </a:prstGeom>
                  </p:spPr>
                </p:pic>
              </p:grpSp>
            </p:grpSp>
          </p:grpSp>
        </p:grpSp>
        <p:cxnSp>
          <p:nvCxnSpPr>
            <p:cNvPr id="105" name="Straight Arrow Connector 104"/>
            <p:cNvCxnSpPr>
              <a:stCxn id="85" idx="3"/>
            </p:cNvCxnSpPr>
            <p:nvPr/>
          </p:nvCxnSpPr>
          <p:spPr>
            <a:xfrm flipV="1">
              <a:off x="6254500" y="4456420"/>
              <a:ext cx="1685986" cy="759775"/>
            </a:xfrm>
            <a:prstGeom prst="straightConnector1">
              <a:avLst/>
            </a:prstGeom>
            <a:ln>
              <a:solidFill>
                <a:schemeClr val="dk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13" name="Straight Arrow Connector 112"/>
            <p:cNvCxnSpPr>
              <a:stCxn id="83" idx="3"/>
            </p:cNvCxnSpPr>
            <p:nvPr/>
          </p:nvCxnSpPr>
          <p:spPr>
            <a:xfrm flipV="1">
              <a:off x="7330308" y="4504496"/>
              <a:ext cx="624312" cy="725209"/>
            </a:xfrm>
            <a:prstGeom prst="straightConnector1">
              <a:avLst/>
            </a:prstGeom>
            <a:ln>
              <a:solidFill>
                <a:schemeClr val="dk1"/>
              </a:solidFill>
              <a:headEnd type="triangle"/>
              <a:tailEnd type="triangle"/>
            </a:ln>
          </p:spPr>
          <p:style>
            <a:lnRef idx="2">
              <a:schemeClr val="dk1"/>
            </a:lnRef>
            <a:fillRef idx="0">
              <a:schemeClr val="dk1"/>
            </a:fillRef>
            <a:effectRef idx="1">
              <a:schemeClr val="dk1"/>
            </a:effectRef>
            <a:fontRef idx="minor">
              <a:schemeClr val="tx1"/>
            </a:fontRef>
          </p:style>
        </p:cxnSp>
      </p:grpSp>
      <p:cxnSp>
        <p:nvCxnSpPr>
          <p:cNvPr id="116" name="Straight Arrow Connector 115"/>
          <p:cNvCxnSpPr>
            <a:stCxn id="14" idx="3"/>
            <a:endCxn id="42" idx="1"/>
          </p:cNvCxnSpPr>
          <p:nvPr/>
        </p:nvCxnSpPr>
        <p:spPr>
          <a:xfrm>
            <a:off x="3610150" y="3554358"/>
            <a:ext cx="627699" cy="3182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1047460" y="609600"/>
            <a:ext cx="8096540" cy="461665"/>
          </a:xfrm>
          <a:prstGeom prst="rect">
            <a:avLst/>
          </a:prstGeom>
          <a:noFill/>
        </p:spPr>
        <p:txBody>
          <a:bodyPr wrap="square" rtlCol="0">
            <a:spAutoFit/>
          </a:bodyPr>
          <a:lstStyle/>
          <a:p>
            <a:r>
              <a:rPr lang="en-US" sz="2400" dirty="0" smtClean="0">
                <a:solidFill>
                  <a:srgbClr val="002060"/>
                </a:solidFill>
                <a:latin typeface="Times New Roman" panose="02020603050405020304" pitchFamily="18" charset="0"/>
                <a:cs typeface="Times New Roman" panose="02020603050405020304" pitchFamily="18" charset="0"/>
              </a:rPr>
              <a:t>1.2.b</a:t>
            </a: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1051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p:cNvGrpSpPr/>
          <p:nvPr/>
        </p:nvGrpSpPr>
        <p:grpSpPr>
          <a:xfrm>
            <a:off x="2286000" y="606981"/>
            <a:ext cx="4648200" cy="5769223"/>
            <a:chOff x="3010648" y="75829"/>
            <a:chExt cx="3599117" cy="4960991"/>
          </a:xfrm>
        </p:grpSpPr>
        <p:grpSp>
          <p:nvGrpSpPr>
            <p:cNvPr id="30" name="Group 29"/>
            <p:cNvGrpSpPr/>
            <p:nvPr/>
          </p:nvGrpSpPr>
          <p:grpSpPr>
            <a:xfrm>
              <a:off x="3254695" y="1793811"/>
              <a:ext cx="1374408" cy="1008214"/>
              <a:chOff x="3254695" y="1793811"/>
              <a:chExt cx="1374408" cy="1008214"/>
            </a:xfrm>
          </p:grpSpPr>
          <p:grpSp>
            <p:nvGrpSpPr>
              <p:cNvPr id="14" name="Group 13"/>
              <p:cNvGrpSpPr/>
              <p:nvPr/>
            </p:nvGrpSpPr>
            <p:grpSpPr>
              <a:xfrm>
                <a:off x="3254695" y="1793811"/>
                <a:ext cx="1374408" cy="1008214"/>
                <a:chOff x="6743700" y="760413"/>
                <a:chExt cx="1807679" cy="1733550"/>
              </a:xfrm>
            </p:grpSpPr>
            <p:grpSp>
              <p:nvGrpSpPr>
                <p:cNvPr id="15" name="Group 14"/>
                <p:cNvGrpSpPr>
                  <a:grpSpLocks/>
                </p:cNvGrpSpPr>
                <p:nvPr/>
              </p:nvGrpSpPr>
              <p:grpSpPr bwMode="auto">
                <a:xfrm>
                  <a:off x="6743700" y="760413"/>
                  <a:ext cx="1752600" cy="1733550"/>
                  <a:chOff x="545458" y="4783771"/>
                  <a:chExt cx="2293787" cy="1733798"/>
                </a:xfrm>
              </p:grpSpPr>
              <p:sp>
                <p:nvSpPr>
                  <p:cNvPr id="17" name="Rounded Rectangle 16"/>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Arial"/>
                      <a:cs typeface="Arial"/>
                    </a:endParaRPr>
                  </a:p>
                </p:txBody>
              </p:sp>
              <p:sp>
                <p:nvSpPr>
                  <p:cNvPr id="18" name="Rounded Rectangle 17"/>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Arial"/>
                      <a:cs typeface="Arial"/>
                    </a:endParaRPr>
                  </a:p>
                </p:txBody>
              </p:sp>
            </p:grpSp>
            <p:sp>
              <p:nvSpPr>
                <p:cNvPr id="16" name="TextBox 34"/>
                <p:cNvSpPr txBox="1">
                  <a:spLocks noChangeArrowheads="1"/>
                </p:cNvSpPr>
                <p:nvPr/>
              </p:nvSpPr>
              <p:spPr bwMode="auto">
                <a:xfrm>
                  <a:off x="6744817" y="2112847"/>
                  <a:ext cx="1806562" cy="343980"/>
                </a:xfrm>
                <a:prstGeom prst="rect">
                  <a:avLst/>
                </a:prstGeom>
                <a:noFill/>
                <a:ln w="9525">
                  <a:noFill/>
                  <a:miter lim="800000"/>
                  <a:headEnd/>
                  <a:tailEnd/>
                </a:ln>
              </p:spPr>
              <p:txBody>
                <a:bodyPr wrap="square" anchor="ctr" anchorCtr="0">
                  <a:spAutoFit/>
                </a:bodyPr>
                <a:lstStyle/>
                <a:p>
                  <a:pPr algn="ctr"/>
                  <a:r>
                    <a:rPr lang="en-US" sz="700" b="1" dirty="0">
                      <a:solidFill>
                        <a:srgbClr val="414042"/>
                      </a:solidFill>
                      <a:latin typeface="Arial"/>
                      <a:ea typeface="Verdana" pitchFamily="34" charset="0"/>
                      <a:cs typeface="Arial"/>
                    </a:rPr>
                    <a:t>security group</a:t>
                  </a:r>
                </a:p>
              </p:txBody>
            </p:sp>
          </p:grpSp>
          <p:sp>
            <p:nvSpPr>
              <p:cNvPr id="19" name="TextBox 18"/>
              <p:cNvSpPr txBox="1"/>
              <p:nvPr/>
            </p:nvSpPr>
            <p:spPr>
              <a:xfrm>
                <a:off x="3371431" y="2413023"/>
                <a:ext cx="1149674" cy="276999"/>
              </a:xfrm>
              <a:prstGeom prst="rect">
                <a:avLst/>
              </a:prstGeom>
              <a:noFill/>
            </p:spPr>
            <p:txBody>
              <a:bodyPr wrap="none" rtlCol="0">
                <a:spAutoFit/>
              </a:bodyPr>
              <a:lstStyle/>
              <a:p>
                <a:pPr algn="ctr"/>
                <a:r>
                  <a:rPr lang="en-US" sz="1200" b="1" dirty="0">
                    <a:latin typeface="Calibri (Body)"/>
                    <a:cs typeface="Helvetica Neue"/>
                  </a:rPr>
                  <a:t>EC2 instance</a:t>
                </a: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0773" y="1952148"/>
                <a:ext cx="449551" cy="466201"/>
              </a:xfrm>
              <a:prstGeom prst="rect">
                <a:avLst/>
              </a:prstGeom>
            </p:spPr>
          </p:pic>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291" y="1946301"/>
                <a:ext cx="449551" cy="466201"/>
              </a:xfrm>
              <a:prstGeom prst="rect">
                <a:avLst/>
              </a:prstGeom>
            </p:spPr>
          </p:pic>
        </p:grpSp>
        <p:grpSp>
          <p:nvGrpSpPr>
            <p:cNvPr id="31" name="Group 30"/>
            <p:cNvGrpSpPr/>
            <p:nvPr/>
          </p:nvGrpSpPr>
          <p:grpSpPr>
            <a:xfrm>
              <a:off x="5073830" y="1793811"/>
              <a:ext cx="1374408" cy="1008214"/>
              <a:chOff x="3254695" y="1793811"/>
              <a:chExt cx="1374408" cy="1008214"/>
            </a:xfrm>
          </p:grpSpPr>
          <p:grpSp>
            <p:nvGrpSpPr>
              <p:cNvPr id="32" name="Group 31"/>
              <p:cNvGrpSpPr/>
              <p:nvPr/>
            </p:nvGrpSpPr>
            <p:grpSpPr>
              <a:xfrm>
                <a:off x="3254695" y="1793811"/>
                <a:ext cx="1374408" cy="1008214"/>
                <a:chOff x="6743700" y="760413"/>
                <a:chExt cx="1807679" cy="1733550"/>
              </a:xfrm>
            </p:grpSpPr>
            <p:grpSp>
              <p:nvGrpSpPr>
                <p:cNvPr id="36" name="Group 35"/>
                <p:cNvGrpSpPr>
                  <a:grpSpLocks/>
                </p:cNvGrpSpPr>
                <p:nvPr/>
              </p:nvGrpSpPr>
              <p:grpSpPr bwMode="auto">
                <a:xfrm>
                  <a:off x="6743700" y="760413"/>
                  <a:ext cx="1752600" cy="1733550"/>
                  <a:chOff x="545458" y="4783771"/>
                  <a:chExt cx="2293787" cy="1733798"/>
                </a:xfrm>
              </p:grpSpPr>
              <p:sp>
                <p:nvSpPr>
                  <p:cNvPr id="38" name="Rounded Rectangle 37"/>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Arial"/>
                      <a:cs typeface="Arial"/>
                    </a:endParaRPr>
                  </a:p>
                </p:txBody>
              </p:sp>
              <p:sp>
                <p:nvSpPr>
                  <p:cNvPr id="39" name="Rounded Rectangle 38"/>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Arial"/>
                      <a:cs typeface="Arial"/>
                    </a:endParaRPr>
                  </a:p>
                </p:txBody>
              </p:sp>
            </p:grpSp>
            <p:sp>
              <p:nvSpPr>
                <p:cNvPr id="37" name="TextBox 34"/>
                <p:cNvSpPr txBox="1">
                  <a:spLocks noChangeArrowheads="1"/>
                </p:cNvSpPr>
                <p:nvPr/>
              </p:nvSpPr>
              <p:spPr bwMode="auto">
                <a:xfrm>
                  <a:off x="6744817" y="2112847"/>
                  <a:ext cx="1806562" cy="343980"/>
                </a:xfrm>
                <a:prstGeom prst="rect">
                  <a:avLst/>
                </a:prstGeom>
                <a:noFill/>
                <a:ln w="9525">
                  <a:noFill/>
                  <a:miter lim="800000"/>
                  <a:headEnd/>
                  <a:tailEnd/>
                </a:ln>
              </p:spPr>
              <p:txBody>
                <a:bodyPr wrap="square" anchor="ctr" anchorCtr="0">
                  <a:spAutoFit/>
                </a:bodyPr>
                <a:lstStyle/>
                <a:p>
                  <a:pPr algn="ctr"/>
                  <a:r>
                    <a:rPr lang="en-US" sz="700" b="1" dirty="0">
                      <a:solidFill>
                        <a:srgbClr val="414042"/>
                      </a:solidFill>
                      <a:latin typeface="Arial"/>
                      <a:ea typeface="Verdana" pitchFamily="34" charset="0"/>
                      <a:cs typeface="Arial"/>
                    </a:rPr>
                    <a:t>security group</a:t>
                  </a:r>
                </a:p>
              </p:txBody>
            </p:sp>
          </p:grpSp>
          <p:sp>
            <p:nvSpPr>
              <p:cNvPr id="33" name="TextBox 32"/>
              <p:cNvSpPr txBox="1"/>
              <p:nvPr/>
            </p:nvSpPr>
            <p:spPr>
              <a:xfrm>
                <a:off x="3371431" y="2413023"/>
                <a:ext cx="1149674" cy="276999"/>
              </a:xfrm>
              <a:prstGeom prst="rect">
                <a:avLst/>
              </a:prstGeom>
              <a:noFill/>
            </p:spPr>
            <p:txBody>
              <a:bodyPr wrap="none" rtlCol="0">
                <a:spAutoFit/>
              </a:bodyPr>
              <a:lstStyle/>
              <a:p>
                <a:pPr algn="ctr"/>
                <a:r>
                  <a:rPr lang="en-US" sz="1200" b="1" dirty="0">
                    <a:latin typeface="Calibri (Body)"/>
                    <a:cs typeface="Helvetica Neue"/>
                  </a:rPr>
                  <a:t>EC2 instance</a:t>
                </a:r>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0773" y="1952148"/>
                <a:ext cx="449551" cy="466201"/>
              </a:xfrm>
              <a:prstGeom prst="rect">
                <a:avLst/>
              </a:prstGeom>
            </p:spPr>
          </p:pic>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291" y="1946301"/>
                <a:ext cx="449551" cy="466201"/>
              </a:xfrm>
              <a:prstGeom prst="rect">
                <a:avLst/>
              </a:prstGeom>
            </p:spPr>
          </p:pic>
        </p:grpSp>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0234" y="3887067"/>
              <a:ext cx="457319" cy="602830"/>
            </a:xfrm>
            <a:prstGeom prst="rect">
              <a:avLst/>
            </a:prstGeom>
          </p:spPr>
        </p:pic>
        <p:pic>
          <p:nvPicPr>
            <p:cNvPr id="66" name="Picture 6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8937" y="3887067"/>
              <a:ext cx="457319" cy="602830"/>
            </a:xfrm>
            <a:prstGeom prst="rect">
              <a:avLst/>
            </a:prstGeom>
          </p:spPr>
        </p:pic>
        <p:grpSp>
          <p:nvGrpSpPr>
            <p:cNvPr id="71" name="Group 70"/>
            <p:cNvGrpSpPr/>
            <p:nvPr/>
          </p:nvGrpSpPr>
          <p:grpSpPr>
            <a:xfrm>
              <a:off x="3010648" y="75829"/>
              <a:ext cx="3599117" cy="4960991"/>
              <a:chOff x="3010648" y="75829"/>
              <a:chExt cx="3599117" cy="4960991"/>
            </a:xfrm>
          </p:grpSpPr>
          <p:grpSp>
            <p:nvGrpSpPr>
              <p:cNvPr id="2" name="Group 1"/>
              <p:cNvGrpSpPr/>
              <p:nvPr/>
            </p:nvGrpSpPr>
            <p:grpSpPr>
              <a:xfrm>
                <a:off x="3137648" y="1683437"/>
                <a:ext cx="3394710" cy="1455899"/>
                <a:chOff x="463550" y="760414"/>
                <a:chExt cx="1709738" cy="1685325"/>
              </a:xfrm>
            </p:grpSpPr>
            <p:sp>
              <p:nvSpPr>
                <p:cNvPr id="3" name="Rounded Rectangle 2"/>
                <p:cNvSpPr/>
                <p:nvPr/>
              </p:nvSpPr>
              <p:spPr>
                <a:xfrm>
                  <a:off x="463550" y="760414"/>
                  <a:ext cx="1709738" cy="1649698"/>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Helvetica Neue"/>
                    <a:cs typeface="Helvetica Neue"/>
                  </a:endParaRPr>
                </a:p>
              </p:txBody>
            </p:sp>
            <p:sp>
              <p:nvSpPr>
                <p:cNvPr id="4" name="TextBox 31"/>
                <p:cNvSpPr txBox="1">
                  <a:spLocks noChangeArrowheads="1"/>
                </p:cNvSpPr>
                <p:nvPr/>
              </p:nvSpPr>
              <p:spPr bwMode="auto">
                <a:xfrm>
                  <a:off x="546100" y="2160718"/>
                  <a:ext cx="1555750" cy="285021"/>
                </a:xfrm>
                <a:prstGeom prst="rect">
                  <a:avLst/>
                </a:prstGeom>
                <a:noFill/>
                <a:ln w="9525">
                  <a:noFill/>
                  <a:miter lim="800000"/>
                  <a:headEnd/>
                  <a:tailEnd/>
                </a:ln>
              </p:spPr>
              <p:txBody>
                <a:bodyPr>
                  <a:spAutoFit/>
                </a:bodyPr>
                <a:lstStyle/>
                <a:p>
                  <a:pPr algn="ctr"/>
                  <a:r>
                    <a:rPr lang="en-US" sz="1000" b="1" dirty="0">
                      <a:ea typeface="Verdana" pitchFamily="34" charset="0"/>
                      <a:cs typeface="Helvetica Neue"/>
                    </a:rPr>
                    <a:t>Multi-Zone Auto Scaling group</a:t>
                  </a:r>
                </a:p>
              </p:txBody>
            </p:sp>
          </p:grpSp>
          <p:grpSp>
            <p:nvGrpSpPr>
              <p:cNvPr id="5" name="Group 4"/>
              <p:cNvGrpSpPr/>
              <p:nvPr/>
            </p:nvGrpSpPr>
            <p:grpSpPr>
              <a:xfrm>
                <a:off x="3010648" y="1571778"/>
                <a:ext cx="1718194" cy="3465042"/>
                <a:chOff x="2549525" y="760413"/>
                <a:chExt cx="1689100" cy="1733550"/>
              </a:xfrm>
            </p:grpSpPr>
            <p:sp>
              <p:nvSpPr>
                <p:cNvPr id="6" name="Rounded Rectangle 5"/>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Helvetica Neue"/>
                    <a:cs typeface="Helvetica Neue"/>
                  </a:endParaRPr>
                </a:p>
              </p:txBody>
            </p:sp>
            <p:sp>
              <p:nvSpPr>
                <p:cNvPr id="7" name="TextBox 32"/>
                <p:cNvSpPr txBox="1">
                  <a:spLocks noChangeArrowheads="1"/>
                </p:cNvSpPr>
                <p:nvPr/>
              </p:nvSpPr>
              <p:spPr bwMode="auto">
                <a:xfrm>
                  <a:off x="2605191" y="2351119"/>
                  <a:ext cx="1557338" cy="123184"/>
                </a:xfrm>
                <a:prstGeom prst="rect">
                  <a:avLst/>
                </a:prstGeom>
                <a:noFill/>
                <a:ln w="9525">
                  <a:noFill/>
                  <a:miter lim="800000"/>
                  <a:headEnd/>
                  <a:tailEnd/>
                </a:ln>
              </p:spPr>
              <p:txBody>
                <a:bodyPr anchor="ctr" anchorCtr="0">
                  <a:spAutoFit/>
                </a:bodyPr>
                <a:lstStyle/>
                <a:p>
                  <a:pPr algn="ctr"/>
                  <a:r>
                    <a:rPr lang="en-US" sz="1000" b="1" dirty="0">
                      <a:solidFill>
                        <a:srgbClr val="F7981F"/>
                      </a:solidFill>
                      <a:latin typeface="Calibri (Body)"/>
                      <a:ea typeface="Verdana" pitchFamily="34" charset="0"/>
                      <a:cs typeface="Helvetica Neue"/>
                    </a:rPr>
                    <a:t>Availability Zone #1</a:t>
                  </a:r>
                </a:p>
              </p:txBody>
            </p:sp>
          </p:grpSp>
          <p:grpSp>
            <p:nvGrpSpPr>
              <p:cNvPr id="9" name="Group 8"/>
              <p:cNvGrpSpPr/>
              <p:nvPr/>
            </p:nvGrpSpPr>
            <p:grpSpPr>
              <a:xfrm>
                <a:off x="3314787" y="3778697"/>
                <a:ext cx="1192952" cy="875437"/>
                <a:chOff x="6743700" y="760413"/>
                <a:chExt cx="1752600" cy="1737920"/>
              </a:xfrm>
            </p:grpSpPr>
            <p:grpSp>
              <p:nvGrpSpPr>
                <p:cNvPr id="10" name="Group 9"/>
                <p:cNvGrpSpPr>
                  <a:grpSpLocks/>
                </p:cNvGrpSpPr>
                <p:nvPr/>
              </p:nvGrpSpPr>
              <p:grpSpPr bwMode="auto">
                <a:xfrm>
                  <a:off x="6743700" y="760413"/>
                  <a:ext cx="1752600" cy="1733550"/>
                  <a:chOff x="545458" y="4783771"/>
                  <a:chExt cx="2293787" cy="1733798"/>
                </a:xfrm>
              </p:grpSpPr>
              <p:sp>
                <p:nvSpPr>
                  <p:cNvPr id="12" name="Rounded Rectangle 11"/>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Helvetica Neue"/>
                      <a:cs typeface="Helvetica Neue"/>
                    </a:endParaRPr>
                  </a:p>
                </p:txBody>
              </p:sp>
              <p:sp>
                <p:nvSpPr>
                  <p:cNvPr id="13" name="Rounded Rectangle 12"/>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Helvetica Neue"/>
                      <a:cs typeface="Helvetica Neue"/>
                    </a:endParaRPr>
                  </a:p>
                </p:txBody>
              </p:sp>
            </p:grpSp>
            <p:sp>
              <p:nvSpPr>
                <p:cNvPr id="11" name="TextBox 34"/>
                <p:cNvSpPr txBox="1">
                  <a:spLocks noChangeArrowheads="1"/>
                </p:cNvSpPr>
                <p:nvPr/>
              </p:nvSpPr>
              <p:spPr bwMode="auto">
                <a:xfrm>
                  <a:off x="6851652" y="2101183"/>
                  <a:ext cx="1555749" cy="397150"/>
                </a:xfrm>
                <a:prstGeom prst="rect">
                  <a:avLst/>
                </a:prstGeom>
                <a:noFill/>
                <a:ln w="9525">
                  <a:noFill/>
                  <a:miter lim="800000"/>
                  <a:headEnd/>
                  <a:tailEnd/>
                </a:ln>
              </p:spPr>
              <p:txBody>
                <a:bodyPr anchor="ctr" anchorCtr="0">
                  <a:spAutoFit/>
                </a:bodyPr>
                <a:lstStyle/>
                <a:p>
                  <a:pPr algn="ctr"/>
                  <a:r>
                    <a:rPr lang="en-US" sz="700" b="1" dirty="0">
                      <a:solidFill>
                        <a:srgbClr val="6F2927"/>
                      </a:solidFill>
                      <a:latin typeface="Helvetica Neue"/>
                      <a:ea typeface="Verdana" pitchFamily="34" charset="0"/>
                      <a:cs typeface="Helvetica Neue"/>
                    </a:rPr>
                    <a:t>security group</a:t>
                  </a:r>
                </a:p>
              </p:txBody>
            </p:sp>
          </p:grpSp>
          <p:grpSp>
            <p:nvGrpSpPr>
              <p:cNvPr id="40" name="Group 39"/>
              <p:cNvGrpSpPr/>
              <p:nvPr/>
            </p:nvGrpSpPr>
            <p:grpSpPr>
              <a:xfrm>
                <a:off x="4891571" y="1571778"/>
                <a:ext cx="1718194" cy="3465042"/>
                <a:chOff x="2549525" y="760413"/>
                <a:chExt cx="1689100" cy="1733550"/>
              </a:xfrm>
            </p:grpSpPr>
            <p:sp>
              <p:nvSpPr>
                <p:cNvPr id="41" name="Rounded Rectangle 40"/>
                <p:cNvSpPr/>
                <p:nvPr/>
              </p:nvSpPr>
              <p:spPr>
                <a:xfrm>
                  <a:off x="2549525" y="760413"/>
                  <a:ext cx="1689100" cy="1733550"/>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Helvetica Neue"/>
                    <a:cs typeface="Helvetica Neue"/>
                  </a:endParaRPr>
                </a:p>
              </p:txBody>
            </p:sp>
            <p:sp>
              <p:nvSpPr>
                <p:cNvPr id="42" name="TextBox 32"/>
                <p:cNvSpPr txBox="1">
                  <a:spLocks noChangeArrowheads="1"/>
                </p:cNvSpPr>
                <p:nvPr/>
              </p:nvSpPr>
              <p:spPr bwMode="auto">
                <a:xfrm>
                  <a:off x="2605191" y="2351119"/>
                  <a:ext cx="1557338" cy="123184"/>
                </a:xfrm>
                <a:prstGeom prst="rect">
                  <a:avLst/>
                </a:prstGeom>
                <a:noFill/>
                <a:ln w="9525">
                  <a:noFill/>
                  <a:miter lim="800000"/>
                  <a:headEnd/>
                  <a:tailEnd/>
                </a:ln>
              </p:spPr>
              <p:txBody>
                <a:bodyPr anchor="ctr" anchorCtr="0">
                  <a:spAutoFit/>
                </a:bodyPr>
                <a:lstStyle/>
                <a:p>
                  <a:pPr algn="ctr"/>
                  <a:r>
                    <a:rPr lang="en-US" sz="1000" b="1" dirty="0">
                      <a:solidFill>
                        <a:srgbClr val="F7981F"/>
                      </a:solidFill>
                      <a:latin typeface="Calibri (Body)"/>
                      <a:ea typeface="Verdana" pitchFamily="34" charset="0"/>
                      <a:cs typeface="Helvetica Neue"/>
                    </a:rPr>
                    <a:t>Availability Zone #2</a:t>
                  </a:r>
                </a:p>
              </p:txBody>
            </p:sp>
          </p:grpSp>
          <p:sp>
            <p:nvSpPr>
              <p:cNvPr id="43" name="TextBox 42"/>
              <p:cNvSpPr txBox="1"/>
              <p:nvPr/>
            </p:nvSpPr>
            <p:spPr>
              <a:xfrm>
                <a:off x="4285345" y="639101"/>
                <a:ext cx="999021" cy="646331"/>
              </a:xfrm>
              <a:prstGeom prst="rect">
                <a:avLst/>
              </a:prstGeom>
              <a:noFill/>
            </p:spPr>
            <p:txBody>
              <a:bodyPr wrap="square" rtlCol="0">
                <a:spAutoFit/>
              </a:bodyPr>
              <a:lstStyle/>
              <a:p>
                <a:pPr algn="ctr"/>
                <a:r>
                  <a:rPr lang="en-US" sz="1200" b="1" dirty="0">
                    <a:latin typeface="Calibri (Body)"/>
                    <a:cs typeface="Helvetica Neue"/>
                  </a:rPr>
                  <a:t>Elastic Load Balancing</a:t>
                </a:r>
              </a:p>
            </p:txBody>
          </p:sp>
          <p:pic>
            <p:nvPicPr>
              <p:cNvPr id="44" name="Picture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3737" y="75829"/>
                <a:ext cx="433410" cy="520092"/>
              </a:xfrm>
              <a:prstGeom prst="rect">
                <a:avLst/>
              </a:prstGeom>
            </p:spPr>
          </p:pic>
          <p:cxnSp>
            <p:nvCxnSpPr>
              <p:cNvPr id="48" name="Straight Arrow Connector 47"/>
              <p:cNvCxnSpPr>
                <a:stCxn id="43" idx="2"/>
                <a:endCxn id="6" idx="0"/>
              </p:cNvCxnSpPr>
              <p:nvPr/>
            </p:nvCxnSpPr>
            <p:spPr>
              <a:xfrm flipH="1">
                <a:off x="3869745" y="1068985"/>
                <a:ext cx="915110" cy="5027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a:stCxn id="43" idx="2"/>
                <a:endCxn id="41" idx="0"/>
              </p:cNvCxnSpPr>
              <p:nvPr/>
            </p:nvCxnSpPr>
            <p:spPr>
              <a:xfrm>
                <a:off x="4784856" y="1068985"/>
                <a:ext cx="965813" cy="5027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52" name="Group 51"/>
              <p:cNvGrpSpPr/>
              <p:nvPr/>
            </p:nvGrpSpPr>
            <p:grpSpPr>
              <a:xfrm>
                <a:off x="5111121" y="3776785"/>
                <a:ext cx="1192952" cy="875437"/>
                <a:chOff x="6743700" y="760413"/>
                <a:chExt cx="1752600" cy="1737920"/>
              </a:xfrm>
            </p:grpSpPr>
            <p:grpSp>
              <p:nvGrpSpPr>
                <p:cNvPr id="55" name="Group 54"/>
                <p:cNvGrpSpPr>
                  <a:grpSpLocks/>
                </p:cNvGrpSpPr>
                <p:nvPr/>
              </p:nvGrpSpPr>
              <p:grpSpPr bwMode="auto">
                <a:xfrm>
                  <a:off x="6743700" y="760413"/>
                  <a:ext cx="1752600" cy="1733550"/>
                  <a:chOff x="545458" y="4783771"/>
                  <a:chExt cx="2293787" cy="1733798"/>
                </a:xfrm>
              </p:grpSpPr>
              <p:sp>
                <p:nvSpPr>
                  <p:cNvPr id="57" name="Rounded Rectangle 56"/>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Helvetica Neue"/>
                      <a:cs typeface="Helvetica Neue"/>
                    </a:endParaRPr>
                  </a:p>
                </p:txBody>
              </p:sp>
              <p:sp>
                <p:nvSpPr>
                  <p:cNvPr id="58" name="Rounded Rectangle 57"/>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Helvetica Neue"/>
                      <a:cs typeface="Helvetica Neue"/>
                    </a:endParaRPr>
                  </a:p>
                </p:txBody>
              </p:sp>
            </p:grpSp>
            <p:sp>
              <p:nvSpPr>
                <p:cNvPr id="56" name="TextBox 34"/>
                <p:cNvSpPr txBox="1">
                  <a:spLocks noChangeArrowheads="1"/>
                </p:cNvSpPr>
                <p:nvPr/>
              </p:nvSpPr>
              <p:spPr bwMode="auto">
                <a:xfrm>
                  <a:off x="6851652" y="2101183"/>
                  <a:ext cx="1555749" cy="397150"/>
                </a:xfrm>
                <a:prstGeom prst="rect">
                  <a:avLst/>
                </a:prstGeom>
                <a:noFill/>
                <a:ln w="9525">
                  <a:noFill/>
                  <a:miter lim="800000"/>
                  <a:headEnd/>
                  <a:tailEnd/>
                </a:ln>
              </p:spPr>
              <p:txBody>
                <a:bodyPr anchor="ctr" anchorCtr="0">
                  <a:spAutoFit/>
                </a:bodyPr>
                <a:lstStyle/>
                <a:p>
                  <a:pPr algn="ctr"/>
                  <a:r>
                    <a:rPr lang="en-US" sz="700" b="1" dirty="0">
                      <a:solidFill>
                        <a:srgbClr val="6F2927"/>
                      </a:solidFill>
                      <a:latin typeface="Helvetica Neue"/>
                      <a:ea typeface="Verdana" pitchFamily="34" charset="0"/>
                      <a:cs typeface="Helvetica Neue"/>
                    </a:rPr>
                    <a:t>security group</a:t>
                  </a:r>
                </a:p>
              </p:txBody>
            </p:sp>
          </p:grpSp>
          <p:cxnSp>
            <p:nvCxnSpPr>
              <p:cNvPr id="60" name="Straight Arrow Connector 59"/>
              <p:cNvCxnSpPr>
                <a:stCxn id="13" idx="0"/>
                <a:endCxn id="18" idx="2"/>
              </p:cNvCxnSpPr>
              <p:nvPr/>
            </p:nvCxnSpPr>
            <p:spPr>
              <a:xfrm flipV="1">
                <a:off x="3911263" y="2802025"/>
                <a:ext cx="9698" cy="97667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2" name="Straight Arrow Connector 61"/>
              <p:cNvCxnSpPr>
                <a:stCxn id="13" idx="0"/>
                <a:endCxn id="39" idx="2"/>
              </p:cNvCxnSpPr>
              <p:nvPr/>
            </p:nvCxnSpPr>
            <p:spPr>
              <a:xfrm flipV="1">
                <a:off x="3911263" y="2802025"/>
                <a:ext cx="1828833" cy="976672"/>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4" name="Straight Arrow Connector 63"/>
              <p:cNvCxnSpPr>
                <a:stCxn id="13" idx="3"/>
                <a:endCxn id="58" idx="1"/>
              </p:cNvCxnSpPr>
              <p:nvPr/>
            </p:nvCxnSpPr>
            <p:spPr>
              <a:xfrm flipV="1">
                <a:off x="4507739" y="4213403"/>
                <a:ext cx="603382" cy="19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p:cNvCxnSpPr>
                <a:stCxn id="18" idx="2"/>
                <a:endCxn id="57" idx="0"/>
              </p:cNvCxnSpPr>
              <p:nvPr/>
            </p:nvCxnSpPr>
            <p:spPr>
              <a:xfrm>
                <a:off x="3920961" y="2802025"/>
                <a:ext cx="1786636" cy="974760"/>
              </a:xfrm>
              <a:prstGeom prst="straightConnector1">
                <a:avLst/>
              </a:prstGeom>
              <a:ln w="15875">
                <a:solidFill>
                  <a:schemeClr val="dk1">
                    <a:alpha val="50000"/>
                  </a:schemeClr>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p:cNvCxnSpPr>
                <a:stCxn id="38" idx="2"/>
                <a:endCxn id="57" idx="0"/>
              </p:cNvCxnSpPr>
              <p:nvPr/>
            </p:nvCxnSpPr>
            <p:spPr>
              <a:xfrm flipH="1">
                <a:off x="5707597" y="2802025"/>
                <a:ext cx="32499" cy="974760"/>
              </a:xfrm>
              <a:prstGeom prst="straightConnector1">
                <a:avLst/>
              </a:prstGeom>
              <a:ln w="15875">
                <a:solidFill>
                  <a:schemeClr val="tx1">
                    <a:lumMod val="50000"/>
                    <a:alpha val="50000"/>
                  </a:schemeClr>
                </a:solidFill>
                <a:headEnd type="triangle"/>
                <a:tailEnd type="triangle"/>
              </a:ln>
            </p:spPr>
            <p:style>
              <a:lnRef idx="2">
                <a:schemeClr val="dk1"/>
              </a:lnRef>
              <a:fillRef idx="0">
                <a:schemeClr val="dk1"/>
              </a:fillRef>
              <a:effectRef idx="1">
                <a:schemeClr val="dk1"/>
              </a:effectRef>
              <a:fontRef idx="minor">
                <a:schemeClr val="tx1"/>
              </a:fontRef>
            </p:style>
          </p:cxnSp>
        </p:grpSp>
      </p:grpSp>
      <p:sp>
        <p:nvSpPr>
          <p:cNvPr id="53" name="TextBox 52"/>
          <p:cNvSpPr txBox="1"/>
          <p:nvPr/>
        </p:nvSpPr>
        <p:spPr>
          <a:xfrm>
            <a:off x="1047460" y="609600"/>
            <a:ext cx="8096540" cy="461665"/>
          </a:xfrm>
          <a:prstGeom prst="rect">
            <a:avLst/>
          </a:prstGeom>
          <a:noFill/>
        </p:spPr>
        <p:txBody>
          <a:bodyPr wrap="square" rtlCol="0">
            <a:spAutoFit/>
          </a:bodyPr>
          <a:lstStyle/>
          <a:p>
            <a:r>
              <a:rPr lang="en-US" sz="2400" dirty="0" smtClean="0">
                <a:solidFill>
                  <a:srgbClr val="002060"/>
                </a:solidFill>
                <a:latin typeface="Times New Roman" panose="02020603050405020304" pitchFamily="18" charset="0"/>
                <a:cs typeface="Times New Roman" panose="02020603050405020304" pitchFamily="18" charset="0"/>
              </a:rPr>
              <a:t>1.2.c</a:t>
            </a: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735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228600" y="2209800"/>
            <a:ext cx="8763000" cy="2216070"/>
            <a:chOff x="900601" y="1851105"/>
            <a:chExt cx="8137338" cy="1774567"/>
          </a:xfrm>
        </p:grpSpPr>
        <p:sp>
          <p:nvSpPr>
            <p:cNvPr id="5" name="TextBox 4"/>
            <p:cNvSpPr txBox="1"/>
            <p:nvPr/>
          </p:nvSpPr>
          <p:spPr>
            <a:xfrm>
              <a:off x="1868227" y="2974469"/>
              <a:ext cx="999021" cy="646331"/>
            </a:xfrm>
            <a:prstGeom prst="rect">
              <a:avLst/>
            </a:prstGeom>
            <a:noFill/>
          </p:spPr>
          <p:txBody>
            <a:bodyPr wrap="square" rtlCol="0">
              <a:spAutoFit/>
            </a:bodyPr>
            <a:lstStyle/>
            <a:p>
              <a:pPr algn="ctr"/>
              <a:r>
                <a:rPr lang="en-US" sz="1200" b="1" dirty="0">
                  <a:latin typeface="Calibri (Body)"/>
                  <a:cs typeface="Helvetica Neue"/>
                </a:rPr>
                <a:t>Elastic Load Balancing</a:t>
              </a:r>
            </a:p>
          </p:txBody>
        </p:sp>
        <p:cxnSp>
          <p:nvCxnSpPr>
            <p:cNvPr id="36" name="Straight Connector 35"/>
            <p:cNvCxnSpPr>
              <a:stCxn id="34" idx="1"/>
            </p:cNvCxnSpPr>
            <p:nvPr/>
          </p:nvCxnSpPr>
          <p:spPr>
            <a:xfrm flipH="1" flipV="1">
              <a:off x="8081191" y="2895553"/>
              <a:ext cx="316668" cy="167471"/>
            </a:xfrm>
            <a:prstGeom prst="line">
              <a:avLst/>
            </a:prstGeom>
          </p:spPr>
          <p:style>
            <a:lnRef idx="2">
              <a:schemeClr val="dk1"/>
            </a:lnRef>
            <a:fillRef idx="0">
              <a:schemeClr val="dk1"/>
            </a:fillRef>
            <a:effectRef idx="1">
              <a:schemeClr val="dk1"/>
            </a:effectRef>
            <a:fontRef idx="minor">
              <a:schemeClr val="tx1"/>
            </a:fontRef>
          </p:style>
        </p:cxnSp>
        <p:grpSp>
          <p:nvGrpSpPr>
            <p:cNvPr id="50" name="Group 49"/>
            <p:cNvGrpSpPr/>
            <p:nvPr/>
          </p:nvGrpSpPr>
          <p:grpSpPr>
            <a:xfrm>
              <a:off x="900601" y="1851105"/>
              <a:ext cx="8137338" cy="1774567"/>
              <a:chOff x="900601" y="1851105"/>
              <a:chExt cx="8137338" cy="1774567"/>
            </a:xfrm>
          </p:grpSpPr>
          <p:pic>
            <p:nvPicPr>
              <p:cNvPr id="2" name="Picture 1" descr="Clien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062" y="1970266"/>
                <a:ext cx="388856" cy="351723"/>
              </a:xfrm>
              <a:prstGeom prst="rect">
                <a:avLst/>
              </a:prstGeom>
            </p:spPr>
          </p:pic>
          <p:sp>
            <p:nvSpPr>
              <p:cNvPr id="3" name="TextBox 2"/>
              <p:cNvSpPr txBox="1"/>
              <p:nvPr/>
            </p:nvSpPr>
            <p:spPr>
              <a:xfrm>
                <a:off x="905809" y="2370498"/>
                <a:ext cx="573562" cy="74741"/>
              </a:xfrm>
              <a:prstGeom prst="rect">
                <a:avLst/>
              </a:prstGeom>
              <a:noFill/>
            </p:spPr>
            <p:txBody>
              <a:bodyPr wrap="square" lIns="0" tIns="0" rIns="0" bIns="0" rtlCol="0">
                <a:noAutofit/>
              </a:bodyPr>
              <a:lstStyle/>
              <a:p>
                <a:pPr algn="ctr"/>
                <a:r>
                  <a:rPr lang="en-US" sz="1200" dirty="0">
                    <a:latin typeface="Calibri (Body)"/>
                    <a:cs typeface="Helvetica Neue"/>
                  </a:rPr>
                  <a:t>Client</a:t>
                </a:r>
              </a:p>
            </p:txBody>
          </p:sp>
          <p:cxnSp>
            <p:nvCxnSpPr>
              <p:cNvPr id="4" name="Elbow Connector 3"/>
              <p:cNvCxnSpPr>
                <a:stCxn id="2" idx="3"/>
                <a:endCxn id="6" idx="1"/>
              </p:cNvCxnSpPr>
              <p:nvPr/>
            </p:nvCxnSpPr>
            <p:spPr>
              <a:xfrm>
                <a:off x="1380918" y="2146128"/>
                <a:ext cx="785701" cy="569719"/>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6619" y="2455801"/>
                <a:ext cx="433410" cy="520092"/>
              </a:xfrm>
              <a:prstGeom prst="rect">
                <a:avLst/>
              </a:prstGeom>
            </p:spPr>
          </p:pic>
          <p:pic>
            <p:nvPicPr>
              <p:cNvPr id="8" name="Picture 7" descr="Clien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062" y="3066451"/>
                <a:ext cx="388856" cy="351723"/>
              </a:xfrm>
              <a:prstGeom prst="rect">
                <a:avLst/>
              </a:prstGeom>
            </p:spPr>
          </p:pic>
          <p:sp>
            <p:nvSpPr>
              <p:cNvPr id="9" name="TextBox 8"/>
              <p:cNvSpPr txBox="1"/>
              <p:nvPr/>
            </p:nvSpPr>
            <p:spPr>
              <a:xfrm>
                <a:off x="905809" y="3466683"/>
                <a:ext cx="573562" cy="74741"/>
              </a:xfrm>
              <a:prstGeom prst="rect">
                <a:avLst/>
              </a:prstGeom>
              <a:noFill/>
            </p:spPr>
            <p:txBody>
              <a:bodyPr wrap="square" lIns="0" tIns="0" rIns="0" bIns="0" rtlCol="0">
                <a:noAutofit/>
              </a:bodyPr>
              <a:lstStyle/>
              <a:p>
                <a:pPr algn="ctr"/>
                <a:r>
                  <a:rPr lang="en-US" sz="1200" dirty="0">
                    <a:latin typeface="Calibri (Body)"/>
                    <a:cs typeface="Helvetica Neue"/>
                  </a:rPr>
                  <a:t>Client</a:t>
                </a:r>
              </a:p>
            </p:txBody>
          </p:sp>
          <p:cxnSp>
            <p:nvCxnSpPr>
              <p:cNvPr id="10" name="Elbow Connector 9"/>
              <p:cNvCxnSpPr>
                <a:stCxn id="8" idx="3"/>
                <a:endCxn id="6" idx="1"/>
              </p:cNvCxnSpPr>
              <p:nvPr/>
            </p:nvCxnSpPr>
            <p:spPr>
              <a:xfrm flipV="1">
                <a:off x="1380918" y="2715847"/>
                <a:ext cx="785701" cy="526466"/>
              </a:xfrm>
              <a:prstGeom prst="bentConnector3">
                <a:avLst/>
              </a:prstGeom>
              <a:ln>
                <a:headEnd type="triangle"/>
                <a:tailEnd type="triangle"/>
              </a:ln>
            </p:spPr>
            <p:style>
              <a:lnRef idx="2">
                <a:schemeClr val="dk1"/>
              </a:lnRef>
              <a:fillRef idx="0">
                <a:schemeClr val="dk1"/>
              </a:fillRef>
              <a:effectRef idx="1">
                <a:schemeClr val="dk1"/>
              </a:effectRef>
              <a:fontRef idx="minor">
                <a:schemeClr val="tx1"/>
              </a:fontRef>
            </p:style>
          </p:cxnSp>
          <p:pic>
            <p:nvPicPr>
              <p:cNvPr id="12" name="Picture 11" descr="Clien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6854" y="2535497"/>
                <a:ext cx="388856" cy="351723"/>
              </a:xfrm>
              <a:prstGeom prst="rect">
                <a:avLst/>
              </a:prstGeom>
            </p:spPr>
          </p:pic>
          <p:sp>
            <p:nvSpPr>
              <p:cNvPr id="13" name="TextBox 12"/>
              <p:cNvSpPr txBox="1"/>
              <p:nvPr/>
            </p:nvSpPr>
            <p:spPr>
              <a:xfrm>
                <a:off x="900601" y="2935729"/>
                <a:ext cx="573562" cy="74741"/>
              </a:xfrm>
              <a:prstGeom prst="rect">
                <a:avLst/>
              </a:prstGeom>
              <a:noFill/>
            </p:spPr>
            <p:txBody>
              <a:bodyPr wrap="square" lIns="0" tIns="0" rIns="0" bIns="0" rtlCol="0">
                <a:noAutofit/>
              </a:bodyPr>
              <a:lstStyle/>
              <a:p>
                <a:pPr algn="ctr"/>
                <a:r>
                  <a:rPr lang="en-US" sz="1200" dirty="0">
                    <a:latin typeface="Calibri (Body)"/>
                    <a:cs typeface="Helvetica Neue"/>
                  </a:rPr>
                  <a:t>Client</a:t>
                </a:r>
              </a:p>
            </p:txBody>
          </p:sp>
          <p:cxnSp>
            <p:nvCxnSpPr>
              <p:cNvPr id="15" name="Straight Arrow Connector 14"/>
              <p:cNvCxnSpPr>
                <a:stCxn id="12" idx="3"/>
                <a:endCxn id="6" idx="1"/>
              </p:cNvCxnSpPr>
              <p:nvPr/>
            </p:nvCxnSpPr>
            <p:spPr>
              <a:xfrm>
                <a:off x="1375710" y="2711359"/>
                <a:ext cx="790909" cy="44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29" name="Group 28"/>
              <p:cNvGrpSpPr/>
              <p:nvPr/>
            </p:nvGrpSpPr>
            <p:grpSpPr>
              <a:xfrm>
                <a:off x="2253813" y="1851105"/>
                <a:ext cx="3088965" cy="1774567"/>
                <a:chOff x="2220360" y="1326995"/>
                <a:chExt cx="3088965" cy="1774567"/>
              </a:xfrm>
            </p:grpSpPr>
            <p:sp>
              <p:nvSpPr>
                <p:cNvPr id="17" name="TextBox 34"/>
                <p:cNvSpPr txBox="1">
                  <a:spLocks noChangeArrowheads="1"/>
                </p:cNvSpPr>
                <p:nvPr/>
              </p:nvSpPr>
              <p:spPr bwMode="auto">
                <a:xfrm>
                  <a:off x="3077125" y="2413221"/>
                  <a:ext cx="1373559" cy="215444"/>
                </a:xfrm>
                <a:prstGeom prst="rect">
                  <a:avLst/>
                </a:prstGeom>
                <a:noFill/>
                <a:ln w="9525">
                  <a:noFill/>
                  <a:miter lim="800000"/>
                  <a:headEnd/>
                  <a:tailEnd/>
                </a:ln>
              </p:spPr>
              <p:txBody>
                <a:bodyPr wrap="square" anchor="ctr" anchorCtr="0">
                  <a:spAutoFit/>
                </a:bodyPr>
                <a:lstStyle/>
                <a:p>
                  <a:pPr algn="ctr"/>
                  <a:r>
                    <a:rPr lang="en-US" sz="800" b="1" dirty="0">
                      <a:solidFill>
                        <a:srgbClr val="414042"/>
                      </a:solidFill>
                      <a:latin typeface="Arial"/>
                      <a:ea typeface="Verdana" pitchFamily="34" charset="0"/>
                      <a:cs typeface="Arial"/>
                    </a:rPr>
                    <a:t>security group</a:t>
                  </a:r>
                </a:p>
              </p:txBody>
            </p:sp>
            <p:sp>
              <p:nvSpPr>
                <p:cNvPr id="18" name="TextBox 17"/>
                <p:cNvSpPr txBox="1"/>
                <p:nvPr/>
              </p:nvSpPr>
              <p:spPr>
                <a:xfrm>
                  <a:off x="3215314" y="2167697"/>
                  <a:ext cx="1149674" cy="276999"/>
                </a:xfrm>
                <a:prstGeom prst="rect">
                  <a:avLst/>
                </a:prstGeom>
                <a:noFill/>
              </p:spPr>
              <p:txBody>
                <a:bodyPr wrap="none" rtlCol="0">
                  <a:spAutoFit/>
                </a:bodyPr>
                <a:lstStyle/>
                <a:p>
                  <a:pPr algn="ctr"/>
                  <a:r>
                    <a:rPr lang="en-US" sz="1200" b="1" dirty="0">
                      <a:latin typeface="Calibri (Body)"/>
                      <a:cs typeface="Helvetica Neue"/>
                    </a:rPr>
                    <a:t>EC2 instance</a:t>
                  </a:r>
                </a:p>
              </p:txBody>
            </p:sp>
            <p:sp>
              <p:nvSpPr>
                <p:cNvPr id="21" name="Rounded Rectangle 20"/>
                <p:cNvSpPr/>
                <p:nvPr/>
              </p:nvSpPr>
              <p:spPr>
                <a:xfrm>
                  <a:off x="3077125" y="1438507"/>
                  <a:ext cx="1373559" cy="1424726"/>
                </a:xfrm>
                <a:prstGeom prst="roundRect">
                  <a:avLst>
                    <a:gd name="adj" fmla="val 9818"/>
                  </a:avLst>
                </a:prstGeom>
                <a:noFill/>
                <a:ln w="19050">
                  <a:solidFill>
                    <a:schemeClr val="tx1"/>
                  </a:solidFill>
                  <a:prstDash val="lgDashDot"/>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Helvetica Neue"/>
                    <a:cs typeface="Helvetica Neue"/>
                  </a:endParaRPr>
                </a:p>
              </p:txBody>
            </p:sp>
            <p:sp>
              <p:nvSpPr>
                <p:cNvPr id="22" name="TextBox 31"/>
                <p:cNvSpPr txBox="1">
                  <a:spLocks noChangeArrowheads="1"/>
                </p:cNvSpPr>
                <p:nvPr/>
              </p:nvSpPr>
              <p:spPr bwMode="auto">
                <a:xfrm>
                  <a:off x="2220360" y="2614912"/>
                  <a:ext cx="3088965" cy="246221"/>
                </a:xfrm>
                <a:prstGeom prst="rect">
                  <a:avLst/>
                </a:prstGeom>
                <a:noFill/>
                <a:ln w="9525">
                  <a:noFill/>
                  <a:miter lim="800000"/>
                  <a:headEnd/>
                  <a:tailEnd/>
                </a:ln>
              </p:spPr>
              <p:txBody>
                <a:bodyPr>
                  <a:spAutoFit/>
                </a:bodyPr>
                <a:lstStyle/>
                <a:p>
                  <a:pPr algn="ctr"/>
                  <a:r>
                    <a:rPr lang="en-US" sz="1000" b="1" dirty="0">
                      <a:ea typeface="Verdana" pitchFamily="34" charset="0"/>
                      <a:cs typeface="Helvetica Neue"/>
                    </a:rPr>
                    <a:t>Auto Scaling group</a:t>
                  </a:r>
                </a:p>
              </p:txBody>
            </p:sp>
            <p:sp>
              <p:nvSpPr>
                <p:cNvPr id="23" name="Rounded Rectangle 22"/>
                <p:cNvSpPr/>
                <p:nvPr/>
              </p:nvSpPr>
              <p:spPr>
                <a:xfrm>
                  <a:off x="2952320" y="1326995"/>
                  <a:ext cx="1608528" cy="1739456"/>
                </a:xfrm>
                <a:prstGeom prst="roundRect">
                  <a:avLst>
                    <a:gd name="adj" fmla="val 9818"/>
                  </a:avLst>
                </a:prstGeom>
                <a:noFill/>
                <a:ln w="19050">
                  <a:solidFill>
                    <a:srgbClr val="F7981F"/>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400" dirty="0">
                    <a:solidFill>
                      <a:schemeClr val="tx1"/>
                    </a:solidFill>
                    <a:latin typeface="Helvetica Neue"/>
                    <a:cs typeface="Helvetica Neue"/>
                  </a:endParaRPr>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3291" y="1616498"/>
                  <a:ext cx="544782" cy="575047"/>
                </a:xfrm>
                <a:prstGeom prst="rect">
                  <a:avLst/>
                </a:prstGeom>
              </p:spPr>
            </p:pic>
            <p:grpSp>
              <p:nvGrpSpPr>
                <p:cNvPr id="25" name="Group 21"/>
                <p:cNvGrpSpPr>
                  <a:grpSpLocks/>
                </p:cNvGrpSpPr>
                <p:nvPr/>
              </p:nvGrpSpPr>
              <p:grpSpPr bwMode="auto">
                <a:xfrm>
                  <a:off x="3181155" y="1548673"/>
                  <a:ext cx="1190123" cy="1066239"/>
                  <a:chOff x="545458" y="4783771"/>
                  <a:chExt cx="2293787" cy="1733798"/>
                </a:xfrm>
              </p:grpSpPr>
              <p:sp>
                <p:nvSpPr>
                  <p:cNvPr id="26" name="Rounded Rectangle 25"/>
                  <p:cNvSpPr/>
                  <p:nvPr/>
                </p:nvSpPr>
                <p:spPr>
                  <a:xfrm>
                    <a:off x="545458" y="4783771"/>
                    <a:ext cx="2293787" cy="1733798"/>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Helvetica Neue"/>
                      <a:cs typeface="Helvetica Neue"/>
                    </a:endParaRPr>
                  </a:p>
                </p:txBody>
              </p:sp>
              <p:sp>
                <p:nvSpPr>
                  <p:cNvPr id="27" name="Rounded Rectangle 26"/>
                  <p:cNvSpPr/>
                  <p:nvPr/>
                </p:nvSpPr>
                <p:spPr>
                  <a:xfrm>
                    <a:off x="545458" y="4783771"/>
                    <a:ext cx="2293787" cy="1733798"/>
                  </a:xfrm>
                  <a:prstGeom prst="roundRect">
                    <a:avLst>
                      <a:gd name="adj" fmla="val 9818"/>
                    </a:avLst>
                  </a:prstGeom>
                  <a:noFill/>
                  <a:ln w="19050">
                    <a:solidFill>
                      <a:srgbClr val="FF0000"/>
                    </a:solidFill>
                    <a:prstDash val="lg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latin typeface="Helvetica Neue"/>
                      <a:cs typeface="Helvetica Neue"/>
                    </a:endParaRPr>
                  </a:p>
                </p:txBody>
              </p:sp>
            </p:grpSp>
            <p:sp>
              <p:nvSpPr>
                <p:cNvPr id="28" name="TextBox 32"/>
                <p:cNvSpPr txBox="1">
                  <a:spLocks noChangeArrowheads="1"/>
                </p:cNvSpPr>
                <p:nvPr/>
              </p:nvSpPr>
              <p:spPr bwMode="auto">
                <a:xfrm>
                  <a:off x="2964503" y="2855341"/>
                  <a:ext cx="1584162" cy="246221"/>
                </a:xfrm>
                <a:prstGeom prst="rect">
                  <a:avLst/>
                </a:prstGeom>
                <a:noFill/>
                <a:ln w="9525">
                  <a:noFill/>
                  <a:miter lim="800000"/>
                  <a:headEnd/>
                  <a:tailEnd/>
                </a:ln>
              </p:spPr>
              <p:txBody>
                <a:bodyPr anchor="ctr" anchorCtr="0">
                  <a:spAutoFit/>
                </a:bodyPr>
                <a:lstStyle/>
                <a:p>
                  <a:pPr algn="ctr"/>
                  <a:r>
                    <a:rPr lang="en-US" sz="1000" b="1" dirty="0">
                      <a:solidFill>
                        <a:srgbClr val="F7981F"/>
                      </a:solidFill>
                      <a:latin typeface="Calibri (Body)"/>
                      <a:ea typeface="Verdana" pitchFamily="34" charset="0"/>
                      <a:cs typeface="Helvetica Neue"/>
                    </a:rPr>
                    <a:t>Availability Zone</a:t>
                  </a:r>
                </a:p>
              </p:txBody>
            </p:sp>
          </p:grpSp>
          <p:cxnSp>
            <p:nvCxnSpPr>
              <p:cNvPr id="31" name="Straight Arrow Connector 30"/>
              <p:cNvCxnSpPr>
                <a:stCxn id="6" idx="3"/>
                <a:endCxn id="23" idx="1"/>
              </p:cNvCxnSpPr>
              <p:nvPr/>
            </p:nvCxnSpPr>
            <p:spPr>
              <a:xfrm>
                <a:off x="2600029" y="2715847"/>
                <a:ext cx="385744" cy="49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37" name="Group 36"/>
              <p:cNvGrpSpPr/>
              <p:nvPr/>
            </p:nvGrpSpPr>
            <p:grpSpPr>
              <a:xfrm>
                <a:off x="7119407" y="2176993"/>
                <a:ext cx="1918532" cy="1413568"/>
                <a:chOff x="6392869" y="1422048"/>
                <a:chExt cx="1918532" cy="1413568"/>
              </a:xfrm>
            </p:grpSpPr>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2869" y="1422048"/>
                  <a:ext cx="961784" cy="1096435"/>
                </a:xfrm>
                <a:prstGeom prst="rect">
                  <a:avLst/>
                </a:prstGeom>
              </p:spPr>
            </p:pic>
            <p:sp>
              <p:nvSpPr>
                <p:cNvPr id="33" name="TextBox 32"/>
                <p:cNvSpPr txBox="1"/>
                <p:nvPr/>
              </p:nvSpPr>
              <p:spPr>
                <a:xfrm>
                  <a:off x="6553721" y="2605902"/>
                  <a:ext cx="882666" cy="229714"/>
                </a:xfrm>
                <a:prstGeom prst="rect">
                  <a:avLst/>
                </a:prstGeom>
                <a:noFill/>
              </p:spPr>
              <p:txBody>
                <a:bodyPr wrap="square" lIns="0" tIns="0" rIns="0" bIns="0" rtlCol="0" anchor="t">
                  <a:noAutofit/>
                </a:bodyPr>
                <a:lstStyle/>
                <a:p>
                  <a:pPr algn="ctr"/>
                  <a:r>
                    <a:rPr lang="en-US" sz="1200" b="1" dirty="0"/>
                    <a:t>Amazon Elastic Map Reduce</a:t>
                  </a:r>
                </a:p>
              </p:txBody>
            </p:sp>
            <p:sp>
              <p:nvSpPr>
                <p:cNvPr id="34" name="TextBox 33"/>
                <p:cNvSpPr txBox="1"/>
                <p:nvPr/>
              </p:nvSpPr>
              <p:spPr>
                <a:xfrm>
                  <a:off x="7671321" y="2170919"/>
                  <a:ext cx="640080" cy="274320"/>
                </a:xfrm>
                <a:prstGeom prst="rect">
                  <a:avLst/>
                </a:prstGeom>
                <a:noFill/>
              </p:spPr>
              <p:txBody>
                <a:bodyPr wrap="square" lIns="0" tIns="0" rIns="0" bIns="0" rtlCol="0" anchor="t">
                  <a:noAutofit/>
                </a:bodyPr>
                <a:lstStyle/>
                <a:p>
                  <a:pPr algn="ctr"/>
                  <a:r>
                    <a:rPr lang="en-US" sz="1200" b="1" dirty="0"/>
                    <a:t>Spot Instances</a:t>
                  </a:r>
                </a:p>
              </p:txBody>
            </p:sp>
          </p:grpSp>
          <p:grpSp>
            <p:nvGrpSpPr>
              <p:cNvPr id="40" name="Group 39"/>
              <p:cNvGrpSpPr/>
              <p:nvPr/>
            </p:nvGrpSpPr>
            <p:grpSpPr>
              <a:xfrm>
                <a:off x="6020321" y="2446169"/>
                <a:ext cx="632332" cy="706897"/>
                <a:chOff x="3032459" y="3995782"/>
                <a:chExt cx="632332" cy="706897"/>
              </a:xfrm>
            </p:grpSpPr>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21976" y="3995782"/>
                  <a:ext cx="450674" cy="553919"/>
                </a:xfrm>
                <a:prstGeom prst="rect">
                  <a:avLst/>
                </a:prstGeom>
              </p:spPr>
            </p:pic>
            <p:sp>
              <p:nvSpPr>
                <p:cNvPr id="39" name="TextBox 38"/>
                <p:cNvSpPr txBox="1"/>
                <p:nvPr/>
              </p:nvSpPr>
              <p:spPr>
                <a:xfrm>
                  <a:off x="3032459" y="4564888"/>
                  <a:ext cx="632332" cy="137791"/>
                </a:xfrm>
                <a:prstGeom prst="rect">
                  <a:avLst/>
                </a:prstGeom>
                <a:noFill/>
              </p:spPr>
              <p:txBody>
                <a:bodyPr wrap="square" lIns="0" tIns="0" rIns="0" bIns="0" rtlCol="0" anchor="t">
                  <a:noAutofit/>
                </a:bodyPr>
                <a:lstStyle/>
                <a:p>
                  <a:pPr algn="ctr"/>
                  <a:r>
                    <a:rPr lang="en-US" sz="1200" b="1" dirty="0"/>
                    <a:t>Amazon</a:t>
                  </a:r>
                  <a:br>
                    <a:rPr lang="en-US" sz="1200" b="1" dirty="0"/>
                  </a:br>
                  <a:r>
                    <a:rPr lang="en-US" sz="1200" b="1" dirty="0"/>
                    <a:t>S3</a:t>
                  </a:r>
                </a:p>
              </p:txBody>
            </p:sp>
          </p:grpSp>
          <p:pic>
            <p:nvPicPr>
              <p:cNvPr id="1026" name="Picture 2" descr="https://cdn3.iconfinder.com/data/icons/file-format-outline/512/log_.log_file_file_format_document_extension_format-12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7486" y="2397547"/>
                <a:ext cx="648576" cy="648576"/>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Straight Arrow Connector 41"/>
              <p:cNvCxnSpPr>
                <a:stCxn id="23" idx="3"/>
                <a:endCxn id="1026" idx="1"/>
              </p:cNvCxnSpPr>
              <p:nvPr/>
            </p:nvCxnSpPr>
            <p:spPr>
              <a:xfrm>
                <a:off x="4594301" y="2720833"/>
                <a:ext cx="363185" cy="10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p:cNvCxnSpPr>
                <a:stCxn id="1026" idx="3"/>
                <a:endCxn id="38" idx="1"/>
              </p:cNvCxnSpPr>
              <p:nvPr/>
            </p:nvCxnSpPr>
            <p:spPr>
              <a:xfrm>
                <a:off x="5606062" y="2721835"/>
                <a:ext cx="503776" cy="12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p:cNvCxnSpPr>
                <a:stCxn id="38" idx="3"/>
                <a:endCxn id="32" idx="1"/>
              </p:cNvCxnSpPr>
              <p:nvPr/>
            </p:nvCxnSpPr>
            <p:spPr>
              <a:xfrm>
                <a:off x="6560512" y="2723129"/>
                <a:ext cx="558895" cy="20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sp>
        <p:nvSpPr>
          <p:cNvPr id="41" name="TextBox 40"/>
          <p:cNvSpPr txBox="1"/>
          <p:nvPr/>
        </p:nvSpPr>
        <p:spPr>
          <a:xfrm>
            <a:off x="1047460" y="609600"/>
            <a:ext cx="8096540" cy="461665"/>
          </a:xfrm>
          <a:prstGeom prst="rect">
            <a:avLst/>
          </a:prstGeom>
          <a:noFill/>
        </p:spPr>
        <p:txBody>
          <a:bodyPr wrap="square" rtlCol="0">
            <a:spAutoFit/>
          </a:bodyPr>
          <a:lstStyle/>
          <a:p>
            <a:r>
              <a:rPr lang="en-US" sz="2400" dirty="0" smtClean="0">
                <a:solidFill>
                  <a:srgbClr val="002060"/>
                </a:solidFill>
                <a:latin typeface="Times New Roman" panose="02020603050405020304" pitchFamily="18" charset="0"/>
                <a:cs typeface="Times New Roman" panose="02020603050405020304" pitchFamily="18" charset="0"/>
              </a:rPr>
              <a:t>1.2.d</a:t>
            </a: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5823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409028" y="2746286"/>
            <a:ext cx="1156872" cy="1108266"/>
            <a:chOff x="7301328" y="2320734"/>
            <a:chExt cx="749852" cy="653052"/>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8526" y="2320734"/>
              <a:ext cx="455456" cy="487737"/>
            </a:xfrm>
            <a:prstGeom prst="rect">
              <a:avLst/>
            </a:prstGeom>
          </p:spPr>
        </p:pic>
        <p:sp>
          <p:nvSpPr>
            <p:cNvPr id="5" name="TextBox 4"/>
            <p:cNvSpPr txBox="1"/>
            <p:nvPr/>
          </p:nvSpPr>
          <p:spPr>
            <a:xfrm>
              <a:off x="7301328" y="2847692"/>
              <a:ext cx="749852" cy="126094"/>
            </a:xfrm>
            <a:prstGeom prst="rect">
              <a:avLst/>
            </a:prstGeom>
            <a:noFill/>
          </p:spPr>
          <p:txBody>
            <a:bodyPr wrap="square" lIns="0" tIns="0" rIns="0" bIns="0" rtlCol="0" anchor="t">
              <a:noAutofit/>
            </a:bodyPr>
            <a:lstStyle/>
            <a:p>
              <a:pPr algn="ctr"/>
              <a:r>
                <a:rPr lang="en-US" sz="1200" b="1" dirty="0"/>
                <a:t>Amazon</a:t>
              </a:r>
              <a:br>
                <a:rPr lang="en-US" sz="1200" b="1" dirty="0"/>
              </a:br>
              <a:r>
                <a:rPr lang="en-US" sz="1200" b="1" dirty="0" err="1"/>
                <a:t>DynamoDB</a:t>
              </a:r>
              <a:endParaRPr lang="en-US" sz="1200" b="1" dirty="0"/>
            </a:p>
          </p:txBody>
        </p:sp>
      </p:grpSp>
      <p:grpSp>
        <p:nvGrpSpPr>
          <p:cNvPr id="26" name="Group 25"/>
          <p:cNvGrpSpPr/>
          <p:nvPr/>
        </p:nvGrpSpPr>
        <p:grpSpPr>
          <a:xfrm>
            <a:off x="1536702" y="1941362"/>
            <a:ext cx="2648878" cy="2604679"/>
            <a:chOff x="965201" y="1595685"/>
            <a:chExt cx="2648878" cy="2604679"/>
          </a:xfrm>
        </p:grpSpPr>
        <p:grpSp>
          <p:nvGrpSpPr>
            <p:cNvPr id="10" name="Group 9"/>
            <p:cNvGrpSpPr/>
            <p:nvPr/>
          </p:nvGrpSpPr>
          <p:grpSpPr>
            <a:xfrm>
              <a:off x="965201" y="1595685"/>
              <a:ext cx="2648878" cy="1409023"/>
              <a:chOff x="965201" y="1595685"/>
              <a:chExt cx="2648878" cy="1409023"/>
            </a:xfrm>
          </p:grpSpPr>
          <p:grpSp>
            <p:nvGrpSpPr>
              <p:cNvPr id="7" name="Group 6"/>
              <p:cNvGrpSpPr/>
              <p:nvPr/>
            </p:nvGrpSpPr>
            <p:grpSpPr>
              <a:xfrm>
                <a:off x="965201" y="1595685"/>
                <a:ext cx="2648878" cy="1409023"/>
                <a:chOff x="-1549399" y="2042981"/>
                <a:chExt cx="2648878" cy="1409023"/>
              </a:xfrm>
            </p:grpSpPr>
            <p:pic>
              <p:nvPicPr>
                <p:cNvPr id="2" name="Picture 1" descr="Clie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959" y="2042981"/>
                  <a:ext cx="731520" cy="731520"/>
                </a:xfrm>
                <a:prstGeom prst="rect">
                  <a:avLst/>
                </a:prstGeom>
              </p:spPr>
            </p:pic>
            <p:sp>
              <p:nvSpPr>
                <p:cNvPr id="3" name="TextBox 2"/>
                <p:cNvSpPr txBox="1"/>
                <p:nvPr/>
              </p:nvSpPr>
              <p:spPr>
                <a:xfrm>
                  <a:off x="-1549399" y="3088896"/>
                  <a:ext cx="1338492" cy="363108"/>
                </a:xfrm>
                <a:prstGeom prst="rect">
                  <a:avLst/>
                </a:prstGeom>
              </p:spPr>
              <p:style>
                <a:lnRef idx="2">
                  <a:schemeClr val="accent3"/>
                </a:lnRef>
                <a:fillRef idx="1">
                  <a:schemeClr val="lt1"/>
                </a:fillRef>
                <a:effectRef idx="0">
                  <a:schemeClr val="accent3"/>
                </a:effectRef>
                <a:fontRef idx="minor">
                  <a:schemeClr val="dk1"/>
                </a:fontRef>
              </p:style>
              <p:txBody>
                <a:bodyPr wrap="square" lIns="0" tIns="0" rIns="0" bIns="0" rtlCol="0" anchor="ctr" anchorCtr="0">
                  <a:noAutofit/>
                </a:bodyPr>
                <a:lstStyle/>
                <a:p>
                  <a:pPr algn="ctr"/>
                  <a:r>
                    <a:rPr lang="en-US" sz="1200" b="1" dirty="0">
                      <a:latin typeface="Calibri (Body)"/>
                      <a:cs typeface="Helvetica Neue"/>
                    </a:rPr>
                    <a:t> </a:t>
                  </a:r>
                  <a:r>
                    <a:rPr lang="en-US" sz="1200" b="1" dirty="0" err="1">
                      <a:latin typeface="Calibri (Body)"/>
                      <a:cs typeface="Helvetica Neue"/>
                    </a:rPr>
                    <a:t>Javascript</a:t>
                  </a:r>
                  <a:r>
                    <a:rPr lang="en-US" sz="1200" b="1" dirty="0">
                      <a:latin typeface="Calibri (Body)"/>
                      <a:cs typeface="Helvetica Neue"/>
                    </a:rPr>
                    <a:t> SDK</a:t>
                  </a:r>
                </a:p>
              </p:txBody>
            </p:sp>
          </p:grpSp>
          <p:sp>
            <p:nvSpPr>
              <p:cNvPr id="9" name="TextBox 8"/>
              <p:cNvSpPr txBox="1"/>
              <p:nvPr/>
            </p:nvSpPr>
            <p:spPr>
              <a:xfrm>
                <a:off x="2905316" y="2311710"/>
                <a:ext cx="652541" cy="141301"/>
              </a:xfrm>
              <a:prstGeom prst="rect">
                <a:avLst/>
              </a:prstGeom>
              <a:noFill/>
            </p:spPr>
            <p:txBody>
              <a:bodyPr wrap="square" lIns="0" tIns="0" rIns="0" bIns="0" rtlCol="0">
                <a:noAutofit/>
              </a:bodyPr>
              <a:lstStyle/>
              <a:p>
                <a:pPr algn="ctr"/>
                <a:r>
                  <a:rPr lang="en-US" sz="1200" dirty="0">
                    <a:latin typeface="Helvetica Neue"/>
                    <a:cs typeface="Helvetica Neue"/>
                  </a:rPr>
                  <a:t>Browser</a:t>
                </a:r>
              </a:p>
            </p:txBody>
          </p:sp>
        </p:grpSp>
        <p:grpSp>
          <p:nvGrpSpPr>
            <p:cNvPr id="12" name="Group 11"/>
            <p:cNvGrpSpPr/>
            <p:nvPr/>
          </p:nvGrpSpPr>
          <p:grpSpPr>
            <a:xfrm>
              <a:off x="2864438" y="2453640"/>
              <a:ext cx="731520" cy="856697"/>
              <a:chOff x="2864438" y="2453640"/>
              <a:chExt cx="731520" cy="856697"/>
            </a:xfrm>
          </p:grpSpPr>
          <p:pic>
            <p:nvPicPr>
              <p:cNvPr id="8" name="Picture 7" descr="Clie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4438" y="2453640"/>
                <a:ext cx="731520" cy="731520"/>
              </a:xfrm>
              <a:prstGeom prst="rect">
                <a:avLst/>
              </a:prstGeom>
            </p:spPr>
          </p:pic>
          <p:sp>
            <p:nvSpPr>
              <p:cNvPr id="11" name="TextBox 10"/>
              <p:cNvSpPr txBox="1"/>
              <p:nvPr/>
            </p:nvSpPr>
            <p:spPr>
              <a:xfrm>
                <a:off x="2905317" y="3169036"/>
                <a:ext cx="652541" cy="141301"/>
              </a:xfrm>
              <a:prstGeom prst="rect">
                <a:avLst/>
              </a:prstGeom>
              <a:noFill/>
            </p:spPr>
            <p:txBody>
              <a:bodyPr wrap="square" lIns="0" tIns="0" rIns="0" bIns="0" rtlCol="0">
                <a:noAutofit/>
              </a:bodyPr>
              <a:lstStyle/>
              <a:p>
                <a:pPr algn="ctr"/>
                <a:r>
                  <a:rPr lang="en-US" sz="1200" dirty="0">
                    <a:latin typeface="Helvetica Neue"/>
                    <a:cs typeface="Helvetica Neue"/>
                  </a:rPr>
                  <a:t>Browser</a:t>
                </a:r>
              </a:p>
            </p:txBody>
          </p:sp>
        </p:grpSp>
        <p:grpSp>
          <p:nvGrpSpPr>
            <p:cNvPr id="13" name="Group 12"/>
            <p:cNvGrpSpPr/>
            <p:nvPr/>
          </p:nvGrpSpPr>
          <p:grpSpPr>
            <a:xfrm>
              <a:off x="2864438" y="3343667"/>
              <a:ext cx="731520" cy="856697"/>
              <a:chOff x="2864438" y="2453640"/>
              <a:chExt cx="731520" cy="856697"/>
            </a:xfrm>
          </p:grpSpPr>
          <p:pic>
            <p:nvPicPr>
              <p:cNvPr id="14" name="Picture 13" descr="Clien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4438" y="2453640"/>
                <a:ext cx="731520" cy="731520"/>
              </a:xfrm>
              <a:prstGeom prst="rect">
                <a:avLst/>
              </a:prstGeom>
            </p:spPr>
          </p:pic>
          <p:sp>
            <p:nvSpPr>
              <p:cNvPr id="15" name="TextBox 14"/>
              <p:cNvSpPr txBox="1"/>
              <p:nvPr/>
            </p:nvSpPr>
            <p:spPr>
              <a:xfrm>
                <a:off x="2905317" y="3169036"/>
                <a:ext cx="652541" cy="141301"/>
              </a:xfrm>
              <a:prstGeom prst="rect">
                <a:avLst/>
              </a:prstGeom>
              <a:noFill/>
            </p:spPr>
            <p:txBody>
              <a:bodyPr wrap="square" lIns="0" tIns="0" rIns="0" bIns="0" rtlCol="0">
                <a:noAutofit/>
              </a:bodyPr>
              <a:lstStyle/>
              <a:p>
                <a:pPr algn="ctr"/>
                <a:r>
                  <a:rPr lang="en-US" sz="1200" dirty="0">
                    <a:latin typeface="Helvetica Neue"/>
                    <a:cs typeface="Helvetica Neue"/>
                  </a:rPr>
                  <a:t>Browser</a:t>
                </a:r>
              </a:p>
            </p:txBody>
          </p:sp>
        </p:grpSp>
        <p:cxnSp>
          <p:nvCxnSpPr>
            <p:cNvPr id="17" name="Straight Arrow Connector 16"/>
            <p:cNvCxnSpPr>
              <a:stCxn id="3" idx="3"/>
              <a:endCxn id="2" idx="1"/>
            </p:cNvCxnSpPr>
            <p:nvPr/>
          </p:nvCxnSpPr>
          <p:spPr>
            <a:xfrm flipV="1">
              <a:off x="2303693" y="1961445"/>
              <a:ext cx="578866" cy="8617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3" idx="3"/>
              <a:endCxn id="8" idx="1"/>
            </p:cNvCxnSpPr>
            <p:nvPr/>
          </p:nvCxnSpPr>
          <p:spPr>
            <a:xfrm flipV="1">
              <a:off x="2303693" y="2819400"/>
              <a:ext cx="560745" cy="37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3" idx="3"/>
              <a:endCxn id="14" idx="1"/>
            </p:cNvCxnSpPr>
            <p:nvPr/>
          </p:nvCxnSpPr>
          <p:spPr>
            <a:xfrm>
              <a:off x="2303693" y="2823154"/>
              <a:ext cx="560745" cy="8862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1977422" y="2204146"/>
              <a:ext cx="652541" cy="141301"/>
            </a:xfrm>
            <a:prstGeom prst="rect">
              <a:avLst/>
            </a:prstGeom>
            <a:noFill/>
          </p:spPr>
          <p:txBody>
            <a:bodyPr wrap="square" lIns="0" tIns="0" rIns="0" bIns="0" rtlCol="0">
              <a:noAutofit/>
            </a:bodyPr>
            <a:lstStyle/>
            <a:p>
              <a:pPr algn="ctr"/>
              <a:r>
                <a:rPr lang="en-US" sz="1000" dirty="0">
                  <a:latin typeface="Calibri (Body)"/>
                  <a:cs typeface="Helvetica Neue"/>
                </a:rPr>
                <a:t>LOAD</a:t>
              </a:r>
            </a:p>
          </p:txBody>
        </p:sp>
      </p:grpSp>
      <p:cxnSp>
        <p:nvCxnSpPr>
          <p:cNvPr id="30" name="Straight Arrow Connector 29"/>
          <p:cNvCxnSpPr>
            <a:stCxn id="8" idx="3"/>
            <a:endCxn id="4" idx="1"/>
          </p:cNvCxnSpPr>
          <p:nvPr/>
        </p:nvCxnSpPr>
        <p:spPr>
          <a:xfrm flipV="1">
            <a:off x="4167459" y="3160146"/>
            <a:ext cx="1468667" cy="49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Connector 30"/>
          <p:cNvCxnSpPr/>
          <p:nvPr/>
        </p:nvCxnSpPr>
        <p:spPr>
          <a:xfrm>
            <a:off x="4884954" y="857250"/>
            <a:ext cx="0" cy="5143500"/>
          </a:xfrm>
          <a:prstGeom prst="line">
            <a:avLst/>
          </a:prstGeom>
          <a:ln w="19050">
            <a:solidFill>
              <a:schemeClr val="dk1">
                <a:alpha val="50000"/>
              </a:schemeClr>
            </a:solidFill>
            <a:prstDash val="sysDot"/>
          </a:ln>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2578949" y="1131511"/>
            <a:ext cx="1795735" cy="276999"/>
          </a:xfrm>
          <a:prstGeom prst="rect">
            <a:avLst/>
          </a:prstGeom>
          <a:noFill/>
        </p:spPr>
        <p:txBody>
          <a:bodyPr wrap="square" rtlCol="0">
            <a:spAutoFit/>
          </a:bodyPr>
          <a:lstStyle/>
          <a:p>
            <a:pPr algn="ctr"/>
            <a:r>
              <a:rPr lang="en-US" sz="1200" dirty="0">
                <a:latin typeface="Helvetica Neue"/>
                <a:cs typeface="Helvetica Neue"/>
              </a:rPr>
              <a:t>TIER 1</a:t>
            </a:r>
          </a:p>
        </p:txBody>
      </p:sp>
      <p:sp>
        <p:nvSpPr>
          <p:cNvPr id="33" name="TextBox 32"/>
          <p:cNvSpPr txBox="1"/>
          <p:nvPr/>
        </p:nvSpPr>
        <p:spPr>
          <a:xfrm>
            <a:off x="5636126" y="1131511"/>
            <a:ext cx="1795735" cy="276999"/>
          </a:xfrm>
          <a:prstGeom prst="rect">
            <a:avLst/>
          </a:prstGeom>
          <a:noFill/>
        </p:spPr>
        <p:txBody>
          <a:bodyPr wrap="square" rtlCol="0">
            <a:spAutoFit/>
          </a:bodyPr>
          <a:lstStyle/>
          <a:p>
            <a:pPr algn="ctr"/>
            <a:r>
              <a:rPr lang="en-US" sz="1200" dirty="0">
                <a:latin typeface="Calibri (Body)"/>
                <a:cs typeface="Helvetica Neue"/>
              </a:rPr>
              <a:t>TIER 2</a:t>
            </a:r>
          </a:p>
        </p:txBody>
      </p:sp>
      <p:sp>
        <p:nvSpPr>
          <p:cNvPr id="27" name="TextBox 26"/>
          <p:cNvSpPr txBox="1"/>
          <p:nvPr/>
        </p:nvSpPr>
        <p:spPr>
          <a:xfrm>
            <a:off x="1047460" y="609600"/>
            <a:ext cx="8096540" cy="461665"/>
          </a:xfrm>
          <a:prstGeom prst="rect">
            <a:avLst/>
          </a:prstGeom>
          <a:noFill/>
        </p:spPr>
        <p:txBody>
          <a:bodyPr wrap="square" rtlCol="0">
            <a:spAutoFit/>
          </a:bodyPr>
          <a:lstStyle/>
          <a:p>
            <a:r>
              <a:rPr lang="en-US" sz="2400" dirty="0" smtClean="0">
                <a:solidFill>
                  <a:srgbClr val="002060"/>
                </a:solidFill>
                <a:latin typeface="Times New Roman" panose="02020603050405020304" pitchFamily="18" charset="0"/>
                <a:cs typeface="Times New Roman" panose="02020603050405020304" pitchFamily="18" charset="0"/>
              </a:rPr>
              <a:t>1.2.e</a:t>
            </a: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346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7460" y="609600"/>
            <a:ext cx="8096540" cy="461665"/>
          </a:xfrm>
          <a:prstGeom prst="rect">
            <a:avLst/>
          </a:prstGeom>
          <a:noFill/>
        </p:spPr>
        <p:txBody>
          <a:bodyPr wrap="square" rtlCol="0">
            <a:spAutoFit/>
          </a:bodyPr>
          <a:lstStyle/>
          <a:p>
            <a:r>
              <a:rPr lang="en-US" sz="2400" dirty="0" smtClean="0">
                <a:solidFill>
                  <a:srgbClr val="002060"/>
                </a:solidFill>
                <a:latin typeface="Times New Roman" panose="02020603050405020304" pitchFamily="18" charset="0"/>
                <a:cs typeface="Times New Roman" panose="02020603050405020304" pitchFamily="18" charset="0"/>
              </a:rPr>
              <a:t>1.3</a:t>
            </a:r>
            <a:endParaRPr lang="en-IN" sz="2400"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65" y="1447800"/>
            <a:ext cx="8403035" cy="4724400"/>
          </a:xfrm>
          <a:prstGeom prst="rect">
            <a:avLst/>
          </a:prstGeom>
        </p:spPr>
      </p:pic>
    </p:spTree>
    <p:extLst>
      <p:ext uri="{BB962C8B-B14F-4D97-AF65-F5344CB8AC3E}">
        <p14:creationId xmlns:p14="http://schemas.microsoft.com/office/powerpoint/2010/main" val="1672072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8505"/>
            <a:ext cx="9144000" cy="5140990"/>
          </a:xfrm>
          <a:prstGeom prst="rect">
            <a:avLst/>
          </a:prstGeom>
        </p:spPr>
      </p:pic>
    </p:spTree>
    <p:extLst>
      <p:ext uri="{BB962C8B-B14F-4D97-AF65-F5344CB8AC3E}">
        <p14:creationId xmlns:p14="http://schemas.microsoft.com/office/powerpoint/2010/main" val="1280121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8505"/>
            <a:ext cx="9144000" cy="5140990"/>
          </a:xfrm>
          <a:prstGeom prst="rect">
            <a:avLst/>
          </a:prstGeom>
        </p:spPr>
      </p:pic>
    </p:spTree>
    <p:extLst>
      <p:ext uri="{BB962C8B-B14F-4D97-AF65-F5344CB8AC3E}">
        <p14:creationId xmlns:p14="http://schemas.microsoft.com/office/powerpoint/2010/main" val="13928650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1452</TotalTime>
  <Words>332</Words>
  <Application>Microsoft Office PowerPoint</Application>
  <PresentationFormat>On-screen Show (4:3)</PresentationFormat>
  <Paragraphs>93</Paragraphs>
  <Slides>16</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vt:i4>
      </vt:variant>
    </vt:vector>
  </HeadingPairs>
  <TitlesOfParts>
    <vt:vector size="28" baseType="lpstr">
      <vt:lpstr>Arial</vt:lpstr>
      <vt:lpstr>Calibri</vt:lpstr>
      <vt:lpstr>Calibri (Body)</vt:lpstr>
      <vt:lpstr>Calibri Light</vt:lpstr>
      <vt:lpstr>Georgia</vt:lpstr>
      <vt:lpstr>Helvetica Neue</vt:lpstr>
      <vt:lpstr>Times New Roman</vt:lpstr>
      <vt:lpstr>Verdana</vt:lpstr>
      <vt:lpstr>Wingdings</vt:lpstr>
      <vt:lpstr>Wingdings 2</vt:lpstr>
      <vt:lpstr>Civic</vt:lpstr>
      <vt:lpstr>Office Theme</vt:lpstr>
      <vt:lpstr>Cloud Computing Lab (SS 2016)  Niharika Mittal Shreyas Bettadapura Shruthi Kukillaya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Database-as-a-Service  Shruthi Vasanthkumar Kukillaya Betreuer: Matthias Wieland</dc:title>
  <dc:creator>Sudha</dc:creator>
  <cp:lastModifiedBy>Kuki</cp:lastModifiedBy>
  <cp:revision>122</cp:revision>
  <dcterms:created xsi:type="dcterms:W3CDTF">2016-01-05T17:17:43Z</dcterms:created>
  <dcterms:modified xsi:type="dcterms:W3CDTF">2016-04-21T01:30:32Z</dcterms:modified>
</cp:coreProperties>
</file>