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67" r:id="rId3"/>
    <p:sldId id="257" r:id="rId4"/>
    <p:sldId id="258" r:id="rId5"/>
    <p:sldId id="266" r:id="rId6"/>
    <p:sldId id="259" r:id="rId7"/>
    <p:sldId id="260" r:id="rId8"/>
    <p:sldId id="261" r:id="rId9"/>
    <p:sldId id="268" r:id="rId10"/>
    <p:sldId id="269" r:id="rId11"/>
    <p:sldId id="270" r:id="rId12"/>
    <p:sldId id="271" r:id="rId13"/>
    <p:sldId id="264" r:id="rId14"/>
    <p:sldId id="265"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493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71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12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0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609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96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059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450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36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97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15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21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68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84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268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0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678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4" Type="http://schemas.openxmlformats.org/officeDocument/2006/relationships/hyperlink" Target="https://numpy.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5485019-9EAE-61ED-5C3F-20215552CD2D}"/>
              </a:ext>
            </a:extLst>
          </p:cNvPr>
          <p:cNvSpPr>
            <a:spLocks noGrp="1"/>
          </p:cNvSpPr>
          <p:nvPr>
            <p:ph type="ctrTitle"/>
          </p:nvPr>
        </p:nvSpPr>
        <p:spPr>
          <a:xfrm>
            <a:off x="807360" y="2505741"/>
            <a:ext cx="10397447" cy="1540178"/>
          </a:xfrm>
        </p:spPr>
        <p:txBody>
          <a:bodyPr>
            <a:normAutofit fontScale="90000"/>
          </a:bodyPr>
          <a:lstStyle/>
          <a:p>
            <a:pPr algn="ctr"/>
            <a:br>
              <a:rPr lang="en-IN" dirty="0"/>
            </a:br>
            <a:r>
              <a:rPr lang="en-IN" b="1" dirty="0"/>
              <a:t>IMAGE CLASSIFICATION : CLASSIFY IMAGES OF CLOTHING</a:t>
            </a:r>
            <a:endParaRPr lang="en-IN" sz="5000" b="1" dirty="0"/>
          </a:p>
        </p:txBody>
      </p:sp>
      <p:sp>
        <p:nvSpPr>
          <p:cNvPr id="11" name="Subtitle 2">
            <a:extLst>
              <a:ext uri="{FF2B5EF4-FFF2-40B4-BE49-F238E27FC236}">
                <a16:creationId xmlns:a16="http://schemas.microsoft.com/office/drawing/2014/main" id="{6EBC1093-0D41-BF3F-AB0B-8B39890D80A2}"/>
              </a:ext>
            </a:extLst>
          </p:cNvPr>
          <p:cNvSpPr>
            <a:spLocks noGrp="1"/>
          </p:cNvSpPr>
          <p:nvPr>
            <p:ph type="subTitle" idx="1"/>
          </p:nvPr>
        </p:nvSpPr>
        <p:spPr>
          <a:xfrm>
            <a:off x="6244172" y="3942238"/>
            <a:ext cx="5436740" cy="2398069"/>
          </a:xfrm>
        </p:spPr>
        <p:txBody>
          <a:bodyPr>
            <a:normAutofit lnSpcReduction="10000"/>
          </a:bodyPr>
          <a:lstStyle/>
          <a:p>
            <a:endParaRPr lang="en-IN" sz="2200" b="1" dirty="0"/>
          </a:p>
          <a:p>
            <a:pPr>
              <a:lnSpc>
                <a:spcPct val="150000"/>
              </a:lnSpc>
            </a:pPr>
            <a:r>
              <a:rPr lang="en-IN" sz="2200" b="1" dirty="0"/>
              <a:t>SHRUTHI N- 2021503556</a:t>
            </a:r>
            <a:br>
              <a:rPr lang="en-IN" sz="2200" b="1" dirty="0"/>
            </a:br>
            <a:r>
              <a:rPr lang="en-IN" sz="2200" b="1" dirty="0"/>
              <a:t>DEPARTMENT OF COMPUTER TECHNOLOGY</a:t>
            </a:r>
          </a:p>
          <a:p>
            <a:pPr>
              <a:lnSpc>
                <a:spcPct val="100000"/>
              </a:lnSpc>
            </a:pPr>
            <a:r>
              <a:rPr lang="en-IN" sz="2200" b="1" dirty="0"/>
              <a:t>MADRAS INSTITUTE OF TECHNOLOGY</a:t>
            </a:r>
          </a:p>
          <a:p>
            <a:endParaRPr lang="en-IN" dirty="0"/>
          </a:p>
          <a:p>
            <a:endParaRPr lang="en-IN" dirty="0"/>
          </a:p>
        </p:txBody>
      </p:sp>
      <p:sp>
        <p:nvSpPr>
          <p:cNvPr id="12" name="TextBox 11">
            <a:extLst>
              <a:ext uri="{FF2B5EF4-FFF2-40B4-BE49-F238E27FC236}">
                <a16:creationId xmlns:a16="http://schemas.microsoft.com/office/drawing/2014/main" id="{A38A7ED9-9B27-9BB3-A1FF-207E7C1AA974}"/>
              </a:ext>
            </a:extLst>
          </p:cNvPr>
          <p:cNvSpPr txBox="1"/>
          <p:nvPr/>
        </p:nvSpPr>
        <p:spPr>
          <a:xfrm>
            <a:off x="2029983" y="517693"/>
            <a:ext cx="7191911" cy="754053"/>
          </a:xfrm>
          <a:prstGeom prst="rect">
            <a:avLst/>
          </a:prstGeom>
          <a:noFill/>
        </p:spPr>
        <p:txBody>
          <a:bodyPr wrap="square" rtlCol="0">
            <a:spAutoFit/>
          </a:bodyPr>
          <a:lstStyle/>
          <a:p>
            <a:r>
              <a:rPr lang="en-IN" sz="4300" b="1" cap="all" dirty="0">
                <a:latin typeface="+mj-lt"/>
                <a:ea typeface="+mj-ea"/>
                <a:cs typeface="+mj-cs"/>
              </a:rPr>
              <a:t>        NAAN</a:t>
            </a:r>
            <a:r>
              <a:rPr lang="en-IN" b="1" dirty="0"/>
              <a:t>  </a:t>
            </a:r>
            <a:r>
              <a:rPr lang="en-IN" sz="4300" b="1" cap="all" dirty="0">
                <a:latin typeface="+mj-lt"/>
                <a:ea typeface="+mj-ea"/>
                <a:cs typeface="+mj-cs"/>
              </a:rPr>
              <a:t>MUDHALVAN</a:t>
            </a:r>
          </a:p>
        </p:txBody>
      </p:sp>
      <p:sp>
        <p:nvSpPr>
          <p:cNvPr id="13" name="TextBox 12">
            <a:extLst>
              <a:ext uri="{FF2B5EF4-FFF2-40B4-BE49-F238E27FC236}">
                <a16:creationId xmlns:a16="http://schemas.microsoft.com/office/drawing/2014/main" id="{7AF58A14-C6A7-7273-F338-56E7E152CDFE}"/>
              </a:ext>
            </a:extLst>
          </p:cNvPr>
          <p:cNvSpPr txBox="1"/>
          <p:nvPr/>
        </p:nvSpPr>
        <p:spPr>
          <a:xfrm>
            <a:off x="1526550" y="1597273"/>
            <a:ext cx="10789577" cy="738664"/>
          </a:xfrm>
          <a:prstGeom prst="rect">
            <a:avLst/>
          </a:prstGeom>
          <a:noFill/>
        </p:spPr>
        <p:txBody>
          <a:bodyPr wrap="square" rtlCol="0">
            <a:spAutoFit/>
          </a:bodyPr>
          <a:lstStyle/>
          <a:p>
            <a:r>
              <a:rPr lang="en-IN" sz="4200" b="1" i="0" dirty="0">
                <a:effectLst/>
                <a:latin typeface="+mj-lt"/>
              </a:rPr>
              <a:t>GENERATIVE AI FOR ENGINEERING</a:t>
            </a:r>
            <a:r>
              <a:rPr lang="en-IN" sz="4000" b="1" i="0" dirty="0">
                <a:effectLst/>
                <a:latin typeface="+mj-lt"/>
              </a:rPr>
              <a:t> (E2324)</a:t>
            </a:r>
            <a:endParaRPr lang="en-IN" sz="4000" b="1" dirty="0">
              <a:latin typeface="+mj-lt"/>
            </a:endParaRPr>
          </a:p>
        </p:txBody>
      </p:sp>
    </p:spTree>
    <p:extLst>
      <p:ext uri="{BB962C8B-B14F-4D97-AF65-F5344CB8AC3E}">
        <p14:creationId xmlns:p14="http://schemas.microsoft.com/office/powerpoint/2010/main" val="333819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9BA0-675A-C9D7-11FA-AC8249684396}"/>
              </a:ext>
            </a:extLst>
          </p:cNvPr>
          <p:cNvSpPr>
            <a:spLocks noGrp="1"/>
          </p:cNvSpPr>
          <p:nvPr>
            <p:ph type="title"/>
          </p:nvPr>
        </p:nvSpPr>
        <p:spPr/>
        <p:txBody>
          <a:bodyPr/>
          <a:lstStyle/>
          <a:p>
            <a:r>
              <a:rPr lang="en-US" b="1" dirty="0"/>
              <a:t>Train the Model</a:t>
            </a:r>
            <a:endParaRPr lang="en-IN" b="1" dirty="0"/>
          </a:p>
        </p:txBody>
      </p:sp>
      <p:sp>
        <p:nvSpPr>
          <p:cNvPr id="3" name="Content Placeholder 2">
            <a:extLst>
              <a:ext uri="{FF2B5EF4-FFF2-40B4-BE49-F238E27FC236}">
                <a16:creationId xmlns:a16="http://schemas.microsoft.com/office/drawing/2014/main" id="{F0C078D1-418C-54A2-3908-2B2F46E57BD5}"/>
              </a:ext>
            </a:extLst>
          </p:cNvPr>
          <p:cNvSpPr>
            <a:spLocks noGrp="1"/>
          </p:cNvSpPr>
          <p:nvPr>
            <p:ph idx="1"/>
          </p:nvPr>
        </p:nvSpPr>
        <p:spPr/>
        <p:txBody>
          <a:bodyPr/>
          <a:lstStyle/>
          <a:p>
            <a:pPr marL="0" indent="0">
              <a:buNone/>
            </a:pPr>
            <a:r>
              <a:rPr lang="en-US" dirty="0"/>
              <a:t>Training the neural network model requires the following steps:</a:t>
            </a:r>
          </a:p>
          <a:p>
            <a:endParaRPr lang="en-US" dirty="0"/>
          </a:p>
          <a:p>
            <a:r>
              <a:rPr lang="en-US" dirty="0"/>
              <a:t>Feed the training data to the model. In this example, the training data is in the </a:t>
            </a:r>
            <a:r>
              <a:rPr lang="en-US" dirty="0" err="1"/>
              <a:t>train_images</a:t>
            </a:r>
            <a:r>
              <a:rPr lang="en-US" dirty="0"/>
              <a:t> and </a:t>
            </a:r>
            <a:r>
              <a:rPr lang="en-US" dirty="0" err="1"/>
              <a:t>train_labels</a:t>
            </a:r>
            <a:r>
              <a:rPr lang="en-US" dirty="0"/>
              <a:t> arrays.</a:t>
            </a:r>
          </a:p>
          <a:p>
            <a:r>
              <a:rPr lang="en-US" dirty="0"/>
              <a:t>The model learns to associate images and labels.</a:t>
            </a:r>
          </a:p>
          <a:p>
            <a:r>
              <a:rPr lang="en-US" dirty="0"/>
              <a:t>You ask the model to make predictions about a test set—in this example, the </a:t>
            </a:r>
            <a:r>
              <a:rPr lang="en-US" dirty="0" err="1"/>
              <a:t>test_images</a:t>
            </a:r>
            <a:r>
              <a:rPr lang="en-US" dirty="0"/>
              <a:t> array.</a:t>
            </a:r>
          </a:p>
          <a:p>
            <a:r>
              <a:rPr lang="en-US" dirty="0"/>
              <a:t>Verify that the predictions match the labels from the </a:t>
            </a:r>
            <a:r>
              <a:rPr lang="en-US" dirty="0" err="1"/>
              <a:t>test_labels</a:t>
            </a:r>
            <a:r>
              <a:rPr lang="en-US" dirty="0"/>
              <a:t> array.</a:t>
            </a:r>
            <a:endParaRPr lang="en-IN" dirty="0"/>
          </a:p>
        </p:txBody>
      </p:sp>
    </p:spTree>
    <p:extLst>
      <p:ext uri="{BB962C8B-B14F-4D97-AF65-F5344CB8AC3E}">
        <p14:creationId xmlns:p14="http://schemas.microsoft.com/office/powerpoint/2010/main" val="198990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E870-A049-DD04-21AE-9AC69D2659C8}"/>
              </a:ext>
            </a:extLst>
          </p:cNvPr>
          <p:cNvSpPr>
            <a:spLocks noGrp="1"/>
          </p:cNvSpPr>
          <p:nvPr>
            <p:ph type="title"/>
          </p:nvPr>
        </p:nvSpPr>
        <p:spPr/>
        <p:txBody>
          <a:bodyPr/>
          <a:lstStyle/>
          <a:p>
            <a:r>
              <a:rPr lang="en-US" b="1" dirty="0"/>
              <a:t>Verify Predictions</a:t>
            </a:r>
            <a:endParaRPr lang="en-IN" b="1" dirty="0"/>
          </a:p>
        </p:txBody>
      </p:sp>
      <p:sp>
        <p:nvSpPr>
          <p:cNvPr id="3" name="Content Placeholder 2">
            <a:extLst>
              <a:ext uri="{FF2B5EF4-FFF2-40B4-BE49-F238E27FC236}">
                <a16:creationId xmlns:a16="http://schemas.microsoft.com/office/drawing/2014/main" id="{35288693-05E2-0242-2697-16938BB19DB9}"/>
              </a:ext>
            </a:extLst>
          </p:cNvPr>
          <p:cNvSpPr>
            <a:spLocks noGrp="1"/>
          </p:cNvSpPr>
          <p:nvPr>
            <p:ph idx="1"/>
          </p:nvPr>
        </p:nvSpPr>
        <p:spPr/>
        <p:txBody>
          <a:bodyPr>
            <a:normAutofit/>
          </a:bodyPr>
          <a:lstStyle/>
          <a:p>
            <a:r>
              <a:rPr lang="en-US" sz="2000" dirty="0"/>
              <a:t>With the model trained, we can make predictions about some images.</a:t>
            </a:r>
          </a:p>
          <a:p>
            <a:r>
              <a:rPr lang="en-US" sz="2000" dirty="0"/>
              <a:t>Let's look at the 0th image, predictions, and prediction array. Correct prediction labels are blue and incorrect prediction labels are red. The number gives the percentage (out of 100) for the predicted label.</a:t>
            </a:r>
          </a:p>
          <a:p>
            <a:r>
              <a:rPr lang="en-US" sz="2000" dirty="0"/>
              <a:t>Let's plot several images with their predictions. Note that the model can be wrong even when very confident.</a:t>
            </a:r>
            <a:endParaRPr lang="en-IN" sz="2000" dirty="0"/>
          </a:p>
        </p:txBody>
      </p:sp>
    </p:spTree>
    <p:extLst>
      <p:ext uri="{BB962C8B-B14F-4D97-AF65-F5344CB8AC3E}">
        <p14:creationId xmlns:p14="http://schemas.microsoft.com/office/powerpoint/2010/main" val="363484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1564-CD97-DB3D-EA23-F9FBD690C4C9}"/>
              </a:ext>
            </a:extLst>
          </p:cNvPr>
          <p:cNvSpPr>
            <a:spLocks noGrp="1"/>
          </p:cNvSpPr>
          <p:nvPr>
            <p:ph type="title"/>
          </p:nvPr>
        </p:nvSpPr>
        <p:spPr/>
        <p:txBody>
          <a:bodyPr/>
          <a:lstStyle/>
          <a:p>
            <a:r>
              <a:rPr lang="en-US" b="1" dirty="0"/>
              <a:t>Verify Predictions Contd..</a:t>
            </a:r>
            <a:endParaRPr lang="en-IN" b="1" dirty="0"/>
          </a:p>
        </p:txBody>
      </p:sp>
      <p:pic>
        <p:nvPicPr>
          <p:cNvPr id="5122" name="Picture 2">
            <a:extLst>
              <a:ext uri="{FF2B5EF4-FFF2-40B4-BE49-F238E27FC236}">
                <a16:creationId xmlns:a16="http://schemas.microsoft.com/office/drawing/2014/main" id="{B6F3DB17-9B0A-640A-87A7-0660DEEF2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889185"/>
            <a:ext cx="46101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14A6738-6A70-DFBD-80FF-2CB228175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578" y="2889185"/>
            <a:ext cx="46101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54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724" y="679173"/>
            <a:ext cx="8911687" cy="1280890"/>
          </a:xfrm>
        </p:spPr>
        <p:txBody>
          <a:bodyPr/>
          <a:lstStyle/>
          <a:p>
            <a:r>
              <a:rPr lang="en-IN" b="1" dirty="0"/>
              <a:t>RESULTS</a:t>
            </a:r>
          </a:p>
        </p:txBody>
      </p:sp>
      <p:pic>
        <p:nvPicPr>
          <p:cNvPr id="2052" name="Picture 4">
            <a:extLst>
              <a:ext uri="{FF2B5EF4-FFF2-40B4-BE49-F238E27FC236}">
                <a16:creationId xmlns:a16="http://schemas.microsoft.com/office/drawing/2014/main" id="{6B3F59B7-1E3C-34CD-B4E4-0DC871E08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724" y="2334879"/>
            <a:ext cx="4077476" cy="41544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0627FFE-5339-4F87-44E5-D9E6939B1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342" y="2337013"/>
            <a:ext cx="4941401" cy="415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9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IN" b="1" dirty="0"/>
            </a:br>
            <a:endParaRPr lang="en-IN"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latin typeface="Arial" panose="020B0604020202020204" pitchFamily="34" charset="0"/>
                <a:cs typeface="Arial" panose="020B0604020202020204" pitchFamily="34" charset="0"/>
              </a:rPr>
              <a:t>In conclusion, this Project illustrates the effectiveness of TensorFlow for image classification tasks, using the Fashion MNIST dataset as a case </a:t>
            </a:r>
            <a:r>
              <a:rPr lang="en-US" sz="2800" dirty="0" err="1">
                <a:latin typeface="Arial" panose="020B0604020202020204" pitchFamily="34" charset="0"/>
                <a:cs typeface="Arial" panose="020B0604020202020204" pitchFamily="34" charset="0"/>
              </a:rPr>
              <a:t>study.Through</a:t>
            </a:r>
            <a:r>
              <a:rPr lang="en-US" sz="2800" dirty="0">
                <a:latin typeface="Arial" panose="020B0604020202020204" pitchFamily="34" charset="0"/>
                <a:cs typeface="Arial" panose="020B0604020202020204" pitchFamily="34" charset="0"/>
              </a:rPr>
              <a:t> the construction and training of neural network models, we've explored various methodologies to accurately categorize clothing items into predefined classes. The visualization of predictions further enhances our understanding of the model's behavior and confidence levels in classification </a:t>
            </a:r>
            <a:r>
              <a:rPr lang="en-US" sz="2800" dirty="0" err="1">
                <a:latin typeface="Arial" panose="020B0604020202020204" pitchFamily="34" charset="0"/>
                <a:cs typeface="Arial" panose="020B0604020202020204" pitchFamily="34" charset="0"/>
              </a:rPr>
              <a:t>tasksOverall</a:t>
            </a:r>
            <a:endParaRPr lang="en-IN" sz="2800" dirty="0"/>
          </a:p>
          <a:p>
            <a:endParaRPr lang="en-IN" sz="2400" dirty="0"/>
          </a:p>
        </p:txBody>
      </p:sp>
    </p:spTree>
    <p:extLst>
      <p:ext uri="{BB962C8B-B14F-4D97-AF65-F5344CB8AC3E}">
        <p14:creationId xmlns:p14="http://schemas.microsoft.com/office/powerpoint/2010/main" val="79804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03F2-287C-C783-1A1B-695A3C245710}"/>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7BED1553-DA92-FB9C-7617-1F3281E0FF53}"/>
              </a:ext>
            </a:extLst>
          </p:cNvPr>
          <p:cNvSpPr>
            <a:spLocks noGrp="1"/>
          </p:cNvSpPr>
          <p:nvPr>
            <p:ph idx="1"/>
          </p:nvPr>
        </p:nvSpPr>
        <p:spPr/>
        <p:txBody>
          <a:bodyPr/>
          <a:lstStyle/>
          <a:p>
            <a:pPr>
              <a:buFont typeface="Arial" panose="020B0604020202020204" pitchFamily="34" charset="0"/>
              <a:buChar char="•"/>
            </a:pPr>
            <a:r>
              <a:rPr lang="en-IN" sz="1800" dirty="0">
                <a:solidFill>
                  <a:schemeClr val="tx1"/>
                </a:solidFill>
                <a:hlinkClick r:id="rId2">
                  <a:extLst>
                    <a:ext uri="{A12FA001-AC4F-418D-AE19-62706E023703}">
                      <ahyp:hlinkClr xmlns:ahyp="http://schemas.microsoft.com/office/drawing/2018/hyperlinkcolor" val="tx"/>
                    </a:ext>
                  </a:extLst>
                </a:hlinkClick>
              </a:rPr>
              <a:t>https://www.tensorflow.org/</a:t>
            </a:r>
            <a:endParaRPr lang="en-IN" sz="1800" dirty="0">
              <a:solidFill>
                <a:schemeClr val="tx1"/>
              </a:solidFill>
            </a:endParaRPr>
          </a:p>
          <a:p>
            <a:pPr>
              <a:buFont typeface="Arial" panose="020B0604020202020204" pitchFamily="34" charset="0"/>
              <a:buChar char="•"/>
            </a:pPr>
            <a:r>
              <a:rPr lang="en-IN" sz="1800" dirty="0">
                <a:solidFill>
                  <a:schemeClr val="tx1"/>
                </a:solidFill>
                <a:hlinkClick r:id="rId3">
                  <a:extLst>
                    <a:ext uri="{A12FA001-AC4F-418D-AE19-62706E023703}">
                      <ahyp:hlinkClr xmlns:ahyp="http://schemas.microsoft.com/office/drawing/2018/hyperlinkcolor" val="tx"/>
                    </a:ext>
                  </a:extLst>
                </a:hlinkClick>
              </a:rPr>
              <a:t>pandas - Python Data Analysis Library (pydata.org)</a:t>
            </a:r>
            <a:endParaRPr lang="en-IN" sz="1800" dirty="0">
              <a:solidFill>
                <a:schemeClr val="tx1"/>
              </a:solidFill>
            </a:endParaRPr>
          </a:p>
          <a:p>
            <a:pPr>
              <a:buFont typeface="Arial" panose="020B0604020202020204" pitchFamily="34" charset="0"/>
              <a:buChar char="•"/>
            </a:pPr>
            <a:r>
              <a:rPr lang="en-IN" sz="1800" dirty="0">
                <a:solidFill>
                  <a:schemeClr val="tx1"/>
                </a:solidFill>
                <a:hlinkClick r:id="rId4">
                  <a:extLst>
                    <a:ext uri="{A12FA001-AC4F-418D-AE19-62706E023703}">
                      <ahyp:hlinkClr xmlns:ahyp="http://schemas.microsoft.com/office/drawing/2018/hyperlinkcolor" val="tx"/>
                    </a:ext>
                  </a:extLst>
                </a:hlinkClick>
              </a:rPr>
              <a:t>NumPy –</a:t>
            </a:r>
            <a:endParaRPr lang="en-IN" sz="1800" dirty="0">
              <a:solidFill>
                <a:schemeClr val="tx1"/>
              </a:solidFill>
            </a:endParaRPr>
          </a:p>
          <a:p>
            <a:pPr>
              <a:buFont typeface="Arial" panose="020B0604020202020204" pitchFamily="34" charset="0"/>
              <a:buChar char="•"/>
            </a:pPr>
            <a:r>
              <a:rPr lang="en-IN" dirty="0"/>
              <a:t>https://storage.googleapis.com/tensorflow/tf-keras-datasets/train-labels-idx1-ubyte.gz</a:t>
            </a:r>
          </a:p>
        </p:txBody>
      </p:sp>
    </p:spTree>
    <p:extLst>
      <p:ext uri="{BB962C8B-B14F-4D97-AF65-F5344CB8AC3E}">
        <p14:creationId xmlns:p14="http://schemas.microsoft.com/office/powerpoint/2010/main" val="365160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F7E9-EC68-5D3D-5F55-53620FB38A2A}"/>
              </a:ext>
            </a:extLst>
          </p:cNvPr>
          <p:cNvSpPr>
            <a:spLocks noGrp="1"/>
          </p:cNvSpPr>
          <p:nvPr>
            <p:ph type="title"/>
          </p:nvPr>
        </p:nvSpPr>
        <p:spPr>
          <a:xfrm>
            <a:off x="3338318" y="3550298"/>
            <a:ext cx="8761413" cy="706964"/>
          </a:xfrm>
        </p:spPr>
        <p:txBody>
          <a:bodyPr/>
          <a:lstStyle/>
          <a:p>
            <a:r>
              <a:rPr lang="en-US" sz="7200" b="1" dirty="0">
                <a:solidFill>
                  <a:schemeClr val="tx1"/>
                </a:solidFill>
              </a:rPr>
              <a:t>THANK YOU</a:t>
            </a:r>
            <a:endParaRPr lang="en-IN" sz="7200" b="1" dirty="0">
              <a:solidFill>
                <a:schemeClr val="tx1"/>
              </a:solidFill>
            </a:endParaRPr>
          </a:p>
        </p:txBody>
      </p:sp>
    </p:spTree>
    <p:extLst>
      <p:ext uri="{BB962C8B-B14F-4D97-AF65-F5344CB8AC3E}">
        <p14:creationId xmlns:p14="http://schemas.microsoft.com/office/powerpoint/2010/main" val="225290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BB7A-D3E3-FD9C-082C-4AE51F7A5362}"/>
              </a:ext>
            </a:extLst>
          </p:cNvPr>
          <p:cNvSpPr>
            <a:spLocks noGrp="1"/>
          </p:cNvSpPr>
          <p:nvPr>
            <p:ph type="title"/>
          </p:nvPr>
        </p:nvSpPr>
        <p:spPr/>
        <p:txBody>
          <a:bodyPr/>
          <a:lstStyle/>
          <a:p>
            <a:r>
              <a:rPr lang="en-IN" sz="3600" b="1" dirty="0"/>
              <a:t>OUTLINE :</a:t>
            </a:r>
            <a:endParaRPr lang="en-IN" dirty="0"/>
          </a:p>
        </p:txBody>
      </p:sp>
      <p:sp>
        <p:nvSpPr>
          <p:cNvPr id="3" name="Content Placeholder 2">
            <a:extLst>
              <a:ext uri="{FF2B5EF4-FFF2-40B4-BE49-F238E27FC236}">
                <a16:creationId xmlns:a16="http://schemas.microsoft.com/office/drawing/2014/main" id="{997FD0F8-732D-9427-C4A8-34E125C76C59}"/>
              </a:ext>
            </a:extLst>
          </p:cNvPr>
          <p:cNvSpPr>
            <a:spLocks noGrp="1"/>
          </p:cNvSpPr>
          <p:nvPr>
            <p:ph idx="1"/>
          </p:nvPr>
        </p:nvSpPr>
        <p:spPr/>
        <p:txBody>
          <a:bodyPr>
            <a:noAutofit/>
          </a:bodyPr>
          <a:lstStyle/>
          <a:p>
            <a:pPr marL="285750" indent="-285750">
              <a:buFont typeface="Arial" panose="020B0604020202020204" pitchFamily="34" charset="0"/>
              <a:buChar char="•"/>
            </a:pPr>
            <a:r>
              <a:rPr lang="en-IN" sz="2000" b="1" dirty="0"/>
              <a:t>Introduction</a:t>
            </a:r>
          </a:p>
          <a:p>
            <a:pPr marL="285750" indent="-285750">
              <a:buFont typeface="Arial" panose="020B0604020202020204" pitchFamily="34" charset="0"/>
              <a:buChar char="•"/>
            </a:pPr>
            <a:r>
              <a:rPr lang="en-IN" sz="2000" b="1" dirty="0"/>
              <a:t>Problem Statement</a:t>
            </a:r>
          </a:p>
          <a:p>
            <a:pPr marL="285750" indent="-285750">
              <a:buFont typeface="Arial" panose="020B0604020202020204" pitchFamily="34" charset="0"/>
              <a:buChar char="•"/>
            </a:pPr>
            <a:r>
              <a:rPr lang="en-IN" sz="2000" b="1" dirty="0"/>
              <a:t>Objective</a:t>
            </a:r>
          </a:p>
          <a:p>
            <a:pPr marL="285750" indent="-285750">
              <a:buFont typeface="Arial" panose="020B0604020202020204" pitchFamily="34" charset="0"/>
              <a:buChar char="•"/>
            </a:pPr>
            <a:r>
              <a:rPr lang="en-IN" sz="2000" b="1" dirty="0"/>
              <a:t>Software Requirements</a:t>
            </a:r>
          </a:p>
          <a:p>
            <a:pPr marL="285750" indent="-285750">
              <a:buFont typeface="Arial" panose="020B0604020202020204" pitchFamily="34" charset="0"/>
              <a:buChar char="•"/>
            </a:pPr>
            <a:r>
              <a:rPr lang="en-IN" sz="2000" b="1" dirty="0"/>
              <a:t>Proposed Work</a:t>
            </a:r>
          </a:p>
          <a:p>
            <a:pPr marL="285750" indent="-285750">
              <a:buFont typeface="Arial" panose="020B0604020202020204" pitchFamily="34" charset="0"/>
              <a:buChar char="•"/>
            </a:pPr>
            <a:r>
              <a:rPr lang="en-IN" sz="2000" b="1" dirty="0"/>
              <a:t>Result</a:t>
            </a:r>
          </a:p>
          <a:p>
            <a:pPr marL="285750" indent="-285750">
              <a:buFont typeface="Arial" panose="020B0604020202020204" pitchFamily="34" charset="0"/>
              <a:buChar char="•"/>
            </a:pPr>
            <a:r>
              <a:rPr lang="en-IN" sz="2000" b="1" dirty="0"/>
              <a:t>Conclusion</a:t>
            </a:r>
          </a:p>
          <a:p>
            <a:pPr marL="285750" indent="-285750">
              <a:buFont typeface="Arial" panose="020B0604020202020204" pitchFamily="34" charset="0"/>
              <a:buChar char="•"/>
            </a:pPr>
            <a:r>
              <a:rPr lang="en-IN" sz="2000" b="1" dirty="0"/>
              <a:t>References</a:t>
            </a:r>
            <a:endParaRPr lang="en-IN" sz="2000" dirty="0"/>
          </a:p>
        </p:txBody>
      </p:sp>
    </p:spTree>
    <p:extLst>
      <p:ext uri="{BB962C8B-B14F-4D97-AF65-F5344CB8AC3E}">
        <p14:creationId xmlns:p14="http://schemas.microsoft.com/office/powerpoint/2010/main" val="21364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533" y="1141619"/>
            <a:ext cx="8761413" cy="706964"/>
          </a:xfrm>
        </p:spPr>
        <p:txBody>
          <a:bodyPr/>
          <a:lstStyle/>
          <a:p>
            <a:r>
              <a:rPr lang="en-US" b="1" dirty="0"/>
              <a:t>Introduction:</a:t>
            </a:r>
            <a:br>
              <a:rPr lang="en-IN" b="1" dirty="0"/>
            </a:br>
            <a:endParaRPr lang="en-IN" b="1" dirty="0"/>
          </a:p>
        </p:txBody>
      </p:sp>
      <p:sp>
        <p:nvSpPr>
          <p:cNvPr id="3" name="Content Placeholder 2"/>
          <p:cNvSpPr>
            <a:spLocks noGrp="1"/>
          </p:cNvSpPr>
          <p:nvPr>
            <p:ph idx="1"/>
          </p:nvPr>
        </p:nvSpPr>
        <p:spPr>
          <a:xfrm>
            <a:off x="1154954" y="2603500"/>
            <a:ext cx="9995128" cy="3416300"/>
          </a:xfrm>
        </p:spPr>
        <p:txBody>
          <a:bodyPr>
            <a:normAutofit fontScale="92500" lnSpcReduction="10000"/>
          </a:bodyPr>
          <a:lstStyle/>
          <a:p>
            <a:r>
              <a:rPr lang="en-US" sz="2800" dirty="0">
                <a:latin typeface="Arial" panose="020B0604020202020204" pitchFamily="34" charset="0"/>
                <a:cs typeface="Arial" panose="020B0604020202020204" pitchFamily="34" charset="0"/>
              </a:rPr>
              <a:t>The Project presents a practical demonstration of image classification using TensorFlow, a powerful deep learning framework.</a:t>
            </a:r>
          </a:p>
          <a:p>
            <a:r>
              <a:rPr lang="en-US" sz="2800" dirty="0">
                <a:latin typeface="Arial" panose="020B0604020202020204" pitchFamily="34" charset="0"/>
                <a:cs typeface="Arial" panose="020B0604020202020204" pitchFamily="34" charset="0"/>
              </a:rPr>
              <a:t>The entire workflow, from data loading and preprocessing to model training and evaluation. </a:t>
            </a:r>
          </a:p>
          <a:p>
            <a:r>
              <a:rPr lang="en-US" sz="2800" dirty="0">
                <a:latin typeface="Arial" panose="020B0604020202020204" pitchFamily="34" charset="0"/>
                <a:cs typeface="Arial" panose="020B0604020202020204" pitchFamily="34" charset="0"/>
              </a:rPr>
              <a:t>It describes about visualization tools to interpret model predictions, aiding in understanding its decisions and confidence levels. </a:t>
            </a:r>
          </a:p>
          <a:p>
            <a:pPr marL="0" indent="0">
              <a:buNone/>
            </a:pPr>
            <a:endParaRPr lang="en-IN" sz="2400" dirty="0"/>
          </a:p>
        </p:txBody>
      </p:sp>
    </p:spTree>
    <p:extLst>
      <p:ext uri="{BB962C8B-B14F-4D97-AF65-F5344CB8AC3E}">
        <p14:creationId xmlns:p14="http://schemas.microsoft.com/office/powerpoint/2010/main" val="318172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227" y="1048313"/>
            <a:ext cx="8761413" cy="706964"/>
          </a:xfrm>
        </p:spPr>
        <p:txBody>
          <a:bodyPr/>
          <a:lstStyle/>
          <a:p>
            <a:r>
              <a:rPr lang="en-US" b="1" dirty="0"/>
              <a:t>Problem Statement:</a:t>
            </a:r>
            <a:br>
              <a:rPr lang="en-IN" b="1" dirty="0"/>
            </a:br>
            <a:endParaRPr lang="en-IN" b="1" dirty="0"/>
          </a:p>
        </p:txBody>
      </p:sp>
      <p:sp>
        <p:nvSpPr>
          <p:cNvPr id="3" name="Content Placeholder 2"/>
          <p:cNvSpPr>
            <a:spLocks noGrp="1"/>
          </p:cNvSpPr>
          <p:nvPr>
            <p:ph idx="1"/>
          </p:nvPr>
        </p:nvSpPr>
        <p:spPr>
          <a:xfrm>
            <a:off x="1154954" y="2603500"/>
            <a:ext cx="10144417" cy="3416300"/>
          </a:xfrm>
        </p:spPr>
        <p:txBody>
          <a:bodyPr>
            <a:normAutofit/>
          </a:bodyPr>
          <a:lstStyle/>
          <a:p>
            <a:r>
              <a:rPr lang="en-US" sz="2000" dirty="0">
                <a:latin typeface="Arial" panose="020B0604020202020204" pitchFamily="34" charset="0"/>
                <a:cs typeface="Arial" panose="020B0604020202020204" pitchFamily="34" charset="0"/>
              </a:rPr>
              <a:t>The problem statement for this demonstration is to accurately classify images of clothing items into predefined categories using machine learning techniques.</a:t>
            </a:r>
          </a:p>
          <a:p>
            <a:r>
              <a:rPr lang="en-US" sz="2000" dirty="0">
                <a:latin typeface="Arial" panose="020B0604020202020204" pitchFamily="34" charset="0"/>
                <a:cs typeface="Arial" panose="020B0604020202020204" pitchFamily="34" charset="0"/>
              </a:rPr>
              <a:t>The task involves training a neural network model to correctly identify various types of clothing, such as T-shirts, trousers, pullovers, dresses, coats, sandals, shirts, sneakers, bags, and ankle boots, based on input images.</a:t>
            </a:r>
          </a:p>
          <a:p>
            <a:r>
              <a:rPr lang="en-US" sz="2000" dirty="0">
                <a:latin typeface="Arial" panose="020B0604020202020204" pitchFamily="34" charset="0"/>
                <a:cs typeface="Arial" panose="020B0604020202020204" pitchFamily="34" charset="0"/>
              </a:rPr>
              <a:t>The goal is to develop a robust image classification system capable of accurately distinguishing between different types of clothing items with high accuracy using TensorFlow and the Fashion MNIST dataset.</a:t>
            </a: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06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CDCE-06CE-B412-5C82-F05451D5A3C0}"/>
              </a:ext>
            </a:extLst>
          </p:cNvPr>
          <p:cNvSpPr>
            <a:spLocks noGrp="1"/>
          </p:cNvSpPr>
          <p:nvPr>
            <p:ph type="title"/>
          </p:nvPr>
        </p:nvSpPr>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457DDA8D-2BCF-3E26-FA45-B7DED6976054}"/>
              </a:ext>
            </a:extLst>
          </p:cNvPr>
          <p:cNvSpPr>
            <a:spLocks noGrp="1"/>
          </p:cNvSpPr>
          <p:nvPr>
            <p:ph idx="1"/>
          </p:nvPr>
        </p:nvSpPr>
        <p:spPr>
          <a:xfrm>
            <a:off x="1154954" y="2603500"/>
            <a:ext cx="10312368" cy="3416300"/>
          </a:xfrm>
        </p:spPr>
        <p:txBody>
          <a:bodyPr>
            <a:normAutofit fontScale="92500"/>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objective of this demonstration is to provide a step-by-step guide to implementing image classification using TensorFlow. </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It aims to showcase the capabilities of TensorFlow in building, training, and evaluating neural network models for image classification tasks. </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By using this , we can gain practical experience in preprocessing image data, constructing neural network architectures, optimizing models, and interpreting prediction results. </a:t>
            </a:r>
            <a:endParaRPr lang="en-IN" sz="2800" dirty="0"/>
          </a:p>
        </p:txBody>
      </p:sp>
    </p:spTree>
    <p:extLst>
      <p:ext uri="{BB962C8B-B14F-4D97-AF65-F5344CB8AC3E}">
        <p14:creationId xmlns:p14="http://schemas.microsoft.com/office/powerpoint/2010/main" val="219386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REQUIREMENTS:</a:t>
            </a:r>
            <a:br>
              <a:rPr lang="en-IN" dirty="0"/>
            </a:b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2800" dirty="0">
                <a:latin typeface="Arial" panose="020B0604020202020204" pitchFamily="34" charset="0"/>
                <a:cs typeface="Arial" panose="020B0604020202020204" pitchFamily="34" charset="0"/>
              </a:rPr>
              <a:t>Language Used: Python</a:t>
            </a:r>
            <a:endParaRPr lang="en-IN" sz="2800" dirty="0">
              <a:latin typeface="Arial" panose="020B0604020202020204" pitchFamily="34" charset="0"/>
              <a:cs typeface="Arial" panose="020B0604020202020204" pitchFamily="34" charset="0"/>
            </a:endParaRPr>
          </a:p>
          <a:p>
            <a:pPr lvl="0">
              <a:buFont typeface="Wingdings" panose="05000000000000000000" pitchFamily="2" charset="2"/>
              <a:buChar char="Ø"/>
            </a:pPr>
            <a:r>
              <a:rPr lang="en-US" sz="2800" dirty="0">
                <a:latin typeface="Arial" panose="020B0604020202020204" pitchFamily="34" charset="0"/>
                <a:cs typeface="Arial" panose="020B0604020202020204" pitchFamily="34" charset="0"/>
              </a:rPr>
              <a:t>Tool : Google </a:t>
            </a:r>
            <a:r>
              <a:rPr lang="en-US" sz="2800" dirty="0" err="1">
                <a:latin typeface="Arial" panose="020B0604020202020204" pitchFamily="34" charset="0"/>
                <a:cs typeface="Arial" panose="020B0604020202020204" pitchFamily="34" charset="0"/>
              </a:rPr>
              <a:t>Colab</a:t>
            </a:r>
            <a:endParaRPr lang="en-IN" sz="2800" dirty="0">
              <a:latin typeface="Arial" panose="020B0604020202020204" pitchFamily="34" charset="0"/>
              <a:cs typeface="Arial" panose="020B0604020202020204" pitchFamily="34" charset="0"/>
            </a:endParaRPr>
          </a:p>
          <a:p>
            <a:pPr lvl="0">
              <a:buFont typeface="Wingdings" panose="05000000000000000000" pitchFamily="2" charset="2"/>
              <a:buChar char="Ø"/>
            </a:pPr>
            <a:r>
              <a:rPr lang="en-US" sz="2800" dirty="0">
                <a:latin typeface="Arial" panose="020B0604020202020204" pitchFamily="34" charset="0"/>
                <a:cs typeface="Arial" panose="020B0604020202020204" pitchFamily="34" charset="0"/>
              </a:rPr>
              <a:t>Libraries used: Tensor Flow, </a:t>
            </a:r>
            <a:r>
              <a:rPr lang="en-US" sz="2800" dirty="0" err="1">
                <a:latin typeface="Arial" panose="020B0604020202020204" pitchFamily="34" charset="0"/>
                <a:cs typeface="Arial" panose="020B0604020202020204" pitchFamily="34" charset="0"/>
              </a:rPr>
              <a:t>keras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Matplotlib</a:t>
            </a:r>
            <a:r>
              <a:rPr lang="en-US" sz="2800" dirty="0">
                <a:latin typeface="Arial" panose="020B0604020202020204" pitchFamily="34" charset="0"/>
                <a:cs typeface="Arial" panose="020B0604020202020204" pitchFamily="34" charset="0"/>
              </a:rPr>
              <a:t>, Pandas, </a:t>
            </a:r>
            <a:r>
              <a:rPr lang="en-US" sz="2800" dirty="0" err="1">
                <a:latin typeface="Arial" panose="020B0604020202020204" pitchFamily="34" charset="0"/>
                <a:cs typeface="Arial" panose="020B0604020202020204" pitchFamily="34" charset="0"/>
              </a:rPr>
              <a:t>Numpy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Seaborn</a:t>
            </a:r>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4082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a:t>
            </a:r>
            <a:br>
              <a:rPr lang="en-IN" b="1" dirty="0"/>
            </a:br>
            <a:endParaRPr lang="en-IN" b="1" dirty="0"/>
          </a:p>
        </p:txBody>
      </p:sp>
      <p:sp>
        <p:nvSpPr>
          <p:cNvPr id="3" name="Content Placeholder 2"/>
          <p:cNvSpPr>
            <a:spLocks noGrp="1"/>
          </p:cNvSpPr>
          <p:nvPr>
            <p:ph idx="1"/>
          </p:nvPr>
        </p:nvSpPr>
        <p:spPr/>
        <p:txBody>
          <a:bodyPr>
            <a:normAutofit/>
          </a:bodyPr>
          <a:lstStyle/>
          <a:p>
            <a:r>
              <a:rPr lang="en-US" sz="2800" dirty="0"/>
              <a:t>Data Collection</a:t>
            </a:r>
          </a:p>
          <a:p>
            <a:r>
              <a:rPr lang="en-US" sz="2800" dirty="0"/>
              <a:t>Preprocessed Data</a:t>
            </a:r>
          </a:p>
          <a:p>
            <a:r>
              <a:rPr lang="en-US" sz="2800" dirty="0"/>
              <a:t>Train the model</a:t>
            </a:r>
          </a:p>
          <a:p>
            <a:r>
              <a:rPr lang="en-US" sz="2800" dirty="0"/>
              <a:t>Verify Predictions</a:t>
            </a:r>
            <a:endParaRPr lang="en-IN" sz="2800" dirty="0"/>
          </a:p>
        </p:txBody>
      </p:sp>
    </p:spTree>
    <p:extLst>
      <p:ext uri="{BB962C8B-B14F-4D97-AF65-F5344CB8AC3E}">
        <p14:creationId xmlns:p14="http://schemas.microsoft.com/office/powerpoint/2010/main" val="304223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a:t>
            </a:r>
            <a:endParaRPr lang="en-IN" b="1" dirty="0"/>
          </a:p>
        </p:txBody>
      </p:sp>
      <p:sp>
        <p:nvSpPr>
          <p:cNvPr id="3" name="Content Placeholder 2"/>
          <p:cNvSpPr>
            <a:spLocks noGrp="1"/>
          </p:cNvSpPr>
          <p:nvPr>
            <p:ph idx="1"/>
          </p:nvPr>
        </p:nvSpPr>
        <p:spPr>
          <a:xfrm>
            <a:off x="1024396" y="2202550"/>
            <a:ext cx="9276567" cy="4249847"/>
          </a:xfrm>
        </p:spPr>
        <p:txBody>
          <a:bodyPr>
            <a:noAutofit/>
          </a:bodyPr>
          <a:lstStyle/>
          <a:p>
            <a:r>
              <a:rPr lang="en-US" sz="1900" dirty="0"/>
              <a:t>This project uses the Fashion MNIST dataset which contains 70,000 grayscale images in 10 categories. The images show of clothing at low resolution (28 by 28 pixels)</a:t>
            </a:r>
          </a:p>
          <a:p>
            <a:r>
              <a:rPr lang="en-US" sz="1900" dirty="0"/>
              <a:t>60,000 images are used to train the network and 10,000</a:t>
            </a:r>
          </a:p>
          <a:p>
            <a:pPr marL="0" indent="0">
              <a:buNone/>
            </a:pPr>
            <a:r>
              <a:rPr lang="en-US" sz="1900" dirty="0"/>
              <a:t> images to evaluate how accurately the network learned to</a:t>
            </a:r>
          </a:p>
          <a:p>
            <a:pPr marL="0" indent="0">
              <a:buNone/>
            </a:pPr>
            <a:r>
              <a:rPr lang="en-US" sz="1900" dirty="0"/>
              <a:t> classify images</a:t>
            </a:r>
          </a:p>
          <a:p>
            <a:endParaRPr lang="en-IN" sz="1900" dirty="0"/>
          </a:p>
        </p:txBody>
      </p:sp>
      <p:pic>
        <p:nvPicPr>
          <p:cNvPr id="1026" name="Picture 2" descr="Fashion MNIST sprite">
            <a:extLst>
              <a:ext uri="{FF2B5EF4-FFF2-40B4-BE49-F238E27FC236}">
                <a16:creationId xmlns:a16="http://schemas.microsoft.com/office/drawing/2014/main" id="{54DA524A-0064-B307-A3FE-9FA1FFDA3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183" y="2913885"/>
            <a:ext cx="3760237" cy="376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4D9F-9A92-89AB-7DAD-DD7FF52C5975}"/>
              </a:ext>
            </a:extLst>
          </p:cNvPr>
          <p:cNvSpPr>
            <a:spLocks noGrp="1"/>
          </p:cNvSpPr>
          <p:nvPr>
            <p:ph type="title"/>
          </p:nvPr>
        </p:nvSpPr>
        <p:spPr/>
        <p:txBody>
          <a:bodyPr/>
          <a:lstStyle/>
          <a:p>
            <a:r>
              <a:rPr lang="en-US" b="1" dirty="0"/>
              <a:t>Preprocessed Data</a:t>
            </a:r>
            <a:endParaRPr lang="en-IN" b="1" dirty="0"/>
          </a:p>
        </p:txBody>
      </p:sp>
      <p:sp>
        <p:nvSpPr>
          <p:cNvPr id="3" name="Content Placeholder 2">
            <a:extLst>
              <a:ext uri="{FF2B5EF4-FFF2-40B4-BE49-F238E27FC236}">
                <a16:creationId xmlns:a16="http://schemas.microsoft.com/office/drawing/2014/main" id="{4524C31D-825B-7989-CBAA-9FBBB7CC52FE}"/>
              </a:ext>
            </a:extLst>
          </p:cNvPr>
          <p:cNvSpPr>
            <a:spLocks noGrp="1"/>
          </p:cNvSpPr>
          <p:nvPr>
            <p:ph idx="1"/>
          </p:nvPr>
        </p:nvSpPr>
        <p:spPr/>
        <p:txBody>
          <a:bodyPr/>
          <a:lstStyle/>
          <a:p>
            <a:r>
              <a:rPr lang="en-US" dirty="0"/>
              <a:t>The data must be preprocessed before training the network. If you inspect the first image in the training set, you will see that the pixel values fall in the range of 0 to 255.</a:t>
            </a:r>
          </a:p>
          <a:p>
            <a:r>
              <a:rPr lang="en-US" dirty="0"/>
              <a:t>Scale these values to a range of 0 to 1 before feeding them to the neural network model. To do so, divide the values by 255. </a:t>
            </a:r>
            <a:endParaRPr lang="en-IN" dirty="0"/>
          </a:p>
        </p:txBody>
      </p:sp>
      <p:pic>
        <p:nvPicPr>
          <p:cNvPr id="4" name="Content Placeholder 3">
            <a:extLst>
              <a:ext uri="{FF2B5EF4-FFF2-40B4-BE49-F238E27FC236}">
                <a16:creationId xmlns:a16="http://schemas.microsoft.com/office/drawing/2014/main" id="{057F020C-377A-EC7B-ACC4-53986230D80B}"/>
              </a:ext>
            </a:extLst>
          </p:cNvPr>
          <p:cNvPicPr>
            <a:picLocks noChangeAspect="1"/>
          </p:cNvPicPr>
          <p:nvPr/>
        </p:nvPicPr>
        <p:blipFill>
          <a:blip r:embed="rId2"/>
          <a:stretch>
            <a:fillRect/>
          </a:stretch>
        </p:blipFill>
        <p:spPr>
          <a:xfrm>
            <a:off x="8798768" y="4132220"/>
            <a:ext cx="3152958" cy="2603023"/>
          </a:xfrm>
          <a:prstGeom prst="rect">
            <a:avLst/>
          </a:prstGeom>
        </p:spPr>
      </p:pic>
    </p:spTree>
    <p:extLst>
      <p:ext uri="{BB962C8B-B14F-4D97-AF65-F5344CB8AC3E}">
        <p14:creationId xmlns:p14="http://schemas.microsoft.com/office/powerpoint/2010/main" val="3786851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135</TotalTime>
  <Words>706</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Ion Boardroom</vt:lpstr>
      <vt:lpstr> IMAGE CLASSIFICATION : CLASSIFY IMAGES OF CLOTHING</vt:lpstr>
      <vt:lpstr>OUTLINE :</vt:lpstr>
      <vt:lpstr>Introduction: </vt:lpstr>
      <vt:lpstr>Problem Statement: </vt:lpstr>
      <vt:lpstr>Objectives</vt:lpstr>
      <vt:lpstr>SOFTWARE REQUIREMENTS: </vt:lpstr>
      <vt:lpstr>Proposed solution: </vt:lpstr>
      <vt:lpstr>Data Collection</vt:lpstr>
      <vt:lpstr>Preprocessed Data</vt:lpstr>
      <vt:lpstr>Train the Model</vt:lpstr>
      <vt:lpstr>Verify Predictions</vt:lpstr>
      <vt:lpstr>Verify Predictions Contd..</vt:lpstr>
      <vt:lpstr>RESULTS</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 images of clothing</dc:title>
  <dc:creator>ADMIN</dc:creator>
  <cp:lastModifiedBy>Harshini Narendran</cp:lastModifiedBy>
  <cp:revision>4</cp:revision>
  <dcterms:created xsi:type="dcterms:W3CDTF">2024-04-28T15:00:40Z</dcterms:created>
  <dcterms:modified xsi:type="dcterms:W3CDTF">2024-04-29T01:25:16Z</dcterms:modified>
</cp:coreProperties>
</file>