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732" y="-4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ruthi\EXCEL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DATASET.xlsx]Sheet4!PivotTable1</c:name>
    <c:fmtId val="1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Sheet4!$B$4:$B$5</c:f>
              <c:strCache>
                <c:ptCount val="1"/>
                <c:pt idx="0">
                  <c:v>Accounting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Sheet4!$B$6:$B$112</c:f>
              <c:numCache>
                <c:formatCode>General</c:formatCode>
                <c:ptCount val="53"/>
                <c:pt idx="0">
                  <c:v>1</c:v>
                </c:pt>
                <c:pt idx="23">
                  <c:v>1</c:v>
                </c:pt>
                <c:pt idx="28">
                  <c:v>1</c:v>
                </c:pt>
                <c:pt idx="4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Business Development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Sheet4!$C$6:$C$112</c:f>
              <c:numCache>
                <c:formatCode>General</c:formatCode>
                <c:ptCount val="53"/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8">
                  <c:v>1</c:v>
                </c:pt>
                <c:pt idx="39">
                  <c:v>1</c:v>
                </c:pt>
                <c:pt idx="4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Engineering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Sheet4!$D$6:$D$112</c:f>
              <c:numCache>
                <c:formatCode>General</c:formatCode>
                <c:ptCount val="53"/>
                <c:pt idx="10">
                  <c:v>1</c:v>
                </c:pt>
                <c:pt idx="11">
                  <c:v>1</c:v>
                </c:pt>
                <c:pt idx="17">
                  <c:v>1</c:v>
                </c:pt>
                <c:pt idx="4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Sheet4!$E$4:$E$5</c:f>
              <c:strCache>
                <c:ptCount val="1"/>
                <c:pt idx="0">
                  <c:v>Human Resources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Sheet4!$E$6:$E$112</c:f>
              <c:numCache>
                <c:formatCode>General</c:formatCode>
                <c:ptCount val="53"/>
                <c:pt idx="9">
                  <c:v>1</c:v>
                </c:pt>
                <c:pt idx="12">
                  <c:v>1</c:v>
                </c:pt>
                <c:pt idx="13">
                  <c:v>1</c:v>
                </c:pt>
                <c:pt idx="43">
                  <c:v>1</c:v>
                </c:pt>
                <c:pt idx="52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Sheet4!$F$4:$F$5</c:f>
              <c:strCache>
                <c:ptCount val="1"/>
                <c:pt idx="0">
                  <c:v>Legal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Sheet4!$F$6:$F$112</c:f>
              <c:numCache>
                <c:formatCode>General</c:formatCode>
                <c:ptCount val="53"/>
                <c:pt idx="16">
                  <c:v>1</c:v>
                </c:pt>
                <c:pt idx="5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Sheet4!$G$4:$G$5</c:f>
              <c:strCache>
                <c:ptCount val="1"/>
                <c:pt idx="0">
                  <c:v>Marketing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Sheet4!$G$6:$G$112</c:f>
              <c:numCache>
                <c:formatCode>General</c:formatCode>
                <c:ptCount val="53"/>
                <c:pt idx="24">
                  <c:v>1</c:v>
                </c:pt>
                <c:pt idx="40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Sheet4!$H$4:$H$5</c:f>
              <c:strCache>
                <c:ptCount val="1"/>
                <c:pt idx="0">
                  <c:v>NULL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Sheet4!$H$6:$H$112</c:f>
              <c:numCache>
                <c:formatCode>General</c:formatCode>
                <c:ptCount val="53"/>
                <c:pt idx="2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Sheet4!$I$4:$I$5</c:f>
              <c:strCache>
                <c:ptCount val="1"/>
                <c:pt idx="0">
                  <c:v>Product Management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Sheet4!$I$6:$I$112</c:f>
              <c:numCache>
                <c:formatCode>General</c:formatCode>
                <c:ptCount val="53"/>
                <c:pt idx="7">
                  <c:v>1</c:v>
                </c:pt>
                <c:pt idx="18">
                  <c:v>1</c:v>
                </c:pt>
                <c:pt idx="37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Sheet4!$J$4:$J$5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Sheet4!$J$6:$J$112</c:f>
              <c:numCache>
                <c:formatCode>General</c:formatCode>
                <c:ptCount val="53"/>
                <c:pt idx="2">
                  <c:v>1</c:v>
                </c:pt>
                <c:pt idx="21">
                  <c:v>1</c:v>
                </c:pt>
                <c:pt idx="33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Sheet4!$K$4:$K$5</c:f>
              <c:strCache>
                <c:ptCount val="1"/>
                <c:pt idx="0">
                  <c:v>Sales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Sheet4!$K$6:$K$112</c:f>
              <c:numCache>
                <c:formatCode>General</c:formatCode>
                <c:ptCount val="53"/>
                <c:pt idx="1">
                  <c:v>1</c:v>
                </c:pt>
                <c:pt idx="35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Sheet4!$L$4:$L$5</c:f>
              <c:strCache>
                <c:ptCount val="1"/>
                <c:pt idx="0">
                  <c:v>Services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Sheet4!$L$6:$L$112</c:f>
              <c:numCache>
                <c:formatCode>General</c:formatCode>
                <c:ptCount val="53"/>
                <c:pt idx="14">
                  <c:v>1</c:v>
                </c:pt>
                <c:pt idx="22">
                  <c:v>1</c:v>
                </c:pt>
                <c:pt idx="31">
                  <c:v>1</c:v>
                </c:pt>
                <c:pt idx="34">
                  <c:v>1</c:v>
                </c:pt>
                <c:pt idx="41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Sheet4!$M$4:$M$5</c:f>
              <c:strCache>
                <c:ptCount val="1"/>
                <c:pt idx="0">
                  <c:v>Support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Sheet4!$M$6:$M$112</c:f>
              <c:numCache>
                <c:formatCode>General</c:formatCode>
                <c:ptCount val="53"/>
                <c:pt idx="19">
                  <c:v>1</c:v>
                </c:pt>
                <c:pt idx="29">
                  <c:v>1</c:v>
                </c:pt>
                <c:pt idx="36">
                  <c:v>1</c:v>
                </c:pt>
                <c:pt idx="38">
                  <c:v>1</c:v>
                </c:pt>
                <c:pt idx="45">
                  <c:v>1</c:v>
                </c:pt>
                <c:pt idx="49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Sheet4!$N$4:$N$5</c:f>
              <c:strCache>
                <c:ptCount val="1"/>
                <c:pt idx="0">
                  <c:v>Training</c:v>
                </c:pt>
              </c:strCache>
            </c:strRef>
          </c:tx>
          <c:cat>
            <c:multiLvlStrRef>
              <c:f>Sheet4!$A$6:$A$112</c:f>
              <c:multiLvlStrCache>
                <c:ptCount val="53"/>
                <c:lvl>
                  <c:pt idx="0">
                    <c:v>52963.65</c:v>
                  </c:pt>
                  <c:pt idx="1">
                    <c:v>68860.4</c:v>
                  </c:pt>
                  <c:pt idx="2">
                    <c:v>74279.01</c:v>
                  </c:pt>
                  <c:pt idx="3">
                    <c:v>69192.85</c:v>
                  </c:pt>
                  <c:pt idx="4">
                    <c:v>80169.42</c:v>
                  </c:pt>
                  <c:pt idx="5">
                    <c:v>90884.32</c:v>
                  </c:pt>
                  <c:pt idx="6">
                    <c:v>(blank)</c:v>
                  </c:pt>
                  <c:pt idx="7">
                    <c:v>104335.04</c:v>
                  </c:pt>
                  <c:pt idx="8">
                    <c:v>68980.52</c:v>
                  </c:pt>
                  <c:pt idx="9">
                    <c:v>35943.62</c:v>
                  </c:pt>
                  <c:pt idx="10">
                    <c:v>114425.19</c:v>
                  </c:pt>
                  <c:pt idx="11">
                    <c:v>118976.16</c:v>
                  </c:pt>
                  <c:pt idx="12">
                    <c:v>61994.76</c:v>
                  </c:pt>
                  <c:pt idx="13">
                    <c:v>50310.09</c:v>
                  </c:pt>
                  <c:pt idx="14">
                    <c:v>89690.38</c:v>
                  </c:pt>
                  <c:pt idx="15">
                    <c:v>71570.99</c:v>
                  </c:pt>
                  <c:pt idx="16">
                    <c:v>90697.67</c:v>
                  </c:pt>
                  <c:pt idx="17">
                    <c:v>39969.72</c:v>
                  </c:pt>
                  <c:pt idx="18">
                    <c:v>67818.14</c:v>
                  </c:pt>
                  <c:pt idx="19">
                    <c:v>61214.26</c:v>
                  </c:pt>
                  <c:pt idx="20">
                    <c:v>93128.34</c:v>
                  </c:pt>
                  <c:pt idx="21">
                    <c:v>50449.46</c:v>
                  </c:pt>
                  <c:pt idx="22">
                    <c:v>31172.77</c:v>
                  </c:pt>
                  <c:pt idx="23">
                    <c:v>69163.39</c:v>
                  </c:pt>
                  <c:pt idx="24">
                    <c:v>66017.18</c:v>
                  </c:pt>
                  <c:pt idx="25">
                    <c:v>37902.35</c:v>
                  </c:pt>
                  <c:pt idx="26">
                    <c:v>44403.77</c:v>
                  </c:pt>
                  <c:pt idx="27">
                    <c:v>79567.69</c:v>
                  </c:pt>
                  <c:pt idx="28">
                    <c:v>52246.29</c:v>
                  </c:pt>
                  <c:pt idx="29">
                    <c:v>63555.73</c:v>
                  </c:pt>
                  <c:pt idx="30">
                    <c:v>57002.02</c:v>
                  </c:pt>
                  <c:pt idx="31">
                    <c:v>42314.39</c:v>
                  </c:pt>
                  <c:pt idx="32">
                    <c:v>78840.23</c:v>
                  </c:pt>
                  <c:pt idx="33">
                    <c:v>52748.63</c:v>
                  </c:pt>
                  <c:pt idx="34">
                    <c:v>85879.23</c:v>
                  </c:pt>
                  <c:pt idx="35">
                    <c:v>62195.47</c:v>
                  </c:pt>
                  <c:pt idx="36">
                    <c:v>104802.63</c:v>
                  </c:pt>
                  <c:pt idx="37">
                    <c:v>110906.35</c:v>
                  </c:pt>
                  <c:pt idx="38">
                    <c:v>58935.92</c:v>
                  </c:pt>
                  <c:pt idx="39">
                    <c:v>88360.79</c:v>
                  </c:pt>
                  <c:pt idx="40">
                    <c:v>40753.54</c:v>
                  </c:pt>
                  <c:pt idx="41">
                    <c:v>69913.39</c:v>
                  </c:pt>
                  <c:pt idx="42">
                    <c:v>73360.38</c:v>
                  </c:pt>
                  <c:pt idx="43">
                    <c:v>86556.96</c:v>
                  </c:pt>
                  <c:pt idx="44">
                    <c:v>43329.22</c:v>
                  </c:pt>
                  <c:pt idx="45">
                    <c:v>100371.31</c:v>
                  </c:pt>
                  <c:pt idx="46">
                    <c:v>114691.03</c:v>
                  </c:pt>
                  <c:pt idx="47">
                    <c:v>57419.35</c:v>
                  </c:pt>
                  <c:pt idx="48">
                    <c:v>53949.26</c:v>
                  </c:pt>
                  <c:pt idx="49">
                    <c:v>54137.05</c:v>
                  </c:pt>
                  <c:pt idx="50">
                    <c:v>102934.09</c:v>
                  </c:pt>
                  <c:pt idx="51">
                    <c:v>113616.23</c:v>
                  </c:pt>
                  <c:pt idx="52">
                    <c:v>76320.44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Leena Bruckshaw</c:v>
                  </c:pt>
                  <c:pt idx="3">
                    <c:v> Wyn Treadger</c:v>
                  </c:pt>
                  <c:pt idx="4">
                    <c:v>Aileen McCritchie</c:v>
                  </c:pt>
                  <c:pt idx="5">
                    <c:v>Aldrich  Glenny</c:v>
                  </c:pt>
                  <c:pt idx="6">
                    <c:v>Aloise MacCathay </c:v>
                  </c:pt>
                  <c:pt idx="7">
                    <c:v>Althea  Bronger</c:v>
                  </c:pt>
                  <c:pt idx="8">
                    <c:v>Billi Fellgate</c:v>
                  </c:pt>
                  <c:pt idx="9">
                    <c:v>Brose MacCorkell</c:v>
                  </c:pt>
                  <c:pt idx="10">
                    <c:v>Cletus McGarahan </c:v>
                  </c:pt>
                  <c:pt idx="11">
                    <c:v>Collen Dunbleton</c:v>
                  </c:pt>
                  <c:pt idx="12">
                    <c:v>Daisie Dahlman</c:v>
                  </c:pt>
                  <c:pt idx="13">
                    <c:v>Daisie McNeice</c:v>
                  </c:pt>
                  <c:pt idx="14">
                    <c:v>Danica Nayshe</c:v>
                  </c:pt>
                  <c:pt idx="15">
                    <c:v>Dean Biggam</c:v>
                  </c:pt>
                  <c:pt idx="16">
                    <c:v>Dennison Crosswaite</c:v>
                  </c:pt>
                  <c:pt idx="17">
                    <c:v>Devinne Tuny</c:v>
                  </c:pt>
                  <c:pt idx="18">
                    <c:v>Doe Clubley</c:v>
                  </c:pt>
                  <c:pt idx="19">
                    <c:v>Evangelina Lergan</c:v>
                  </c:pt>
                  <c:pt idx="20">
                    <c:v>Freddy Linford</c:v>
                  </c:pt>
                  <c:pt idx="21">
                    <c:v>Genevra Friday</c:v>
                  </c:pt>
                  <c:pt idx="22">
                    <c:v>Ginger  Myott</c:v>
                  </c:pt>
                  <c:pt idx="23">
                    <c:v>Grady Rochelle</c:v>
                  </c:pt>
                  <c:pt idx="24">
                    <c:v>Jessica Callcott</c:v>
                  </c:pt>
                  <c:pt idx="25">
                    <c:v>Jo-anne Gobeau</c:v>
                  </c:pt>
                  <c:pt idx="26">
                    <c:v>Julietta Culross</c:v>
                  </c:pt>
                  <c:pt idx="27">
                    <c:v>Kellsie Waby</c:v>
                  </c:pt>
                  <c:pt idx="28">
                    <c:v>Leonidas Cavaney</c:v>
                  </c:pt>
                  <c:pt idx="29">
                    <c:v>Lincoln Cord</c:v>
                  </c:pt>
                  <c:pt idx="30">
                    <c:v>Mackenzie Hannis</c:v>
                  </c:pt>
                  <c:pt idx="31">
                    <c:v>Magnum Locksley</c:v>
                  </c:pt>
                  <c:pt idx="32">
                    <c:v>Marissa Infante</c:v>
                  </c:pt>
                  <c:pt idx="33">
                    <c:v>Maritsa Marusic</c:v>
                  </c:pt>
                  <c:pt idx="34">
                    <c:v>Mick Spraberry</c:v>
                  </c:pt>
                  <c:pt idx="35">
                    <c:v>Myrle Prandoni</c:v>
                  </c:pt>
                  <c:pt idx="36">
                    <c:v>Nananne Gehringer</c:v>
                  </c:pt>
                  <c:pt idx="37">
                    <c:v>Nickolai  Artin</c:v>
                  </c:pt>
                  <c:pt idx="38">
                    <c:v>Oby Sorrel</c:v>
                  </c:pt>
                  <c:pt idx="39">
                    <c:v>Oona Donan</c:v>
                  </c:pt>
                  <c:pt idx="40">
                    <c:v>Orlando Gorstidge </c:v>
                  </c:pt>
                  <c:pt idx="41">
                    <c:v>Pearla  Beteriss</c:v>
                  </c:pt>
                  <c:pt idx="42">
                    <c:v>Renaldo Thomassin</c:v>
                  </c:pt>
                  <c:pt idx="43">
                    <c:v>Riccardo Hagan</c:v>
                  </c:pt>
                  <c:pt idx="44">
                    <c:v>Seward Kubera</c:v>
                  </c:pt>
                  <c:pt idx="45">
                    <c:v>Shaylyn Ransbury </c:v>
                  </c:pt>
                  <c:pt idx="46">
                    <c:v>Shellysheldon Mahady</c:v>
                  </c:pt>
                  <c:pt idx="47">
                    <c:v>Tabby  Astall</c:v>
                  </c:pt>
                  <c:pt idx="48">
                    <c:v>Thekla Lynnett</c:v>
                  </c:pt>
                  <c:pt idx="49">
                    <c:v>Verla Timmis</c:v>
                  </c:pt>
                  <c:pt idx="50">
                    <c:v>Vernor Atyea</c:v>
                  </c:pt>
                  <c:pt idx="51">
                    <c:v>Westbrook Brandino</c:v>
                  </c:pt>
                  <c:pt idx="52">
                    <c:v>Yvette  Bett</c:v>
                  </c:pt>
                </c:lvl>
              </c:multiLvlStrCache>
            </c:multiLvlStrRef>
          </c:cat>
          <c:val>
            <c:numRef>
              <c:f>Sheet4!$N$6:$N$112</c:f>
              <c:numCache>
                <c:formatCode>General</c:formatCode>
                <c:ptCount val="53"/>
                <c:pt idx="15">
                  <c:v>1</c:v>
                </c:pt>
                <c:pt idx="20">
                  <c:v>1</c:v>
                </c:pt>
                <c:pt idx="25">
                  <c:v>1</c:v>
                </c:pt>
                <c:pt idx="27">
                  <c:v>1</c:v>
                </c:pt>
                <c:pt idx="30">
                  <c:v>1</c:v>
                </c:pt>
                <c:pt idx="32">
                  <c:v>1</c:v>
                </c:pt>
                <c:pt idx="46">
                  <c:v>1</c:v>
                </c:pt>
                <c:pt idx="48">
                  <c:v>2</c:v>
                </c:pt>
                <c:pt idx="5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SHRUTHI.P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NO:422200916</a:t>
            </a:r>
            <a:endParaRPr lang="en-US" sz="2400" dirty="0"/>
          </a:p>
          <a:p>
            <a:r>
              <a:rPr lang="en-US" sz="2400" dirty="0" smtClean="0"/>
              <a:t>DEPARTMENT:BCOM ISM</a:t>
            </a:r>
            <a:endParaRPr lang="en-US" sz="2400" dirty="0"/>
          </a:p>
          <a:p>
            <a:r>
              <a:rPr lang="en-US" sz="2400" dirty="0" smtClean="0"/>
              <a:t>COLLEGE: SHRI KRISHNASWAMY COLLEGE FOR WOMWN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666875" y="15240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1. Define Performance Criteria</a:t>
            </a:r>
          </a:p>
          <a:p>
            <a:r>
              <a:rPr lang="en-US" sz="2000" dirty="0"/>
              <a:t>Start by determining the key performance indicators (KPIs) that are relevant to your organization. Common criteria include:</a:t>
            </a:r>
          </a:p>
          <a:p>
            <a:r>
              <a:rPr lang="en-US" sz="2000" b="1" dirty="0"/>
              <a:t>Quality of Work</a:t>
            </a:r>
            <a:r>
              <a:rPr lang="en-US" sz="2000" dirty="0"/>
              <a:t>: Accuracy, thoroughness, and reliability.</a:t>
            </a:r>
          </a:p>
          <a:p>
            <a:r>
              <a:rPr lang="en-US" sz="2000" b="1" dirty="0"/>
              <a:t>Productivity</a:t>
            </a:r>
            <a:r>
              <a:rPr lang="en-US" sz="2000" dirty="0"/>
              <a:t>: Output volume, efficiency, and meeting deadlines.</a:t>
            </a:r>
          </a:p>
          <a:p>
            <a:r>
              <a:rPr lang="en-US" sz="2000" b="1" dirty="0"/>
              <a:t>Attendance</a:t>
            </a:r>
            <a:r>
              <a:rPr lang="en-US" sz="2000" dirty="0"/>
              <a:t>: Punctuality and number of absences.</a:t>
            </a:r>
          </a:p>
          <a:p>
            <a:r>
              <a:rPr lang="en-US" sz="2000" b="1" dirty="0"/>
              <a:t>Behavior and Attitude</a:t>
            </a:r>
            <a:r>
              <a:rPr lang="en-US" sz="2000" dirty="0"/>
              <a:t>: Teamwork, communication, and professionalism.</a:t>
            </a:r>
          </a:p>
          <a:p>
            <a:r>
              <a:rPr lang="en-US" sz="2000" b="1" dirty="0"/>
              <a:t>Customer Feedback</a:t>
            </a:r>
            <a:r>
              <a:rPr lang="en-US" sz="2000" dirty="0"/>
              <a:t>: Satisfaction scores or client feedback.</a:t>
            </a:r>
          </a:p>
          <a:p>
            <a:r>
              <a:rPr lang="en-US" sz="2000" b="1" dirty="0"/>
              <a:t>Goals Achievement</a:t>
            </a:r>
            <a:r>
              <a:rPr lang="en-US" sz="2000" dirty="0"/>
              <a:t>: Meeting specific targets or objectives.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5240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Conclusion: Implementing and Using the Employee Performance Scorecard</a:t>
            </a:r>
          </a:p>
          <a:p>
            <a:r>
              <a:rPr lang="en-US" sz="2400" b="1" dirty="0"/>
              <a:t>Finalize the Design</a:t>
            </a:r>
            <a:endParaRPr lang="en-US" sz="2400" dirty="0"/>
          </a:p>
          <a:p>
            <a:pPr lvl="1"/>
            <a:r>
              <a:rPr lang="en-US" sz="2400" b="1" dirty="0"/>
              <a:t>Review and Adjust</a:t>
            </a:r>
            <a:r>
              <a:rPr lang="en-US" sz="2400" dirty="0"/>
              <a:t>: Ensure the scorecard captures all relevant performance metrics and aligns with your organizational goals. Verify formulas, rating scales, and data input areas for accuracy.</a:t>
            </a:r>
          </a:p>
          <a:p>
            <a:pPr lvl="1"/>
            <a:r>
              <a:rPr lang="en-US" sz="2400" b="1" dirty="0"/>
              <a:t>Get Feedback</a:t>
            </a:r>
            <a:r>
              <a:rPr lang="en-US" sz="2400" dirty="0"/>
              <a:t>: Share the scorecard with key stakeholders (e.g., HR, managers) to get their input and make necessary adjustments.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4478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Objective:</a:t>
            </a:r>
            <a:r>
              <a:rPr lang="en-US" sz="4000" dirty="0"/>
              <a:t> Develop an Employee Performance Scorecard in Excel to systematically evaluate and track employee performance across various metrics, providing a clear, actionable overview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344" y="101727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1918638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Project Objective:</a:t>
            </a:r>
            <a:r>
              <a:rPr lang="en-US" sz="2000" dirty="0"/>
              <a:t> To design and implement an Employee Performance Scorecard in Excel that systematically evaluates employee performance using predefined metrics, offering a clear and actionable overview for management. This scorecard will facilitate better performance reviews, support employee development, and align individual goals with organizational objectives.</a:t>
            </a:r>
          </a:p>
          <a:p>
            <a:r>
              <a:rPr lang="en-US" sz="2000" b="1" dirty="0"/>
              <a:t>Background:</a:t>
            </a:r>
            <a:r>
              <a:rPr lang="en-US" sz="2000" dirty="0"/>
              <a:t> An effective performance evaluation system is crucial for assessing employee contributions, identifying strengths and weaknesses, and supporting professional growth. The scorecard will provide a structured approach to track and evaluate performance metrics, ensuring that assessments are consistent, objective, and aligned with company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14512" y="2209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Human Resources (HR) Personnel:</a:t>
            </a:r>
          </a:p>
          <a:p>
            <a:r>
              <a:rPr lang="en-US" sz="2800" b="1" dirty="0"/>
              <a:t>Role:</a:t>
            </a:r>
            <a:r>
              <a:rPr lang="en-US" sz="2800" dirty="0"/>
              <a:t> HR teams may oversee the performance evaluation process, ensure consistency in evaluations, and handle administrative tasks related to performance assessments.</a:t>
            </a:r>
          </a:p>
          <a:p>
            <a:r>
              <a:rPr lang="en-US" sz="2800" b="1" dirty="0"/>
              <a:t>Needs:</a:t>
            </a:r>
            <a:r>
              <a:rPr lang="en-US" sz="2800" dirty="0"/>
              <a:t> Tools for tracking performance across departments, summary reports, and data security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0" y="863203"/>
            <a:ext cx="857345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805237" y="180282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Key Features of the Scorecard:</a:t>
            </a:r>
          </a:p>
          <a:p>
            <a:r>
              <a:rPr lang="en-US" sz="2400" b="1" dirty="0"/>
              <a:t>Customizable KPIs:</a:t>
            </a:r>
            <a:endParaRPr lang="en-US" sz="2400" dirty="0"/>
          </a:p>
          <a:p>
            <a:pPr lvl="1"/>
            <a:r>
              <a:rPr lang="en-US" sz="2400" dirty="0"/>
              <a:t>Define and adjust KPIs according to specific roles and organizational goals.</a:t>
            </a:r>
          </a:p>
          <a:p>
            <a:pPr lvl="1"/>
            <a:r>
              <a:rPr lang="en-US" sz="2400" dirty="0"/>
              <a:t>Include metrics such as productivity, quality of work, teamwork, punctuality, and adherence to company values.</a:t>
            </a:r>
          </a:p>
          <a:p>
            <a:r>
              <a:rPr lang="en-US" sz="2400" b="1" dirty="0"/>
              <a:t>Automated Score Calculation:</a:t>
            </a:r>
            <a:endParaRPr lang="en-US" sz="2400" dirty="0"/>
          </a:p>
          <a:p>
            <a:pPr lvl="1"/>
            <a:r>
              <a:rPr lang="en-US" sz="2400" dirty="0"/>
              <a:t>Use built-in formulas to calculate scores for each KPI and aggregate them into an overall performance score.</a:t>
            </a:r>
          </a:p>
          <a:p>
            <a:pPr lvl="1"/>
            <a:r>
              <a:rPr lang="en-US" sz="2400" dirty="0"/>
              <a:t>Ensure accuracy and consistency in score calculations.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0574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Employee Information:</a:t>
            </a:r>
            <a:endParaRPr lang="en-US" sz="2400" dirty="0"/>
          </a:p>
          <a:p>
            <a:r>
              <a:rPr lang="en-US" sz="2400" b="1" dirty="0"/>
              <a:t>Employee ID:</a:t>
            </a:r>
            <a:r>
              <a:rPr lang="en-US" sz="2400" dirty="0"/>
              <a:t> Unique identifier for each employee.</a:t>
            </a:r>
          </a:p>
          <a:p>
            <a:r>
              <a:rPr lang="en-US" sz="2400" b="1" dirty="0"/>
              <a:t>Name:</a:t>
            </a:r>
            <a:r>
              <a:rPr lang="en-US" sz="2400" dirty="0"/>
              <a:t> Full name of the employee.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 The department or team where the employee works.</a:t>
            </a:r>
          </a:p>
          <a:p>
            <a:r>
              <a:rPr lang="en-US" sz="2400" b="1" dirty="0"/>
              <a:t>Position/Role:</a:t>
            </a:r>
            <a:r>
              <a:rPr lang="en-US" sz="2400" dirty="0"/>
              <a:t> Job title or role of the employee.</a:t>
            </a:r>
          </a:p>
          <a:p>
            <a:r>
              <a:rPr lang="en-US" sz="2400" b="1" dirty="0"/>
              <a:t>Review Period:</a:t>
            </a:r>
            <a:r>
              <a:rPr lang="en-US" sz="2400" dirty="0"/>
              <a:t> The timeframe for which the performance is being evaluated (e.g., Q1 2024, Annual 2024).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1857374"/>
            <a:ext cx="85340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WOW Factors in Our Employee Performance Scorecard Solution</a:t>
            </a:r>
          </a:p>
          <a:p>
            <a:r>
              <a:rPr lang="en-US" sz="2000" b="1" dirty="0"/>
              <a:t>Dynamic KPI Customization:</a:t>
            </a:r>
            <a:endParaRPr lang="en-US" sz="2000" dirty="0"/>
          </a:p>
          <a:p>
            <a:pPr lvl="1"/>
            <a:r>
              <a:rPr lang="en-US" sz="2000" b="1" dirty="0"/>
              <a:t>Feature:</a:t>
            </a:r>
            <a:r>
              <a:rPr lang="en-US" sz="2000" dirty="0"/>
              <a:t> Allows users to easily add, remove, or adjust KPIs and their weights according to specific roles and organizational needs.</a:t>
            </a:r>
          </a:p>
          <a:p>
            <a:pPr lvl="1"/>
            <a:r>
              <a:rPr lang="en-US" sz="2000" b="1" dirty="0"/>
              <a:t>WOW Factor:</a:t>
            </a:r>
            <a:r>
              <a:rPr lang="en-US" sz="2000" dirty="0"/>
              <a:t> Provides flexibility to tailor the scorecard for different departments and job functions, ensuring relevant and accurate evaluations.</a:t>
            </a:r>
          </a:p>
          <a:p>
            <a:r>
              <a:rPr lang="en-US" sz="2000" b="1" dirty="0"/>
              <a:t>Automated Calculations and Data Validation:</a:t>
            </a:r>
            <a:endParaRPr lang="en-US" sz="2000" dirty="0"/>
          </a:p>
          <a:p>
            <a:pPr lvl="1"/>
            <a:r>
              <a:rPr lang="en-US" sz="2000" b="1" dirty="0"/>
              <a:t>Feature:</a:t>
            </a:r>
            <a:r>
              <a:rPr lang="en-US" sz="2000" dirty="0"/>
              <a:t> Utilizes advanced Excel functions and formulas to automatically calculate scores, weighted scores, and overall performance.</a:t>
            </a:r>
          </a:p>
          <a:p>
            <a:pPr lvl="1"/>
            <a:r>
              <a:rPr lang="en-US" sz="2000" b="1" dirty="0"/>
              <a:t>WOW Factor:</a:t>
            </a:r>
            <a:r>
              <a:rPr lang="en-US" sz="2000" dirty="0"/>
              <a:t> Reduces manual effort and errors, ensuring accurate and reliable performance assessments with minimal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666</Words>
  <Application>Microsoft Office PowerPoint</Application>
  <PresentationFormat>Custom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17</cp:revision>
  <dcterms:created xsi:type="dcterms:W3CDTF">2024-03-29T15:07:22Z</dcterms:created>
  <dcterms:modified xsi:type="dcterms:W3CDTF">2024-08-31T06:42:21Z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