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 id="2147483779" r:id="rId2"/>
  </p:sldMasterIdLst>
  <p:notesMasterIdLst>
    <p:notesMasterId r:id="rId23"/>
  </p:notesMasterIdLst>
  <p:handoutMasterIdLst>
    <p:handoutMasterId r:id="rId24"/>
  </p:handoutMasterIdLst>
  <p:sldIdLst>
    <p:sldId id="293" r:id="rId3"/>
    <p:sldId id="346" r:id="rId4"/>
    <p:sldId id="373" r:id="rId5"/>
    <p:sldId id="374" r:id="rId6"/>
    <p:sldId id="372" r:id="rId7"/>
    <p:sldId id="376" r:id="rId8"/>
    <p:sldId id="377" r:id="rId9"/>
    <p:sldId id="378" r:id="rId10"/>
    <p:sldId id="379" r:id="rId11"/>
    <p:sldId id="380" r:id="rId12"/>
    <p:sldId id="381" r:id="rId13"/>
    <p:sldId id="382" r:id="rId14"/>
    <p:sldId id="384" r:id="rId15"/>
    <p:sldId id="385" r:id="rId16"/>
    <p:sldId id="391" r:id="rId17"/>
    <p:sldId id="386" r:id="rId18"/>
    <p:sldId id="387" r:id="rId19"/>
    <p:sldId id="389" r:id="rId20"/>
    <p:sldId id="390" r:id="rId21"/>
    <p:sldId id="375" r:id="rId22"/>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990000"/>
    <a:srgbClr val="660066"/>
    <a:srgbClr val="0000FF"/>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94660"/>
  </p:normalViewPr>
  <p:slideViewPr>
    <p:cSldViewPr snapToGrid="0">
      <p:cViewPr varScale="1">
        <p:scale>
          <a:sx n="86" d="100"/>
          <a:sy n="86" d="100"/>
        </p:scale>
        <p:origin x="70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99689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48541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075998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91769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86060039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11183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322449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110428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926431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65971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85270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24556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521523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8261622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28613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60311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33481869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33428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666334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23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06886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53358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32103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72050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235663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a:p>
        </p:txBody>
      </p:sp>
    </p:spTree>
    <p:extLst>
      <p:ext uri="{BB962C8B-B14F-4D97-AF65-F5344CB8AC3E}">
        <p14:creationId xmlns:p14="http://schemas.microsoft.com/office/powerpoint/2010/main" val="1756231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1/17/2018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7" r:id="rId13"/>
    <p:sldLayoutId id="2147483746" r:id="rId14"/>
    <p:sldLayoutId id="2147483727"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DEF7E54-4063-4A04-AD48-358FEAA632AB}" type="datetimeFigureOut">
              <a:rPr lang="en-US" smtClean="0"/>
              <a:t>1/17/2018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B71995-0D4C-49D9-AB1D-F857108D5D4F}" type="slidenum">
              <a:rPr lang="en-US" smtClean="0"/>
              <a:t>‹#›</a:t>
            </a:fld>
            <a:endParaRPr lang="en-US"/>
          </a:p>
        </p:txBody>
      </p:sp>
    </p:spTree>
    <p:extLst>
      <p:ext uri="{BB962C8B-B14F-4D97-AF65-F5344CB8AC3E}">
        <p14:creationId xmlns:p14="http://schemas.microsoft.com/office/powerpoint/2010/main" val="343641717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smtClean="0">
                <a:solidFill>
                  <a:srgbClr val="C00000"/>
                </a:solidFill>
                <a:latin typeface="Arial" pitchFamily="34" charset="0"/>
                <a:cs typeface="Arial" pitchFamily="34" charset="0"/>
              </a:rPr>
              <a:t>CS5573</a:t>
            </a:r>
            <a:r>
              <a:rPr lang="en-US" sz="2800" dirty="0">
                <a:solidFill>
                  <a:srgbClr val="C00000"/>
                </a:solidFill>
                <a:latin typeface="Arial" pitchFamily="34" charset="0"/>
                <a:cs typeface="Arial" pitchFamily="34" charset="0"/>
              </a:rPr>
              <a:t/>
            </a:r>
            <a:br>
              <a:rPr lang="en-US" sz="2800" dirty="0">
                <a:solidFill>
                  <a:srgbClr val="C00000"/>
                </a:solidFill>
                <a:latin typeface="Arial" pitchFamily="34" charset="0"/>
                <a:cs typeface="Arial" pitchFamily="34" charset="0"/>
              </a:rPr>
            </a:br>
            <a:r>
              <a:rPr lang="en-US" sz="3200" dirty="0">
                <a:solidFill>
                  <a:srgbClr val="C00000"/>
                </a:solidFill>
                <a:latin typeface="+mn-lt"/>
              </a:rPr>
              <a:t>Introduction to Information </a:t>
            </a:r>
            <a:r>
              <a:rPr lang="en-US" sz="3200" dirty="0" smtClean="0">
                <a:solidFill>
                  <a:srgbClr val="C00000"/>
                </a:solidFill>
                <a:latin typeface="+mn-lt"/>
              </a:rPr>
              <a:t>Security</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x-none" dirty="0">
                <a:solidFill>
                  <a:srgbClr val="C00000"/>
                </a:solidFill>
                <a:latin typeface="+mn-lt"/>
              </a:rPr>
              <a:t>Introduction</a:t>
            </a:r>
            <a:endParaRPr lang="en-US" dirty="0">
              <a:solidFill>
                <a:srgbClr val="C00000"/>
              </a:solidFill>
              <a:latin typeface="+mn-lt"/>
            </a:endParaRPr>
          </a:p>
          <a:p>
            <a:pPr algn="ctr"/>
            <a:r>
              <a:rPr lang="x-none" dirty="0">
                <a:solidFill>
                  <a:srgbClr val="C00000"/>
                </a:solidFill>
                <a:latin typeface="+mn-lt"/>
              </a:rPr>
              <a:t>Terms, Concepts, Jargons, etc.</a:t>
            </a:r>
            <a:endParaRPr lang="en-US" dirty="0">
              <a:solidFill>
                <a:srgbClr val="C00000"/>
              </a:solidFill>
              <a:latin typeface="+mn-lt"/>
            </a:endParaRPr>
          </a:p>
          <a:p>
            <a:pPr algn="ctr"/>
            <a:endParaRPr lang="en-US" sz="2800" dirty="0" smtClean="0">
              <a:solidFill>
                <a:srgbClr val="000099"/>
              </a:solidFill>
              <a:latin typeface="Arial" pitchFamily="34" charset="0"/>
              <a:cs typeface="Arial" pitchFamily="34" charset="0"/>
            </a:endParaRPr>
          </a:p>
          <a:p>
            <a:pPr algn="ctr"/>
            <a:endParaRPr lang="en-US" sz="2800" dirty="0" smtClean="0">
              <a:solidFill>
                <a:srgbClr val="000099"/>
              </a:solidFill>
              <a:latin typeface="Arial" pitchFamily="34" charset="0"/>
              <a:cs typeface="Arial" pitchFamily="34" charset="0"/>
            </a:endParaRPr>
          </a:p>
          <a:p>
            <a:pPr algn="ctr"/>
            <a:r>
              <a:rPr lang="en-US" sz="2000" dirty="0" smtClean="0">
                <a:solidFill>
                  <a:srgbClr val="000099"/>
                </a:solidFill>
                <a:latin typeface="Arial" pitchFamily="34" charset="0"/>
                <a:cs typeface="Arial" pitchFamily="34" charset="0"/>
              </a:rPr>
              <a:t>Mahesh Maddumala</a:t>
            </a:r>
            <a:br>
              <a:rPr lang="en-US" sz="2000" dirty="0" smtClean="0">
                <a:solidFill>
                  <a:srgbClr val="000099"/>
                </a:solidFill>
                <a:latin typeface="Arial" pitchFamily="34" charset="0"/>
                <a:cs typeface="Arial" pitchFamily="34" charset="0"/>
              </a:rPr>
            </a:br>
            <a:r>
              <a:rPr lang="en-US" sz="2000" dirty="0" smtClean="0">
                <a:solidFill>
                  <a:srgbClr val="000099"/>
                </a:solidFill>
                <a:latin typeface="Arial" pitchFamily="34" charset="0"/>
                <a:cs typeface="Arial" pitchFamily="34" charset="0"/>
              </a:rPr>
              <a:t>Computer Science Electrical Engineering</a:t>
            </a:r>
            <a:br>
              <a:rPr lang="en-US" sz="2000" dirty="0" smtClean="0">
                <a:solidFill>
                  <a:srgbClr val="000099"/>
                </a:solidFill>
                <a:latin typeface="Arial" pitchFamily="34" charset="0"/>
                <a:cs typeface="Arial" pitchFamily="34" charset="0"/>
              </a:rPr>
            </a:br>
            <a:r>
              <a:rPr lang="en-US" sz="2000" dirty="0" smtClean="0">
                <a:solidFill>
                  <a:srgbClr val="000099"/>
                </a:solidFill>
                <a:latin typeface="Arial" pitchFamily="34" charset="0"/>
                <a:cs typeface="Arial" pitchFamily="34" charset="0"/>
              </a:rPr>
              <a:t>University of Missouri-Kansas City</a:t>
            </a:r>
            <a:br>
              <a:rPr lang="en-US" sz="2000" dirty="0" smtClean="0">
                <a:solidFill>
                  <a:srgbClr val="000099"/>
                </a:solidFill>
                <a:latin typeface="Arial" pitchFamily="34" charset="0"/>
                <a:cs typeface="Arial" pitchFamily="34" charset="0"/>
              </a:rPr>
            </a:br>
            <a:r>
              <a:rPr lang="en-US" sz="2000" dirty="0" smtClean="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75352" y="1457745"/>
            <a:ext cx="7726167" cy="3323987"/>
          </a:xfrm>
          <a:prstGeom prst="rect">
            <a:avLst/>
          </a:prstGeom>
        </p:spPr>
        <p:txBody>
          <a:bodyPr wrap="square">
            <a:spAutoFit/>
          </a:bodyPr>
          <a:lstStyle/>
          <a:p>
            <a:pPr marL="804863" lvl="0" indent="-342900" algn="just">
              <a:spcBef>
                <a:spcPts val="600"/>
              </a:spcBef>
              <a:buBlip>
                <a:blip r:embed="rId2"/>
              </a:buBlip>
            </a:pPr>
            <a:r>
              <a:rPr lang="en-US" sz="2000" dirty="0" smtClean="0">
                <a:solidFill>
                  <a:srgbClr val="000099"/>
                </a:solidFill>
                <a:latin typeface="+mn-lt"/>
              </a:rPr>
              <a:t>Many </a:t>
            </a:r>
            <a:r>
              <a:rPr lang="en-US" sz="2000" dirty="0">
                <a:solidFill>
                  <a:srgbClr val="000099"/>
                </a:solidFill>
                <a:latin typeface="+mn-lt"/>
              </a:rPr>
              <a:t>tend to use the terms </a:t>
            </a:r>
            <a:r>
              <a:rPr lang="en-US" sz="2000" i="1" dirty="0">
                <a:solidFill>
                  <a:srgbClr val="000099"/>
                </a:solidFill>
                <a:latin typeface="+mn-lt"/>
              </a:rPr>
              <a:t>privacy</a:t>
            </a:r>
            <a:r>
              <a:rPr lang="en-US" sz="2000" dirty="0">
                <a:solidFill>
                  <a:srgbClr val="000099"/>
                </a:solidFill>
                <a:latin typeface="+mn-lt"/>
              </a:rPr>
              <a:t> and </a:t>
            </a:r>
            <a:r>
              <a:rPr lang="en-US" sz="2000" i="1" dirty="0">
                <a:solidFill>
                  <a:srgbClr val="000099"/>
                </a:solidFill>
                <a:latin typeface="+mn-lt"/>
              </a:rPr>
              <a:t>confidentiality</a:t>
            </a:r>
            <a:r>
              <a:rPr lang="en-US" sz="2000" dirty="0">
                <a:solidFill>
                  <a:srgbClr val="000099"/>
                </a:solidFill>
                <a:latin typeface="+mn-lt"/>
              </a:rPr>
              <a:t> interchangeably. In fact, they are quite different. </a:t>
            </a:r>
            <a:endParaRPr lang="en-US" sz="2000" dirty="0" smtClean="0">
              <a:solidFill>
                <a:srgbClr val="000099"/>
              </a:solidFill>
              <a:latin typeface="+mn-lt"/>
            </a:endParaRPr>
          </a:p>
          <a:p>
            <a:pPr marL="804863" lvl="0" indent="-342900" algn="just">
              <a:spcBef>
                <a:spcPts val="600"/>
              </a:spcBef>
              <a:buBlip>
                <a:blip r:embed="rId2"/>
              </a:buBlip>
            </a:pPr>
            <a:r>
              <a:rPr lang="en-US" sz="2000" dirty="0" smtClean="0">
                <a:solidFill>
                  <a:srgbClr val="000099"/>
                </a:solidFill>
                <a:latin typeface="+mn-lt"/>
              </a:rPr>
              <a:t>Privacy </a:t>
            </a:r>
            <a:r>
              <a:rPr lang="en-US" sz="2000" dirty="0">
                <a:solidFill>
                  <a:srgbClr val="000099"/>
                </a:solidFill>
                <a:latin typeface="+mn-lt"/>
              </a:rPr>
              <a:t>refers to the individuals’ right to control access to their activities and </a:t>
            </a:r>
            <a:r>
              <a:rPr lang="en-US" sz="2000" dirty="0" smtClean="0">
                <a:solidFill>
                  <a:srgbClr val="000099"/>
                </a:solidFill>
                <a:latin typeface="+mn-lt"/>
              </a:rPr>
              <a:t>information</a:t>
            </a:r>
            <a:r>
              <a:rPr lang="en-US" sz="2000" dirty="0">
                <a:solidFill>
                  <a:srgbClr val="000099"/>
                </a:solidFill>
                <a:latin typeface="+mn-lt"/>
              </a:rPr>
              <a:t>. </a:t>
            </a:r>
            <a:r>
              <a:rPr lang="en-US" sz="2000" dirty="0" smtClean="0">
                <a:solidFill>
                  <a:srgbClr val="000099"/>
                </a:solidFill>
                <a:latin typeface="+mn-lt"/>
              </a:rPr>
              <a:t>When </a:t>
            </a:r>
            <a:r>
              <a:rPr lang="en-US" sz="2000" dirty="0">
                <a:solidFill>
                  <a:srgbClr val="000099"/>
                </a:solidFill>
                <a:latin typeface="+mn-lt"/>
              </a:rPr>
              <a:t>something is private to a person, it usually means there is something within them that is considered inherently special or personally sensitive</a:t>
            </a:r>
            <a:r>
              <a:rPr lang="en-US" sz="2000" dirty="0" smtClean="0">
                <a:solidFill>
                  <a:srgbClr val="000099"/>
                </a:solidFill>
                <a:latin typeface="+mn-lt"/>
              </a:rPr>
              <a:t>.</a:t>
            </a:r>
          </a:p>
          <a:p>
            <a:pPr marL="804863" lvl="0" indent="-342900" algn="just">
              <a:spcBef>
                <a:spcPts val="600"/>
              </a:spcBef>
              <a:buBlip>
                <a:blip r:embed="rId2"/>
              </a:buBlip>
            </a:pPr>
            <a:r>
              <a:rPr lang="en-US" sz="2000" dirty="0" smtClean="0">
                <a:solidFill>
                  <a:srgbClr val="000099"/>
                </a:solidFill>
                <a:latin typeface="+mn-lt"/>
              </a:rPr>
              <a:t>On </a:t>
            </a:r>
            <a:r>
              <a:rPr lang="en-US" sz="2000" dirty="0">
                <a:solidFill>
                  <a:srgbClr val="000099"/>
                </a:solidFill>
                <a:latin typeface="+mn-lt"/>
              </a:rPr>
              <a:t>the other hand, confidentiality refers to how some information (as identified by the individual) will be protected from general public</a:t>
            </a:r>
            <a:r>
              <a:rPr lang="en-US" sz="2000" i="1" dirty="0" smtClean="0">
                <a:solidFill>
                  <a:srgbClr val="000099"/>
                </a:solidFill>
                <a:latin typeface="+mn-lt"/>
              </a:rPr>
              <a:t>.</a:t>
            </a:r>
            <a:endParaRPr lang="en-US" sz="2000" dirty="0" smtClean="0">
              <a:solidFill>
                <a:srgbClr val="000099"/>
              </a:solidFill>
              <a:latin typeface="+mn-lt"/>
            </a:endParaRPr>
          </a:p>
        </p:txBody>
      </p:sp>
      <p:sp useBgFill="1">
        <p:nvSpPr>
          <p:cNvPr id="5" name="Rectangle 2"/>
          <p:cNvSpPr txBox="1">
            <a:spLocks noChangeArrowheads="1"/>
          </p:cNvSpPr>
          <p:nvPr/>
        </p:nvSpPr>
        <p:spPr>
          <a:xfrm>
            <a:off x="596900" y="431180"/>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Privacy vs Confidentiality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620976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44530" y="1457745"/>
            <a:ext cx="7736441" cy="3785652"/>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Integrity: It </a:t>
            </a:r>
            <a:r>
              <a:rPr lang="en-US" sz="2000" dirty="0">
                <a:solidFill>
                  <a:srgbClr val="000099"/>
                </a:solidFill>
                <a:latin typeface="+mn-lt"/>
              </a:rPr>
              <a:t>deals with the </a:t>
            </a:r>
            <a:r>
              <a:rPr lang="en-US" sz="2000" i="1" dirty="0">
                <a:solidFill>
                  <a:srgbClr val="000099"/>
                </a:solidFill>
                <a:latin typeface="+mn-lt"/>
              </a:rPr>
              <a:t>correctness</a:t>
            </a:r>
            <a:r>
              <a:rPr lang="en-US" sz="2000" dirty="0">
                <a:solidFill>
                  <a:srgbClr val="000099"/>
                </a:solidFill>
                <a:latin typeface="+mn-lt"/>
              </a:rPr>
              <a:t> or </a:t>
            </a:r>
            <a:r>
              <a:rPr lang="en-US" sz="2000" i="1" dirty="0">
                <a:solidFill>
                  <a:srgbClr val="000099"/>
                </a:solidFill>
                <a:latin typeface="+mn-lt"/>
              </a:rPr>
              <a:t>accuracy</a:t>
            </a:r>
            <a:r>
              <a:rPr lang="en-US" sz="2000" dirty="0">
                <a:solidFill>
                  <a:srgbClr val="000099"/>
                </a:solidFill>
                <a:latin typeface="+mn-lt"/>
              </a:rPr>
              <a:t> of information (data). </a:t>
            </a:r>
            <a:r>
              <a:rPr lang="en-US" sz="2000" dirty="0" smtClean="0">
                <a:solidFill>
                  <a:srgbClr val="000099"/>
                </a:solidFill>
                <a:latin typeface="+mn-lt"/>
              </a:rPr>
              <a:t>For </a:t>
            </a:r>
            <a:r>
              <a:rPr lang="en-US" sz="2000" dirty="0">
                <a:solidFill>
                  <a:srgbClr val="000099"/>
                </a:solidFill>
                <a:latin typeface="+mn-lt"/>
              </a:rPr>
              <a:t>example, the account balance of a person must reflect the fact (how much money is in the account), not what the person </a:t>
            </a:r>
            <a:r>
              <a:rPr lang="en-US" sz="2000" dirty="0" smtClean="0">
                <a:solidFill>
                  <a:srgbClr val="000099"/>
                </a:solidFill>
                <a:latin typeface="+mn-lt"/>
              </a:rPr>
              <a:t>thinks.</a:t>
            </a:r>
          </a:p>
          <a:p>
            <a:pPr marL="461963" lvl="0" algn="just"/>
            <a:endParaRPr lang="en-US" sz="2000" dirty="0">
              <a:solidFill>
                <a:srgbClr val="000099"/>
              </a:solidFill>
              <a:latin typeface="+mn-lt"/>
            </a:endParaRPr>
          </a:p>
          <a:p>
            <a:pPr marL="801688" algn="just"/>
            <a:r>
              <a:rPr lang="en-US" sz="2000" dirty="0" smtClean="0">
                <a:solidFill>
                  <a:srgbClr val="000099"/>
                </a:solidFill>
                <a:latin typeface="+mn-lt"/>
              </a:rPr>
              <a:t>Definition: </a:t>
            </a:r>
            <a:r>
              <a:rPr lang="en-US" sz="2000" i="1" dirty="0">
                <a:solidFill>
                  <a:srgbClr val="000099"/>
                </a:solidFill>
                <a:latin typeface="+mn-lt"/>
              </a:rPr>
              <a:t>Integrity = {I, C} where I is the information and C is the set of constraints I must satisfy to preserve its integrity</a:t>
            </a:r>
            <a:r>
              <a:rPr lang="en-US" sz="2000" dirty="0">
                <a:solidFill>
                  <a:srgbClr val="000099"/>
                </a:solidFill>
                <a:latin typeface="+mn-lt"/>
              </a:rPr>
              <a:t>.</a:t>
            </a: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Discussion</a:t>
            </a:r>
            <a:r>
              <a:rPr lang="en-US" sz="2000" dirty="0">
                <a:solidFill>
                  <a:srgbClr val="000099"/>
                </a:solidFill>
                <a:latin typeface="+mn-lt"/>
              </a:rPr>
              <a:t>: Information integrity is not related to information security or confidentiality but it plays an important role in building trust</a:t>
            </a: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Integrity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474596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44530" y="1457745"/>
            <a:ext cx="7736441" cy="3170099"/>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Availability: It </a:t>
            </a:r>
            <a:r>
              <a:rPr lang="en-US" sz="2000" dirty="0">
                <a:solidFill>
                  <a:srgbClr val="000099"/>
                </a:solidFill>
                <a:latin typeface="+mn-lt"/>
              </a:rPr>
              <a:t>deals with how, when, and how long an information remains available. Highest degree of availability guarantees that at all situations (system break down, day, night, etc.) the desired information is available to a consumer. </a:t>
            </a:r>
            <a:endParaRPr lang="en-US" sz="2000" dirty="0" smtClean="0">
              <a:solidFill>
                <a:srgbClr val="000099"/>
              </a:solidFill>
              <a:latin typeface="+mn-lt"/>
            </a:endParaRPr>
          </a:p>
          <a:p>
            <a:pPr marL="804863" lvl="0" indent="-342900" algn="just">
              <a:buBlip>
                <a:blip r:embed="rId2"/>
              </a:buBlip>
            </a:pPr>
            <a:endParaRPr lang="en-US" sz="2000" dirty="0">
              <a:solidFill>
                <a:srgbClr val="000099"/>
              </a:solidFill>
              <a:latin typeface="+mn-lt"/>
            </a:endParaRPr>
          </a:p>
          <a:p>
            <a:pPr marL="801688" lvl="0" algn="just"/>
            <a:r>
              <a:rPr lang="en-US" sz="2000" dirty="0" smtClean="0">
                <a:solidFill>
                  <a:srgbClr val="000099"/>
                </a:solidFill>
                <a:latin typeface="+mn-lt"/>
              </a:rPr>
              <a:t>The </a:t>
            </a:r>
            <a:r>
              <a:rPr lang="en-US" sz="2000" dirty="0">
                <a:solidFill>
                  <a:srgbClr val="000099"/>
                </a:solidFill>
                <a:latin typeface="+mn-lt"/>
              </a:rPr>
              <a:t>information security seems to be inversely proportional to the degree of information availability. If some information is always available then it is not </a:t>
            </a:r>
            <a:r>
              <a:rPr lang="en-US" sz="2000" dirty="0" smtClean="0">
                <a:solidFill>
                  <a:srgbClr val="000099"/>
                </a:solidFill>
                <a:latin typeface="+mn-lt"/>
              </a:rPr>
              <a:t>secured.</a:t>
            </a: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Availability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442789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smtClean="0">
              <a:solidFill>
                <a:srgbClr val="000099"/>
              </a:solidFill>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603348222"/>
              </p:ext>
            </p:extLst>
          </p:nvPr>
        </p:nvGraphicFramePr>
        <p:xfrm>
          <a:off x="1141763" y="1616927"/>
          <a:ext cx="6986152" cy="3597297"/>
        </p:xfrm>
        <a:graphic>
          <a:graphicData uri="http://schemas.openxmlformats.org/presentationml/2006/ole">
            <mc:AlternateContent xmlns:mc="http://schemas.openxmlformats.org/markup-compatibility/2006">
              <mc:Choice xmlns:v="urn:schemas-microsoft-com:vml" Requires="v">
                <p:oleObj spid="_x0000_s57361" name="Visio" r:id="rId3" imgW="3733886" imgH="1920240" progId="Visio.Drawing.15">
                  <p:embed/>
                </p:oleObj>
              </mc:Choice>
              <mc:Fallback>
                <p:oleObj name="Visio" r:id="rId3" imgW="3733886" imgH="1920240"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763" y="1616927"/>
                        <a:ext cx="6986152" cy="3597297"/>
                      </a:xfrm>
                      <a:prstGeom prst="rect">
                        <a:avLst/>
                      </a:prstGeom>
                      <a:noFill/>
                    </p:spPr>
                  </p:pic>
                </p:oleObj>
              </mc:Fallback>
            </mc:AlternateContent>
          </a:graphicData>
        </a:graphic>
      </p:graphicFrame>
      <p:sp useBgFill="1">
        <p:nvSpPr>
          <p:cNvPr id="7"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CIA Triad</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831071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44530" y="1293359"/>
            <a:ext cx="7736441" cy="4401205"/>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A </a:t>
            </a:r>
            <a:r>
              <a:rPr lang="en-US" sz="2000" dirty="0">
                <a:solidFill>
                  <a:srgbClr val="000099"/>
                </a:solidFill>
                <a:latin typeface="+mn-lt"/>
              </a:rPr>
              <a:t>threat is a potential violation of security. It is mounted by a pre-planned action to break information security (to gain unauthorized access). For example, leaving your system logged on is a </a:t>
            </a:r>
            <a:r>
              <a:rPr lang="en-US" sz="2000" dirty="0" smtClean="0">
                <a:solidFill>
                  <a:srgbClr val="000099"/>
                </a:solidFill>
                <a:latin typeface="+mn-lt"/>
              </a:rPr>
              <a:t>threat. Thus</a:t>
            </a:r>
            <a:r>
              <a:rPr lang="en-US" sz="2000" dirty="0">
                <a:solidFill>
                  <a:srgbClr val="000099"/>
                </a:solidFill>
                <a:latin typeface="+mn-lt"/>
              </a:rPr>
              <a:t>, an operation represents a threat, that is, it generates an undesirable result (loss of security, loss of integrity, etc</a:t>
            </a:r>
            <a:r>
              <a:rPr lang="en-US" sz="2000" dirty="0" smtClean="0">
                <a:solidFill>
                  <a:srgbClr val="000099"/>
                </a:solidFill>
                <a:latin typeface="+mn-lt"/>
              </a:rPr>
              <a:t>.)</a:t>
            </a:r>
            <a:endParaRPr lang="en-US" sz="2000" dirty="0">
              <a:solidFill>
                <a:srgbClr val="000099"/>
              </a:solidFill>
              <a:latin typeface="+mn-lt"/>
            </a:endParaRPr>
          </a:p>
          <a:p>
            <a:pPr algn="just"/>
            <a:endParaRPr lang="en-US" sz="2000" dirty="0" smtClean="0">
              <a:solidFill>
                <a:srgbClr val="000099"/>
              </a:solidFill>
              <a:latin typeface="+mn-lt"/>
            </a:endParaRPr>
          </a:p>
          <a:p>
            <a:pPr marL="801688" algn="just"/>
            <a:r>
              <a:rPr lang="en-US" sz="2000" dirty="0" smtClean="0">
                <a:solidFill>
                  <a:srgbClr val="000099"/>
                </a:solidFill>
                <a:latin typeface="+mn-lt"/>
              </a:rPr>
              <a:t>Definition: </a:t>
            </a:r>
            <a:r>
              <a:rPr lang="en-US" sz="2000" i="1" dirty="0">
                <a:solidFill>
                  <a:srgbClr val="000099"/>
                </a:solidFill>
                <a:latin typeface="+mn-lt"/>
              </a:rPr>
              <a:t>Threat</a:t>
            </a:r>
            <a:r>
              <a:rPr lang="en-US" sz="2000" dirty="0">
                <a:solidFill>
                  <a:srgbClr val="000099"/>
                </a:solidFill>
                <a:latin typeface="+mn-lt"/>
              </a:rPr>
              <a:t> = </a:t>
            </a:r>
            <a:r>
              <a:rPr lang="en-US" sz="2000" i="1" dirty="0">
                <a:solidFill>
                  <a:srgbClr val="000099"/>
                </a:solidFill>
                <a:latin typeface="+mn-lt"/>
              </a:rPr>
              <a:t>{I, O, R} where I represents information, O is a pre-planned operation and R is possible undesirable result of </a:t>
            </a:r>
            <a:r>
              <a:rPr lang="en-US" sz="2000" i="1" dirty="0" smtClean="0">
                <a:solidFill>
                  <a:srgbClr val="000099"/>
                </a:solidFill>
                <a:latin typeface="+mn-lt"/>
              </a:rPr>
              <a:t>O</a:t>
            </a:r>
            <a:endParaRPr lang="en-US" sz="2000" dirty="0">
              <a:solidFill>
                <a:srgbClr val="000099"/>
              </a:solidFill>
              <a:latin typeface="+mn-lt"/>
            </a:endParaRP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Discussion</a:t>
            </a:r>
            <a:r>
              <a:rPr lang="en-US" sz="2000" dirty="0">
                <a:solidFill>
                  <a:srgbClr val="000099"/>
                </a:solidFill>
                <a:latin typeface="+mn-lt"/>
              </a:rPr>
              <a:t>: </a:t>
            </a:r>
            <a:r>
              <a:rPr lang="en-US" sz="2000" dirty="0" smtClean="0">
                <a:solidFill>
                  <a:srgbClr val="000099"/>
                </a:solidFill>
                <a:latin typeface="+mn-lt"/>
              </a:rPr>
              <a:t>A </a:t>
            </a:r>
            <a:r>
              <a:rPr lang="en-US" sz="2000" dirty="0">
                <a:solidFill>
                  <a:srgbClr val="000099"/>
                </a:solidFill>
                <a:latin typeface="+mn-lt"/>
              </a:rPr>
              <a:t>threat may be more of imagination than a reality. Thus, the severity of </a:t>
            </a:r>
            <a:r>
              <a:rPr lang="en-US" sz="2000" i="1" dirty="0">
                <a:solidFill>
                  <a:srgbClr val="000099"/>
                </a:solidFill>
                <a:latin typeface="+mn-lt"/>
              </a:rPr>
              <a:t>R</a:t>
            </a:r>
            <a:r>
              <a:rPr lang="en-US" sz="2000" dirty="0">
                <a:solidFill>
                  <a:srgbClr val="000099"/>
                </a:solidFill>
                <a:latin typeface="+mn-lt"/>
              </a:rPr>
              <a:t> depends very much on the merit of </a:t>
            </a:r>
            <a:r>
              <a:rPr lang="en-US" sz="2000" i="1" dirty="0" smtClean="0">
                <a:solidFill>
                  <a:srgbClr val="000099"/>
                </a:solidFill>
                <a:latin typeface="+mn-lt"/>
              </a:rPr>
              <a:t>I</a:t>
            </a:r>
            <a:endParaRPr lang="en-US" sz="2000" dirty="0" smtClean="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Threat</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937119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smtClean="0">
              <a:solidFill>
                <a:srgbClr val="000099"/>
              </a:solidFill>
              <a:latin typeface="Arial" pitchFamily="34" charset="0"/>
              <a:cs typeface="Arial" pitchFamily="34" charset="0"/>
            </a:endParaRPr>
          </a:p>
        </p:txBody>
      </p:sp>
      <p:sp>
        <p:nvSpPr>
          <p:cNvPr id="2" name="Rectangle 1"/>
          <p:cNvSpPr/>
          <p:nvPr/>
        </p:nvSpPr>
        <p:spPr>
          <a:xfrm>
            <a:off x="328774" y="1293359"/>
            <a:ext cx="7952198" cy="4401205"/>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An </a:t>
            </a:r>
            <a:r>
              <a:rPr lang="en-US" sz="2000" dirty="0">
                <a:solidFill>
                  <a:srgbClr val="000099"/>
                </a:solidFill>
                <a:latin typeface="+mn-lt"/>
              </a:rPr>
              <a:t>attack is a threat that </a:t>
            </a:r>
            <a:r>
              <a:rPr lang="en-US" sz="2000" dirty="0" smtClean="0">
                <a:solidFill>
                  <a:srgbClr val="000099"/>
                </a:solidFill>
                <a:latin typeface="+mn-lt"/>
              </a:rPr>
              <a:t>leads </a:t>
            </a:r>
            <a:r>
              <a:rPr lang="en-US" sz="2000" dirty="0">
                <a:solidFill>
                  <a:srgbClr val="000099"/>
                </a:solidFill>
                <a:latin typeface="+mn-lt"/>
              </a:rPr>
              <a:t>to an undesirable violation of security, or threat consequence. The agent carrying out the attack is referred to as an attacker, or threat </a:t>
            </a:r>
            <a:r>
              <a:rPr lang="en-US" sz="2000" dirty="0" smtClean="0">
                <a:solidFill>
                  <a:srgbClr val="000099"/>
                </a:solidFill>
                <a:latin typeface="+mn-lt"/>
              </a:rPr>
              <a:t>agent</a:t>
            </a:r>
          </a:p>
          <a:p>
            <a:pPr marL="804863" lvl="0" indent="-342900" algn="just">
              <a:spcBef>
                <a:spcPts val="600"/>
              </a:spcBef>
              <a:buBlip>
                <a:blip r:embed="rId2"/>
              </a:buBlip>
            </a:pPr>
            <a:r>
              <a:rPr lang="en-US" sz="2000" dirty="0" smtClean="0">
                <a:solidFill>
                  <a:srgbClr val="800000"/>
                </a:solidFill>
                <a:latin typeface="+mn-lt"/>
              </a:rPr>
              <a:t>Attack types</a:t>
            </a:r>
          </a:p>
          <a:p>
            <a:pPr marL="801688" algn="just">
              <a:spcBef>
                <a:spcPts val="600"/>
              </a:spcBef>
            </a:pPr>
            <a:r>
              <a:rPr lang="en-US" sz="2000" i="1" dirty="0" smtClean="0">
                <a:solidFill>
                  <a:srgbClr val="800000"/>
                </a:solidFill>
                <a:latin typeface="+mn-lt"/>
              </a:rPr>
              <a:t>Active attack</a:t>
            </a:r>
            <a:r>
              <a:rPr lang="en-US" sz="2000" dirty="0" smtClean="0">
                <a:solidFill>
                  <a:srgbClr val="000099"/>
                </a:solidFill>
                <a:latin typeface="+mn-lt"/>
              </a:rPr>
              <a:t>: An attempt to alter system resources or affect their operation</a:t>
            </a:r>
          </a:p>
          <a:p>
            <a:pPr marL="801688" algn="just"/>
            <a:r>
              <a:rPr lang="en-US" sz="2000" i="1" dirty="0" smtClean="0">
                <a:solidFill>
                  <a:srgbClr val="800000"/>
                </a:solidFill>
                <a:latin typeface="+mn-lt"/>
              </a:rPr>
              <a:t>Passive </a:t>
            </a:r>
            <a:r>
              <a:rPr lang="en-US" sz="2000" i="1" dirty="0">
                <a:solidFill>
                  <a:srgbClr val="800000"/>
                </a:solidFill>
                <a:latin typeface="+mn-lt"/>
              </a:rPr>
              <a:t>attack</a:t>
            </a:r>
            <a:r>
              <a:rPr lang="en-US" sz="2000" dirty="0">
                <a:solidFill>
                  <a:srgbClr val="000099"/>
                </a:solidFill>
                <a:latin typeface="+mn-lt"/>
              </a:rPr>
              <a:t>: An attempt to learn or make use of </a:t>
            </a:r>
            <a:r>
              <a:rPr lang="en-US" sz="2000" dirty="0" smtClean="0">
                <a:solidFill>
                  <a:srgbClr val="000099"/>
                </a:solidFill>
                <a:latin typeface="+mn-lt"/>
              </a:rPr>
              <a:t>system information (does </a:t>
            </a:r>
            <a:r>
              <a:rPr lang="en-US" sz="2000" dirty="0">
                <a:solidFill>
                  <a:srgbClr val="000099"/>
                </a:solidFill>
                <a:latin typeface="+mn-lt"/>
              </a:rPr>
              <a:t>not affect system </a:t>
            </a:r>
            <a:r>
              <a:rPr lang="en-US" sz="2000" dirty="0" smtClean="0">
                <a:solidFill>
                  <a:srgbClr val="000099"/>
                </a:solidFill>
                <a:latin typeface="+mn-lt"/>
              </a:rPr>
              <a:t>resources)</a:t>
            </a:r>
            <a:endParaRPr lang="en-US" sz="2000" dirty="0">
              <a:solidFill>
                <a:srgbClr val="000099"/>
              </a:solidFill>
              <a:latin typeface="+mn-lt"/>
            </a:endParaRPr>
          </a:p>
          <a:p>
            <a:pPr marL="804863" indent="-342900" algn="just">
              <a:spcBef>
                <a:spcPts val="600"/>
              </a:spcBef>
              <a:buBlip>
                <a:blip r:embed="rId2"/>
              </a:buBlip>
            </a:pPr>
            <a:r>
              <a:rPr lang="en-US" sz="2000" dirty="0" smtClean="0">
                <a:solidFill>
                  <a:srgbClr val="800000"/>
                </a:solidFill>
                <a:latin typeface="+mn-lt"/>
              </a:rPr>
              <a:t>Attack source</a:t>
            </a:r>
            <a:endParaRPr lang="en-US" sz="2000" dirty="0">
              <a:solidFill>
                <a:srgbClr val="800000"/>
              </a:solidFill>
              <a:latin typeface="+mn-lt"/>
            </a:endParaRPr>
          </a:p>
          <a:p>
            <a:pPr marL="801688" algn="just">
              <a:spcBef>
                <a:spcPts val="600"/>
              </a:spcBef>
            </a:pPr>
            <a:r>
              <a:rPr lang="en-US" sz="2000" i="1" dirty="0" smtClean="0">
                <a:solidFill>
                  <a:srgbClr val="800000"/>
                </a:solidFill>
                <a:latin typeface="+mn-lt"/>
              </a:rPr>
              <a:t>Inside </a:t>
            </a:r>
            <a:r>
              <a:rPr lang="en-US" sz="2000" i="1" dirty="0">
                <a:solidFill>
                  <a:srgbClr val="800000"/>
                </a:solidFill>
                <a:latin typeface="+mn-lt"/>
              </a:rPr>
              <a:t>attack</a:t>
            </a:r>
            <a:r>
              <a:rPr lang="en-US" sz="2000" dirty="0">
                <a:solidFill>
                  <a:srgbClr val="000099"/>
                </a:solidFill>
                <a:latin typeface="+mn-lt"/>
              </a:rPr>
              <a:t>: Employees of the organization can mount attack on the </a:t>
            </a:r>
            <a:r>
              <a:rPr lang="en-US" sz="2000" dirty="0" smtClean="0">
                <a:solidFill>
                  <a:srgbClr val="000099"/>
                </a:solidFill>
                <a:latin typeface="+mn-lt"/>
              </a:rPr>
              <a:t>organization</a:t>
            </a:r>
            <a:endParaRPr lang="en-US" sz="2000" dirty="0">
              <a:solidFill>
                <a:srgbClr val="000099"/>
              </a:solidFill>
              <a:latin typeface="+mn-lt"/>
            </a:endParaRPr>
          </a:p>
          <a:p>
            <a:pPr marL="801688" algn="just"/>
            <a:r>
              <a:rPr lang="en-US" sz="2000" i="1" dirty="0" smtClean="0">
                <a:solidFill>
                  <a:srgbClr val="800000"/>
                </a:solidFill>
                <a:latin typeface="+mn-lt"/>
              </a:rPr>
              <a:t>Outside attack</a:t>
            </a:r>
            <a:r>
              <a:rPr lang="en-US" sz="2000" dirty="0">
                <a:solidFill>
                  <a:srgbClr val="000099"/>
                </a:solidFill>
                <a:latin typeface="+mn-lt"/>
              </a:rPr>
              <a:t>: Outsiders who are familiar with the organization’s set up can mount attack through </a:t>
            </a:r>
            <a:r>
              <a:rPr lang="en-US" sz="2000" dirty="0" smtClean="0">
                <a:solidFill>
                  <a:srgbClr val="000099"/>
                </a:solidFill>
                <a:latin typeface="+mn-lt"/>
              </a:rPr>
              <a:t>internet</a:t>
            </a:r>
            <a:endParaRPr lang="en-US" sz="2000" dirty="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Attack</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600209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44530" y="1293359"/>
            <a:ext cx="7736441" cy="3785652"/>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Authorization </a:t>
            </a:r>
            <a:r>
              <a:rPr lang="en-US" sz="2000" dirty="0">
                <a:solidFill>
                  <a:srgbClr val="000099"/>
                </a:solidFill>
                <a:latin typeface="+mn-lt"/>
              </a:rPr>
              <a:t>defines (a) how </a:t>
            </a:r>
            <a:r>
              <a:rPr lang="en-US" sz="2000" dirty="0" smtClean="0">
                <a:solidFill>
                  <a:srgbClr val="000099"/>
                </a:solidFill>
                <a:latin typeface="+mn-lt"/>
              </a:rPr>
              <a:t>information </a:t>
            </a:r>
            <a:r>
              <a:rPr lang="en-US" sz="2000" dirty="0">
                <a:solidFill>
                  <a:srgbClr val="000099"/>
                </a:solidFill>
                <a:latin typeface="+mn-lt"/>
              </a:rPr>
              <a:t>can be accessed (i.e., read, write, delete, etc.), (b) who (a group or a single user) can access the information, and (c) when (time) and where (location) the authorized person can access the information.</a:t>
            </a: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Definition: </a:t>
            </a:r>
            <a:r>
              <a:rPr lang="en-US" sz="2000" i="1" dirty="0">
                <a:solidFill>
                  <a:srgbClr val="000099"/>
                </a:solidFill>
                <a:latin typeface="+mn-lt"/>
              </a:rPr>
              <a:t>Authorization: {I, A, T, L, U} where I represents information to be accessed, A the mode of authorization, T is time when the access is allowed, L is the location from where the information can be accessed, and U is the set of users who can apply A on I at some time T from some location L</a:t>
            </a:r>
            <a:endParaRPr lang="en-US" sz="2000" dirty="0" smtClean="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Authorization</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41490173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44530" y="1293359"/>
            <a:ext cx="7736441" cy="4708981"/>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It </a:t>
            </a:r>
            <a:r>
              <a:rPr lang="en-US" sz="2000" dirty="0">
                <a:solidFill>
                  <a:srgbClr val="000099"/>
                </a:solidFill>
                <a:latin typeface="+mn-lt"/>
              </a:rPr>
              <a:t>refers to issues concerning access of information. It protects a resource (information, system resources, etc.) so that it is used only by authorized users. It is categorized into (a) physical access control and (b) logical access </a:t>
            </a:r>
            <a:r>
              <a:rPr lang="en-US" sz="2000" dirty="0" smtClean="0">
                <a:solidFill>
                  <a:srgbClr val="000099"/>
                </a:solidFill>
                <a:latin typeface="+mn-lt"/>
              </a:rPr>
              <a:t>control.</a:t>
            </a:r>
          </a:p>
          <a:p>
            <a:pPr marL="804863" lvl="0" indent="-342900" algn="just">
              <a:buBlip>
                <a:blip r:embed="rId2"/>
              </a:buBlip>
            </a:pPr>
            <a:r>
              <a:rPr lang="en-US" sz="2000" dirty="0" smtClean="0">
                <a:solidFill>
                  <a:srgbClr val="000099"/>
                </a:solidFill>
                <a:latin typeface="+mn-lt"/>
              </a:rPr>
              <a:t>Physical </a:t>
            </a:r>
            <a:r>
              <a:rPr lang="en-US" sz="2000" dirty="0">
                <a:solidFill>
                  <a:srgbClr val="000099"/>
                </a:solidFill>
                <a:latin typeface="+mn-lt"/>
              </a:rPr>
              <a:t>access control protects any physical entity such as house, car, garden, etc., from unauthorized </a:t>
            </a:r>
            <a:r>
              <a:rPr lang="en-US" sz="2000" dirty="0" smtClean="0">
                <a:solidFill>
                  <a:srgbClr val="000099"/>
                </a:solidFill>
                <a:latin typeface="+mn-lt"/>
              </a:rPr>
              <a:t>users</a:t>
            </a:r>
          </a:p>
          <a:p>
            <a:pPr marL="804863" lvl="0" indent="-342900" algn="just">
              <a:buBlip>
                <a:blip r:embed="rId2"/>
              </a:buBlip>
            </a:pPr>
            <a:r>
              <a:rPr lang="en-US" sz="2000" dirty="0" smtClean="0">
                <a:solidFill>
                  <a:srgbClr val="000099"/>
                </a:solidFill>
                <a:latin typeface="+mn-lt"/>
              </a:rPr>
              <a:t>logical </a:t>
            </a:r>
            <a:r>
              <a:rPr lang="en-US" sz="2000" dirty="0">
                <a:solidFill>
                  <a:srgbClr val="000099"/>
                </a:solidFill>
                <a:latin typeface="+mn-lt"/>
              </a:rPr>
              <a:t>control protects information </a:t>
            </a:r>
            <a:r>
              <a:rPr lang="en-US" sz="2000" dirty="0" smtClean="0">
                <a:solidFill>
                  <a:srgbClr val="000099"/>
                </a:solidFill>
                <a:latin typeface="+mn-lt"/>
              </a:rPr>
              <a:t>from </a:t>
            </a:r>
            <a:r>
              <a:rPr lang="en-US" sz="2000" dirty="0">
                <a:solidFill>
                  <a:srgbClr val="000099"/>
                </a:solidFill>
                <a:latin typeface="+mn-lt"/>
              </a:rPr>
              <a:t>unauthorized users. Access control is usually implemented through access control </a:t>
            </a:r>
            <a:r>
              <a:rPr lang="en-US" sz="2000" dirty="0" smtClean="0">
                <a:solidFill>
                  <a:srgbClr val="000099"/>
                </a:solidFill>
                <a:latin typeface="+mn-lt"/>
              </a:rPr>
              <a:t>matrix</a:t>
            </a:r>
            <a:endParaRPr lang="en-US" sz="2000" dirty="0">
              <a:solidFill>
                <a:srgbClr val="000099"/>
              </a:solidFill>
              <a:latin typeface="+mn-lt"/>
            </a:endParaRP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Definition: </a:t>
            </a:r>
            <a:r>
              <a:rPr lang="en-US" sz="2000" i="1" dirty="0">
                <a:solidFill>
                  <a:srgbClr val="000099"/>
                </a:solidFill>
                <a:latin typeface="+mn-lt"/>
              </a:rPr>
              <a:t>Access control = {I, O, U} where I is the information to be protected, O is the set allowed operations, and U set of authorized users</a:t>
            </a:r>
            <a:r>
              <a:rPr lang="en-US" sz="2000" dirty="0" smtClean="0">
                <a:solidFill>
                  <a:srgbClr val="000099"/>
                </a:solidFill>
                <a:latin typeface="+mn-lt"/>
              </a:rPr>
              <a:t>.</a:t>
            </a:r>
            <a:endParaRPr lang="en-US" sz="2000" dirty="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Access Control</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648719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814039" y="564696"/>
            <a:ext cx="7772400" cy="728663"/>
          </a:xfrm>
        </p:spPr>
        <p:txBody>
          <a:bodyPr/>
          <a:lstStyle/>
          <a:p>
            <a:pPr algn="ctr"/>
            <a:r>
              <a:rPr lang="en-US" sz="2800" b="1" dirty="0">
                <a:solidFill>
                  <a:srgbClr val="C00000"/>
                </a:solidFill>
              </a:rPr>
              <a:t>Trust P</a:t>
            </a:r>
            <a:r>
              <a:rPr lang="en-US" sz="2800" b="1" dirty="0" smtClean="0">
                <a:solidFill>
                  <a:srgbClr val="C00000"/>
                </a:solidFill>
              </a:rPr>
              <a:t>reserving</a:t>
            </a:r>
            <a:endParaRPr lang="en-US" sz="2800" dirty="0">
              <a:solidFill>
                <a:srgbClr val="C00000"/>
              </a:solidFill>
            </a:endParaRPr>
          </a:p>
        </p:txBody>
      </p:sp>
      <p:sp>
        <p:nvSpPr>
          <p:cNvPr id="2" name="Rectangle 1"/>
          <p:cNvSpPr/>
          <p:nvPr/>
        </p:nvSpPr>
        <p:spPr>
          <a:xfrm>
            <a:off x="544530" y="1293359"/>
            <a:ext cx="7736441" cy="2246769"/>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It </a:t>
            </a:r>
            <a:r>
              <a:rPr lang="en-US" sz="2000" dirty="0">
                <a:solidFill>
                  <a:srgbClr val="000099"/>
                </a:solidFill>
                <a:latin typeface="+mn-lt"/>
              </a:rPr>
              <a:t>indicates that the information will not lose its value, it will remain useful, and can be acted upon anytime. It should be free from temporal and spatial constraints. This implies that a piece of information should be trusted in any country and at any time. Consider the case of a UN resolution. It is usually trusted (this is what UN desires) by all countries of the </a:t>
            </a:r>
            <a:r>
              <a:rPr lang="en-US" sz="2000" dirty="0" smtClean="0">
                <a:solidFill>
                  <a:srgbClr val="000099"/>
                </a:solidFill>
                <a:latin typeface="+mj-lt"/>
              </a:rPr>
              <a:t>world</a:t>
            </a:r>
            <a:endParaRPr lang="en-US" sz="2000" dirty="0">
              <a:solidFill>
                <a:srgbClr val="000099"/>
              </a:solidFill>
              <a:latin typeface="+mj-lt"/>
            </a:endParaRPr>
          </a:p>
        </p:txBody>
      </p:sp>
    </p:spTree>
    <p:extLst>
      <p:ext uri="{BB962C8B-B14F-4D97-AF65-F5344CB8AC3E}">
        <p14:creationId xmlns:p14="http://schemas.microsoft.com/office/powerpoint/2010/main" val="3607694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596900" y="564696"/>
            <a:ext cx="7772400" cy="728663"/>
          </a:xfrm>
        </p:spPr>
        <p:txBody>
          <a:bodyPr/>
          <a:lstStyle/>
          <a:p>
            <a:pPr algn="ctr"/>
            <a:r>
              <a:rPr lang="en-US" sz="2800" b="1" dirty="0" smtClean="0">
                <a:solidFill>
                  <a:srgbClr val="C00000"/>
                </a:solidFill>
              </a:rPr>
              <a:t>Assurance</a:t>
            </a:r>
            <a:endParaRPr lang="en-US" sz="2800" dirty="0">
              <a:solidFill>
                <a:srgbClr val="C00000"/>
              </a:solidFill>
            </a:endParaRPr>
          </a:p>
        </p:txBody>
      </p:sp>
      <p:sp>
        <p:nvSpPr>
          <p:cNvPr id="2" name="Rectangle 1"/>
          <p:cNvSpPr/>
          <p:nvPr/>
        </p:nvSpPr>
        <p:spPr>
          <a:xfrm>
            <a:off x="544530" y="1293359"/>
            <a:ext cx="7736441" cy="4708981"/>
          </a:xfrm>
          <a:prstGeom prst="rect">
            <a:avLst/>
          </a:prstGeom>
        </p:spPr>
        <p:txBody>
          <a:bodyPr wrap="square">
            <a:spAutoFit/>
          </a:bodyPr>
          <a:lstStyle/>
          <a:p>
            <a:pPr marL="804863" lvl="0" indent="-342900" algn="just">
              <a:buBlip>
                <a:blip r:embed="rId2"/>
              </a:buBlip>
            </a:pPr>
            <a:r>
              <a:rPr lang="en-US" sz="2000" dirty="0" smtClean="0">
                <a:solidFill>
                  <a:srgbClr val="000099"/>
                </a:solidFill>
                <a:latin typeface="+mn-lt"/>
              </a:rPr>
              <a:t>It maintains </a:t>
            </a:r>
            <a:r>
              <a:rPr lang="en-US" sz="2000" dirty="0">
                <a:solidFill>
                  <a:srgbClr val="000099"/>
                </a:solidFill>
                <a:latin typeface="+mn-lt"/>
              </a:rPr>
              <a:t>the integrity of the information. It indicates the degree of trust. For example, how trustworthy is the information that you find on Google? It is hard to give a general definition of trust because it is closely related to the consumer of the information. If we remove the customer then we can define assurance broadly in terms of desired attributes.</a:t>
            </a: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Definition: </a:t>
            </a:r>
            <a:r>
              <a:rPr lang="en-US" sz="2000" i="1" dirty="0" smtClean="0">
                <a:solidFill>
                  <a:srgbClr val="000099"/>
                </a:solidFill>
                <a:latin typeface="+mn-lt"/>
              </a:rPr>
              <a:t>It </a:t>
            </a:r>
            <a:r>
              <a:rPr lang="en-US" sz="2000" i="1" dirty="0">
                <a:solidFill>
                  <a:srgbClr val="000099"/>
                </a:solidFill>
                <a:latin typeface="+mn-lt"/>
              </a:rPr>
              <a:t>guarantees that the information can be used as a reliable basis for initiating necessary operations</a:t>
            </a:r>
            <a:r>
              <a:rPr lang="en-US" sz="2000" dirty="0">
                <a:solidFill>
                  <a:srgbClr val="000099"/>
                </a:solidFill>
                <a:latin typeface="+mn-lt"/>
              </a:rPr>
              <a:t>.</a:t>
            </a: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Discussion</a:t>
            </a:r>
            <a:r>
              <a:rPr lang="en-US" sz="2000" dirty="0">
                <a:solidFill>
                  <a:srgbClr val="000099"/>
                </a:solidFill>
                <a:latin typeface="+mn-lt"/>
              </a:rPr>
              <a:t>: For example, if some assurance is given about the steps for installing a program on a computer </a:t>
            </a:r>
            <a:r>
              <a:rPr lang="en-US" sz="2000" dirty="0" smtClean="0">
                <a:solidFill>
                  <a:srgbClr val="000099"/>
                </a:solidFill>
                <a:latin typeface="+mn-lt"/>
              </a:rPr>
              <a:t>then </a:t>
            </a:r>
            <a:r>
              <a:rPr lang="en-US" sz="2000" dirty="0">
                <a:solidFill>
                  <a:srgbClr val="000099"/>
                </a:solidFill>
                <a:latin typeface="+mn-lt"/>
              </a:rPr>
              <a:t>desired actions can be initiated with </a:t>
            </a:r>
            <a:r>
              <a:rPr lang="en-US" sz="2000" dirty="0" smtClean="0">
                <a:solidFill>
                  <a:srgbClr val="000099"/>
                </a:solidFill>
                <a:latin typeface="+mn-lt"/>
              </a:rPr>
              <a:t>confidence</a:t>
            </a:r>
            <a:endParaRPr lang="en-US" sz="2000" dirty="0">
              <a:solidFill>
                <a:srgbClr val="000099"/>
              </a:solidFill>
              <a:latin typeface="+mn-lt"/>
            </a:endParaRPr>
          </a:p>
        </p:txBody>
      </p:sp>
    </p:spTree>
    <p:extLst>
      <p:ext uri="{BB962C8B-B14F-4D97-AF65-F5344CB8AC3E}">
        <p14:creationId xmlns:p14="http://schemas.microsoft.com/office/powerpoint/2010/main" val="178505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685800" y="442332"/>
            <a:ext cx="7772400" cy="728663"/>
          </a:xfrm>
        </p:spPr>
        <p:txBody>
          <a:bodyPr/>
          <a:lstStyle/>
          <a:p>
            <a:pPr algn="ctr"/>
            <a:r>
              <a:rPr lang="en-US" sz="2800" b="1" dirty="0" smtClean="0">
                <a:solidFill>
                  <a:srgbClr val="C00000"/>
                </a:solidFill>
                <a:latin typeface="Arial" pitchFamily="34" charset="0"/>
                <a:cs typeface="Arial" pitchFamily="34" charset="0"/>
              </a:rPr>
              <a:t>Cyberspace</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929118922"/>
              </p:ext>
            </p:extLst>
          </p:nvPr>
        </p:nvGraphicFramePr>
        <p:xfrm>
          <a:off x="2165590" y="1448655"/>
          <a:ext cx="5038099" cy="5038099"/>
        </p:xfrm>
        <a:graphic>
          <a:graphicData uri="http://schemas.openxmlformats.org/presentationml/2006/ole">
            <mc:AlternateContent xmlns:mc="http://schemas.openxmlformats.org/markup-compatibility/2006">
              <mc:Choice xmlns:v="urn:schemas-microsoft-com:vml" Requires="v">
                <p:oleObj spid="_x0000_s56375" name="Visio" r:id="rId3" imgW="6417070" imgH="6416928" progId="Visio.Drawing.11">
                  <p:embed/>
                </p:oleObj>
              </mc:Choice>
              <mc:Fallback>
                <p:oleObj name="Visio" r:id="rId3" imgW="6417070" imgH="64169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5590" y="1448655"/>
                        <a:ext cx="5038099" cy="5038099"/>
                      </a:xfrm>
                      <a:prstGeom prst="rect">
                        <a:avLst/>
                      </a:prstGeom>
                      <a:noFill/>
                    </p:spPr>
                  </p:pic>
                </p:oleObj>
              </mc:Fallback>
            </mc:AlternateContent>
          </a:graphicData>
        </a:graphic>
      </p:graphicFrame>
    </p:spTree>
    <p:extLst>
      <p:ext uri="{BB962C8B-B14F-4D97-AF65-F5344CB8AC3E}">
        <p14:creationId xmlns:p14="http://schemas.microsoft.com/office/powerpoint/2010/main" val="3663672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idx="4294967295"/>
          </p:nvPr>
        </p:nvSpPr>
        <p:spPr>
          <a:xfrm>
            <a:off x="767993" y="553843"/>
            <a:ext cx="7772400" cy="728663"/>
          </a:xfrm>
        </p:spPr>
        <p:txBody>
          <a:bodyPr/>
          <a:lstStyle/>
          <a:p>
            <a:pPr algn="ctr"/>
            <a:r>
              <a:rPr lang="en-US" sz="2800" b="1" dirty="0" smtClean="0">
                <a:solidFill>
                  <a:srgbClr val="C00000"/>
                </a:solidFill>
                <a:latin typeface="Arial" pitchFamily="34" charset="0"/>
                <a:cs typeface="Arial" pitchFamily="34" charset="0"/>
              </a:rPr>
              <a:t>Summary</a:t>
            </a:r>
          </a:p>
        </p:txBody>
      </p:sp>
      <p:sp>
        <p:nvSpPr>
          <p:cNvPr id="2" name="Rectangle 1"/>
          <p:cNvSpPr/>
          <p:nvPr/>
        </p:nvSpPr>
        <p:spPr>
          <a:xfrm>
            <a:off x="1027415" y="1457745"/>
            <a:ext cx="7253556" cy="1323439"/>
          </a:xfrm>
          <a:prstGeom prst="rect">
            <a:avLst/>
          </a:prstGeom>
        </p:spPr>
        <p:txBody>
          <a:bodyPr wrap="square">
            <a:spAutoFit/>
          </a:bodyPr>
          <a:lstStyle/>
          <a:p>
            <a:pPr marL="461963" lvl="0" algn="just">
              <a:spcBef>
                <a:spcPts val="600"/>
              </a:spcBef>
            </a:pPr>
            <a:r>
              <a:rPr lang="en-US" sz="2000" dirty="0">
                <a:solidFill>
                  <a:srgbClr val="000099"/>
                </a:solidFill>
                <a:latin typeface="+mn-lt"/>
              </a:rPr>
              <a:t>In this course we will discuss in detail about these topics, formalize them, learn different schemes for their implementation, management and preservation</a:t>
            </a:r>
            <a:r>
              <a:rPr lang="en-US" sz="2000">
                <a:solidFill>
                  <a:srgbClr val="000099"/>
                </a:solidFill>
                <a:latin typeface="+mn-lt"/>
              </a:rPr>
              <a:t>, </a:t>
            </a:r>
            <a:r>
              <a:rPr lang="en-US" sz="2000" smtClean="0">
                <a:solidFill>
                  <a:srgbClr val="000099"/>
                </a:solidFill>
                <a:latin typeface="+mn-lt"/>
              </a:rPr>
              <a:t>and </a:t>
            </a:r>
            <a:r>
              <a:rPr lang="en-US" sz="2000" dirty="0">
                <a:solidFill>
                  <a:srgbClr val="000099"/>
                </a:solidFill>
                <a:latin typeface="+mn-lt"/>
              </a:rPr>
              <a:t>many more things</a:t>
            </a:r>
          </a:p>
        </p:txBody>
      </p:sp>
    </p:spTree>
    <p:extLst>
      <p:ext uri="{BB962C8B-B14F-4D97-AF65-F5344CB8AC3E}">
        <p14:creationId xmlns:p14="http://schemas.microsoft.com/office/powerpoint/2010/main" val="2705002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smtClean="0">
              <a:solidFill>
                <a:srgbClr val="000099"/>
              </a:solidFill>
              <a:latin typeface="Arial" pitchFamily="34" charset="0"/>
              <a:cs typeface="Arial" pitchFamily="34" charset="0"/>
            </a:endParaRPr>
          </a:p>
        </p:txBody>
      </p:sp>
      <p:sp>
        <p:nvSpPr>
          <p:cNvPr id="2" name="Rectangle 1"/>
          <p:cNvSpPr/>
          <p:nvPr/>
        </p:nvSpPr>
        <p:spPr>
          <a:xfrm>
            <a:off x="1027415" y="1827615"/>
            <a:ext cx="7253556" cy="1938992"/>
          </a:xfrm>
          <a:prstGeom prst="rect">
            <a:avLst/>
          </a:prstGeom>
        </p:spPr>
        <p:txBody>
          <a:bodyPr wrap="square">
            <a:spAutoFit/>
          </a:bodyPr>
          <a:lstStyle/>
          <a:p>
            <a:pPr algn="just"/>
            <a:r>
              <a:rPr lang="en-US" dirty="0">
                <a:solidFill>
                  <a:srgbClr val="800000"/>
                </a:solidFill>
                <a:latin typeface="+mn-lt"/>
              </a:rPr>
              <a:t>An object at each location in cyberspace can accept, generate, and disseminate information. Information flows (continuously or intermittently) from one location to another</a:t>
            </a:r>
            <a:r>
              <a:rPr lang="en-US" dirty="0" smtClean="0">
                <a:solidFill>
                  <a:srgbClr val="800000"/>
                </a:solidFill>
                <a:latin typeface="+mn-lt"/>
              </a:rPr>
              <a:t>. We desire that this flow to be fully secured and trustworthy.</a:t>
            </a:r>
            <a:endParaRPr lang="en-US" dirty="0">
              <a:solidFill>
                <a:srgbClr val="800000"/>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smtClean="0">
                <a:solidFill>
                  <a:srgbClr val="C00000"/>
                </a:solidFill>
                <a:latin typeface="Arial" pitchFamily="34" charset="0"/>
                <a:cs typeface="Arial" pitchFamily="34" charset="0"/>
              </a:rPr>
              <a:t>Cyberspace</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984365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smtClean="0">
              <a:solidFill>
                <a:srgbClr val="000099"/>
              </a:solidFill>
              <a:latin typeface="Arial" pitchFamily="34" charset="0"/>
              <a:cs typeface="Arial" pitchFamily="34" charset="0"/>
            </a:endParaRPr>
          </a:p>
        </p:txBody>
      </p:sp>
      <p:sp>
        <p:nvSpPr>
          <p:cNvPr id="2" name="Rectangle 1"/>
          <p:cNvSpPr/>
          <p:nvPr/>
        </p:nvSpPr>
        <p:spPr>
          <a:xfrm>
            <a:off x="1027415" y="1457745"/>
            <a:ext cx="7253556" cy="4016484"/>
          </a:xfrm>
          <a:prstGeom prst="rect">
            <a:avLst/>
          </a:prstGeom>
        </p:spPr>
        <p:txBody>
          <a:bodyPr wrap="square">
            <a:spAutoFit/>
          </a:bodyPr>
          <a:lstStyle/>
          <a:p>
            <a:pPr lvl="0" algn="just"/>
            <a:r>
              <a:rPr lang="en-US" dirty="0" smtClean="0">
                <a:solidFill>
                  <a:srgbClr val="800000"/>
                </a:solidFill>
                <a:latin typeface="+mn-lt"/>
              </a:rPr>
              <a:t>We formally define these terms.</a:t>
            </a:r>
          </a:p>
          <a:p>
            <a:pPr marL="804863" lvl="0" indent="-342900" algn="just">
              <a:spcBef>
                <a:spcPts val="600"/>
              </a:spcBef>
              <a:buBlip>
                <a:blip r:embed="rId2"/>
              </a:buBlip>
            </a:pPr>
            <a:r>
              <a:rPr lang="en-US" dirty="0" smtClean="0">
                <a:solidFill>
                  <a:srgbClr val="000099"/>
                </a:solidFill>
                <a:latin typeface="+mn-lt"/>
              </a:rPr>
              <a:t>Cyberspace: </a:t>
            </a:r>
            <a:r>
              <a:rPr lang="en-US" dirty="0">
                <a:solidFill>
                  <a:srgbClr val="000099"/>
                </a:solidFill>
                <a:latin typeface="+mn-lt"/>
              </a:rPr>
              <a:t>A countably infinite set of fully connected entities </a:t>
            </a:r>
            <a:r>
              <a:rPr lang="en-US" dirty="0" smtClean="0">
                <a:solidFill>
                  <a:srgbClr val="000099"/>
                </a:solidFill>
                <a:latin typeface="+mn-lt"/>
              </a:rPr>
              <a:t>capable </a:t>
            </a:r>
            <a:r>
              <a:rPr lang="en-US" dirty="0">
                <a:solidFill>
                  <a:srgbClr val="000099"/>
                </a:solidFill>
                <a:latin typeface="+mn-lt"/>
              </a:rPr>
              <a:t>of storing and processing information which can flow between any pair of entities anytime</a:t>
            </a:r>
            <a:r>
              <a:rPr lang="en-US" dirty="0" smtClean="0">
                <a:solidFill>
                  <a:srgbClr val="000099"/>
                </a:solidFill>
                <a:latin typeface="+mn-lt"/>
              </a:rPr>
              <a:t>.</a:t>
            </a:r>
          </a:p>
          <a:p>
            <a:pPr marL="804863" lvl="0" indent="-342900" algn="just">
              <a:spcBef>
                <a:spcPts val="600"/>
              </a:spcBef>
              <a:buBlip>
                <a:blip r:embed="rId2"/>
              </a:buBlip>
            </a:pPr>
            <a:r>
              <a:rPr lang="en-US" dirty="0" smtClean="0">
                <a:solidFill>
                  <a:srgbClr val="000099"/>
                </a:solidFill>
                <a:latin typeface="+mn-lt"/>
              </a:rPr>
              <a:t> Thus, </a:t>
            </a:r>
            <a:r>
              <a:rPr lang="en-US" i="1" dirty="0" smtClean="0">
                <a:solidFill>
                  <a:srgbClr val="000099"/>
                </a:solidFill>
                <a:latin typeface="+mn-lt"/>
              </a:rPr>
              <a:t>Cyberspace </a:t>
            </a:r>
            <a:r>
              <a:rPr lang="en-US" i="1" dirty="0">
                <a:solidFill>
                  <a:srgbClr val="000099"/>
                </a:solidFill>
                <a:latin typeface="+mn-lt"/>
              </a:rPr>
              <a:t>= {&lt;e</a:t>
            </a:r>
            <a:r>
              <a:rPr lang="en-US" i="1" baseline="-25000" dirty="0">
                <a:solidFill>
                  <a:srgbClr val="000099"/>
                </a:solidFill>
                <a:latin typeface="+mn-lt"/>
              </a:rPr>
              <a:t>1</a:t>
            </a:r>
            <a:r>
              <a:rPr lang="en-US" i="1" dirty="0">
                <a:solidFill>
                  <a:srgbClr val="000099"/>
                </a:solidFill>
                <a:latin typeface="+mn-lt"/>
              </a:rPr>
              <a:t>, e</a:t>
            </a:r>
            <a:r>
              <a:rPr lang="en-US" i="1" baseline="-25000" dirty="0">
                <a:solidFill>
                  <a:srgbClr val="000099"/>
                </a:solidFill>
                <a:latin typeface="+mn-lt"/>
              </a:rPr>
              <a:t>2</a:t>
            </a:r>
            <a:r>
              <a:rPr lang="en-US" i="1" dirty="0">
                <a:solidFill>
                  <a:srgbClr val="000099"/>
                </a:solidFill>
                <a:latin typeface="+mn-lt"/>
              </a:rPr>
              <a:t>, …, e</a:t>
            </a:r>
            <a:r>
              <a:rPr lang="en-US" i="1" baseline="-25000" dirty="0">
                <a:solidFill>
                  <a:srgbClr val="000099"/>
                </a:solidFill>
                <a:latin typeface="+mn-lt"/>
              </a:rPr>
              <a:t>∞</a:t>
            </a:r>
            <a:r>
              <a:rPr lang="en-US" i="1" dirty="0">
                <a:solidFill>
                  <a:srgbClr val="000099"/>
                </a:solidFill>
                <a:latin typeface="+mn-lt"/>
              </a:rPr>
              <a:t>&gt;, I, R} where &lt;e</a:t>
            </a:r>
            <a:r>
              <a:rPr lang="en-US" i="1" baseline="-25000" dirty="0">
                <a:solidFill>
                  <a:srgbClr val="000099"/>
                </a:solidFill>
                <a:latin typeface="+mn-lt"/>
              </a:rPr>
              <a:t>1</a:t>
            </a:r>
            <a:r>
              <a:rPr lang="en-US" i="1" dirty="0">
                <a:solidFill>
                  <a:srgbClr val="000099"/>
                </a:solidFill>
                <a:latin typeface="+mn-lt"/>
              </a:rPr>
              <a:t>, e</a:t>
            </a:r>
            <a:r>
              <a:rPr lang="en-US" i="1" baseline="-25000" dirty="0">
                <a:solidFill>
                  <a:srgbClr val="000099"/>
                </a:solidFill>
                <a:latin typeface="+mn-lt"/>
              </a:rPr>
              <a:t>2</a:t>
            </a:r>
            <a:r>
              <a:rPr lang="en-US" i="1" dirty="0">
                <a:solidFill>
                  <a:srgbClr val="000099"/>
                </a:solidFill>
                <a:latin typeface="+mn-lt"/>
              </a:rPr>
              <a:t>, …, e</a:t>
            </a:r>
            <a:r>
              <a:rPr lang="en-US" i="1" baseline="-25000" dirty="0">
                <a:solidFill>
                  <a:srgbClr val="000099"/>
                </a:solidFill>
                <a:latin typeface="+mn-lt"/>
              </a:rPr>
              <a:t>∞</a:t>
            </a:r>
            <a:r>
              <a:rPr lang="en-US" i="1" dirty="0">
                <a:solidFill>
                  <a:srgbClr val="000099"/>
                </a:solidFill>
                <a:latin typeface="+mn-lt"/>
              </a:rPr>
              <a:t>&gt; are the set of entities, I information, and R the set of requirements of communicating entities for dealing with I</a:t>
            </a:r>
            <a:r>
              <a:rPr lang="en-US" dirty="0" smtClean="0">
                <a:solidFill>
                  <a:srgbClr val="000099"/>
                </a:solidFill>
                <a:latin typeface="+mn-lt"/>
              </a:rPr>
              <a:t>.</a:t>
            </a:r>
            <a:endParaRPr lang="en-US" dirty="0">
              <a:solidFill>
                <a:srgbClr val="000099"/>
              </a:solidFill>
              <a:latin typeface="+mn-lt"/>
            </a:endParaRPr>
          </a:p>
          <a:p>
            <a:pPr marL="461963" lvl="0" algn="just">
              <a:spcBef>
                <a:spcPts val="600"/>
              </a:spcBef>
            </a:pPr>
            <a:r>
              <a:rPr lang="en-US" dirty="0">
                <a:solidFill>
                  <a:srgbClr val="000099"/>
                </a:solidFill>
                <a:latin typeface="+mn-lt"/>
              </a:rPr>
              <a:t> </a:t>
            </a:r>
            <a:r>
              <a:rPr lang="en-US" dirty="0" smtClean="0">
                <a:solidFill>
                  <a:srgbClr val="000099"/>
                </a:solidFill>
                <a:latin typeface="+mn-lt"/>
              </a:rPr>
              <a:t>    We desire </a:t>
            </a:r>
            <a:r>
              <a:rPr lang="en-US" i="1" dirty="0" smtClean="0">
                <a:solidFill>
                  <a:srgbClr val="000099"/>
                </a:solidFill>
                <a:latin typeface="+mn-lt"/>
              </a:rPr>
              <a:t>I</a:t>
            </a:r>
            <a:r>
              <a:rPr lang="en-US" dirty="0" smtClean="0">
                <a:solidFill>
                  <a:srgbClr val="000099"/>
                </a:solidFill>
                <a:latin typeface="+mn-lt"/>
              </a:rPr>
              <a:t> to preserve </a:t>
            </a:r>
            <a:r>
              <a:rPr lang="en-US" dirty="0" smtClean="0">
                <a:solidFill>
                  <a:srgbClr val="000099"/>
                </a:solidFill>
                <a:latin typeface="+mn-lt"/>
              </a:rPr>
              <a:t>following </a:t>
            </a:r>
            <a:r>
              <a:rPr lang="en-US" dirty="0" smtClean="0">
                <a:solidFill>
                  <a:srgbClr val="000099"/>
                </a:solidFill>
                <a:latin typeface="+mn-lt"/>
              </a:rPr>
              <a:t>properties.</a:t>
            </a:r>
            <a:endParaRPr lang="en-US" dirty="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Cyberspace</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73214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smtClean="0">
              <a:solidFill>
                <a:srgbClr val="000099"/>
              </a:solidFill>
              <a:latin typeface="Arial" pitchFamily="34" charset="0"/>
              <a:cs typeface="Arial" pitchFamily="34" charset="0"/>
            </a:endParaRPr>
          </a:p>
        </p:txBody>
      </p:sp>
      <p:sp>
        <p:nvSpPr>
          <p:cNvPr id="2" name="Rectangle 1"/>
          <p:cNvSpPr/>
          <p:nvPr/>
        </p:nvSpPr>
        <p:spPr>
          <a:xfrm>
            <a:off x="1027415" y="1457745"/>
            <a:ext cx="7253556" cy="4231928"/>
          </a:xfrm>
          <a:prstGeom prst="rect">
            <a:avLst/>
          </a:prstGeom>
        </p:spPr>
        <p:txBody>
          <a:bodyPr wrap="square">
            <a:spAutoFit/>
          </a:bodyPr>
          <a:lstStyle/>
          <a:p>
            <a:pPr lvl="0" algn="just"/>
            <a:r>
              <a:rPr lang="en-US" dirty="0" smtClean="0">
                <a:solidFill>
                  <a:srgbClr val="800000"/>
                </a:solidFill>
                <a:latin typeface="+mn-lt"/>
              </a:rPr>
              <a:t>We need to maintain the following properties for the desired information flow. These are interrelated. </a:t>
            </a:r>
          </a:p>
          <a:p>
            <a:pPr marL="804863" lvl="0" indent="-342900" algn="just">
              <a:spcBef>
                <a:spcPts val="600"/>
              </a:spcBef>
              <a:buBlip>
                <a:blip r:embed="rId2"/>
              </a:buBlip>
            </a:pPr>
            <a:r>
              <a:rPr lang="en-US" dirty="0" smtClean="0">
                <a:solidFill>
                  <a:srgbClr val="000099"/>
                </a:solidFill>
                <a:latin typeface="+mn-lt"/>
              </a:rPr>
              <a:t>Privacy </a:t>
            </a:r>
            <a:r>
              <a:rPr lang="en-US" dirty="0">
                <a:solidFill>
                  <a:srgbClr val="000099"/>
                </a:solidFill>
                <a:latin typeface="+mn-lt"/>
              </a:rPr>
              <a:t>preserving</a:t>
            </a:r>
          </a:p>
          <a:p>
            <a:pPr marL="804863" lvl="0" indent="-342900" algn="just">
              <a:buBlip>
                <a:blip r:embed="rId2"/>
              </a:buBlip>
            </a:pPr>
            <a:r>
              <a:rPr lang="en-US" dirty="0">
                <a:solidFill>
                  <a:srgbClr val="000099"/>
                </a:solidFill>
                <a:latin typeface="+mn-lt"/>
              </a:rPr>
              <a:t>Confidentiality</a:t>
            </a:r>
          </a:p>
          <a:p>
            <a:pPr marL="804863" lvl="0" indent="-342900" algn="just">
              <a:buBlip>
                <a:blip r:embed="rId2"/>
              </a:buBlip>
            </a:pPr>
            <a:r>
              <a:rPr lang="en-US" dirty="0">
                <a:solidFill>
                  <a:srgbClr val="000099"/>
                </a:solidFill>
                <a:latin typeface="+mn-lt"/>
              </a:rPr>
              <a:t>Integrity</a:t>
            </a:r>
          </a:p>
          <a:p>
            <a:pPr marL="804863" lvl="0" indent="-342900" algn="just">
              <a:buBlip>
                <a:blip r:embed="rId2"/>
              </a:buBlip>
            </a:pPr>
            <a:r>
              <a:rPr lang="en-US" dirty="0" smtClean="0">
                <a:solidFill>
                  <a:srgbClr val="000099"/>
                </a:solidFill>
                <a:latin typeface="+mn-lt"/>
              </a:rPr>
              <a:t>Availability</a:t>
            </a:r>
            <a:endParaRPr lang="en-US" dirty="0">
              <a:solidFill>
                <a:srgbClr val="000099"/>
              </a:solidFill>
              <a:latin typeface="+mn-lt"/>
            </a:endParaRPr>
          </a:p>
          <a:p>
            <a:pPr marL="804863" lvl="0" indent="-342900" algn="just">
              <a:buBlip>
                <a:blip r:embed="rId2"/>
              </a:buBlip>
            </a:pPr>
            <a:r>
              <a:rPr lang="en-US" dirty="0">
                <a:solidFill>
                  <a:srgbClr val="000099"/>
                </a:solidFill>
                <a:latin typeface="+mn-lt"/>
              </a:rPr>
              <a:t>Authorization</a:t>
            </a:r>
          </a:p>
          <a:p>
            <a:pPr marL="804863" lvl="0" indent="-342900" algn="just">
              <a:buBlip>
                <a:blip r:embed="rId2"/>
              </a:buBlip>
            </a:pPr>
            <a:r>
              <a:rPr lang="en-US" dirty="0">
                <a:solidFill>
                  <a:srgbClr val="000099"/>
                </a:solidFill>
                <a:latin typeface="+mn-lt"/>
              </a:rPr>
              <a:t>Access control</a:t>
            </a:r>
          </a:p>
          <a:p>
            <a:pPr marL="804863" lvl="0" indent="-342900" algn="just">
              <a:buBlip>
                <a:blip r:embed="rId2"/>
              </a:buBlip>
            </a:pPr>
            <a:r>
              <a:rPr lang="en-US" dirty="0">
                <a:solidFill>
                  <a:srgbClr val="000099"/>
                </a:solidFill>
                <a:latin typeface="+mn-lt"/>
              </a:rPr>
              <a:t>Secured</a:t>
            </a:r>
          </a:p>
          <a:p>
            <a:pPr marL="804863" lvl="0" indent="-342900" algn="just">
              <a:buBlip>
                <a:blip r:embed="rId2"/>
              </a:buBlip>
            </a:pPr>
            <a:r>
              <a:rPr lang="en-US" dirty="0">
                <a:solidFill>
                  <a:srgbClr val="000099"/>
                </a:solidFill>
                <a:latin typeface="+mn-lt"/>
              </a:rPr>
              <a:t>Trust preserving</a:t>
            </a:r>
          </a:p>
          <a:p>
            <a:pPr marL="804863" lvl="0" indent="-342900" algn="just">
              <a:buBlip>
                <a:blip r:embed="rId2"/>
              </a:buBlip>
            </a:pPr>
            <a:r>
              <a:rPr lang="en-US" dirty="0" smtClean="0">
                <a:solidFill>
                  <a:srgbClr val="000099"/>
                </a:solidFill>
                <a:latin typeface="+mn-lt"/>
              </a:rPr>
              <a:t>Assurance</a:t>
            </a:r>
            <a:endParaRPr lang="en-US" dirty="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smtClean="0">
                <a:solidFill>
                  <a:srgbClr val="C00000"/>
                </a:solidFill>
                <a:latin typeface="Arial" pitchFamily="34" charset="0"/>
                <a:cs typeface="Arial" pitchFamily="34" charset="0"/>
              </a:rPr>
              <a:t>Cyberspace</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389679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smtClean="0">
              <a:solidFill>
                <a:srgbClr val="000099"/>
              </a:solidFill>
              <a:latin typeface="Arial" pitchFamily="34" charset="0"/>
              <a:cs typeface="Arial" pitchFamily="34" charset="0"/>
            </a:endParaRPr>
          </a:p>
        </p:txBody>
      </p:sp>
      <p:sp>
        <p:nvSpPr>
          <p:cNvPr id="2" name="Rectangle 1"/>
          <p:cNvSpPr/>
          <p:nvPr/>
        </p:nvSpPr>
        <p:spPr>
          <a:xfrm>
            <a:off x="369870" y="1457745"/>
            <a:ext cx="8291245" cy="4739759"/>
          </a:xfrm>
          <a:prstGeom prst="rect">
            <a:avLst/>
          </a:prstGeom>
        </p:spPr>
        <p:txBody>
          <a:bodyPr wrap="square">
            <a:spAutoFit/>
          </a:bodyPr>
          <a:lstStyle/>
          <a:p>
            <a:pPr marL="804863" lvl="0" indent="-342900" algn="just">
              <a:spcBef>
                <a:spcPts val="600"/>
              </a:spcBef>
              <a:buBlip>
                <a:blip r:embed="rId2"/>
              </a:buBlip>
            </a:pPr>
            <a:r>
              <a:rPr lang="en-US" sz="2200" dirty="0" smtClean="0">
                <a:solidFill>
                  <a:srgbClr val="000099"/>
                </a:solidFill>
                <a:latin typeface="+mn-lt"/>
              </a:rPr>
              <a:t>Information: </a:t>
            </a:r>
            <a:r>
              <a:rPr lang="en-US" sz="2200" i="1" dirty="0">
                <a:solidFill>
                  <a:srgbClr val="000099"/>
                </a:solidFill>
                <a:latin typeface="+mn-lt"/>
              </a:rPr>
              <a:t>fact + associated semantics + scope + </a:t>
            </a:r>
            <a:r>
              <a:rPr lang="en-US" sz="2200" i="1" dirty="0" smtClean="0">
                <a:solidFill>
                  <a:srgbClr val="000099"/>
                </a:solidFill>
                <a:latin typeface="+mn-lt"/>
              </a:rPr>
              <a:t>quality</a:t>
            </a:r>
          </a:p>
          <a:p>
            <a:pPr marL="1144588" lvl="0" indent="-342900" algn="just">
              <a:spcBef>
                <a:spcPts val="600"/>
              </a:spcBef>
              <a:buBlip>
                <a:blip r:embed="rId3"/>
              </a:buBlip>
            </a:pPr>
            <a:r>
              <a:rPr lang="en-US" sz="2000" i="1" dirty="0" smtClean="0">
                <a:solidFill>
                  <a:srgbClr val="C00000"/>
                </a:solidFill>
                <a:latin typeface="+mn-lt"/>
              </a:rPr>
              <a:t>Fact</a:t>
            </a:r>
            <a:r>
              <a:rPr lang="en-US" sz="2000" i="1" dirty="0" smtClean="0">
                <a:solidFill>
                  <a:srgbClr val="000099"/>
                </a:solidFill>
                <a:latin typeface="+mn-lt"/>
              </a:rPr>
              <a:t>: </a:t>
            </a:r>
            <a:r>
              <a:rPr lang="en-US" sz="2000" dirty="0">
                <a:solidFill>
                  <a:srgbClr val="000099"/>
                </a:solidFill>
                <a:latin typeface="+mn-lt"/>
              </a:rPr>
              <a:t>Data value that conforms to the real world. For example, if an account value recorded in the database is $100 then it reflects the real world </a:t>
            </a:r>
            <a:r>
              <a:rPr lang="en-US" sz="2000" dirty="0" smtClean="0">
                <a:solidFill>
                  <a:srgbClr val="000099"/>
                </a:solidFill>
                <a:latin typeface="+mn-lt"/>
              </a:rPr>
              <a:t>truth</a:t>
            </a:r>
          </a:p>
          <a:p>
            <a:pPr marL="1144588" lvl="0" indent="-342900" algn="just">
              <a:spcBef>
                <a:spcPts val="600"/>
              </a:spcBef>
              <a:buBlip>
                <a:blip r:embed="rId3"/>
              </a:buBlip>
            </a:pPr>
            <a:r>
              <a:rPr lang="en-US" sz="2000" i="1" dirty="0" smtClean="0">
                <a:solidFill>
                  <a:srgbClr val="C00000"/>
                </a:solidFill>
                <a:latin typeface="+mn-lt"/>
              </a:rPr>
              <a:t>Associated semantics</a:t>
            </a:r>
            <a:r>
              <a:rPr lang="en-US" sz="2000" dirty="0" smtClean="0">
                <a:solidFill>
                  <a:srgbClr val="000099"/>
                </a:solidFill>
                <a:latin typeface="+mn-lt"/>
              </a:rPr>
              <a:t>: </a:t>
            </a:r>
            <a:r>
              <a:rPr lang="en-US" sz="2000" dirty="0">
                <a:solidFill>
                  <a:srgbClr val="000099"/>
                </a:solidFill>
                <a:latin typeface="+mn-lt"/>
              </a:rPr>
              <a:t>It describes the relationship of this fact with real world object. For example, if a number 123456789 is associated with Social Security Number (SSN) then the associated semantics will identify this. The semantics also identifies a set of processing </a:t>
            </a:r>
            <a:r>
              <a:rPr lang="en-US" sz="2000" dirty="0" smtClean="0">
                <a:solidFill>
                  <a:srgbClr val="000099"/>
                </a:solidFill>
                <a:latin typeface="+mn-lt"/>
              </a:rPr>
              <a:t>constraints</a:t>
            </a:r>
          </a:p>
          <a:p>
            <a:pPr marL="1144588" lvl="0" indent="-342900" algn="just">
              <a:spcBef>
                <a:spcPts val="600"/>
              </a:spcBef>
              <a:buBlip>
                <a:blip r:embed="rId3"/>
              </a:buBlip>
            </a:pPr>
            <a:r>
              <a:rPr lang="en-US" sz="2000" i="1" dirty="0" smtClean="0">
                <a:solidFill>
                  <a:srgbClr val="C00000"/>
                </a:solidFill>
                <a:latin typeface="+mn-lt"/>
              </a:rPr>
              <a:t>Scope</a:t>
            </a:r>
            <a:r>
              <a:rPr lang="en-US" sz="2000" dirty="0" smtClean="0">
                <a:solidFill>
                  <a:srgbClr val="000099"/>
                </a:solidFill>
                <a:latin typeface="+mn-lt"/>
              </a:rPr>
              <a:t>: </a:t>
            </a:r>
            <a:r>
              <a:rPr lang="en-US" sz="2000" dirty="0">
                <a:solidFill>
                  <a:srgbClr val="000099"/>
                </a:solidFill>
                <a:latin typeface="+mn-lt"/>
              </a:rPr>
              <a:t>A piece of Information is true only in a limited geographical area. For example, SSN is meaningful only in US, Dollar currency is true only in a subset of countries, </a:t>
            </a:r>
            <a:r>
              <a:rPr lang="en-US" sz="2000" dirty="0" err="1" smtClean="0">
                <a:solidFill>
                  <a:srgbClr val="000099"/>
                </a:solidFill>
                <a:latin typeface="+mn-lt"/>
              </a:rPr>
              <a:t>etc</a:t>
            </a:r>
            <a:endParaRPr lang="en-US" sz="2000" dirty="0" smtClean="0">
              <a:solidFill>
                <a:srgbClr val="000099"/>
              </a:solidFill>
              <a:latin typeface="+mn-lt"/>
            </a:endParaRPr>
          </a:p>
          <a:p>
            <a:pPr marL="1144588" lvl="0" indent="-342900" algn="just">
              <a:spcBef>
                <a:spcPts val="600"/>
              </a:spcBef>
              <a:buBlip>
                <a:blip r:embed="rId3"/>
              </a:buBlip>
            </a:pPr>
            <a:r>
              <a:rPr lang="en-US" sz="2000" i="1" dirty="0" smtClean="0">
                <a:solidFill>
                  <a:srgbClr val="C00000"/>
                </a:solidFill>
                <a:latin typeface="+mn-lt"/>
              </a:rPr>
              <a:t>Quality</a:t>
            </a:r>
            <a:r>
              <a:rPr lang="en-US" sz="2000" dirty="0" smtClean="0">
                <a:solidFill>
                  <a:srgbClr val="000099"/>
                </a:solidFill>
                <a:latin typeface="+mn-lt"/>
              </a:rPr>
              <a:t>: </a:t>
            </a:r>
            <a:r>
              <a:rPr lang="en-US" sz="2000" dirty="0">
                <a:solidFill>
                  <a:srgbClr val="000099"/>
                </a:solidFill>
                <a:latin typeface="+mn-lt"/>
              </a:rPr>
              <a:t>It defines how the information should be processed (treated</a:t>
            </a:r>
            <a:r>
              <a:rPr lang="en-US" sz="2000" dirty="0" smtClean="0">
                <a:solidFill>
                  <a:srgbClr val="000099"/>
                </a:solidFill>
                <a:latin typeface="+mn-lt"/>
              </a:rPr>
              <a:t>)</a:t>
            </a:r>
            <a:endParaRPr lang="en-US" sz="2000" dirty="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Information</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973564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smtClean="0">
              <a:solidFill>
                <a:srgbClr val="000099"/>
              </a:solidFill>
              <a:latin typeface="Arial" pitchFamily="34" charset="0"/>
              <a:cs typeface="Arial" pitchFamily="34" charset="0"/>
            </a:endParaRPr>
          </a:p>
        </p:txBody>
      </p:sp>
      <p:sp>
        <p:nvSpPr>
          <p:cNvPr id="2" name="Rectangle 1"/>
          <p:cNvSpPr/>
          <p:nvPr/>
        </p:nvSpPr>
        <p:spPr>
          <a:xfrm>
            <a:off x="644427" y="1725374"/>
            <a:ext cx="8024117" cy="2631490"/>
          </a:xfrm>
          <a:prstGeom prst="rect">
            <a:avLst/>
          </a:prstGeom>
        </p:spPr>
        <p:txBody>
          <a:bodyPr wrap="square">
            <a:spAutoFit/>
          </a:bodyPr>
          <a:lstStyle/>
          <a:p>
            <a:pPr marL="804863" lvl="0" indent="-342900" algn="just">
              <a:spcBef>
                <a:spcPts val="600"/>
              </a:spcBef>
              <a:buBlip>
                <a:blip r:embed="rId2"/>
              </a:buBlip>
            </a:pPr>
            <a:r>
              <a:rPr lang="en-US" sz="2000" dirty="0" smtClean="0">
                <a:solidFill>
                  <a:srgbClr val="C00000"/>
                </a:solidFill>
                <a:latin typeface="+mn-lt"/>
              </a:rPr>
              <a:t>Privacy</a:t>
            </a:r>
            <a:r>
              <a:rPr lang="en-US" sz="2000" dirty="0" smtClean="0">
                <a:solidFill>
                  <a:srgbClr val="000099"/>
                </a:solidFill>
                <a:latin typeface="+mn-lt"/>
              </a:rPr>
              <a:t>: Privacy </a:t>
            </a:r>
            <a:r>
              <a:rPr lang="en-US" sz="2000" dirty="0">
                <a:solidFill>
                  <a:srgbClr val="000099"/>
                </a:solidFill>
                <a:latin typeface="+mn-lt"/>
              </a:rPr>
              <a:t>refers to a person’s desire to control the access of others to themselves</a:t>
            </a:r>
            <a:r>
              <a:rPr lang="en-US" sz="2000" dirty="0" smtClean="0">
                <a:solidFill>
                  <a:srgbClr val="000099"/>
                </a:solidFill>
                <a:latin typeface="+mn-lt"/>
              </a:rPr>
              <a:t>.</a:t>
            </a:r>
          </a:p>
          <a:p>
            <a:pPr marL="801688" lvl="0" algn="just">
              <a:spcBef>
                <a:spcPts val="600"/>
              </a:spcBef>
            </a:pPr>
            <a:r>
              <a:rPr lang="en-US" sz="2000" dirty="0" smtClean="0">
                <a:solidFill>
                  <a:srgbClr val="000099"/>
                </a:solidFill>
                <a:latin typeface="+mn-lt"/>
              </a:rPr>
              <a:t>Definition: </a:t>
            </a:r>
            <a:r>
              <a:rPr lang="en-US" sz="2000" i="1" dirty="0">
                <a:solidFill>
                  <a:srgbClr val="000099"/>
                </a:solidFill>
                <a:latin typeface="+mn-lt"/>
              </a:rPr>
              <a:t>Privacy = {P, &lt;A, C, O&gt;, L, T} where, P is a person, A is a set of activities of the person (P), C is a set of constraints that A must satisfy to perform the set of actions, O is a set of authorized organizations/entities that are permitted to be aware of A, L is a set of locations at which A is permitted, and T is the time when the person can perform A.</a:t>
            </a:r>
            <a:endParaRPr lang="en-US" sz="2000" dirty="0" smtClean="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Privacy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59833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75352" y="1457745"/>
            <a:ext cx="8024117" cy="4401205"/>
          </a:xfrm>
          <a:prstGeom prst="rect">
            <a:avLst/>
          </a:prstGeom>
        </p:spPr>
        <p:txBody>
          <a:bodyPr wrap="square">
            <a:spAutoFit/>
          </a:bodyPr>
          <a:lstStyle/>
          <a:p>
            <a:pPr marL="804863" lvl="0" indent="-342900" algn="just">
              <a:spcBef>
                <a:spcPts val="600"/>
              </a:spcBef>
              <a:buBlip>
                <a:blip r:embed="rId2"/>
              </a:buBlip>
            </a:pPr>
            <a:r>
              <a:rPr lang="en-US" sz="2000" dirty="0" smtClean="0">
                <a:solidFill>
                  <a:srgbClr val="000099"/>
                </a:solidFill>
                <a:latin typeface="+mn-lt"/>
              </a:rPr>
              <a:t>Discussion: </a:t>
            </a:r>
            <a:r>
              <a:rPr lang="en-US" sz="2000" dirty="0">
                <a:solidFill>
                  <a:srgbClr val="000099"/>
                </a:solidFill>
                <a:latin typeface="+mn-lt"/>
              </a:rPr>
              <a:t>Privacy relates to activities of a person. It defines how, where, and when the person can perform the set of actions. For example, suppose a cook is famous for making excellent cakes. To keep this a secret (maintain privacy) the cook makes cake in a hidden place in the presence of his/her assistants who are authorized by the cook. In this way the privacy of cook’s action is not violated (nobody knows about the action). Thus, </a:t>
            </a:r>
            <a:r>
              <a:rPr lang="en-US" sz="2000" i="1" dirty="0">
                <a:solidFill>
                  <a:srgbClr val="000099"/>
                </a:solidFill>
                <a:latin typeface="+mn-lt"/>
              </a:rPr>
              <a:t>C </a:t>
            </a:r>
            <a:r>
              <a:rPr lang="en-US" sz="2000" dirty="0">
                <a:solidFill>
                  <a:srgbClr val="000099"/>
                </a:solidFill>
                <a:latin typeface="+mn-lt"/>
              </a:rPr>
              <a:t>indicates set of constraints (must be a hidden place), </a:t>
            </a:r>
            <a:r>
              <a:rPr lang="en-US" sz="2000" i="1" dirty="0">
                <a:solidFill>
                  <a:srgbClr val="000099"/>
                </a:solidFill>
                <a:latin typeface="+mn-lt"/>
              </a:rPr>
              <a:t>O</a:t>
            </a:r>
            <a:r>
              <a:rPr lang="en-US" sz="2000" dirty="0">
                <a:solidFill>
                  <a:srgbClr val="000099"/>
                </a:solidFill>
                <a:latin typeface="+mn-lt"/>
              </a:rPr>
              <a:t> represents set of actions (prepares cake in a hidden place), </a:t>
            </a:r>
            <a:r>
              <a:rPr lang="en-US" sz="2000" i="1" dirty="0">
                <a:solidFill>
                  <a:srgbClr val="000099"/>
                </a:solidFill>
                <a:latin typeface="+mn-lt"/>
              </a:rPr>
              <a:t>L</a:t>
            </a:r>
            <a:r>
              <a:rPr lang="en-US" sz="2000" dirty="0">
                <a:solidFill>
                  <a:srgbClr val="000099"/>
                </a:solidFill>
                <a:latin typeface="+mn-lt"/>
              </a:rPr>
              <a:t> indicates the hidden location (if the location is changed then the privacy may be violated), and </a:t>
            </a:r>
            <a:r>
              <a:rPr lang="en-US" sz="2000" i="1" dirty="0">
                <a:solidFill>
                  <a:srgbClr val="000099"/>
                </a:solidFill>
                <a:latin typeface="+mn-lt"/>
              </a:rPr>
              <a:t>T</a:t>
            </a:r>
            <a:r>
              <a:rPr lang="en-US" sz="2000" dirty="0">
                <a:solidFill>
                  <a:srgbClr val="000099"/>
                </a:solidFill>
                <a:latin typeface="+mn-lt"/>
              </a:rPr>
              <a:t> identifies the time (the hidden location is hidden only within a defined time</a:t>
            </a:r>
            <a:r>
              <a:rPr lang="en-US" sz="2000" dirty="0" smtClean="0">
                <a:solidFill>
                  <a:srgbClr val="000099"/>
                </a:solidFill>
                <a:latin typeface="+mn-lt"/>
              </a:rPr>
              <a:t>)</a:t>
            </a: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Privacy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813598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smtClean="0">
              <a:solidFill>
                <a:srgbClr val="000099"/>
              </a:solidFill>
              <a:latin typeface="Arial" pitchFamily="34" charset="0"/>
              <a:cs typeface="Arial" pitchFamily="34" charset="0"/>
            </a:endParaRPr>
          </a:p>
        </p:txBody>
      </p:sp>
      <p:sp>
        <p:nvSpPr>
          <p:cNvPr id="2" name="Rectangle 1"/>
          <p:cNvSpPr/>
          <p:nvPr/>
        </p:nvSpPr>
        <p:spPr>
          <a:xfrm>
            <a:off x="575352" y="1457745"/>
            <a:ext cx="7726167" cy="3785652"/>
          </a:xfrm>
          <a:prstGeom prst="rect">
            <a:avLst/>
          </a:prstGeom>
        </p:spPr>
        <p:txBody>
          <a:bodyPr wrap="square">
            <a:spAutoFit/>
          </a:bodyPr>
          <a:lstStyle/>
          <a:p>
            <a:pPr marL="804863" lvl="0" indent="-342900" algn="just">
              <a:spcBef>
                <a:spcPts val="600"/>
              </a:spcBef>
              <a:buBlip>
                <a:blip r:embed="rId2"/>
              </a:buBlip>
            </a:pPr>
            <a:r>
              <a:rPr lang="en-US" sz="2000" dirty="0" smtClean="0">
                <a:solidFill>
                  <a:srgbClr val="000099"/>
                </a:solidFill>
                <a:latin typeface="+mn-lt"/>
              </a:rPr>
              <a:t>Confidentiality</a:t>
            </a:r>
            <a:r>
              <a:rPr lang="en-US" sz="2000" dirty="0">
                <a:solidFill>
                  <a:srgbClr val="000099"/>
                </a:solidFill>
                <a:latin typeface="+mn-lt"/>
              </a:rPr>
              <a:t>: Confidentiality refers to the researcher’s agreement with the participant about how the participant’s private information will be handled, managed, and disseminated. Thus, confidentiality is related to information which can represent a person, an organization, or something. If the privacy of a person is violated then the confidentiality of information about him/her may not be violated.</a:t>
            </a:r>
          </a:p>
          <a:p>
            <a:pPr marL="801688" algn="just"/>
            <a:endParaRPr lang="en-US" sz="2000" dirty="0" smtClean="0">
              <a:solidFill>
                <a:srgbClr val="000099"/>
              </a:solidFill>
              <a:latin typeface="+mn-lt"/>
            </a:endParaRPr>
          </a:p>
          <a:p>
            <a:pPr marL="801688" algn="just"/>
            <a:r>
              <a:rPr lang="en-US" sz="2000" dirty="0" smtClean="0">
                <a:solidFill>
                  <a:srgbClr val="000099"/>
                </a:solidFill>
                <a:latin typeface="+mn-lt"/>
              </a:rPr>
              <a:t>Definition: </a:t>
            </a:r>
            <a:r>
              <a:rPr lang="en-US" sz="2000" i="1" dirty="0">
                <a:solidFill>
                  <a:srgbClr val="000099"/>
                </a:solidFill>
                <a:latin typeface="+mn-lt"/>
              </a:rPr>
              <a:t>Confidentiality</a:t>
            </a:r>
            <a:r>
              <a:rPr lang="en-US" sz="2000" dirty="0">
                <a:solidFill>
                  <a:srgbClr val="000099"/>
                </a:solidFill>
                <a:latin typeface="+mn-lt"/>
              </a:rPr>
              <a:t> = </a:t>
            </a:r>
            <a:r>
              <a:rPr lang="en-US" sz="2000" i="1" dirty="0">
                <a:solidFill>
                  <a:srgbClr val="000099"/>
                </a:solidFill>
                <a:latin typeface="+mn-lt"/>
              </a:rPr>
              <a:t>{I, P, C, L, T} where I is a piece of information about a person P, C is a set of constraints on I, L is location, and T is time</a:t>
            </a:r>
            <a:r>
              <a:rPr lang="en-US" sz="2000" i="1" dirty="0" smtClean="0">
                <a:solidFill>
                  <a:srgbClr val="000099"/>
                </a:solidFill>
                <a:latin typeface="+mn-lt"/>
              </a:rPr>
              <a:t>.</a:t>
            </a:r>
            <a:endParaRPr lang="en-US" sz="2000" dirty="0" smtClean="0">
              <a:solidFill>
                <a:srgbClr val="000099"/>
              </a:solidFill>
              <a:latin typeface="+mn-lt"/>
            </a:endParaRPr>
          </a:p>
        </p:txBody>
      </p:sp>
      <p:sp useBgFill="1">
        <p:nvSpPr>
          <p:cNvPr id="5" name="Rectangle 2"/>
          <p:cNvSpPr txBox="1">
            <a:spLocks noChangeArrowheads="1"/>
          </p:cNvSpPr>
          <p:nvPr/>
        </p:nvSpPr>
        <p:spPr>
          <a:xfrm>
            <a:off x="685800" y="442332"/>
            <a:ext cx="7772400" cy="7286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pPr>
            <a:r>
              <a:rPr lang="en-US" sz="2800" b="1" dirty="0" smtClean="0">
                <a:solidFill>
                  <a:srgbClr val="C00000"/>
                </a:solidFill>
                <a:latin typeface="Arial" pitchFamily="34" charset="0"/>
                <a:cs typeface="Arial" pitchFamily="34" charset="0"/>
              </a:rPr>
              <a:t>Confidentiality</a:t>
            </a:r>
            <a:endParaRPr lang="en-US" sz="2800" b="1" dirty="0"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13627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13995</TotalTime>
  <Words>1662</Words>
  <Application>Microsoft Office PowerPoint</Application>
  <PresentationFormat>On-screen Show (4:3)</PresentationFormat>
  <Paragraphs>109</Paragraphs>
  <Slides>20</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Custom Design</vt:lpstr>
      <vt:lpstr>Office Theme</vt:lpstr>
      <vt:lpstr>Visio</vt:lpstr>
      <vt:lpstr>PowerPoint Presentation</vt:lpstr>
      <vt:lpstr>Cyberspace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Trust Preserving</vt:lpstr>
      <vt:lpstr>Assurance</vt:lpstr>
      <vt:lpstr>Summary</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430</cp:revision>
  <cp:lastPrinted>2001-01-03T18:16:48Z</cp:lastPrinted>
  <dcterms:created xsi:type="dcterms:W3CDTF">1996-12-18T00:07:49Z</dcterms:created>
  <dcterms:modified xsi:type="dcterms:W3CDTF">2018-01-17T23:15:38Z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