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7" r:id="rId2"/>
    <p:sldMasterId id="2147483733" r:id="rId3"/>
  </p:sldMasterIdLst>
  <p:notesMasterIdLst>
    <p:notesMasterId r:id="rId24"/>
  </p:notesMasterIdLst>
  <p:handoutMasterIdLst>
    <p:handoutMasterId r:id="rId25"/>
  </p:handoutMasterIdLst>
  <p:sldIdLst>
    <p:sldId id="293" r:id="rId4"/>
    <p:sldId id="461" r:id="rId5"/>
    <p:sldId id="376" r:id="rId6"/>
    <p:sldId id="384" r:id="rId7"/>
    <p:sldId id="458" r:id="rId8"/>
    <p:sldId id="459" r:id="rId9"/>
    <p:sldId id="460" r:id="rId10"/>
    <p:sldId id="457" r:id="rId11"/>
    <p:sldId id="379" r:id="rId12"/>
    <p:sldId id="380" r:id="rId13"/>
    <p:sldId id="381" r:id="rId14"/>
    <p:sldId id="382" r:id="rId15"/>
    <p:sldId id="383" r:id="rId16"/>
    <p:sldId id="455" r:id="rId17"/>
    <p:sldId id="456" r:id="rId18"/>
    <p:sldId id="453" r:id="rId19"/>
    <p:sldId id="387" r:id="rId20"/>
    <p:sldId id="462" r:id="rId21"/>
    <p:sldId id="463" r:id="rId22"/>
    <p:sldId id="454" r:id="rId23"/>
  </p:sldIdLst>
  <p:sldSz cx="9144000" cy="6858000" type="screen4x3"/>
  <p:notesSz cx="6858000" cy="9144000"/>
  <p:defaultTextStyle>
    <a:defPPr>
      <a:defRPr lang="en-US"/>
    </a:defPPr>
    <a:lvl1pPr algn="l" rtl="0" eaLnBrk="0" fontAlgn="base" hangingPunct="0">
      <a:spcBef>
        <a:spcPct val="0"/>
      </a:spcBef>
      <a:spcAft>
        <a:spcPct val="0"/>
      </a:spcAft>
      <a:defRPr sz="24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99"/>
    <a:srgbClr val="800000"/>
    <a:srgbClr val="990000"/>
    <a:srgbClr val="660066"/>
    <a:srgbClr val="000076"/>
    <a:srgbClr val="FF9966"/>
    <a:srgbClr val="FFCC99"/>
    <a:srgbClr val="0099CC"/>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1" autoAdjust="0"/>
    <p:restoredTop sz="94660"/>
  </p:normalViewPr>
  <p:slideViewPr>
    <p:cSldViewPr snapToGrid="0">
      <p:cViewPr varScale="1">
        <p:scale>
          <a:sx n="109" d="100"/>
          <a:sy n="109" d="100"/>
        </p:scale>
        <p:origin x="834"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4" d="100"/>
          <a:sy n="74" d="100"/>
        </p:scale>
        <p:origin x="-2333"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7373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7373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7373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D956FB6-67E4-4D0F-9BCD-6AF2BDE8C34B}" type="slidenum">
              <a:rPr lang="en-US"/>
              <a:pPr>
                <a:defRPr/>
              </a:pPr>
              <a:t>‹#›</a:t>
            </a:fld>
            <a:endParaRPr lang="en-US" dirty="0"/>
          </a:p>
        </p:txBody>
      </p:sp>
    </p:spTree>
    <p:extLst>
      <p:ext uri="{BB962C8B-B14F-4D97-AF65-F5344CB8AC3E}">
        <p14:creationId xmlns:p14="http://schemas.microsoft.com/office/powerpoint/2010/main" val="336325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0419" name="Rectangle 1027"/>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6963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1029"/>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1030"/>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0423" name="Rectangle 1031"/>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CDDB35CE-09BB-4FCD-9513-C6B8896CBCBA}" type="slidenum">
              <a:rPr lang="en-US"/>
              <a:pPr>
                <a:defRPr/>
              </a:pPr>
              <a:t>‹#›</a:t>
            </a:fld>
            <a:endParaRPr lang="en-US" dirty="0"/>
          </a:p>
        </p:txBody>
      </p:sp>
    </p:spTree>
    <p:extLst>
      <p:ext uri="{BB962C8B-B14F-4D97-AF65-F5344CB8AC3E}">
        <p14:creationId xmlns:p14="http://schemas.microsoft.com/office/powerpoint/2010/main" val="118177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6"/>
          <p:cNvSpPr>
            <a:spLocks noGrp="1" noChangeArrowheads="1"/>
          </p:cNvSpPr>
          <p:nvPr>
            <p:ph type="sldNum" sz="quarter" idx="10"/>
          </p:nvPr>
        </p:nvSpPr>
        <p:spPr>
          <a:ln/>
        </p:spPr>
        <p:txBody>
          <a:bodyPr/>
          <a:lstStyle>
            <a:lvl1pPr>
              <a:defRPr/>
            </a:lvl1pPr>
          </a:lstStyle>
          <a:p>
            <a:pPr>
              <a:defRPr/>
            </a:pPr>
            <a:fld id="{D6738CE6-852F-4FA8-9709-E0BC3757B686}" type="slidenum">
              <a:rPr lang="en-US"/>
              <a:pPr>
                <a:defRPr/>
              </a:pPr>
              <a:t>‹#›</a:t>
            </a:fld>
            <a:endParaRPr lang="en-US" dirty="0"/>
          </a:p>
        </p:txBody>
      </p:sp>
    </p:spTree>
    <p:extLst>
      <p:ext uri="{BB962C8B-B14F-4D97-AF65-F5344CB8AC3E}">
        <p14:creationId xmlns:p14="http://schemas.microsoft.com/office/powerpoint/2010/main" val="1225782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F3768-FF77-46E7-8A29-619448CD391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D7B5B-4A59-41EE-8F53-25D5FFA0D712}" type="slidenum">
              <a:rPr lang="en-US" smtClean="0"/>
              <a:t>‹#›</a:t>
            </a:fld>
            <a:endParaRPr lang="en-US"/>
          </a:p>
        </p:txBody>
      </p:sp>
    </p:spTree>
    <p:extLst>
      <p:ext uri="{BB962C8B-B14F-4D97-AF65-F5344CB8AC3E}">
        <p14:creationId xmlns:p14="http://schemas.microsoft.com/office/powerpoint/2010/main" val="149493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5F3768-FF77-46E7-8A29-619448CD391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D7B5B-4A59-41EE-8F53-25D5FFA0D712}" type="slidenum">
              <a:rPr lang="en-US" smtClean="0"/>
              <a:t>‹#›</a:t>
            </a:fld>
            <a:endParaRPr lang="en-US"/>
          </a:p>
        </p:txBody>
      </p:sp>
    </p:spTree>
    <p:extLst>
      <p:ext uri="{BB962C8B-B14F-4D97-AF65-F5344CB8AC3E}">
        <p14:creationId xmlns:p14="http://schemas.microsoft.com/office/powerpoint/2010/main" val="1590769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5F3768-FF77-46E7-8A29-619448CD3916}"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D7B5B-4A59-41EE-8F53-25D5FFA0D712}" type="slidenum">
              <a:rPr lang="en-US" smtClean="0"/>
              <a:t>‹#›</a:t>
            </a:fld>
            <a:endParaRPr lang="en-US"/>
          </a:p>
        </p:txBody>
      </p:sp>
    </p:spTree>
    <p:extLst>
      <p:ext uri="{BB962C8B-B14F-4D97-AF65-F5344CB8AC3E}">
        <p14:creationId xmlns:p14="http://schemas.microsoft.com/office/powerpoint/2010/main" val="3111236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5F3768-FF77-46E7-8A29-619448CD3916}" type="datetimeFigureOut">
              <a:rPr lang="en-US" smtClean="0"/>
              <a:t>1/29/2018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7D7B5B-4A59-41EE-8F53-25D5FFA0D712}" type="slidenum">
              <a:rPr lang="en-US" smtClean="0"/>
              <a:t>‹#›</a:t>
            </a:fld>
            <a:endParaRPr lang="en-US"/>
          </a:p>
        </p:txBody>
      </p:sp>
    </p:spTree>
    <p:extLst>
      <p:ext uri="{BB962C8B-B14F-4D97-AF65-F5344CB8AC3E}">
        <p14:creationId xmlns:p14="http://schemas.microsoft.com/office/powerpoint/2010/main" val="1605439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5F3768-FF77-46E7-8A29-619448CD3916}" type="datetimeFigureOut">
              <a:rPr lang="en-US" smtClean="0"/>
              <a:t>1/29/2018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7D7B5B-4A59-41EE-8F53-25D5FFA0D712}" type="slidenum">
              <a:rPr lang="en-US" smtClean="0"/>
              <a:t>‹#›</a:t>
            </a:fld>
            <a:endParaRPr lang="en-US"/>
          </a:p>
        </p:txBody>
      </p:sp>
    </p:spTree>
    <p:extLst>
      <p:ext uri="{BB962C8B-B14F-4D97-AF65-F5344CB8AC3E}">
        <p14:creationId xmlns:p14="http://schemas.microsoft.com/office/powerpoint/2010/main" val="3681006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F3768-FF77-46E7-8A29-619448CD3916}" type="datetimeFigureOut">
              <a:rPr lang="en-US" smtClean="0"/>
              <a:t>1/29/2018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7D7B5B-4A59-41EE-8F53-25D5FFA0D712}" type="slidenum">
              <a:rPr lang="en-US" smtClean="0"/>
              <a:t>‹#›</a:t>
            </a:fld>
            <a:endParaRPr lang="en-US"/>
          </a:p>
        </p:txBody>
      </p:sp>
    </p:spTree>
    <p:extLst>
      <p:ext uri="{BB962C8B-B14F-4D97-AF65-F5344CB8AC3E}">
        <p14:creationId xmlns:p14="http://schemas.microsoft.com/office/powerpoint/2010/main" val="1917487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5F3768-FF77-46E7-8A29-619448CD3916}"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D7B5B-4A59-41EE-8F53-25D5FFA0D712}" type="slidenum">
              <a:rPr lang="en-US" smtClean="0"/>
              <a:t>‹#›</a:t>
            </a:fld>
            <a:endParaRPr lang="en-US"/>
          </a:p>
        </p:txBody>
      </p:sp>
    </p:spTree>
    <p:extLst>
      <p:ext uri="{BB962C8B-B14F-4D97-AF65-F5344CB8AC3E}">
        <p14:creationId xmlns:p14="http://schemas.microsoft.com/office/powerpoint/2010/main" val="3955388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5F3768-FF77-46E7-8A29-619448CD3916}" type="datetimeFigureOut">
              <a:rPr lang="en-US" smtClean="0"/>
              <a:t>1/29/2018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7D7B5B-4A59-41EE-8F53-25D5FFA0D712}" type="slidenum">
              <a:rPr lang="en-US" smtClean="0"/>
              <a:t>‹#›</a:t>
            </a:fld>
            <a:endParaRPr lang="en-US"/>
          </a:p>
        </p:txBody>
      </p:sp>
    </p:spTree>
    <p:extLst>
      <p:ext uri="{BB962C8B-B14F-4D97-AF65-F5344CB8AC3E}">
        <p14:creationId xmlns:p14="http://schemas.microsoft.com/office/powerpoint/2010/main" val="2721527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F3768-FF77-46E7-8A29-619448CD391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D7B5B-4A59-41EE-8F53-25D5FFA0D712}" type="slidenum">
              <a:rPr lang="en-US" smtClean="0"/>
              <a:t>‹#›</a:t>
            </a:fld>
            <a:endParaRPr lang="en-US"/>
          </a:p>
        </p:txBody>
      </p:sp>
    </p:spTree>
    <p:extLst>
      <p:ext uri="{BB962C8B-B14F-4D97-AF65-F5344CB8AC3E}">
        <p14:creationId xmlns:p14="http://schemas.microsoft.com/office/powerpoint/2010/main" val="36386978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5F3768-FF77-46E7-8A29-619448CD391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D7B5B-4A59-41EE-8F53-25D5FFA0D712}" type="slidenum">
              <a:rPr lang="en-US" smtClean="0"/>
              <a:t>‹#›</a:t>
            </a:fld>
            <a:endParaRPr lang="en-US"/>
          </a:p>
        </p:txBody>
      </p:sp>
    </p:spTree>
    <p:extLst>
      <p:ext uri="{BB962C8B-B14F-4D97-AF65-F5344CB8AC3E}">
        <p14:creationId xmlns:p14="http://schemas.microsoft.com/office/powerpoint/2010/main" val="1942053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 name="Straight Connector 9"/>
          <p:cNvCxnSpPr>
            <a:cxnSpLocks noChangeShapeType="1"/>
          </p:cNvCxnSpPr>
          <p:nvPr userDrawn="1"/>
        </p:nvCxnSpPr>
        <p:spPr bwMode="auto">
          <a:xfrm>
            <a:off x="0" y="92075"/>
            <a:ext cx="9144000" cy="0"/>
          </a:xfrm>
          <a:prstGeom prst="line">
            <a:avLst/>
          </a:prstGeom>
          <a:noFill/>
          <a:ln w="38100" cmpd="thickThin"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Rectangle 10"/>
          <p:cNvSpPr>
            <a:spLocks noChangeArrowheads="1"/>
          </p:cNvSpPr>
          <p:nvPr userDrawn="1"/>
        </p:nvSpPr>
        <p:spPr bwMode="auto">
          <a:xfrm>
            <a:off x="0" y="0"/>
            <a:ext cx="9144000" cy="76200"/>
          </a:xfrm>
          <a:prstGeom prst="rect">
            <a:avLst/>
          </a:prstGeom>
          <a:solidFill>
            <a:srgbClr val="00B05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n-US" dirty="0"/>
          </a:p>
        </p:txBody>
      </p:sp>
      <p:sp>
        <p:nvSpPr>
          <p:cNvPr id="4" name="Rectangle 6"/>
          <p:cNvSpPr>
            <a:spLocks noGrp="1" noChangeArrowheads="1"/>
          </p:cNvSpPr>
          <p:nvPr>
            <p:ph type="sldNum" sz="quarter" idx="10"/>
          </p:nvPr>
        </p:nvSpPr>
        <p:spPr/>
        <p:txBody>
          <a:bodyPr/>
          <a:lstStyle>
            <a:lvl1pPr algn="r">
              <a:defRPr/>
            </a:lvl1pPr>
          </a:lstStyle>
          <a:p>
            <a:pPr>
              <a:defRPr/>
            </a:pPr>
            <a:fld id="{F10A4DAA-1B38-4787-A602-51870A8DE70E}" type="slidenum">
              <a:rPr lang="en-US"/>
              <a:pPr>
                <a:defRPr/>
              </a:pPr>
              <a:t>‹#›</a:t>
            </a:fld>
            <a:endParaRPr lang="en-US" dirty="0"/>
          </a:p>
        </p:txBody>
      </p:sp>
      <p:sp>
        <p:nvSpPr>
          <p:cNvPr id="5" name="Title 4"/>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451778"/>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2996897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8527048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23230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1068864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533581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13210353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2720501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2356632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1756231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485413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236C873-1B19-42AD-9CD5-F23EED5BAB33}" type="slidenum">
              <a:rPr lang="en-US" smtClean="0"/>
              <a:pPr>
                <a:defRPr/>
              </a:pPr>
              <a:t>‹#›</a:t>
            </a:fld>
            <a:endParaRPr lang="en-US" dirty="0"/>
          </a:p>
        </p:txBody>
      </p:sp>
    </p:spTree>
    <p:extLst>
      <p:ext uri="{BB962C8B-B14F-4D97-AF65-F5344CB8AC3E}">
        <p14:creationId xmlns:p14="http://schemas.microsoft.com/office/powerpoint/2010/main" val="111836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30759986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EF7E54-4063-4A04-AD48-358FEAA632AB}" type="datetimeFigureOut">
              <a:rPr lang="en-US" smtClean="0"/>
              <a:t>1/29/2018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6B71995-0D4C-49D9-AB1D-F857108D5D4F}" type="slidenum">
              <a:rPr lang="en-US" smtClean="0"/>
              <a:t>‹#›</a:t>
            </a:fld>
            <a:endParaRPr lang="en-US" dirty="0"/>
          </a:p>
        </p:txBody>
      </p:sp>
    </p:spTree>
    <p:extLst>
      <p:ext uri="{BB962C8B-B14F-4D97-AF65-F5344CB8AC3E}">
        <p14:creationId xmlns:p14="http://schemas.microsoft.com/office/powerpoint/2010/main" val="917698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ln/>
        </p:spPr>
        <p:txBody>
          <a:bodyPr/>
          <a:lstStyle>
            <a:lvl1pPr>
              <a:defRPr/>
            </a:lvl1pPr>
          </a:lstStyle>
          <a:p>
            <a:pPr>
              <a:defRPr/>
            </a:pPr>
            <a:fld id="{9ADD84D2-C759-4732-9684-AEF5EDDEBBF0}" type="slidenum">
              <a:rPr lang="en-US"/>
              <a:pPr>
                <a:defRPr/>
              </a:pPr>
              <a:t>‹#›</a:t>
            </a:fld>
            <a:endParaRPr lang="en-US" dirty="0"/>
          </a:p>
        </p:txBody>
      </p:sp>
      <p:sp>
        <p:nvSpPr>
          <p:cNvPr id="4" name="Title 3"/>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9152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pPr>
              <a:defRPr/>
            </a:pPr>
            <a:fld id="{8A2AE999-36E9-4181-A63A-EC98135AD130}" type="slidenum">
              <a:rPr lang="en-US"/>
              <a:pPr>
                <a:defRPr/>
              </a:pPr>
              <a:t>‹#›</a:t>
            </a:fld>
            <a:endParaRPr lang="en-US" dirty="0"/>
          </a:p>
        </p:txBody>
      </p:sp>
    </p:spTree>
    <p:extLst>
      <p:ext uri="{BB962C8B-B14F-4D97-AF65-F5344CB8AC3E}">
        <p14:creationId xmlns:p14="http://schemas.microsoft.com/office/powerpoint/2010/main" val="895693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pPr>
              <a:defRPr/>
            </a:pPr>
            <a:fld id="{DD74E0D0-F494-4050-8B77-7F6DC476B1A1}" type="slidenum">
              <a:rPr lang="en-US"/>
              <a:pPr>
                <a:defRPr/>
              </a:pPr>
              <a:t>‹#›</a:t>
            </a:fld>
            <a:endParaRPr lang="en-US" dirty="0"/>
          </a:p>
        </p:txBody>
      </p:sp>
    </p:spTree>
    <p:extLst>
      <p:ext uri="{BB962C8B-B14F-4D97-AF65-F5344CB8AC3E}">
        <p14:creationId xmlns:p14="http://schemas.microsoft.com/office/powerpoint/2010/main" val="192402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pPr>
              <a:defRPr/>
            </a:pPr>
            <a:fld id="{8E537B60-1B37-4DD4-8AC9-DC23AE694809}" type="slidenum">
              <a:rPr lang="en-US"/>
              <a:pPr>
                <a:defRPr/>
              </a:pPr>
              <a:t>‹#›</a:t>
            </a:fld>
            <a:endParaRPr lang="en-US" dirty="0"/>
          </a:p>
        </p:txBody>
      </p:sp>
    </p:spTree>
    <p:extLst>
      <p:ext uri="{BB962C8B-B14F-4D97-AF65-F5344CB8AC3E}">
        <p14:creationId xmlns:p14="http://schemas.microsoft.com/office/powerpoint/2010/main" val="2556392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xfrm>
            <a:off x="7554913" y="6553200"/>
            <a:ext cx="1512887" cy="242888"/>
          </a:xfrm>
        </p:spPr>
        <p:txBody>
          <a:bodyPr/>
          <a:lstStyle>
            <a:lvl1pPr algn="r">
              <a:defRPr>
                <a:latin typeface="Arial" pitchFamily="34" charset="0"/>
                <a:cs typeface="Arial" pitchFamily="34" charset="0"/>
              </a:defRPr>
            </a:lvl1pPr>
          </a:lstStyle>
          <a:p>
            <a:pPr>
              <a:defRPr/>
            </a:pPr>
            <a:endParaRPr lang="en-US" dirty="0"/>
          </a:p>
        </p:txBody>
      </p:sp>
    </p:spTree>
    <p:extLst>
      <p:ext uri="{BB962C8B-B14F-4D97-AF65-F5344CB8AC3E}">
        <p14:creationId xmlns:p14="http://schemas.microsoft.com/office/powerpoint/2010/main" val="4281026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5F3768-FF77-46E7-8A29-619448CD3916}" type="datetimeFigureOut">
              <a:rPr lang="en-US" smtClean="0"/>
              <a:t>1/29/2018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7D7B5B-4A59-41EE-8F53-25D5FFA0D712}" type="slidenum">
              <a:rPr lang="en-US" smtClean="0"/>
              <a:t>‹#›</a:t>
            </a:fld>
            <a:endParaRPr lang="en-US"/>
          </a:p>
        </p:txBody>
      </p:sp>
    </p:spTree>
    <p:extLst>
      <p:ext uri="{BB962C8B-B14F-4D97-AF65-F5344CB8AC3E}">
        <p14:creationId xmlns:p14="http://schemas.microsoft.com/office/powerpoint/2010/main" val="303950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auto">
          <a:xfrm>
            <a:off x="8251825" y="6386513"/>
            <a:ext cx="598488" cy="24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i="0" baseline="0">
                <a:solidFill>
                  <a:srgbClr val="000076"/>
                </a:solidFill>
                <a:latin typeface="Arial" pitchFamily="34" charset="0"/>
              </a:defRPr>
            </a:lvl1pPr>
          </a:lstStyle>
          <a:p>
            <a:pPr>
              <a:defRPr/>
            </a:pPr>
            <a:fld id="{B236C873-1B19-42AD-9CD5-F23EED5BAB33}" type="slidenum">
              <a:rPr lang="en-US"/>
              <a:pPr>
                <a:defRPr/>
              </a:pPr>
              <a:t>‹#›</a:t>
            </a:fld>
            <a:endParaRPr lang="en-US" dirty="0"/>
          </a:p>
        </p:txBody>
      </p:sp>
      <p:sp>
        <p:nvSpPr>
          <p:cNvPr id="1029" name="Rectangle 7"/>
          <p:cNvSpPr>
            <a:spLocks noChangeArrowheads="1"/>
          </p:cNvSpPr>
          <p:nvPr userDrawn="1"/>
        </p:nvSpPr>
        <p:spPr bwMode="auto">
          <a:xfrm>
            <a:off x="-228600" y="6629400"/>
            <a:ext cx="1004888"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b="0" dirty="0"/>
          </a:p>
        </p:txBody>
      </p:sp>
      <p:sp>
        <p:nvSpPr>
          <p:cNvPr id="7" name="Rectangle 6"/>
          <p:cNvSpPr txBox="1">
            <a:spLocks noChangeArrowheads="1"/>
          </p:cNvSpPr>
          <p:nvPr userDrawn="1"/>
        </p:nvSpPr>
        <p:spPr bwMode="auto">
          <a:xfrm>
            <a:off x="2319961" y="6362700"/>
            <a:ext cx="4050016"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defRPr/>
            </a:pPr>
            <a:r>
              <a:rPr lang="en-US" sz="1200" b="1" dirty="0" smtClean="0">
                <a:solidFill>
                  <a:srgbClr val="000076"/>
                </a:solidFill>
                <a:latin typeface="Arial" pitchFamily="34" charset="0"/>
              </a:rPr>
              <a:t>Introduction to Information Security and Assurance</a:t>
            </a:r>
            <a:endParaRPr lang="en-US" sz="1200" b="1" dirty="0">
              <a:solidFill>
                <a:srgbClr val="000076"/>
              </a:solidFill>
              <a:latin typeface="Arial" pitchFamily="34" charset="0"/>
            </a:endParaRPr>
          </a:p>
        </p:txBody>
      </p:sp>
      <p:cxnSp>
        <p:nvCxnSpPr>
          <p:cNvPr id="1031" name="Straight Connector 3"/>
          <p:cNvCxnSpPr>
            <a:cxnSpLocks noChangeShapeType="1"/>
          </p:cNvCxnSpPr>
          <p:nvPr userDrawn="1"/>
        </p:nvCxnSpPr>
        <p:spPr bwMode="auto">
          <a:xfrm>
            <a:off x="0" y="6130925"/>
            <a:ext cx="9144000" cy="0"/>
          </a:xfrm>
          <a:prstGeom prst="line">
            <a:avLst/>
          </a:prstGeom>
          <a:noFill/>
          <a:ln w="38100" cmpd="thinThick" algn="ctr">
            <a:solidFill>
              <a:srgbClr val="C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Rectangle 6"/>
          <p:cNvSpPr txBox="1">
            <a:spLocks noChangeArrowheads="1"/>
          </p:cNvSpPr>
          <p:nvPr userDrawn="1"/>
        </p:nvSpPr>
        <p:spPr bwMode="auto">
          <a:xfrm>
            <a:off x="6975475" y="6346825"/>
            <a:ext cx="1154113" cy="242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en-US"/>
            </a:defPPr>
            <a:lvl1pPr algn="r" rtl="0" eaLnBrk="0" fontAlgn="base" hangingPunct="0">
              <a:spcBef>
                <a:spcPct val="0"/>
              </a:spcBef>
              <a:spcAft>
                <a:spcPct val="0"/>
              </a:spcAft>
              <a:defRPr sz="1400" b="0" kern="1200" smtClean="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itchFamily="18" charset="0"/>
                <a:ea typeface="+mn-ea"/>
                <a:cs typeface="+mn-cs"/>
              </a:defRPr>
            </a:lvl5pPr>
            <a:lvl6pPr marL="2286000" algn="l" defTabSz="914400" rtl="0" eaLnBrk="1" latinLnBrk="0" hangingPunct="1">
              <a:defRPr sz="2400" b="1" kern="1200">
                <a:solidFill>
                  <a:schemeClr val="tx1"/>
                </a:solidFill>
                <a:latin typeface="Times New Roman" pitchFamily="18" charset="0"/>
                <a:ea typeface="+mn-ea"/>
                <a:cs typeface="+mn-cs"/>
              </a:defRPr>
            </a:lvl6pPr>
            <a:lvl7pPr marL="2743200" algn="l" defTabSz="914400" rtl="0" eaLnBrk="1" latinLnBrk="0" hangingPunct="1">
              <a:defRPr sz="2400" b="1" kern="1200">
                <a:solidFill>
                  <a:schemeClr val="tx1"/>
                </a:solidFill>
                <a:latin typeface="Times New Roman" pitchFamily="18" charset="0"/>
                <a:ea typeface="+mn-ea"/>
                <a:cs typeface="+mn-cs"/>
              </a:defRPr>
            </a:lvl7pPr>
            <a:lvl8pPr marL="3200400" algn="l" defTabSz="914400" rtl="0" eaLnBrk="1" latinLnBrk="0" hangingPunct="1">
              <a:defRPr sz="2400" b="1" kern="1200">
                <a:solidFill>
                  <a:schemeClr val="tx1"/>
                </a:solidFill>
                <a:latin typeface="Times New Roman" pitchFamily="18" charset="0"/>
                <a:ea typeface="+mn-ea"/>
                <a:cs typeface="+mn-cs"/>
              </a:defRPr>
            </a:lvl8pPr>
            <a:lvl9pPr marL="3657600" algn="l" defTabSz="914400" rtl="0" eaLnBrk="1" latinLnBrk="0" hangingPunct="1">
              <a:defRPr sz="2400" b="1" kern="1200">
                <a:solidFill>
                  <a:schemeClr val="tx1"/>
                </a:solidFill>
                <a:latin typeface="Times New Roman" pitchFamily="18" charset="0"/>
                <a:ea typeface="+mn-ea"/>
                <a:cs typeface="+mn-cs"/>
              </a:defRPr>
            </a:lvl9pPr>
          </a:lstStyle>
          <a:p>
            <a:pPr algn="just">
              <a:defRPr/>
            </a:pPr>
            <a:endParaRPr lang="en-US" sz="1200" b="1" dirty="0">
              <a:solidFill>
                <a:srgbClr val="000076"/>
              </a:solidFill>
              <a:latin typeface="Arial" pitchFamily="34" charset="0"/>
              <a:cs typeface="Arial" pitchFamily="34" charset="0"/>
            </a:endParaRPr>
          </a:p>
        </p:txBody>
      </p:sp>
      <p:pic>
        <p:nvPicPr>
          <p:cNvPr id="1033" name="Picture 9"/>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101600" y="6183313"/>
            <a:ext cx="1731963" cy="55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726" r:id="rId1"/>
    <p:sldLayoutId id="2147483731" r:id="rId2"/>
    <p:sldLayoutId id="2147483746" r:id="rId3"/>
    <p:sldLayoutId id="2147483727" r:id="rId4"/>
    <p:sldLayoutId id="2147483728" r:id="rId5"/>
    <p:sldLayoutId id="2147483729" r:id="rId6"/>
    <p:sldLayoutId id="2147483730" r:id="rId7"/>
    <p:sldLayoutId id="2147483732" r:id="rId8"/>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5F3768-FF77-46E7-8A29-619448CD3916}" type="datetimeFigureOut">
              <a:rPr lang="en-US" smtClean="0"/>
              <a:t>1/29/2018</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D7B5B-4A59-41EE-8F53-25D5FFA0D712}" type="slidenum">
              <a:rPr lang="en-US" smtClean="0"/>
              <a:t>‹#›</a:t>
            </a:fld>
            <a:endParaRPr lang="en-US"/>
          </a:p>
        </p:txBody>
      </p:sp>
    </p:spTree>
    <p:extLst>
      <p:ext uri="{BB962C8B-B14F-4D97-AF65-F5344CB8AC3E}">
        <p14:creationId xmlns:p14="http://schemas.microsoft.com/office/powerpoint/2010/main" val="36325862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EF7E54-4063-4A04-AD48-358FEAA632AB}" type="datetimeFigureOut">
              <a:rPr lang="en-US" smtClean="0"/>
              <a:t>1/29/2018</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71995-0D4C-49D9-AB1D-F857108D5D4F}" type="slidenum">
              <a:rPr lang="en-US" smtClean="0"/>
              <a:t>‹#›</a:t>
            </a:fld>
            <a:endParaRPr lang="en-US" dirty="0"/>
          </a:p>
        </p:txBody>
      </p:sp>
    </p:spTree>
    <p:extLst>
      <p:ext uri="{BB962C8B-B14F-4D97-AF65-F5344CB8AC3E}">
        <p14:creationId xmlns:p14="http://schemas.microsoft.com/office/powerpoint/2010/main" val="385223883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hhs.gov/hipaa/" TargetMode="External"/><Relationship Id="rId3" Type="http://schemas.openxmlformats.org/officeDocument/2006/relationships/image" Target="../media/image3.gif"/><Relationship Id="rId7" Type="http://schemas.openxmlformats.org/officeDocument/2006/relationships/hyperlink" Target="https://en.wikipedia.org/wiki/Digital_Millennium_Copyright_Act" TargetMode="External"/><Relationship Id="rId2" Type="http://schemas.openxmlformats.org/officeDocument/2006/relationships/image" Target="../media/image2.gif"/><Relationship Id="rId1" Type="http://schemas.openxmlformats.org/officeDocument/2006/relationships/slideLayout" Target="../slideLayouts/slideLayout2.xml"/><Relationship Id="rId6" Type="http://schemas.openxmlformats.org/officeDocument/2006/relationships/hyperlink" Target="http://www.copyright.gov/legislation/dmca.pdf" TargetMode="External"/><Relationship Id="rId5" Type="http://schemas.openxmlformats.org/officeDocument/2006/relationships/hyperlink" Target="https://www.dhs.gov/fisma" TargetMode="External"/><Relationship Id="rId4" Type="http://schemas.openxmlformats.org/officeDocument/2006/relationships/hyperlink" Target="http://uscode.house.gov/view.xhtml?req=(title:18%20section:1030%20edition:prelim" TargetMode="External"/><Relationship Id="rId9" Type="http://schemas.openxmlformats.org/officeDocument/2006/relationships/hyperlink" Target="http://www2.ed.gov/policy/gen/guid/fpco/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8296275" y="6321425"/>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C6CE615E-EFF2-43BA-A46E-FDD975D0E220}" type="slidenum">
              <a:rPr lang="en-US" sz="1400" smtClean="0">
                <a:solidFill>
                  <a:srgbClr val="000099"/>
                </a:solidFill>
                <a:latin typeface="Arial" pitchFamily="34" charset="0"/>
                <a:cs typeface="Arial" pitchFamily="34" charset="0"/>
              </a:rPr>
              <a:pPr/>
              <a:t>1</a:t>
            </a:fld>
            <a:endParaRPr lang="en-US" sz="1400" dirty="0" smtClean="0">
              <a:solidFill>
                <a:srgbClr val="000099"/>
              </a:solidFill>
              <a:latin typeface="Arial" pitchFamily="34" charset="0"/>
              <a:cs typeface="Arial" pitchFamily="34" charset="0"/>
            </a:endParaRPr>
          </a:p>
        </p:txBody>
      </p:sp>
      <p:sp>
        <p:nvSpPr>
          <p:cNvPr id="4099" name="Rectangle 1"/>
          <p:cNvSpPr>
            <a:spLocks noChangeArrowheads="1"/>
          </p:cNvSpPr>
          <p:nvPr/>
        </p:nvSpPr>
        <p:spPr bwMode="auto">
          <a:xfrm>
            <a:off x="199292" y="862013"/>
            <a:ext cx="8944708"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sz="2800" dirty="0" smtClean="0">
                <a:solidFill>
                  <a:srgbClr val="C00000"/>
                </a:solidFill>
                <a:latin typeface="Arial" pitchFamily="34" charset="0"/>
                <a:cs typeface="Arial" pitchFamily="34" charset="0"/>
              </a:rPr>
              <a:t>CS5573</a:t>
            </a:r>
            <a:r>
              <a:rPr lang="en-US" sz="2800" dirty="0">
                <a:solidFill>
                  <a:srgbClr val="C00000"/>
                </a:solidFill>
                <a:latin typeface="Arial" pitchFamily="34" charset="0"/>
                <a:cs typeface="Arial" pitchFamily="34" charset="0"/>
              </a:rPr>
              <a:t/>
            </a:r>
            <a:br>
              <a:rPr lang="en-US" sz="2800" dirty="0">
                <a:solidFill>
                  <a:srgbClr val="C00000"/>
                </a:solidFill>
                <a:latin typeface="Arial" pitchFamily="34" charset="0"/>
                <a:cs typeface="Arial" pitchFamily="34" charset="0"/>
              </a:rPr>
            </a:br>
            <a:r>
              <a:rPr lang="en-US" sz="2800" dirty="0">
                <a:solidFill>
                  <a:srgbClr val="C00000"/>
                </a:solidFill>
                <a:latin typeface="+mn-lt"/>
              </a:rPr>
              <a:t>Introduction to Information </a:t>
            </a:r>
            <a:r>
              <a:rPr lang="en-US" sz="2800" dirty="0" smtClean="0">
                <a:solidFill>
                  <a:srgbClr val="C00000"/>
                </a:solidFill>
                <a:latin typeface="+mn-lt"/>
              </a:rPr>
              <a:t>Security and Assurance</a:t>
            </a:r>
            <a:r>
              <a:rPr lang="en-US" sz="4000" dirty="0">
                <a:solidFill>
                  <a:srgbClr val="000099"/>
                </a:solidFill>
                <a:latin typeface="Arial" pitchFamily="34" charset="0"/>
                <a:cs typeface="Arial" pitchFamily="34" charset="0"/>
              </a:rPr>
              <a:t/>
            </a:r>
            <a:br>
              <a:rPr lang="en-US" sz="4000" dirty="0">
                <a:solidFill>
                  <a:srgbClr val="000099"/>
                </a:solidFill>
                <a:latin typeface="Arial" pitchFamily="34" charset="0"/>
                <a:cs typeface="Arial" pitchFamily="34" charset="0"/>
              </a:rPr>
            </a:b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endParaRPr lang="en-US" sz="2800" dirty="0">
              <a:solidFill>
                <a:srgbClr val="000099"/>
              </a:solidFill>
              <a:latin typeface="Arial" pitchFamily="34" charset="0"/>
              <a:cs typeface="Arial" pitchFamily="34" charset="0"/>
            </a:endParaRPr>
          </a:p>
          <a:p>
            <a:pPr algn="ctr"/>
            <a:endParaRPr lang="en-US" sz="2800" dirty="0">
              <a:solidFill>
                <a:srgbClr val="000099"/>
              </a:solidFill>
              <a:latin typeface="Arial" pitchFamily="34" charset="0"/>
              <a:cs typeface="Arial" pitchFamily="34" charset="0"/>
            </a:endParaRPr>
          </a:p>
          <a:p>
            <a:pPr algn="ctr"/>
            <a:r>
              <a:rPr lang="en-US" sz="2800" dirty="0">
                <a:solidFill>
                  <a:srgbClr val="000099"/>
                </a:solidFill>
                <a:latin typeface="Arial" pitchFamily="34" charset="0"/>
                <a:cs typeface="Arial" pitchFamily="34" charset="0"/>
              </a:rPr>
              <a:t/>
            </a:r>
            <a:br>
              <a:rPr lang="en-US" sz="2800" dirty="0">
                <a:solidFill>
                  <a:srgbClr val="000099"/>
                </a:solidFill>
                <a:latin typeface="Arial" pitchFamily="34" charset="0"/>
                <a:cs typeface="Arial" pitchFamily="34" charset="0"/>
              </a:rPr>
            </a:br>
            <a:r>
              <a:rPr lang="en-US" dirty="0" smtClean="0">
                <a:solidFill>
                  <a:srgbClr val="C00000"/>
                </a:solidFill>
                <a:latin typeface="+mn-lt"/>
              </a:rPr>
              <a:t>Ethical Hacking - Introduction</a:t>
            </a:r>
            <a:endParaRPr lang="en-US" dirty="0">
              <a:solidFill>
                <a:srgbClr val="C00000"/>
              </a:solidFill>
              <a:latin typeface="+mn-lt"/>
            </a:endParaRPr>
          </a:p>
          <a:p>
            <a:pPr algn="ctr"/>
            <a:endParaRPr lang="en-US" sz="2800" dirty="0" smtClean="0">
              <a:solidFill>
                <a:srgbClr val="000099"/>
              </a:solidFill>
              <a:latin typeface="Arial" pitchFamily="34" charset="0"/>
              <a:cs typeface="Arial" pitchFamily="34" charset="0"/>
            </a:endParaRPr>
          </a:p>
          <a:p>
            <a:pPr algn="ctr"/>
            <a:r>
              <a:rPr lang="en-US" sz="2000" dirty="0" smtClean="0">
                <a:solidFill>
                  <a:srgbClr val="000099"/>
                </a:solidFill>
                <a:latin typeface="Arial" pitchFamily="34" charset="0"/>
                <a:cs typeface="Arial" pitchFamily="34" charset="0"/>
              </a:rPr>
              <a:t>Instructor: </a:t>
            </a:r>
            <a:r>
              <a:rPr lang="en-US" sz="2000" dirty="0" smtClean="0">
                <a:solidFill>
                  <a:schemeClr val="accent6">
                    <a:lumMod val="50000"/>
                  </a:schemeClr>
                </a:solidFill>
                <a:latin typeface="Arial" pitchFamily="34" charset="0"/>
                <a:cs typeface="Arial" pitchFamily="34" charset="0"/>
              </a:rPr>
              <a:t>Mahesh Maddumala</a:t>
            </a:r>
            <a:r>
              <a:rPr lang="en-US" sz="2000" dirty="0">
                <a:solidFill>
                  <a:srgbClr val="000099"/>
                </a:solidFill>
                <a:latin typeface="Arial" pitchFamily="34" charset="0"/>
                <a:cs typeface="Arial" pitchFamily="34" charset="0"/>
              </a:rPr>
              <a:t/>
            </a:r>
            <a:br>
              <a:rPr lang="en-US" sz="2000" dirty="0">
                <a:solidFill>
                  <a:srgbClr val="000099"/>
                </a:solidFill>
                <a:latin typeface="Arial" pitchFamily="34" charset="0"/>
                <a:cs typeface="Arial" pitchFamily="34" charset="0"/>
              </a:rPr>
            </a:br>
            <a:endParaRPr 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10</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pPr marL="342900" indent="-342900"/>
            <a:r>
              <a:rPr lang="en-US" sz="2400" b="1" dirty="0">
                <a:solidFill>
                  <a:srgbClr val="C00000"/>
                </a:solidFill>
              </a:rPr>
              <a:t>Phases of Hacking</a:t>
            </a:r>
            <a:endParaRPr lang="en-US" sz="2400" b="1" dirty="0">
              <a:solidFill>
                <a:srgbClr val="990000"/>
              </a:solidFill>
            </a:endParaRPr>
          </a:p>
        </p:txBody>
      </p:sp>
      <p:sp>
        <p:nvSpPr>
          <p:cNvPr id="2" name="Rectangle 1"/>
          <p:cNvSpPr/>
          <p:nvPr/>
        </p:nvSpPr>
        <p:spPr>
          <a:xfrm>
            <a:off x="820615" y="1382138"/>
            <a:ext cx="7620000" cy="3785652"/>
          </a:xfrm>
          <a:prstGeom prst="rect">
            <a:avLst/>
          </a:prstGeom>
        </p:spPr>
        <p:txBody>
          <a:bodyPr wrap="square">
            <a:spAutoFit/>
          </a:bodyPr>
          <a:lstStyle/>
          <a:p>
            <a:pPr marL="342900" indent="-342900" algn="just">
              <a:buBlip>
                <a:blip r:embed="rId2"/>
              </a:buBlip>
            </a:pPr>
            <a:r>
              <a:rPr lang="en-US" sz="2000" dirty="0" smtClean="0">
                <a:solidFill>
                  <a:srgbClr val="990000"/>
                </a:solidFill>
                <a:cs typeface="Times New Roman" panose="02020603050405020304" pitchFamily="18" charset="0"/>
              </a:rPr>
              <a:t>Scanning</a:t>
            </a:r>
          </a:p>
          <a:p>
            <a:pPr marL="800100" lvl="1" indent="-342900" algn="just">
              <a:spcBef>
                <a:spcPts val="600"/>
              </a:spcBef>
              <a:buBlip>
                <a:blip r:embed="rId3"/>
              </a:buBlip>
            </a:pPr>
            <a:r>
              <a:rPr lang="en-US" sz="2000" dirty="0" smtClean="0">
                <a:solidFill>
                  <a:srgbClr val="000099"/>
                </a:solidFill>
                <a:cs typeface="Times New Roman" panose="02020603050405020304" pitchFamily="18" charset="0"/>
              </a:rPr>
              <a:t>Scanning </a:t>
            </a:r>
            <a:r>
              <a:rPr lang="en-US" sz="2000" dirty="0">
                <a:solidFill>
                  <a:srgbClr val="000099"/>
                </a:solidFill>
                <a:cs typeface="Times New Roman" panose="02020603050405020304" pitchFamily="18" charset="0"/>
              </a:rPr>
              <a:t>acquires more detailed information based on the data obtained during the reconnaissance phase. </a:t>
            </a:r>
            <a:endParaRPr lang="en-US" sz="2000" dirty="0" smtClean="0">
              <a:solidFill>
                <a:srgbClr val="000099"/>
              </a:solidFill>
              <a:cs typeface="Times New Roman" panose="02020603050405020304" pitchFamily="18" charset="0"/>
            </a:endParaRPr>
          </a:p>
          <a:p>
            <a:pPr marL="800100" lvl="1" indent="-342900" algn="just">
              <a:spcBef>
                <a:spcPts val="600"/>
              </a:spcBef>
              <a:buBlip>
                <a:blip r:embed="rId3"/>
              </a:buBlip>
            </a:pPr>
            <a:r>
              <a:rPr lang="en-US" sz="2000" dirty="0" smtClean="0">
                <a:solidFill>
                  <a:srgbClr val="000099"/>
                </a:solidFill>
                <a:cs typeface="Times New Roman" panose="02020603050405020304" pitchFamily="18" charset="0"/>
              </a:rPr>
              <a:t>Some </a:t>
            </a:r>
            <a:r>
              <a:rPr lang="en-US" sz="2000" dirty="0">
                <a:solidFill>
                  <a:srgbClr val="000099"/>
                </a:solidFill>
                <a:cs typeface="Times New Roman" panose="02020603050405020304" pitchFamily="18" charset="0"/>
              </a:rPr>
              <a:t>of the tools used in the scanning phase include vulnerability scanners, ports scanners, </a:t>
            </a:r>
            <a:r>
              <a:rPr lang="en-US" sz="2000" dirty="0" smtClean="0">
                <a:solidFill>
                  <a:srgbClr val="000099"/>
                </a:solidFill>
                <a:cs typeface="Times New Roman" panose="02020603050405020304" pitchFamily="18" charset="0"/>
              </a:rPr>
              <a:t>war dialers, etc. </a:t>
            </a:r>
          </a:p>
          <a:p>
            <a:pPr marL="800100" lvl="1" indent="-342900" algn="just">
              <a:spcBef>
                <a:spcPts val="600"/>
              </a:spcBef>
              <a:buBlip>
                <a:blip r:embed="rId3"/>
              </a:buBlip>
            </a:pPr>
            <a:r>
              <a:rPr lang="en-US" sz="2000" dirty="0" smtClean="0">
                <a:solidFill>
                  <a:srgbClr val="000099"/>
                </a:solidFill>
                <a:cs typeface="Times New Roman" panose="02020603050405020304" pitchFamily="18" charset="0"/>
              </a:rPr>
              <a:t>Using </a:t>
            </a:r>
            <a:r>
              <a:rPr lang="en-US" sz="2000" dirty="0">
                <a:solidFill>
                  <a:srgbClr val="000099"/>
                </a:solidFill>
                <a:cs typeface="Times New Roman" panose="02020603050405020304" pitchFamily="18" charset="0"/>
              </a:rPr>
              <a:t>these tools, the hacker might be able to acquire information concerning users' accounts, </a:t>
            </a:r>
            <a:r>
              <a:rPr lang="en-US" sz="2000" dirty="0" smtClean="0">
                <a:solidFill>
                  <a:srgbClr val="000099"/>
                </a:solidFill>
                <a:cs typeface="Times New Roman" panose="02020603050405020304" pitchFamily="18" charset="0"/>
              </a:rPr>
              <a:t>computer names, operating systems, possible </a:t>
            </a:r>
            <a:r>
              <a:rPr lang="en-US" sz="2000" dirty="0">
                <a:solidFill>
                  <a:srgbClr val="000099"/>
                </a:solidFill>
                <a:cs typeface="Times New Roman" panose="02020603050405020304" pitchFamily="18" charset="0"/>
              </a:rPr>
              <a:t>entry points, and possible security mechanisms such as intrusion detection systems</a:t>
            </a:r>
            <a:r>
              <a:rPr lang="en-US" sz="2000" dirty="0" smtClean="0">
                <a:solidFill>
                  <a:srgbClr val="000099"/>
                </a:solidFill>
                <a:cs typeface="Times New Roman" panose="02020603050405020304" pitchFamily="18" charset="0"/>
              </a:rPr>
              <a:t>.</a:t>
            </a:r>
          </a:p>
          <a:p>
            <a:pPr marL="800100" lvl="1" indent="-342900" algn="just">
              <a:spcBef>
                <a:spcPts val="600"/>
              </a:spcBef>
              <a:buBlip>
                <a:blip r:embed="rId3"/>
              </a:buBlip>
            </a:pPr>
            <a:r>
              <a:rPr lang="en-US" sz="2000" i="1" dirty="0" smtClean="0">
                <a:solidFill>
                  <a:srgbClr val="000099"/>
                </a:solidFill>
                <a:cs typeface="Times New Roman" panose="02020603050405020304" pitchFamily="18" charset="0"/>
              </a:rPr>
              <a:t> </a:t>
            </a:r>
            <a:r>
              <a:rPr lang="en-US" sz="2000" dirty="0">
                <a:solidFill>
                  <a:srgbClr val="000099"/>
                </a:solidFill>
                <a:cs typeface="Times New Roman" panose="02020603050405020304" pitchFamily="18" charset="0"/>
              </a:rPr>
              <a:t>Examples of </a:t>
            </a:r>
            <a:r>
              <a:rPr lang="en-US" sz="2000" dirty="0" smtClean="0">
                <a:solidFill>
                  <a:srgbClr val="000099"/>
                </a:solidFill>
                <a:cs typeface="Times New Roman" panose="02020603050405020304" pitchFamily="18" charset="0"/>
              </a:rPr>
              <a:t>scanning </a:t>
            </a:r>
            <a:r>
              <a:rPr lang="en-US" sz="2000" dirty="0">
                <a:solidFill>
                  <a:srgbClr val="000099"/>
                </a:solidFill>
                <a:cs typeface="Times New Roman" panose="02020603050405020304" pitchFamily="18" charset="0"/>
              </a:rPr>
              <a:t>tools are </a:t>
            </a:r>
            <a:r>
              <a:rPr lang="en-US" sz="2000" i="1" dirty="0" err="1" smtClean="0">
                <a:solidFill>
                  <a:srgbClr val="000099"/>
                </a:solidFill>
                <a:cs typeface="Times New Roman" panose="02020603050405020304" pitchFamily="18" charset="0"/>
              </a:rPr>
              <a:t>Nmap</a:t>
            </a:r>
            <a:r>
              <a:rPr lang="en-US" sz="2000" dirty="0" smtClean="0">
                <a:solidFill>
                  <a:srgbClr val="000099"/>
                </a:solidFill>
                <a:cs typeface="Times New Roman" panose="02020603050405020304" pitchFamily="18" charset="0"/>
              </a:rPr>
              <a:t>, </a:t>
            </a:r>
            <a:r>
              <a:rPr lang="en-US" sz="2000" i="1" dirty="0" smtClean="0">
                <a:solidFill>
                  <a:srgbClr val="000099"/>
                </a:solidFill>
                <a:cs typeface="Times New Roman" panose="02020603050405020304" pitchFamily="18" charset="0"/>
              </a:rPr>
              <a:t>Nessus, etc.</a:t>
            </a:r>
            <a:endParaRPr lang="en-US" sz="2000" dirty="0" smtClean="0">
              <a:solidFill>
                <a:srgbClr val="000099"/>
              </a:solidFill>
              <a:cs typeface="Times New Roman" panose="02020603050405020304" pitchFamily="18" charset="0"/>
            </a:endParaRPr>
          </a:p>
          <a:p>
            <a:pPr marL="342900" indent="-342900" algn="just">
              <a:buBlip>
                <a:blip r:embed="rId2"/>
              </a:buBlip>
            </a:pPr>
            <a:endParaRPr lang="en-US" sz="2000" dirty="0" smtClean="0">
              <a:solidFill>
                <a:srgbClr val="990000"/>
              </a:solidFill>
              <a:latin typeface="+mn-lt"/>
            </a:endParaRPr>
          </a:p>
        </p:txBody>
      </p:sp>
    </p:spTree>
    <p:extLst>
      <p:ext uri="{BB962C8B-B14F-4D97-AF65-F5344CB8AC3E}">
        <p14:creationId xmlns:p14="http://schemas.microsoft.com/office/powerpoint/2010/main" val="167124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11</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pPr marL="342900" indent="-342900"/>
            <a:r>
              <a:rPr lang="en-US" sz="2400" b="1" dirty="0">
                <a:solidFill>
                  <a:srgbClr val="C00000"/>
                </a:solidFill>
              </a:rPr>
              <a:t>Phases of Hacking</a:t>
            </a:r>
            <a:endParaRPr lang="en-US" sz="2400" b="1" dirty="0">
              <a:solidFill>
                <a:srgbClr val="990000"/>
              </a:solidFill>
            </a:endParaRPr>
          </a:p>
        </p:txBody>
      </p:sp>
      <p:sp>
        <p:nvSpPr>
          <p:cNvPr id="2" name="Rectangle 1"/>
          <p:cNvSpPr/>
          <p:nvPr/>
        </p:nvSpPr>
        <p:spPr>
          <a:xfrm>
            <a:off x="820615" y="1382138"/>
            <a:ext cx="7620000" cy="3400931"/>
          </a:xfrm>
          <a:prstGeom prst="rect">
            <a:avLst/>
          </a:prstGeom>
        </p:spPr>
        <p:txBody>
          <a:bodyPr wrap="square">
            <a:spAutoFit/>
          </a:bodyPr>
          <a:lstStyle/>
          <a:p>
            <a:pPr marL="342900" indent="-342900" algn="just">
              <a:buBlip>
                <a:blip r:embed="rId2"/>
              </a:buBlip>
            </a:pPr>
            <a:r>
              <a:rPr lang="en-US" sz="2000" dirty="0" smtClean="0">
                <a:solidFill>
                  <a:srgbClr val="800000"/>
                </a:solidFill>
                <a:cs typeface="Times New Roman" panose="02020603050405020304" pitchFamily="18" charset="0"/>
              </a:rPr>
              <a:t>Gaining </a:t>
            </a:r>
            <a:r>
              <a:rPr lang="en-US" sz="2000" dirty="0">
                <a:solidFill>
                  <a:srgbClr val="800000"/>
                </a:solidFill>
                <a:cs typeface="Times New Roman" panose="02020603050405020304" pitchFamily="18" charset="0"/>
              </a:rPr>
              <a:t>or acquiring </a:t>
            </a:r>
            <a:r>
              <a:rPr lang="en-US" sz="2000" dirty="0" smtClean="0">
                <a:solidFill>
                  <a:srgbClr val="800000"/>
                </a:solidFill>
                <a:cs typeface="Times New Roman" panose="02020603050405020304" pitchFamily="18" charset="0"/>
              </a:rPr>
              <a:t>access</a:t>
            </a:r>
          </a:p>
          <a:p>
            <a:pPr marL="800100" lvl="1" indent="-342900" algn="just">
              <a:spcBef>
                <a:spcPts val="600"/>
              </a:spcBef>
              <a:buBlip>
                <a:blip r:embed="rId3"/>
              </a:buBlip>
            </a:pPr>
            <a:r>
              <a:rPr lang="en-US" sz="2000" dirty="0" smtClean="0">
                <a:solidFill>
                  <a:srgbClr val="000099"/>
                </a:solidFill>
                <a:cs typeface="Times New Roman" panose="02020603050405020304" pitchFamily="18" charset="0"/>
              </a:rPr>
              <a:t>In </a:t>
            </a:r>
            <a:r>
              <a:rPr lang="en-US" sz="2000" dirty="0">
                <a:solidFill>
                  <a:srgbClr val="000099"/>
                </a:solidFill>
                <a:cs typeface="Times New Roman" panose="02020603050405020304" pitchFamily="18" charset="0"/>
              </a:rPr>
              <a:t>this phase the actual attack is implemented at the selected location</a:t>
            </a:r>
            <a:r>
              <a:rPr lang="en-US" sz="2000" dirty="0" smtClean="0">
                <a:solidFill>
                  <a:srgbClr val="000099"/>
                </a:solidFill>
                <a:cs typeface="Times New Roman" panose="02020603050405020304" pitchFamily="18" charset="0"/>
              </a:rPr>
              <a:t>.</a:t>
            </a:r>
          </a:p>
          <a:p>
            <a:pPr marL="800100" lvl="1" indent="-342900" algn="just">
              <a:spcBef>
                <a:spcPts val="600"/>
              </a:spcBef>
              <a:buBlip>
                <a:blip r:embed="rId3"/>
              </a:buBlip>
            </a:pPr>
            <a:r>
              <a:rPr lang="en-US" sz="2000" dirty="0">
                <a:solidFill>
                  <a:srgbClr val="000099"/>
                </a:solidFill>
                <a:cs typeface="Times New Roman" panose="02020603050405020304" pitchFamily="18" charset="0"/>
              </a:rPr>
              <a:t>Vulnerabilities exposed during the </a:t>
            </a:r>
            <a:r>
              <a:rPr lang="en-US" sz="2000" dirty="0" smtClean="0">
                <a:solidFill>
                  <a:srgbClr val="000099"/>
                </a:solidFill>
                <a:cs typeface="Times New Roman" panose="02020603050405020304" pitchFamily="18" charset="0"/>
              </a:rPr>
              <a:t>reconnaissance and </a:t>
            </a:r>
            <a:r>
              <a:rPr lang="en-US" sz="2000" dirty="0">
                <a:solidFill>
                  <a:srgbClr val="000099"/>
                </a:solidFill>
                <a:cs typeface="Times New Roman" panose="02020603050405020304" pitchFamily="18" charset="0"/>
              </a:rPr>
              <a:t>scanning phase are now exploited to gain access to the target </a:t>
            </a:r>
            <a:r>
              <a:rPr lang="en-US" sz="2000" dirty="0" smtClean="0">
                <a:solidFill>
                  <a:srgbClr val="000099"/>
                </a:solidFill>
                <a:cs typeface="Times New Roman" panose="02020603050405020304" pitchFamily="18" charset="0"/>
              </a:rPr>
              <a:t>system and </a:t>
            </a:r>
            <a:r>
              <a:rPr lang="en-US" sz="2000" dirty="0">
                <a:solidFill>
                  <a:srgbClr val="000099"/>
                </a:solidFill>
                <a:cs typeface="Times New Roman" panose="02020603050405020304" pitchFamily="18" charset="0"/>
              </a:rPr>
              <a:t>prepares to launch </a:t>
            </a:r>
            <a:r>
              <a:rPr lang="en-US" sz="2000" dirty="0" smtClean="0">
                <a:solidFill>
                  <a:srgbClr val="000099"/>
                </a:solidFill>
                <a:cs typeface="Times New Roman" panose="02020603050405020304" pitchFamily="18" charset="0"/>
              </a:rPr>
              <a:t>various attacks such as denial </a:t>
            </a:r>
            <a:r>
              <a:rPr lang="en-US" sz="2000" dirty="0">
                <a:solidFill>
                  <a:srgbClr val="000099"/>
                </a:solidFill>
                <a:cs typeface="Times New Roman" panose="02020603050405020304" pitchFamily="18" charset="0"/>
              </a:rPr>
              <a:t>of </a:t>
            </a:r>
            <a:r>
              <a:rPr lang="en-US" sz="2000" dirty="0" smtClean="0">
                <a:solidFill>
                  <a:srgbClr val="000099"/>
                </a:solidFill>
                <a:cs typeface="Times New Roman" panose="02020603050405020304" pitchFamily="18" charset="0"/>
              </a:rPr>
              <a:t>service </a:t>
            </a:r>
            <a:r>
              <a:rPr lang="en-US" sz="2000" dirty="0">
                <a:solidFill>
                  <a:srgbClr val="000099"/>
                </a:solidFill>
                <a:cs typeface="Times New Roman" panose="02020603050405020304" pitchFamily="18" charset="0"/>
              </a:rPr>
              <a:t>attacks, buffer overflow attacks, and application-based attacks</a:t>
            </a:r>
            <a:r>
              <a:rPr lang="en-US" sz="2000" dirty="0" smtClean="0">
                <a:solidFill>
                  <a:srgbClr val="000099"/>
                </a:solidFill>
                <a:cs typeface="Times New Roman" panose="02020603050405020304" pitchFamily="18" charset="0"/>
              </a:rPr>
              <a:t>.</a:t>
            </a:r>
          </a:p>
          <a:p>
            <a:pPr marL="800100" lvl="1" indent="-342900" algn="just">
              <a:spcBef>
                <a:spcPts val="600"/>
              </a:spcBef>
              <a:buBlip>
                <a:blip r:embed="rId3"/>
              </a:buBlip>
            </a:pPr>
            <a:r>
              <a:rPr lang="en-US" sz="2000" dirty="0" smtClean="0">
                <a:solidFill>
                  <a:srgbClr val="000099"/>
                </a:solidFill>
                <a:cs typeface="Times New Roman" panose="02020603050405020304" pitchFamily="18" charset="0"/>
              </a:rPr>
              <a:t>In </a:t>
            </a:r>
            <a:r>
              <a:rPr lang="en-US" sz="2000" dirty="0">
                <a:solidFill>
                  <a:srgbClr val="000099"/>
                </a:solidFill>
                <a:cs typeface="Times New Roman" panose="02020603050405020304" pitchFamily="18" charset="0"/>
              </a:rPr>
              <a:t>addition, the attacker can insert viruses and Trojan horses and can engage in other types of malicious </a:t>
            </a:r>
            <a:r>
              <a:rPr lang="en-US" sz="2000" dirty="0" smtClean="0">
                <a:solidFill>
                  <a:srgbClr val="000099"/>
                </a:solidFill>
                <a:cs typeface="Times New Roman" panose="02020603050405020304" pitchFamily="18" charset="0"/>
              </a:rPr>
              <a:t>behavior.</a:t>
            </a:r>
            <a:endParaRPr lang="en-US" sz="2000" dirty="0" smtClean="0">
              <a:solidFill>
                <a:srgbClr val="990000"/>
              </a:solidFill>
              <a:latin typeface="+mn-lt"/>
            </a:endParaRPr>
          </a:p>
        </p:txBody>
      </p:sp>
    </p:spTree>
    <p:extLst>
      <p:ext uri="{BB962C8B-B14F-4D97-AF65-F5344CB8AC3E}">
        <p14:creationId xmlns:p14="http://schemas.microsoft.com/office/powerpoint/2010/main" val="756996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12</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pPr marL="342900" indent="-342900"/>
            <a:r>
              <a:rPr lang="en-US" sz="2400" b="1" dirty="0">
                <a:solidFill>
                  <a:srgbClr val="C00000"/>
                </a:solidFill>
              </a:rPr>
              <a:t>Phases of Hacking</a:t>
            </a:r>
            <a:endParaRPr lang="en-US" sz="2400" b="1" dirty="0">
              <a:solidFill>
                <a:srgbClr val="990000"/>
              </a:solidFill>
            </a:endParaRPr>
          </a:p>
        </p:txBody>
      </p:sp>
      <p:sp>
        <p:nvSpPr>
          <p:cNvPr id="2" name="Rectangle 1"/>
          <p:cNvSpPr/>
          <p:nvPr/>
        </p:nvSpPr>
        <p:spPr>
          <a:xfrm>
            <a:off x="820615" y="1382138"/>
            <a:ext cx="7620000" cy="3631763"/>
          </a:xfrm>
          <a:prstGeom prst="rect">
            <a:avLst/>
          </a:prstGeom>
        </p:spPr>
        <p:txBody>
          <a:bodyPr wrap="square">
            <a:spAutoFit/>
          </a:bodyPr>
          <a:lstStyle/>
          <a:p>
            <a:pPr marL="342900" indent="-342900" algn="just">
              <a:buBlip>
                <a:blip r:embed="rId2"/>
              </a:buBlip>
            </a:pPr>
            <a:r>
              <a:rPr lang="en-US" sz="2000" dirty="0">
                <a:solidFill>
                  <a:srgbClr val="800000"/>
                </a:solidFill>
                <a:cs typeface="Times New Roman" panose="02020603050405020304" pitchFamily="18" charset="0"/>
              </a:rPr>
              <a:t>Maintaining </a:t>
            </a:r>
            <a:r>
              <a:rPr lang="en-US" sz="2000" dirty="0" smtClean="0">
                <a:solidFill>
                  <a:srgbClr val="800000"/>
                </a:solidFill>
                <a:cs typeface="Times New Roman" panose="02020603050405020304" pitchFamily="18" charset="0"/>
              </a:rPr>
              <a:t>access</a:t>
            </a:r>
          </a:p>
          <a:p>
            <a:pPr marL="800100" lvl="1" indent="-342900" algn="just">
              <a:spcBef>
                <a:spcPts val="600"/>
              </a:spcBef>
              <a:buBlip>
                <a:blip r:embed="rId3"/>
              </a:buBlip>
            </a:pPr>
            <a:r>
              <a:rPr lang="en-US" sz="2000" dirty="0" smtClean="0">
                <a:solidFill>
                  <a:srgbClr val="000099"/>
                </a:solidFill>
                <a:cs typeface="Times New Roman" panose="02020603050405020304" pitchFamily="18" charset="0"/>
              </a:rPr>
              <a:t>It is </a:t>
            </a:r>
            <a:r>
              <a:rPr lang="en-US" sz="2000" dirty="0">
                <a:solidFill>
                  <a:srgbClr val="000099"/>
                </a:solidFill>
                <a:cs typeface="Times New Roman" panose="02020603050405020304" pitchFamily="18" charset="0"/>
              </a:rPr>
              <a:t>important for the attacker to maintain the acquired access. Typical activities involved in maintaining access include downloading password files that can be used to reenter the system at a later time, installing software such as Trojan horses and Rootkits, and installing sniffers to monitor user keystrokes</a:t>
            </a:r>
            <a:r>
              <a:rPr lang="en-US" sz="2000" dirty="0" smtClean="0">
                <a:solidFill>
                  <a:srgbClr val="000099"/>
                </a:solidFill>
                <a:cs typeface="Times New Roman" panose="02020603050405020304" pitchFamily="18" charset="0"/>
              </a:rPr>
              <a:t>.</a:t>
            </a:r>
          </a:p>
          <a:p>
            <a:pPr marL="800100" lvl="1" indent="-342900" algn="just">
              <a:spcBef>
                <a:spcPts val="600"/>
              </a:spcBef>
              <a:buBlip>
                <a:blip r:embed="rId3"/>
              </a:buBlip>
            </a:pPr>
            <a:r>
              <a:rPr lang="en-US" sz="2000" dirty="0" smtClean="0">
                <a:solidFill>
                  <a:srgbClr val="000099"/>
                </a:solidFill>
                <a:cs typeface="Times New Roman" panose="02020603050405020304" pitchFamily="18" charset="0"/>
              </a:rPr>
              <a:t>A </a:t>
            </a:r>
            <a:r>
              <a:rPr lang="en-US" sz="2000" i="1" dirty="0">
                <a:solidFill>
                  <a:srgbClr val="000099"/>
                </a:solidFill>
                <a:cs typeface="Times New Roman" panose="02020603050405020304" pitchFamily="18" charset="0"/>
              </a:rPr>
              <a:t>Rootkit </a:t>
            </a:r>
            <a:r>
              <a:rPr lang="en-US" sz="2000" dirty="0">
                <a:solidFill>
                  <a:srgbClr val="000099"/>
                </a:solidFill>
                <a:cs typeface="Times New Roman" panose="02020603050405020304" pitchFamily="18" charset="0"/>
              </a:rPr>
              <a:t>is software that provides an attacker with the ability to access a host or network but is designed to avoid detection</a:t>
            </a:r>
            <a:endParaRPr lang="en-US" sz="2000" dirty="0" smtClean="0">
              <a:solidFill>
                <a:srgbClr val="000099"/>
              </a:solidFill>
              <a:cs typeface="Times New Roman" panose="02020603050405020304" pitchFamily="18" charset="0"/>
            </a:endParaRPr>
          </a:p>
          <a:p>
            <a:pPr marL="342900" indent="-342900" algn="just">
              <a:buBlip>
                <a:blip r:embed="rId2"/>
              </a:buBlip>
            </a:pPr>
            <a:endParaRPr lang="en-US" sz="2000" dirty="0" smtClean="0">
              <a:solidFill>
                <a:srgbClr val="990000"/>
              </a:solidFill>
              <a:latin typeface="+mn-lt"/>
            </a:endParaRPr>
          </a:p>
        </p:txBody>
      </p:sp>
    </p:spTree>
    <p:extLst>
      <p:ext uri="{BB962C8B-B14F-4D97-AF65-F5344CB8AC3E}">
        <p14:creationId xmlns:p14="http://schemas.microsoft.com/office/powerpoint/2010/main" val="3322386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13</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pPr marL="342900" indent="-342900"/>
            <a:r>
              <a:rPr lang="en-US" sz="2400" b="1" dirty="0">
                <a:solidFill>
                  <a:srgbClr val="C00000"/>
                </a:solidFill>
              </a:rPr>
              <a:t>Phases of Hacking</a:t>
            </a:r>
            <a:endParaRPr lang="en-US" sz="2400" b="1" dirty="0">
              <a:solidFill>
                <a:srgbClr val="990000"/>
              </a:solidFill>
            </a:endParaRPr>
          </a:p>
        </p:txBody>
      </p:sp>
      <p:sp>
        <p:nvSpPr>
          <p:cNvPr id="2" name="Rectangle 1"/>
          <p:cNvSpPr/>
          <p:nvPr/>
        </p:nvSpPr>
        <p:spPr>
          <a:xfrm>
            <a:off x="820615" y="1382138"/>
            <a:ext cx="7620000" cy="2092881"/>
          </a:xfrm>
          <a:prstGeom prst="rect">
            <a:avLst/>
          </a:prstGeom>
        </p:spPr>
        <p:txBody>
          <a:bodyPr wrap="square">
            <a:spAutoFit/>
          </a:bodyPr>
          <a:lstStyle/>
          <a:p>
            <a:pPr marL="342900" indent="-342900" algn="just">
              <a:buBlip>
                <a:blip r:embed="rId2"/>
              </a:buBlip>
            </a:pPr>
            <a:r>
              <a:rPr lang="en-US" sz="2000" dirty="0" smtClean="0">
                <a:solidFill>
                  <a:srgbClr val="800000"/>
                </a:solidFill>
                <a:cs typeface="Times New Roman" panose="02020603050405020304" pitchFamily="18" charset="0"/>
              </a:rPr>
              <a:t>Covering and </a:t>
            </a:r>
            <a:r>
              <a:rPr lang="en-US" sz="2000" dirty="0">
                <a:solidFill>
                  <a:srgbClr val="800000"/>
                </a:solidFill>
                <a:cs typeface="Times New Roman" panose="02020603050405020304" pitchFamily="18" charset="0"/>
              </a:rPr>
              <a:t>clearing </a:t>
            </a:r>
            <a:r>
              <a:rPr lang="en-US" sz="2000" dirty="0" smtClean="0">
                <a:solidFill>
                  <a:srgbClr val="800000"/>
                </a:solidFill>
                <a:cs typeface="Times New Roman" panose="02020603050405020304" pitchFamily="18" charset="0"/>
              </a:rPr>
              <a:t>tracks </a:t>
            </a:r>
            <a:endParaRPr lang="en-US" sz="2000" dirty="0" smtClean="0">
              <a:solidFill>
                <a:srgbClr val="000099"/>
              </a:solidFill>
              <a:cs typeface="Times New Roman" panose="02020603050405020304" pitchFamily="18" charset="0"/>
            </a:endParaRPr>
          </a:p>
          <a:p>
            <a:pPr marL="800100" lvl="1" indent="-342900" algn="just">
              <a:spcBef>
                <a:spcPts val="600"/>
              </a:spcBef>
              <a:buBlip>
                <a:blip r:embed="rId3"/>
              </a:buBlip>
            </a:pPr>
            <a:r>
              <a:rPr lang="en-US" sz="2000" dirty="0">
                <a:solidFill>
                  <a:srgbClr val="000099"/>
                </a:solidFill>
                <a:cs typeface="Times New Roman" panose="02020603050405020304" pitchFamily="18" charset="0"/>
              </a:rPr>
              <a:t>It is important the attacker to make sure that no one is aware of his malicious activities on the computer systems. Again, Rootkits are used to cover these tracks. </a:t>
            </a:r>
            <a:endParaRPr lang="en-US" sz="2000" dirty="0" smtClean="0">
              <a:solidFill>
                <a:srgbClr val="000099"/>
              </a:solidFill>
              <a:cs typeface="Times New Roman" panose="02020603050405020304" pitchFamily="18" charset="0"/>
            </a:endParaRPr>
          </a:p>
          <a:p>
            <a:pPr marL="800100" lvl="1" indent="-342900" algn="just">
              <a:spcBef>
                <a:spcPts val="600"/>
              </a:spcBef>
              <a:buBlip>
                <a:blip r:embed="rId3"/>
              </a:buBlip>
            </a:pPr>
            <a:r>
              <a:rPr lang="en-US" sz="2000" dirty="0" smtClean="0">
                <a:solidFill>
                  <a:srgbClr val="000099"/>
                </a:solidFill>
                <a:cs typeface="Times New Roman" panose="02020603050405020304" pitchFamily="18" charset="0"/>
              </a:rPr>
              <a:t>Hackers try to remove all traces of the attack, such as log files or intrusion detection system (IDS) alarms</a:t>
            </a:r>
            <a:endParaRPr lang="en-US" sz="2000" dirty="0">
              <a:solidFill>
                <a:srgbClr val="000099"/>
              </a:solidFill>
              <a:cs typeface="Times New Roman" panose="02020603050405020304" pitchFamily="18" charset="0"/>
            </a:endParaRPr>
          </a:p>
        </p:txBody>
      </p:sp>
    </p:spTree>
    <p:extLst>
      <p:ext uri="{BB962C8B-B14F-4D97-AF65-F5344CB8AC3E}">
        <p14:creationId xmlns:p14="http://schemas.microsoft.com/office/powerpoint/2010/main" val="16772749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14</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smtClean="0">
                <a:solidFill>
                  <a:srgbClr val="C00000"/>
                </a:solidFill>
              </a:rPr>
              <a:t>Security Audit</a:t>
            </a:r>
            <a:endParaRPr lang="en-US" sz="2400" dirty="0">
              <a:solidFill>
                <a:srgbClr val="C00000"/>
              </a:solidFill>
            </a:endParaRPr>
          </a:p>
        </p:txBody>
      </p:sp>
      <p:sp>
        <p:nvSpPr>
          <p:cNvPr id="2" name="Rectangle 1"/>
          <p:cNvSpPr/>
          <p:nvPr/>
        </p:nvSpPr>
        <p:spPr>
          <a:xfrm>
            <a:off x="820615" y="1382138"/>
            <a:ext cx="7620000" cy="1015663"/>
          </a:xfrm>
          <a:prstGeom prst="rect">
            <a:avLst/>
          </a:prstGeom>
        </p:spPr>
        <p:txBody>
          <a:bodyPr wrap="square">
            <a:spAutoFit/>
          </a:bodyPr>
          <a:lstStyle/>
          <a:p>
            <a:pPr marL="342900" indent="-342900" algn="just">
              <a:spcBef>
                <a:spcPts val="600"/>
              </a:spcBef>
              <a:buBlip>
                <a:blip r:embed="rId2"/>
              </a:buBlip>
            </a:pPr>
            <a:r>
              <a:rPr lang="en-US" sz="2000" dirty="0">
                <a:solidFill>
                  <a:srgbClr val="800000"/>
                </a:solidFill>
                <a:cs typeface="Times New Roman" panose="02020603050405020304" pitchFamily="18" charset="0"/>
              </a:rPr>
              <a:t>A security audit is a systematic evaluation of the security of a company's information system by checking whether a company is following a set of standard security policies and procedures.</a:t>
            </a:r>
            <a:endParaRPr lang="en-US" sz="2000" dirty="0" smtClean="0">
              <a:solidFill>
                <a:srgbClr val="800000"/>
              </a:solidFill>
              <a:cs typeface="Times New Roman" panose="02020603050405020304" pitchFamily="18" charset="0"/>
            </a:endParaRPr>
          </a:p>
        </p:txBody>
      </p:sp>
    </p:spTree>
    <p:extLst>
      <p:ext uri="{BB962C8B-B14F-4D97-AF65-F5344CB8AC3E}">
        <p14:creationId xmlns:p14="http://schemas.microsoft.com/office/powerpoint/2010/main" val="5702499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15</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smtClean="0">
                <a:solidFill>
                  <a:srgbClr val="C00000"/>
                </a:solidFill>
              </a:rPr>
              <a:t>Vulnerability Assessment</a:t>
            </a:r>
            <a:endParaRPr lang="en-US" sz="2400" dirty="0">
              <a:solidFill>
                <a:srgbClr val="C00000"/>
              </a:solidFill>
            </a:endParaRPr>
          </a:p>
        </p:txBody>
      </p:sp>
      <p:sp>
        <p:nvSpPr>
          <p:cNvPr id="2" name="Rectangle 1"/>
          <p:cNvSpPr/>
          <p:nvPr/>
        </p:nvSpPr>
        <p:spPr>
          <a:xfrm>
            <a:off x="820615" y="1382138"/>
            <a:ext cx="7620000" cy="1015663"/>
          </a:xfrm>
          <a:prstGeom prst="rect">
            <a:avLst/>
          </a:prstGeom>
        </p:spPr>
        <p:txBody>
          <a:bodyPr wrap="square">
            <a:spAutoFit/>
          </a:bodyPr>
          <a:lstStyle/>
          <a:p>
            <a:pPr marL="342900" indent="-342900" algn="just">
              <a:spcBef>
                <a:spcPts val="600"/>
              </a:spcBef>
              <a:buBlip>
                <a:blip r:embed="rId2"/>
              </a:buBlip>
            </a:pPr>
            <a:r>
              <a:rPr lang="en-US" sz="2000" dirty="0">
                <a:solidFill>
                  <a:srgbClr val="800000"/>
                </a:solidFill>
                <a:cs typeface="Times New Roman" panose="02020603050405020304" pitchFamily="18" charset="0"/>
              </a:rPr>
              <a:t>A vulnerability assessment is the process of identifying, quantifying, and prioritizing (or ranking) the vulnerabilities in a system</a:t>
            </a:r>
            <a:r>
              <a:rPr lang="en-US" sz="2000" dirty="0" smtClean="0">
                <a:solidFill>
                  <a:srgbClr val="800000"/>
                </a:solidFill>
                <a:cs typeface="Times New Roman" panose="02020603050405020304" pitchFamily="18" charset="0"/>
              </a:rPr>
              <a:t>.</a:t>
            </a:r>
          </a:p>
        </p:txBody>
      </p:sp>
    </p:spTree>
    <p:extLst>
      <p:ext uri="{BB962C8B-B14F-4D97-AF65-F5344CB8AC3E}">
        <p14:creationId xmlns:p14="http://schemas.microsoft.com/office/powerpoint/2010/main" val="1221326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16</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a:solidFill>
                  <a:srgbClr val="C00000"/>
                </a:solidFill>
              </a:rPr>
              <a:t>Penetration </a:t>
            </a:r>
            <a:r>
              <a:rPr lang="en-US" sz="2400" b="1" dirty="0" smtClean="0">
                <a:solidFill>
                  <a:srgbClr val="C00000"/>
                </a:solidFill>
              </a:rPr>
              <a:t>Testing </a:t>
            </a:r>
            <a:endParaRPr lang="en-US" sz="2400" dirty="0">
              <a:solidFill>
                <a:srgbClr val="C00000"/>
              </a:solidFill>
            </a:endParaRPr>
          </a:p>
        </p:txBody>
      </p:sp>
      <p:sp>
        <p:nvSpPr>
          <p:cNvPr id="2" name="Rectangle 1"/>
          <p:cNvSpPr/>
          <p:nvPr/>
        </p:nvSpPr>
        <p:spPr>
          <a:xfrm>
            <a:off x="820615" y="1382138"/>
            <a:ext cx="7620000" cy="2015936"/>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cs typeface="Times New Roman" panose="02020603050405020304" pitchFamily="18" charset="0"/>
              </a:rPr>
              <a:t>Penetration testing or Pen test </a:t>
            </a:r>
            <a:r>
              <a:rPr lang="en-US" sz="2000" dirty="0">
                <a:solidFill>
                  <a:srgbClr val="800000"/>
                </a:solidFill>
                <a:cs typeface="Times New Roman" panose="02020603050405020304" pitchFamily="18" charset="0"/>
              </a:rPr>
              <a:t>is the simulation of an attack on a system, network, piece of equipment or other facility, with the objective of proving how vulnerable that system or "target" would be to a real </a:t>
            </a:r>
            <a:r>
              <a:rPr lang="en-US" sz="2000" dirty="0" smtClean="0">
                <a:solidFill>
                  <a:srgbClr val="800000"/>
                </a:solidFill>
                <a:cs typeface="Times New Roman" panose="02020603050405020304" pitchFamily="18" charset="0"/>
              </a:rPr>
              <a:t>attack.</a:t>
            </a:r>
          </a:p>
          <a:p>
            <a:pPr marL="342900" indent="-342900" algn="just">
              <a:spcBef>
                <a:spcPts val="600"/>
              </a:spcBef>
              <a:buBlip>
                <a:blip r:embed="rId2"/>
              </a:buBlip>
            </a:pPr>
            <a:r>
              <a:rPr lang="en-US" sz="2000" dirty="0">
                <a:solidFill>
                  <a:srgbClr val="800000"/>
                </a:solidFill>
                <a:cs typeface="Times New Roman" panose="02020603050405020304" pitchFamily="18" charset="0"/>
              </a:rPr>
              <a:t> The result of a </a:t>
            </a:r>
            <a:r>
              <a:rPr lang="en-US" sz="2000" dirty="0" smtClean="0">
                <a:solidFill>
                  <a:srgbClr val="800000"/>
                </a:solidFill>
                <a:cs typeface="Times New Roman" panose="02020603050405020304" pitchFamily="18" charset="0"/>
              </a:rPr>
              <a:t>penetration </a:t>
            </a:r>
            <a:r>
              <a:rPr lang="en-US" sz="2000" dirty="0">
                <a:solidFill>
                  <a:srgbClr val="800000"/>
                </a:solidFill>
                <a:cs typeface="Times New Roman" panose="02020603050405020304" pitchFamily="18" charset="0"/>
              </a:rPr>
              <a:t>test or security audit is an ethical </a:t>
            </a:r>
            <a:r>
              <a:rPr lang="en-US" sz="2000" dirty="0" smtClean="0">
                <a:solidFill>
                  <a:srgbClr val="800000"/>
                </a:solidFill>
                <a:cs typeface="Times New Roman" panose="02020603050405020304" pitchFamily="18" charset="0"/>
              </a:rPr>
              <a:t>hacking report or </a:t>
            </a:r>
            <a:r>
              <a:rPr lang="en-US" sz="2000" dirty="0">
                <a:solidFill>
                  <a:srgbClr val="800000"/>
                </a:solidFill>
                <a:cs typeface="Times New Roman" panose="02020603050405020304" pitchFamily="18" charset="0"/>
              </a:rPr>
              <a:t>pen </a:t>
            </a:r>
            <a:r>
              <a:rPr lang="en-US" sz="2000" dirty="0" smtClean="0">
                <a:solidFill>
                  <a:srgbClr val="800000"/>
                </a:solidFill>
                <a:cs typeface="Times New Roman" panose="02020603050405020304" pitchFamily="18" charset="0"/>
              </a:rPr>
              <a:t>test report.</a:t>
            </a:r>
          </a:p>
        </p:txBody>
      </p:sp>
    </p:spTree>
    <p:extLst>
      <p:ext uri="{BB962C8B-B14F-4D97-AF65-F5344CB8AC3E}">
        <p14:creationId xmlns:p14="http://schemas.microsoft.com/office/powerpoint/2010/main" val="35181477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17</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pPr lvl="0"/>
            <a:r>
              <a:rPr lang="en-US" sz="2400" b="1" dirty="0">
                <a:solidFill>
                  <a:srgbClr val="C00000"/>
                </a:solidFill>
              </a:rPr>
              <a:t>Penetration Test </a:t>
            </a:r>
            <a:r>
              <a:rPr lang="en-US" sz="2400" b="1" dirty="0" smtClean="0">
                <a:solidFill>
                  <a:srgbClr val="C00000"/>
                </a:solidFill>
              </a:rPr>
              <a:t>Approach</a:t>
            </a:r>
            <a:endParaRPr lang="en-US" sz="2400" dirty="0">
              <a:solidFill>
                <a:srgbClr val="C00000"/>
              </a:solidFill>
            </a:endParaRPr>
          </a:p>
        </p:txBody>
      </p:sp>
      <p:sp>
        <p:nvSpPr>
          <p:cNvPr id="2" name="Rectangle 1"/>
          <p:cNvSpPr/>
          <p:nvPr/>
        </p:nvSpPr>
        <p:spPr>
          <a:xfrm>
            <a:off x="1206631" y="1382138"/>
            <a:ext cx="7233984" cy="400110"/>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latin typeface="+mn-lt"/>
              </a:rPr>
              <a:t>Below figure illustrates the steps of penetration test. </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12" y="2066924"/>
            <a:ext cx="8193332" cy="2208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037652" y="4559732"/>
            <a:ext cx="5283724" cy="369332"/>
          </a:xfrm>
          <a:prstGeom prst="rect">
            <a:avLst/>
          </a:prstGeom>
        </p:spPr>
        <p:txBody>
          <a:bodyPr wrap="square">
            <a:spAutoFit/>
          </a:bodyPr>
          <a:lstStyle/>
          <a:p>
            <a:r>
              <a:rPr lang="en-US" sz="1800" dirty="0" smtClean="0">
                <a:solidFill>
                  <a:srgbClr val="000099"/>
                </a:solidFill>
                <a:latin typeface="+mn-lt"/>
              </a:rPr>
              <a:t>Figure. </a:t>
            </a:r>
            <a:r>
              <a:rPr lang="en-US" sz="1800" dirty="0">
                <a:solidFill>
                  <a:srgbClr val="000099"/>
                </a:solidFill>
                <a:latin typeface="+mn-lt"/>
              </a:rPr>
              <a:t>Sample penetration test steps</a:t>
            </a:r>
          </a:p>
        </p:txBody>
      </p:sp>
    </p:spTree>
    <p:extLst>
      <p:ext uri="{BB962C8B-B14F-4D97-AF65-F5344CB8AC3E}">
        <p14:creationId xmlns:p14="http://schemas.microsoft.com/office/powerpoint/2010/main" val="4263516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18</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smtClean="0">
                <a:solidFill>
                  <a:srgbClr val="C00000"/>
                </a:solidFill>
              </a:rPr>
              <a:t>Types of Testing</a:t>
            </a:r>
            <a:endParaRPr lang="en-US" sz="2400" dirty="0">
              <a:solidFill>
                <a:srgbClr val="C00000"/>
              </a:solidFill>
            </a:endParaRPr>
          </a:p>
        </p:txBody>
      </p:sp>
      <p:sp>
        <p:nvSpPr>
          <p:cNvPr id="2" name="Rectangle 1"/>
          <p:cNvSpPr/>
          <p:nvPr/>
        </p:nvSpPr>
        <p:spPr>
          <a:xfrm>
            <a:off x="1206631" y="1382138"/>
            <a:ext cx="7233984" cy="2400657"/>
          </a:xfrm>
          <a:prstGeom prst="rect">
            <a:avLst/>
          </a:prstGeom>
        </p:spPr>
        <p:txBody>
          <a:bodyPr wrap="square">
            <a:spAutoFit/>
          </a:bodyPr>
          <a:lstStyle/>
          <a:p>
            <a:pPr marL="342900" indent="-342900" algn="just">
              <a:spcBef>
                <a:spcPts val="600"/>
              </a:spcBef>
              <a:buBlip>
                <a:blip r:embed="rId2"/>
              </a:buBlip>
            </a:pPr>
            <a:r>
              <a:rPr lang="en-US" sz="2000" dirty="0" smtClean="0">
                <a:solidFill>
                  <a:srgbClr val="800000"/>
                </a:solidFill>
                <a:cs typeface="Times New Roman" panose="02020603050405020304" pitchFamily="18" charset="0"/>
              </a:rPr>
              <a:t>Full </a:t>
            </a:r>
            <a:r>
              <a:rPr lang="en-US" sz="2000" dirty="0">
                <a:solidFill>
                  <a:srgbClr val="800000"/>
                </a:solidFill>
                <a:cs typeface="Times New Roman" panose="02020603050405020304" pitchFamily="18" charset="0"/>
              </a:rPr>
              <a:t>knowledge (</a:t>
            </a:r>
            <a:r>
              <a:rPr lang="en-US" sz="2000" dirty="0" err="1">
                <a:solidFill>
                  <a:srgbClr val="000099"/>
                </a:solidFill>
                <a:cs typeface="Times New Roman" panose="02020603050405020304" pitchFamily="18" charset="0"/>
              </a:rPr>
              <a:t>Whitebox</a:t>
            </a:r>
            <a:r>
              <a:rPr lang="en-US" sz="2000" dirty="0">
                <a:solidFill>
                  <a:srgbClr val="800000"/>
                </a:solidFill>
                <a:cs typeface="Times New Roman" panose="02020603050405020304" pitchFamily="18" charset="0"/>
              </a:rPr>
              <a:t>) test: The group has nearly complete knowledge of system’s </a:t>
            </a:r>
            <a:r>
              <a:rPr lang="en-US" sz="2000" dirty="0" smtClean="0">
                <a:solidFill>
                  <a:srgbClr val="800000"/>
                </a:solidFill>
                <a:cs typeface="Times New Roman" panose="02020603050405020304" pitchFamily="18" charset="0"/>
              </a:rPr>
              <a:t>loopholes</a:t>
            </a:r>
          </a:p>
          <a:p>
            <a:pPr marL="342900" indent="-342900" algn="just">
              <a:spcBef>
                <a:spcPts val="600"/>
              </a:spcBef>
              <a:buBlip>
                <a:blip r:embed="rId2"/>
              </a:buBlip>
            </a:pPr>
            <a:r>
              <a:rPr lang="en-US" sz="2000" dirty="0" smtClean="0">
                <a:solidFill>
                  <a:srgbClr val="800000"/>
                </a:solidFill>
                <a:cs typeface="Times New Roman" panose="02020603050405020304" pitchFamily="18" charset="0"/>
              </a:rPr>
              <a:t>Partial </a:t>
            </a:r>
            <a:r>
              <a:rPr lang="en-US" sz="2000" dirty="0">
                <a:solidFill>
                  <a:srgbClr val="800000"/>
                </a:solidFill>
                <a:cs typeface="Times New Roman" panose="02020603050405020304" pitchFamily="18" charset="0"/>
              </a:rPr>
              <a:t>knowledge (</a:t>
            </a:r>
            <a:r>
              <a:rPr lang="en-US" sz="2000" dirty="0" err="1">
                <a:solidFill>
                  <a:srgbClr val="000099"/>
                </a:solidFill>
                <a:cs typeface="Times New Roman" panose="02020603050405020304" pitchFamily="18" charset="0"/>
              </a:rPr>
              <a:t>Graybox</a:t>
            </a:r>
            <a:r>
              <a:rPr lang="en-US" sz="2000" dirty="0">
                <a:solidFill>
                  <a:srgbClr val="800000"/>
                </a:solidFill>
                <a:cs typeface="Times New Roman" panose="02020603050405020304" pitchFamily="18" charset="0"/>
              </a:rPr>
              <a:t>) test: The testing team has reasonably good knowledge of a specific type of </a:t>
            </a:r>
            <a:r>
              <a:rPr lang="en-US" sz="2000" dirty="0" smtClean="0">
                <a:solidFill>
                  <a:srgbClr val="800000"/>
                </a:solidFill>
                <a:cs typeface="Times New Roman" panose="02020603050405020304" pitchFamily="18" charset="0"/>
              </a:rPr>
              <a:t>attack/loophole</a:t>
            </a:r>
          </a:p>
          <a:p>
            <a:pPr marL="342900" indent="-342900" algn="just">
              <a:spcBef>
                <a:spcPts val="600"/>
              </a:spcBef>
              <a:buBlip>
                <a:blip r:embed="rId2"/>
              </a:buBlip>
            </a:pPr>
            <a:r>
              <a:rPr lang="en-US" sz="2000" dirty="0" smtClean="0">
                <a:solidFill>
                  <a:srgbClr val="800000"/>
                </a:solidFill>
                <a:cs typeface="Times New Roman" panose="02020603050405020304" pitchFamily="18" charset="0"/>
              </a:rPr>
              <a:t>Zero </a:t>
            </a:r>
            <a:r>
              <a:rPr lang="en-US" sz="2000" dirty="0">
                <a:solidFill>
                  <a:srgbClr val="800000"/>
                </a:solidFill>
                <a:cs typeface="Times New Roman" panose="02020603050405020304" pitchFamily="18" charset="0"/>
              </a:rPr>
              <a:t>knowledge (</a:t>
            </a:r>
            <a:r>
              <a:rPr lang="en-US" sz="2000" dirty="0" err="1">
                <a:solidFill>
                  <a:srgbClr val="000099"/>
                </a:solidFill>
                <a:cs typeface="Times New Roman" panose="02020603050405020304" pitchFamily="18" charset="0"/>
              </a:rPr>
              <a:t>Blackbox</a:t>
            </a:r>
            <a:r>
              <a:rPr lang="en-US" sz="2000" dirty="0">
                <a:solidFill>
                  <a:srgbClr val="800000"/>
                </a:solidFill>
                <a:cs typeface="Times New Roman" panose="02020603050405020304" pitchFamily="18" charset="0"/>
              </a:rPr>
              <a:t>) test: The testing team has no information about system’s weakness.</a:t>
            </a:r>
            <a:endParaRPr lang="en-US" sz="2000" dirty="0" smtClean="0">
              <a:solidFill>
                <a:srgbClr val="800000"/>
              </a:solidFill>
              <a:cs typeface="Times New Roman" panose="02020603050405020304" pitchFamily="18" charset="0"/>
            </a:endParaRPr>
          </a:p>
        </p:txBody>
      </p:sp>
    </p:spTree>
    <p:extLst>
      <p:ext uri="{BB962C8B-B14F-4D97-AF65-F5344CB8AC3E}">
        <p14:creationId xmlns:p14="http://schemas.microsoft.com/office/powerpoint/2010/main" val="170605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19</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pPr marL="342900" indent="-342900"/>
            <a:r>
              <a:rPr lang="en-US" sz="2400" b="1" dirty="0" smtClean="0">
                <a:solidFill>
                  <a:srgbClr val="C00000"/>
                </a:solidFill>
              </a:rPr>
              <a:t>Information Security Laws</a:t>
            </a:r>
            <a:endParaRPr lang="en-US" sz="2400" b="1" dirty="0">
              <a:solidFill>
                <a:srgbClr val="990000"/>
              </a:solidFill>
            </a:endParaRPr>
          </a:p>
        </p:txBody>
      </p:sp>
      <p:sp>
        <p:nvSpPr>
          <p:cNvPr id="2" name="Rectangle 1"/>
          <p:cNvSpPr/>
          <p:nvPr/>
        </p:nvSpPr>
        <p:spPr>
          <a:xfrm>
            <a:off x="820615" y="1382138"/>
            <a:ext cx="7620000" cy="4124206"/>
          </a:xfrm>
          <a:prstGeom prst="rect">
            <a:avLst/>
          </a:prstGeom>
        </p:spPr>
        <p:txBody>
          <a:bodyPr wrap="square">
            <a:spAutoFit/>
          </a:bodyPr>
          <a:lstStyle/>
          <a:p>
            <a:pPr marL="342900" indent="-342900" algn="just">
              <a:buBlip>
                <a:blip r:embed="rId2"/>
              </a:buBlip>
            </a:pPr>
            <a:r>
              <a:rPr lang="en-US" sz="2000" dirty="0" smtClean="0">
                <a:solidFill>
                  <a:srgbClr val="800000"/>
                </a:solidFill>
                <a:cs typeface="Times New Roman" panose="02020603050405020304" pitchFamily="18" charset="0"/>
              </a:rPr>
              <a:t>Computer </a:t>
            </a:r>
            <a:r>
              <a:rPr lang="en-US" sz="2000" dirty="0">
                <a:solidFill>
                  <a:srgbClr val="800000"/>
                </a:solidFill>
                <a:cs typeface="Times New Roman" panose="02020603050405020304" pitchFamily="18" charset="0"/>
              </a:rPr>
              <a:t>fraud and abuse </a:t>
            </a:r>
            <a:r>
              <a:rPr lang="en-US" sz="2000" dirty="0" smtClean="0">
                <a:solidFill>
                  <a:srgbClr val="800000"/>
                </a:solidFill>
                <a:cs typeface="Times New Roman" panose="02020603050405020304" pitchFamily="18" charset="0"/>
              </a:rPr>
              <a:t>act (CFAA)</a:t>
            </a:r>
            <a:endParaRPr lang="en-US" sz="2000" dirty="0">
              <a:solidFill>
                <a:srgbClr val="800000"/>
              </a:solidFill>
              <a:cs typeface="Times New Roman" panose="02020603050405020304" pitchFamily="18" charset="0"/>
            </a:endParaRPr>
          </a:p>
          <a:p>
            <a:pPr marL="800100" lvl="1" indent="-342900" algn="just">
              <a:spcBef>
                <a:spcPts val="600"/>
              </a:spcBef>
              <a:buBlip>
                <a:blip r:embed="rId3"/>
              </a:buBlip>
            </a:pPr>
            <a:r>
              <a:rPr lang="en-US" sz="1600" dirty="0">
                <a:solidFill>
                  <a:srgbClr val="000099"/>
                </a:solidFill>
                <a:cs typeface="Times New Roman" panose="02020603050405020304" pitchFamily="18" charset="0"/>
                <a:hlinkClick r:id="rId4"/>
              </a:rPr>
              <a:t>http://uscode.house.gov/view.xhtml?req=(</a:t>
            </a:r>
            <a:r>
              <a:rPr lang="en-US" sz="1600" dirty="0" smtClean="0">
                <a:solidFill>
                  <a:srgbClr val="000099"/>
                </a:solidFill>
                <a:cs typeface="Times New Roman" panose="02020603050405020304" pitchFamily="18" charset="0"/>
                <a:hlinkClick r:id="rId4"/>
              </a:rPr>
              <a:t>title:18%20section:1030%20edition:prelim</a:t>
            </a:r>
            <a:endParaRPr lang="en-US" sz="1600" dirty="0" smtClean="0">
              <a:solidFill>
                <a:srgbClr val="800000"/>
              </a:solidFill>
              <a:cs typeface="Times New Roman" panose="02020603050405020304" pitchFamily="18" charset="0"/>
            </a:endParaRPr>
          </a:p>
          <a:p>
            <a:pPr marL="342900" indent="-342900" algn="just">
              <a:buBlip>
                <a:blip r:embed="rId2"/>
              </a:buBlip>
            </a:pPr>
            <a:r>
              <a:rPr lang="en-US" sz="2000" dirty="0" smtClean="0">
                <a:solidFill>
                  <a:srgbClr val="800000"/>
                </a:solidFill>
                <a:cs typeface="Times New Roman" panose="02020603050405020304" pitchFamily="18" charset="0"/>
              </a:rPr>
              <a:t>Federal Information Security Management Act (FISMA)</a:t>
            </a:r>
          </a:p>
          <a:p>
            <a:pPr marL="800100" lvl="1" indent="-342900" algn="just">
              <a:spcBef>
                <a:spcPts val="600"/>
              </a:spcBef>
              <a:buBlip>
                <a:blip r:embed="rId3"/>
              </a:buBlip>
            </a:pPr>
            <a:r>
              <a:rPr lang="en-US" sz="1600" u="sng" dirty="0" smtClean="0">
                <a:solidFill>
                  <a:srgbClr val="0000FF"/>
                </a:solidFill>
                <a:cs typeface="Times New Roman" panose="02020603050405020304" pitchFamily="18" charset="0"/>
                <a:hlinkClick r:id="rId5"/>
              </a:rPr>
              <a:t>https</a:t>
            </a:r>
            <a:r>
              <a:rPr lang="en-US" sz="1600" u="sng" dirty="0">
                <a:solidFill>
                  <a:srgbClr val="0000FF"/>
                </a:solidFill>
                <a:cs typeface="Times New Roman" panose="02020603050405020304" pitchFamily="18" charset="0"/>
                <a:hlinkClick r:id="rId5"/>
              </a:rPr>
              <a:t>://www.dhs.gov/fisma</a:t>
            </a:r>
            <a:endParaRPr lang="en-US" sz="1600" u="sng" dirty="0">
              <a:solidFill>
                <a:srgbClr val="0000FF"/>
              </a:solidFill>
              <a:cs typeface="Times New Roman" panose="02020603050405020304" pitchFamily="18" charset="0"/>
            </a:endParaRPr>
          </a:p>
          <a:p>
            <a:pPr marL="342900" indent="-342900" algn="just">
              <a:buBlip>
                <a:blip r:embed="rId2"/>
              </a:buBlip>
            </a:pPr>
            <a:r>
              <a:rPr lang="en-US" sz="2000" dirty="0" smtClean="0">
                <a:solidFill>
                  <a:srgbClr val="800000"/>
                </a:solidFill>
                <a:cs typeface="Times New Roman" panose="02020603050405020304" pitchFamily="18" charset="0"/>
              </a:rPr>
              <a:t>Digital </a:t>
            </a:r>
            <a:r>
              <a:rPr lang="en-US" sz="2000" dirty="0">
                <a:solidFill>
                  <a:srgbClr val="800000"/>
                </a:solidFill>
                <a:cs typeface="Times New Roman" panose="02020603050405020304" pitchFamily="18" charset="0"/>
              </a:rPr>
              <a:t>Millennium Copyright Act Protects intellectual </a:t>
            </a:r>
            <a:r>
              <a:rPr lang="en-US" sz="2000" dirty="0" smtClean="0">
                <a:solidFill>
                  <a:srgbClr val="800000"/>
                </a:solidFill>
                <a:cs typeface="Times New Roman" panose="02020603050405020304" pitchFamily="18" charset="0"/>
              </a:rPr>
              <a:t>property (</a:t>
            </a:r>
            <a:r>
              <a:rPr lang="en-US" sz="2000" dirty="0">
                <a:solidFill>
                  <a:srgbClr val="800000"/>
                </a:solidFill>
                <a:cs typeface="Times New Roman" panose="02020603050405020304" pitchFamily="18" charset="0"/>
              </a:rPr>
              <a:t>DMCA</a:t>
            </a:r>
            <a:r>
              <a:rPr lang="en-US" sz="2000" dirty="0" smtClean="0">
                <a:solidFill>
                  <a:srgbClr val="800000"/>
                </a:solidFill>
                <a:cs typeface="Times New Roman" panose="02020603050405020304" pitchFamily="18" charset="0"/>
              </a:rPr>
              <a:t>)</a:t>
            </a:r>
            <a:endParaRPr lang="en-US" sz="2000" dirty="0">
              <a:solidFill>
                <a:srgbClr val="800000"/>
              </a:solidFill>
              <a:cs typeface="Times New Roman" panose="02020603050405020304" pitchFamily="18" charset="0"/>
            </a:endParaRPr>
          </a:p>
          <a:p>
            <a:pPr marL="800100" lvl="1" indent="-342900" algn="just">
              <a:spcBef>
                <a:spcPts val="600"/>
              </a:spcBef>
              <a:buBlip>
                <a:blip r:embed="rId3"/>
              </a:buBlip>
            </a:pPr>
            <a:r>
              <a:rPr lang="en-US" sz="1600" dirty="0" smtClean="0">
                <a:solidFill>
                  <a:srgbClr val="000099"/>
                </a:solidFill>
                <a:cs typeface="Times New Roman" panose="02020603050405020304" pitchFamily="18" charset="0"/>
                <a:hlinkClick r:id="rId6"/>
              </a:rPr>
              <a:t>http</a:t>
            </a:r>
            <a:r>
              <a:rPr lang="en-US" sz="1600" dirty="0">
                <a:solidFill>
                  <a:srgbClr val="000099"/>
                </a:solidFill>
                <a:cs typeface="Times New Roman" panose="02020603050405020304" pitchFamily="18" charset="0"/>
                <a:hlinkClick r:id="rId6"/>
              </a:rPr>
              <a:t>://</a:t>
            </a:r>
            <a:r>
              <a:rPr lang="en-US" sz="1600" dirty="0" smtClean="0">
                <a:solidFill>
                  <a:srgbClr val="000099"/>
                </a:solidFill>
                <a:cs typeface="Times New Roman" panose="02020603050405020304" pitchFamily="18" charset="0"/>
                <a:hlinkClick r:id="rId6"/>
              </a:rPr>
              <a:t>www.copyright.gov/legislation/dmca.pdf</a:t>
            </a:r>
            <a:endParaRPr lang="en-US" sz="1600" dirty="0">
              <a:solidFill>
                <a:srgbClr val="000099"/>
              </a:solidFill>
              <a:cs typeface="Times New Roman" panose="02020603050405020304" pitchFamily="18" charset="0"/>
            </a:endParaRPr>
          </a:p>
          <a:p>
            <a:pPr marL="800100" lvl="1" indent="-342900" algn="just">
              <a:spcBef>
                <a:spcPts val="600"/>
              </a:spcBef>
              <a:buBlip>
                <a:blip r:embed="rId3"/>
              </a:buBlip>
            </a:pPr>
            <a:r>
              <a:rPr lang="en-US" sz="1600" dirty="0">
                <a:solidFill>
                  <a:srgbClr val="000099"/>
                </a:solidFill>
                <a:cs typeface="Times New Roman" panose="02020603050405020304" pitchFamily="18" charset="0"/>
                <a:hlinkClick r:id="rId7"/>
              </a:rPr>
              <a:t>https://</a:t>
            </a:r>
            <a:r>
              <a:rPr lang="en-US" sz="1600" dirty="0" smtClean="0">
                <a:solidFill>
                  <a:srgbClr val="000099"/>
                </a:solidFill>
                <a:cs typeface="Times New Roman" panose="02020603050405020304" pitchFamily="18" charset="0"/>
                <a:hlinkClick r:id="rId7"/>
              </a:rPr>
              <a:t>en.wikipedia.org/wiki/Digital_Millennium_Copyright_Act</a:t>
            </a:r>
            <a:endParaRPr lang="en-US" sz="1600" dirty="0" smtClean="0">
              <a:solidFill>
                <a:srgbClr val="800000"/>
              </a:solidFill>
              <a:cs typeface="Times New Roman" panose="02020603050405020304" pitchFamily="18" charset="0"/>
            </a:endParaRPr>
          </a:p>
          <a:p>
            <a:pPr marL="342900" indent="-342900" algn="just">
              <a:buBlip>
                <a:blip r:embed="rId2"/>
              </a:buBlip>
            </a:pPr>
            <a:r>
              <a:rPr lang="en-US" sz="2000" dirty="0">
                <a:solidFill>
                  <a:srgbClr val="800000"/>
                </a:solidFill>
                <a:cs typeface="Times New Roman" panose="02020603050405020304" pitchFamily="18" charset="0"/>
              </a:rPr>
              <a:t>HIPPA - Health Information Portability and Protection </a:t>
            </a:r>
            <a:r>
              <a:rPr lang="en-US" sz="2000" dirty="0" smtClean="0">
                <a:solidFill>
                  <a:srgbClr val="800000"/>
                </a:solidFill>
                <a:cs typeface="Times New Roman" panose="02020603050405020304" pitchFamily="18" charset="0"/>
              </a:rPr>
              <a:t>Act</a:t>
            </a:r>
          </a:p>
          <a:p>
            <a:pPr marL="800100" lvl="1" indent="-342900" algn="just">
              <a:spcBef>
                <a:spcPts val="600"/>
              </a:spcBef>
              <a:buBlip>
                <a:blip r:embed="rId3"/>
              </a:buBlip>
            </a:pPr>
            <a:r>
              <a:rPr lang="en-US" sz="1600" dirty="0">
                <a:solidFill>
                  <a:srgbClr val="000099"/>
                </a:solidFill>
                <a:cs typeface="Times New Roman" panose="02020603050405020304" pitchFamily="18" charset="0"/>
              </a:rPr>
              <a:t>	</a:t>
            </a:r>
            <a:r>
              <a:rPr lang="en-US" sz="1600" dirty="0">
                <a:solidFill>
                  <a:srgbClr val="000099"/>
                </a:solidFill>
                <a:cs typeface="Times New Roman" panose="02020603050405020304" pitchFamily="18" charset="0"/>
                <a:hlinkClick r:id="rId8"/>
              </a:rPr>
              <a:t>http://www.hhs.gov/hipaa</a:t>
            </a:r>
            <a:r>
              <a:rPr lang="en-US" sz="1600" dirty="0" smtClean="0">
                <a:solidFill>
                  <a:srgbClr val="000099"/>
                </a:solidFill>
                <a:cs typeface="Times New Roman" panose="02020603050405020304" pitchFamily="18" charset="0"/>
                <a:hlinkClick r:id="rId8"/>
              </a:rPr>
              <a:t>/</a:t>
            </a:r>
            <a:endParaRPr lang="en-US" sz="1600" dirty="0">
              <a:solidFill>
                <a:srgbClr val="000099"/>
              </a:solidFill>
              <a:cs typeface="Times New Roman" panose="02020603050405020304" pitchFamily="18" charset="0"/>
            </a:endParaRPr>
          </a:p>
          <a:p>
            <a:pPr marL="342900" indent="-342900" algn="just">
              <a:buBlip>
                <a:blip r:embed="rId2"/>
              </a:buBlip>
            </a:pPr>
            <a:r>
              <a:rPr lang="en-US" sz="2000" dirty="0" smtClean="0">
                <a:solidFill>
                  <a:srgbClr val="800000"/>
                </a:solidFill>
                <a:cs typeface="Times New Roman" panose="02020603050405020304" pitchFamily="18" charset="0"/>
              </a:rPr>
              <a:t>FERPA - Family Educational Rights and Privacy Act</a:t>
            </a:r>
          </a:p>
          <a:p>
            <a:pPr marL="800100" lvl="1" indent="-342900" algn="just">
              <a:spcBef>
                <a:spcPts val="600"/>
              </a:spcBef>
              <a:buBlip>
                <a:blip r:embed="rId3"/>
              </a:buBlip>
            </a:pPr>
            <a:r>
              <a:rPr lang="en-US" sz="1600" dirty="0">
                <a:solidFill>
                  <a:srgbClr val="000099"/>
                </a:solidFill>
                <a:cs typeface="Times New Roman" panose="02020603050405020304" pitchFamily="18" charset="0"/>
                <a:hlinkClick r:id="rId9"/>
              </a:rPr>
              <a:t>http://www2.ed.gov/policy/gen/guid/fpco/index.html</a:t>
            </a:r>
            <a:endParaRPr lang="en-US" sz="1600" dirty="0">
              <a:solidFill>
                <a:srgbClr val="000099"/>
              </a:solidFill>
              <a:cs typeface="Times New Roman" panose="02020603050405020304" pitchFamily="18" charset="0"/>
            </a:endParaRPr>
          </a:p>
        </p:txBody>
      </p:sp>
    </p:spTree>
    <p:extLst>
      <p:ext uri="{BB962C8B-B14F-4D97-AF65-F5344CB8AC3E}">
        <p14:creationId xmlns:p14="http://schemas.microsoft.com/office/powerpoint/2010/main" val="29510924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smtClean="0">
                <a:solidFill>
                  <a:srgbClr val="C00000"/>
                </a:solidFill>
              </a:rPr>
              <a:t>Ethical Hacker</a:t>
            </a:r>
            <a:endParaRPr lang="en-US" sz="2400" b="1" dirty="0">
              <a:solidFill>
                <a:srgbClr val="C00000"/>
              </a:solidFill>
            </a:endParaRPr>
          </a:p>
        </p:txBody>
      </p:sp>
      <p:sp>
        <p:nvSpPr>
          <p:cNvPr id="2" name="Rectangle 1"/>
          <p:cNvSpPr/>
          <p:nvPr/>
        </p:nvSpPr>
        <p:spPr>
          <a:xfrm>
            <a:off x="820615" y="1382138"/>
            <a:ext cx="7620000" cy="1031051"/>
          </a:xfrm>
          <a:prstGeom prst="rect">
            <a:avLst/>
          </a:prstGeom>
        </p:spPr>
        <p:txBody>
          <a:bodyPr wrap="square">
            <a:spAutoFit/>
          </a:bodyPr>
          <a:lstStyle/>
          <a:p>
            <a:pPr marL="342900" indent="-342900" algn="just">
              <a:buBlip>
                <a:blip r:embed="rId2"/>
              </a:buBlip>
            </a:pPr>
            <a:r>
              <a:rPr lang="en-US" sz="2000" dirty="0" smtClean="0">
                <a:solidFill>
                  <a:srgbClr val="990000"/>
                </a:solidFill>
                <a:latin typeface="+mn-lt"/>
              </a:rPr>
              <a:t>Hacking Modes</a:t>
            </a:r>
          </a:p>
          <a:p>
            <a:pPr marL="800100" lvl="1" indent="-342900" algn="just">
              <a:spcBef>
                <a:spcPts val="600"/>
              </a:spcBef>
              <a:buBlip>
                <a:blip r:embed="rId3"/>
              </a:buBlip>
            </a:pPr>
            <a:r>
              <a:rPr lang="en-US" sz="1800" dirty="0" smtClean="0">
                <a:solidFill>
                  <a:srgbClr val="990000"/>
                </a:solidFill>
                <a:latin typeface="+mn-lt"/>
              </a:rPr>
              <a:t>Ethical hacking</a:t>
            </a:r>
          </a:p>
          <a:p>
            <a:pPr marL="800100" lvl="1" indent="-342900" algn="just">
              <a:buBlip>
                <a:blip r:embed="rId3"/>
              </a:buBlip>
            </a:pPr>
            <a:r>
              <a:rPr lang="en-US" sz="1800" dirty="0" smtClean="0">
                <a:solidFill>
                  <a:srgbClr val="990000"/>
                </a:solidFill>
                <a:latin typeface="+mn-lt"/>
              </a:rPr>
              <a:t>Malicious hacking</a:t>
            </a:r>
            <a:endParaRPr lang="en-US" sz="2000" dirty="0">
              <a:solidFill>
                <a:srgbClr val="990000"/>
              </a:solidFill>
            </a:endParaRPr>
          </a:p>
        </p:txBody>
      </p:sp>
    </p:spTree>
    <p:extLst>
      <p:ext uri="{BB962C8B-B14F-4D97-AF65-F5344CB8AC3E}">
        <p14:creationId xmlns:p14="http://schemas.microsoft.com/office/powerpoint/2010/main" val="3198506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20</a:t>
            </a:fld>
            <a:endParaRPr lang="en-US" sz="1400" dirty="0" smtClean="0">
              <a:solidFill>
                <a:srgbClr val="000099"/>
              </a:solidFill>
              <a:latin typeface="Arial" pitchFamily="34" charset="0"/>
              <a:cs typeface="Arial" pitchFamily="34" charset="0"/>
            </a:endParaRPr>
          </a:p>
        </p:txBody>
      </p:sp>
      <p:sp>
        <p:nvSpPr>
          <p:cNvPr id="2" name="Rectangle 1"/>
          <p:cNvSpPr/>
          <p:nvPr/>
        </p:nvSpPr>
        <p:spPr>
          <a:xfrm>
            <a:off x="1114266" y="1241877"/>
            <a:ext cx="7542717" cy="1477328"/>
          </a:xfrm>
          <a:prstGeom prst="rect">
            <a:avLst/>
          </a:prstGeom>
        </p:spPr>
        <p:txBody>
          <a:bodyPr wrap="square">
            <a:spAutoFit/>
          </a:bodyPr>
          <a:lstStyle/>
          <a:p>
            <a:pPr marL="285750" lvl="1" indent="-285750" algn="just">
              <a:spcAft>
                <a:spcPts val="600"/>
              </a:spcAft>
              <a:buBlip>
                <a:blip r:embed="rId2"/>
              </a:buBlip>
            </a:pPr>
            <a:r>
              <a:rPr lang="en-US" sz="2000" b="0" dirty="0"/>
              <a:t>Kevin M. Henry. </a:t>
            </a:r>
            <a:r>
              <a:rPr lang="en-US" sz="2000" b="0" i="1" dirty="0"/>
              <a:t>Penetration Testing: Protecting Networks and Systems</a:t>
            </a:r>
            <a:r>
              <a:rPr lang="en-US" sz="2000" b="0" dirty="0"/>
              <a:t>. IT Governance Ltd</a:t>
            </a:r>
            <a:r>
              <a:rPr lang="en-US" sz="2000" b="0" dirty="0" smtClean="0"/>
              <a:t>.</a:t>
            </a:r>
          </a:p>
          <a:p>
            <a:pPr marL="285750" lvl="1" indent="-285750" algn="just">
              <a:spcAft>
                <a:spcPts val="600"/>
              </a:spcAft>
              <a:buBlip>
                <a:blip r:embed="rId2"/>
              </a:buBlip>
            </a:pPr>
            <a:r>
              <a:rPr lang="en-US" sz="2000" b="0" dirty="0" smtClean="0"/>
              <a:t>Kimberly Graves. </a:t>
            </a:r>
            <a:r>
              <a:rPr lang="en-US" sz="2000" b="0" i="1" dirty="0" smtClean="0"/>
              <a:t>Certified Ethical Hacker study guide. </a:t>
            </a:r>
            <a:r>
              <a:rPr lang="en-US" sz="2000" b="0" dirty="0" err="1" smtClean="0"/>
              <a:t>Sybex</a:t>
            </a:r>
            <a:r>
              <a:rPr lang="en-US" sz="2000" b="0" dirty="0" smtClean="0"/>
              <a:t>.</a:t>
            </a:r>
            <a:endParaRPr lang="en-US" sz="2000" b="0" i="1" dirty="0" smtClean="0"/>
          </a:p>
          <a:p>
            <a:pPr marL="285750" lvl="1" indent="-285750" algn="just">
              <a:spcAft>
                <a:spcPts val="600"/>
              </a:spcAft>
              <a:buBlip>
                <a:blip r:embed="rId2"/>
              </a:buBlip>
            </a:pPr>
            <a:r>
              <a:rPr lang="en-US" sz="2000" b="0" dirty="0"/>
              <a:t>https://en.wikipedia.org</a:t>
            </a: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smtClean="0">
                <a:solidFill>
                  <a:srgbClr val="C00000"/>
                </a:solidFill>
              </a:rPr>
              <a:t>References</a:t>
            </a:r>
            <a:endParaRPr lang="en-US" sz="2400" dirty="0">
              <a:solidFill>
                <a:srgbClr val="C00000"/>
              </a:solidFill>
            </a:endParaRPr>
          </a:p>
        </p:txBody>
      </p:sp>
    </p:spTree>
    <p:extLst>
      <p:ext uri="{BB962C8B-B14F-4D97-AF65-F5344CB8AC3E}">
        <p14:creationId xmlns:p14="http://schemas.microsoft.com/office/powerpoint/2010/main" val="41376026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3</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a:solidFill>
                  <a:srgbClr val="C00000"/>
                </a:solidFill>
              </a:rPr>
              <a:t>Hacking Modes</a:t>
            </a:r>
          </a:p>
        </p:txBody>
      </p:sp>
      <p:sp>
        <p:nvSpPr>
          <p:cNvPr id="2" name="Rectangle 1"/>
          <p:cNvSpPr/>
          <p:nvPr/>
        </p:nvSpPr>
        <p:spPr>
          <a:xfrm>
            <a:off x="820615" y="1382138"/>
            <a:ext cx="7620000" cy="4678204"/>
          </a:xfrm>
          <a:prstGeom prst="rect">
            <a:avLst/>
          </a:prstGeom>
        </p:spPr>
        <p:txBody>
          <a:bodyPr wrap="square">
            <a:spAutoFit/>
          </a:bodyPr>
          <a:lstStyle/>
          <a:p>
            <a:pPr marL="800100" lvl="1" indent="-342900" algn="just">
              <a:buBlip>
                <a:blip r:embed="rId2"/>
              </a:buBlip>
            </a:pPr>
            <a:r>
              <a:rPr lang="en-US" sz="2000" dirty="0">
                <a:solidFill>
                  <a:srgbClr val="000099"/>
                </a:solidFill>
                <a:cs typeface="Times New Roman" panose="02020603050405020304" pitchFamily="18" charset="0"/>
              </a:rPr>
              <a:t>Ethical hacking</a:t>
            </a:r>
          </a:p>
          <a:p>
            <a:pPr marL="1257300" lvl="2" indent="-342900" algn="just">
              <a:buBlip>
                <a:blip r:embed="rId3"/>
              </a:buBlip>
            </a:pPr>
            <a:r>
              <a:rPr lang="en-US" sz="2000" dirty="0">
                <a:solidFill>
                  <a:srgbClr val="800000"/>
                </a:solidFill>
                <a:cs typeface="Times New Roman" panose="02020603050405020304" pitchFamily="18" charset="0"/>
              </a:rPr>
              <a:t>An ethical hacker imitates as a malicious hacker, but with a clean intention. Ethical hackers conduct penetration tests to determine what an attacker can find out about an information system, whether a hacker can gain and maintain access to the system, and whether the hacker's tracks can be successfully covered without being detected. The ethical hacker operates with the permission and knowledge of the organization they are trying to defend</a:t>
            </a:r>
          </a:p>
          <a:p>
            <a:pPr marL="800100" lvl="1" indent="-342900" algn="just">
              <a:buBlip>
                <a:blip r:embed="rId2"/>
              </a:buBlip>
            </a:pPr>
            <a:r>
              <a:rPr lang="en-US" sz="2000" dirty="0">
                <a:solidFill>
                  <a:srgbClr val="000099"/>
                </a:solidFill>
                <a:cs typeface="Times New Roman" panose="02020603050405020304" pitchFamily="18" charset="0"/>
              </a:rPr>
              <a:t>Malicious hacking</a:t>
            </a:r>
          </a:p>
          <a:p>
            <a:pPr marL="1257300" lvl="2" indent="-342900" algn="just">
              <a:buBlip>
                <a:blip r:embed="rId3"/>
              </a:buBlip>
            </a:pPr>
            <a:r>
              <a:rPr lang="en-US" sz="2000" dirty="0">
                <a:solidFill>
                  <a:srgbClr val="800000"/>
                </a:solidFill>
                <a:cs typeface="Times New Roman" panose="02020603050405020304" pitchFamily="18" charset="0"/>
              </a:rPr>
              <a:t>A malicious hacker attacks systems for personal gains or for harming the systems or for other destructing intention</a:t>
            </a:r>
          </a:p>
          <a:p>
            <a:pPr lvl="2" algn="just"/>
            <a:endParaRPr lang="en-US" sz="1800" dirty="0" smtClean="0">
              <a:solidFill>
                <a:srgbClr val="7030A0"/>
              </a:solidFill>
              <a:latin typeface="+mn-lt"/>
            </a:endParaRPr>
          </a:p>
        </p:txBody>
      </p:sp>
    </p:spTree>
    <p:extLst>
      <p:ext uri="{BB962C8B-B14F-4D97-AF65-F5344CB8AC3E}">
        <p14:creationId xmlns:p14="http://schemas.microsoft.com/office/powerpoint/2010/main" val="14478783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4</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a:solidFill>
                  <a:srgbClr val="C00000"/>
                </a:solidFill>
              </a:rPr>
              <a:t>Categories of hackers</a:t>
            </a:r>
            <a:endParaRPr lang="en-US" sz="2400" dirty="0">
              <a:solidFill>
                <a:srgbClr val="C00000"/>
              </a:solidFill>
            </a:endParaRPr>
          </a:p>
        </p:txBody>
      </p:sp>
      <p:sp>
        <p:nvSpPr>
          <p:cNvPr id="2" name="Rectangle 1"/>
          <p:cNvSpPr/>
          <p:nvPr/>
        </p:nvSpPr>
        <p:spPr>
          <a:xfrm>
            <a:off x="820615" y="1382138"/>
            <a:ext cx="7620000" cy="4785926"/>
          </a:xfrm>
          <a:prstGeom prst="rect">
            <a:avLst/>
          </a:prstGeom>
        </p:spPr>
        <p:txBody>
          <a:bodyPr wrap="square">
            <a:spAutoFit/>
          </a:bodyPr>
          <a:lstStyle/>
          <a:p>
            <a:pPr marL="342900" indent="-342900" algn="just">
              <a:spcBef>
                <a:spcPts val="600"/>
              </a:spcBef>
              <a:buBlip>
                <a:blip r:embed="rId2"/>
              </a:buBlip>
            </a:pPr>
            <a:r>
              <a:rPr lang="en-US" sz="2000" i="1" dirty="0" smtClean="0">
                <a:solidFill>
                  <a:srgbClr val="000099"/>
                </a:solidFill>
                <a:cs typeface="Times New Roman" panose="02020603050405020304" pitchFamily="18" charset="0"/>
              </a:rPr>
              <a:t>Black hat</a:t>
            </a:r>
            <a:r>
              <a:rPr lang="en-US" sz="2000" dirty="0" smtClean="0">
                <a:solidFill>
                  <a:srgbClr val="800000"/>
                </a:solidFill>
                <a:cs typeface="Times New Roman" panose="02020603050405020304" pitchFamily="18" charset="0"/>
              </a:rPr>
              <a:t>: </a:t>
            </a:r>
            <a:r>
              <a:rPr lang="en-US" sz="2000" dirty="0">
                <a:solidFill>
                  <a:srgbClr val="800000"/>
                </a:solidFill>
                <a:cs typeface="Times New Roman" panose="02020603050405020304" pitchFamily="18" charset="0"/>
              </a:rPr>
              <a:t>Expert in carrying out harmful attacks on information </a:t>
            </a:r>
            <a:r>
              <a:rPr lang="en-US" sz="2000" dirty="0" smtClean="0">
                <a:solidFill>
                  <a:srgbClr val="800000"/>
                </a:solidFill>
                <a:cs typeface="Times New Roman" panose="02020603050405020304" pitchFamily="18" charset="0"/>
              </a:rPr>
              <a:t>systems</a:t>
            </a:r>
          </a:p>
          <a:p>
            <a:pPr marL="342900" indent="-342900" algn="just">
              <a:spcBef>
                <a:spcPts val="600"/>
              </a:spcBef>
              <a:buBlip>
                <a:blip r:embed="rId2"/>
              </a:buBlip>
            </a:pPr>
            <a:r>
              <a:rPr lang="en-US" sz="2000" i="1" dirty="0" smtClean="0">
                <a:solidFill>
                  <a:srgbClr val="000099"/>
                </a:solidFill>
                <a:cs typeface="Times New Roman" panose="02020603050405020304" pitchFamily="18" charset="0"/>
              </a:rPr>
              <a:t>Gray </a:t>
            </a:r>
            <a:r>
              <a:rPr lang="en-US" sz="2000" i="1" dirty="0">
                <a:solidFill>
                  <a:srgbClr val="000099"/>
                </a:solidFill>
                <a:cs typeface="Times New Roman" panose="02020603050405020304" pitchFamily="18" charset="0"/>
              </a:rPr>
              <a:t>hat</a:t>
            </a:r>
            <a:r>
              <a:rPr lang="en-US" sz="2000" dirty="0">
                <a:solidFill>
                  <a:srgbClr val="800000"/>
                </a:solidFill>
                <a:cs typeface="Times New Roman" panose="02020603050405020304" pitchFamily="18" charset="0"/>
              </a:rPr>
              <a:t>: Also an expert. Sometime he helps to stop the attack (abides by the law), but at other time may become a black </a:t>
            </a:r>
            <a:r>
              <a:rPr lang="en-US" sz="2000" dirty="0" smtClean="0">
                <a:solidFill>
                  <a:srgbClr val="800000"/>
                </a:solidFill>
                <a:cs typeface="Times New Roman" panose="02020603050405020304" pitchFamily="18" charset="0"/>
              </a:rPr>
              <a:t>hat</a:t>
            </a:r>
          </a:p>
          <a:p>
            <a:pPr marL="342900" indent="-342900" algn="just">
              <a:spcBef>
                <a:spcPts val="600"/>
              </a:spcBef>
              <a:buBlip>
                <a:blip r:embed="rId2"/>
              </a:buBlip>
            </a:pPr>
            <a:r>
              <a:rPr lang="en-US" sz="2000" i="1" dirty="0" smtClean="0">
                <a:solidFill>
                  <a:srgbClr val="000099"/>
                </a:solidFill>
                <a:cs typeface="Times New Roman" panose="02020603050405020304" pitchFamily="18" charset="0"/>
              </a:rPr>
              <a:t>White hat</a:t>
            </a:r>
            <a:r>
              <a:rPr lang="en-US" sz="2000" dirty="0">
                <a:solidFill>
                  <a:srgbClr val="800000"/>
                </a:solidFill>
                <a:cs typeface="Times New Roman" panose="02020603050405020304" pitchFamily="18" charset="0"/>
              </a:rPr>
              <a:t>: Has exceptional computer skills and uses it to protect the information systems from malicious attacks (abides by the law</a:t>
            </a:r>
            <a:r>
              <a:rPr lang="en-US" sz="2000" dirty="0" smtClean="0">
                <a:solidFill>
                  <a:srgbClr val="800000"/>
                </a:solidFill>
                <a:cs typeface="Times New Roman" panose="02020603050405020304" pitchFamily="18" charset="0"/>
              </a:rPr>
              <a:t>)</a:t>
            </a:r>
          </a:p>
          <a:p>
            <a:pPr marL="342900" indent="-342900" algn="just">
              <a:spcBef>
                <a:spcPts val="600"/>
              </a:spcBef>
              <a:buBlip>
                <a:blip r:embed="rId2"/>
              </a:buBlip>
            </a:pPr>
            <a:r>
              <a:rPr lang="en-US" sz="2000" i="1" dirty="0" smtClean="0">
                <a:solidFill>
                  <a:srgbClr val="000099"/>
                </a:solidFill>
                <a:cs typeface="Times New Roman" panose="02020603050405020304" pitchFamily="18" charset="0"/>
              </a:rPr>
              <a:t>Script Kiddies</a:t>
            </a:r>
            <a:r>
              <a:rPr lang="en-US" sz="2000" dirty="0" smtClean="0">
                <a:solidFill>
                  <a:srgbClr val="800000"/>
                </a:solidFill>
                <a:cs typeface="Times New Roman" panose="02020603050405020304" pitchFamily="18" charset="0"/>
              </a:rPr>
              <a:t>: An unskilled hacker who uses existing tools to hack into computers.</a:t>
            </a:r>
          </a:p>
          <a:p>
            <a:pPr marL="342900" indent="-342900" algn="just">
              <a:spcBef>
                <a:spcPts val="600"/>
              </a:spcBef>
              <a:buBlip>
                <a:blip r:embed="rId2"/>
              </a:buBlip>
            </a:pPr>
            <a:r>
              <a:rPr lang="en-US" sz="2000" i="1" dirty="0" smtClean="0">
                <a:solidFill>
                  <a:srgbClr val="000099"/>
                </a:solidFill>
                <a:cs typeface="Times New Roman" panose="02020603050405020304" pitchFamily="18" charset="0"/>
              </a:rPr>
              <a:t>Hacktivist</a:t>
            </a:r>
            <a:r>
              <a:rPr lang="en-US" sz="2000" dirty="0" smtClean="0">
                <a:solidFill>
                  <a:srgbClr val="800000"/>
                </a:solidFill>
                <a:cs typeface="Times New Roman" panose="02020603050405020304" pitchFamily="18" charset="0"/>
              </a:rPr>
              <a:t>:  who hacks for a social or political cause.</a:t>
            </a:r>
          </a:p>
          <a:p>
            <a:pPr marL="342900" indent="-342900" algn="just">
              <a:spcBef>
                <a:spcPts val="600"/>
              </a:spcBef>
              <a:buBlip>
                <a:blip r:embed="rId2"/>
              </a:buBlip>
            </a:pPr>
            <a:r>
              <a:rPr lang="en-US" sz="2000" i="1" dirty="0" smtClean="0">
                <a:solidFill>
                  <a:srgbClr val="000099"/>
                </a:solidFill>
                <a:cs typeface="Times New Roman" panose="02020603050405020304" pitchFamily="18" charset="0"/>
              </a:rPr>
              <a:t>State sponsored hackers</a:t>
            </a:r>
            <a:r>
              <a:rPr lang="en-US" sz="2000" dirty="0" smtClean="0">
                <a:solidFill>
                  <a:srgbClr val="800000"/>
                </a:solidFill>
                <a:cs typeface="Times New Roman" panose="02020603050405020304" pitchFamily="18" charset="0"/>
              </a:rPr>
              <a:t>: hackers employed by the government to steal the top-secret information and/or to damage the critical infrastructure of other  governments.</a:t>
            </a:r>
            <a:endParaRPr lang="en-US" sz="1800" dirty="0" smtClean="0">
              <a:solidFill>
                <a:srgbClr val="000099"/>
              </a:solidFill>
              <a:cs typeface="Times New Roman" panose="02020603050405020304" pitchFamily="18" charset="0"/>
            </a:endParaRPr>
          </a:p>
          <a:p>
            <a:pPr marL="342900" indent="-342900" algn="just">
              <a:buBlip>
                <a:blip r:embed="rId2"/>
              </a:buBlip>
            </a:pPr>
            <a:endParaRPr lang="en-US" sz="2000" dirty="0" smtClean="0">
              <a:solidFill>
                <a:srgbClr val="990000"/>
              </a:solidFill>
              <a:latin typeface="+mn-lt"/>
            </a:endParaRPr>
          </a:p>
        </p:txBody>
      </p:sp>
    </p:spTree>
    <p:extLst>
      <p:ext uri="{BB962C8B-B14F-4D97-AF65-F5344CB8AC3E}">
        <p14:creationId xmlns:p14="http://schemas.microsoft.com/office/powerpoint/2010/main" val="2042722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5</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smtClean="0">
                <a:solidFill>
                  <a:srgbClr val="C00000"/>
                </a:solidFill>
              </a:rPr>
              <a:t>Essential Terminology</a:t>
            </a:r>
            <a:endParaRPr lang="en-US" sz="2400" dirty="0">
              <a:solidFill>
                <a:srgbClr val="C00000"/>
              </a:solidFill>
            </a:endParaRPr>
          </a:p>
        </p:txBody>
      </p:sp>
      <p:sp>
        <p:nvSpPr>
          <p:cNvPr id="2" name="Rectangle 1"/>
          <p:cNvSpPr/>
          <p:nvPr/>
        </p:nvSpPr>
        <p:spPr>
          <a:xfrm>
            <a:off x="820615" y="1382138"/>
            <a:ext cx="7620000" cy="4401205"/>
          </a:xfrm>
          <a:prstGeom prst="rect">
            <a:avLst/>
          </a:prstGeom>
        </p:spPr>
        <p:txBody>
          <a:bodyPr wrap="square">
            <a:spAutoFit/>
          </a:bodyPr>
          <a:lstStyle/>
          <a:p>
            <a:pPr marL="342900" indent="-342900" algn="just">
              <a:spcBef>
                <a:spcPts val="600"/>
              </a:spcBef>
              <a:buBlip>
                <a:blip r:embed="rId2"/>
              </a:buBlip>
            </a:pPr>
            <a:r>
              <a:rPr lang="en-US" sz="2000" i="1" dirty="0" smtClean="0">
                <a:solidFill>
                  <a:srgbClr val="000099"/>
                </a:solidFill>
                <a:cs typeface="Times New Roman" panose="02020603050405020304" pitchFamily="18" charset="0"/>
              </a:rPr>
              <a:t>Vulnerability</a:t>
            </a:r>
            <a:r>
              <a:rPr lang="en-US" sz="2000" dirty="0" smtClean="0">
                <a:solidFill>
                  <a:srgbClr val="800000"/>
                </a:solidFill>
                <a:cs typeface="Times New Roman" panose="02020603050405020304" pitchFamily="18" charset="0"/>
              </a:rPr>
              <a:t>: Existence of weakness</a:t>
            </a:r>
            <a:r>
              <a:rPr lang="en-US" sz="2000" dirty="0">
                <a:solidFill>
                  <a:srgbClr val="800000"/>
                </a:solidFill>
                <a:cs typeface="Times New Roman" panose="02020603050405020304" pitchFamily="18" charset="0"/>
              </a:rPr>
              <a:t>, design or </a:t>
            </a:r>
            <a:r>
              <a:rPr lang="en-US" sz="2000" dirty="0" smtClean="0">
                <a:solidFill>
                  <a:srgbClr val="800000"/>
                </a:solidFill>
                <a:cs typeface="Times New Roman" panose="02020603050405020304" pitchFamily="18" charset="0"/>
              </a:rPr>
              <a:t>implementation </a:t>
            </a:r>
            <a:r>
              <a:rPr lang="en-US" sz="2000" dirty="0">
                <a:solidFill>
                  <a:srgbClr val="800000"/>
                </a:solidFill>
                <a:cs typeface="Times New Roman" panose="02020603050405020304" pitchFamily="18" charset="0"/>
              </a:rPr>
              <a:t>error compromising the security of the system.</a:t>
            </a:r>
          </a:p>
          <a:p>
            <a:pPr marL="342900" indent="-342900" algn="just">
              <a:spcBef>
                <a:spcPts val="600"/>
              </a:spcBef>
              <a:buBlip>
                <a:blip r:embed="rId2"/>
              </a:buBlip>
            </a:pPr>
            <a:r>
              <a:rPr lang="en-US" sz="2000" i="1" dirty="0">
                <a:solidFill>
                  <a:srgbClr val="000099"/>
                </a:solidFill>
                <a:cs typeface="Times New Roman" panose="02020603050405020304" pitchFamily="18" charset="0"/>
              </a:rPr>
              <a:t>Exploit</a:t>
            </a:r>
            <a:r>
              <a:rPr lang="en-US" sz="2000" dirty="0">
                <a:solidFill>
                  <a:srgbClr val="800000"/>
                </a:solidFill>
                <a:cs typeface="Times New Roman" panose="02020603050405020304" pitchFamily="18" charset="0"/>
              </a:rPr>
              <a:t>:  </a:t>
            </a:r>
            <a:r>
              <a:rPr lang="en-US" sz="2000" dirty="0" smtClean="0">
                <a:solidFill>
                  <a:srgbClr val="800000"/>
                </a:solidFill>
                <a:cs typeface="Times New Roman" panose="02020603050405020304" pitchFamily="18" charset="0"/>
              </a:rPr>
              <a:t>A piece </a:t>
            </a:r>
            <a:r>
              <a:rPr lang="en-US" sz="2000" dirty="0">
                <a:solidFill>
                  <a:srgbClr val="800000"/>
                </a:solidFill>
                <a:cs typeface="Times New Roman" panose="02020603050405020304" pitchFamily="18" charset="0"/>
              </a:rPr>
              <a:t>of </a:t>
            </a:r>
            <a:r>
              <a:rPr lang="en-US" sz="2000" dirty="0" smtClean="0">
                <a:solidFill>
                  <a:srgbClr val="800000"/>
                </a:solidFill>
                <a:cs typeface="Times New Roman" panose="02020603050405020304" pitchFamily="18" charset="0"/>
              </a:rPr>
              <a:t>software </a:t>
            </a:r>
            <a:r>
              <a:rPr lang="en-US" sz="2000" dirty="0">
                <a:solidFill>
                  <a:srgbClr val="800000"/>
                </a:solidFill>
                <a:cs typeface="Times New Roman" panose="02020603050405020304" pitchFamily="18" charset="0"/>
              </a:rPr>
              <a:t>or a sequence of commands that takes advantage of a bug or vulnerability in order to cause unintended or unanticipated behavior.</a:t>
            </a:r>
          </a:p>
          <a:p>
            <a:pPr marL="342900" indent="-342900" algn="just">
              <a:spcBef>
                <a:spcPts val="600"/>
              </a:spcBef>
              <a:buBlip>
                <a:blip r:embed="rId2"/>
              </a:buBlip>
            </a:pPr>
            <a:r>
              <a:rPr lang="en-US" sz="2000" i="1" dirty="0">
                <a:solidFill>
                  <a:srgbClr val="000099"/>
                </a:solidFill>
                <a:cs typeface="Times New Roman" panose="02020603050405020304" pitchFamily="18" charset="0"/>
              </a:rPr>
              <a:t>Payload</a:t>
            </a:r>
            <a:r>
              <a:rPr lang="en-US" sz="2000" dirty="0">
                <a:solidFill>
                  <a:srgbClr val="800000"/>
                </a:solidFill>
                <a:cs typeface="Times New Roman" panose="02020603050405020304" pitchFamily="18" charset="0"/>
              </a:rPr>
              <a:t>: part of an exploit code that performs the intended malicious action.</a:t>
            </a:r>
          </a:p>
          <a:p>
            <a:pPr marL="342900" indent="-342900" algn="just">
              <a:spcBef>
                <a:spcPts val="600"/>
              </a:spcBef>
              <a:buBlip>
                <a:blip r:embed="rId2"/>
              </a:buBlip>
            </a:pPr>
            <a:r>
              <a:rPr lang="en-US" sz="2000" i="1" dirty="0">
                <a:solidFill>
                  <a:srgbClr val="000099"/>
                </a:solidFill>
                <a:cs typeface="Times New Roman" panose="02020603050405020304" pitchFamily="18" charset="0"/>
              </a:rPr>
              <a:t>Zero-Day attack</a:t>
            </a:r>
            <a:r>
              <a:rPr lang="en-US" sz="2000" dirty="0">
                <a:solidFill>
                  <a:srgbClr val="800000"/>
                </a:solidFill>
                <a:cs typeface="Times New Roman" panose="02020603050405020304" pitchFamily="18" charset="0"/>
              </a:rPr>
              <a:t>: An attack that exploits computer application vulnerabilities before the software developer releases a patch for the vulnerability</a:t>
            </a:r>
            <a:r>
              <a:rPr lang="en-US" sz="2000" dirty="0" smtClean="0">
                <a:solidFill>
                  <a:srgbClr val="800000"/>
                </a:solidFill>
                <a:cs typeface="Times New Roman" panose="02020603050405020304" pitchFamily="18" charset="0"/>
              </a:rPr>
              <a:t>.</a:t>
            </a:r>
          </a:p>
          <a:p>
            <a:pPr marL="342900" indent="-342900" algn="just">
              <a:spcBef>
                <a:spcPts val="600"/>
              </a:spcBef>
              <a:buBlip>
                <a:blip r:embed="rId2"/>
              </a:buBlip>
            </a:pPr>
            <a:r>
              <a:rPr lang="en-US" sz="2000" i="1" dirty="0">
                <a:solidFill>
                  <a:srgbClr val="000099"/>
                </a:solidFill>
                <a:cs typeface="Times New Roman" panose="02020603050405020304" pitchFamily="18" charset="0"/>
              </a:rPr>
              <a:t>Bot</a:t>
            </a:r>
            <a:r>
              <a:rPr lang="en-US" sz="2000" dirty="0">
                <a:solidFill>
                  <a:srgbClr val="800000"/>
                </a:solidFill>
                <a:cs typeface="Times New Roman" panose="02020603050405020304" pitchFamily="18" charset="0"/>
              </a:rPr>
              <a:t>: A bot is a software application that can be controlled remotely to execute or automate predefined tasks.</a:t>
            </a:r>
          </a:p>
          <a:p>
            <a:pPr algn="just"/>
            <a:endParaRPr lang="en-US" sz="2000" dirty="0" smtClean="0">
              <a:solidFill>
                <a:srgbClr val="990000"/>
              </a:solidFill>
              <a:latin typeface="+mn-lt"/>
            </a:endParaRPr>
          </a:p>
        </p:txBody>
      </p:sp>
    </p:spTree>
    <p:extLst>
      <p:ext uri="{BB962C8B-B14F-4D97-AF65-F5344CB8AC3E}">
        <p14:creationId xmlns:p14="http://schemas.microsoft.com/office/powerpoint/2010/main" val="714503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6</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smtClean="0">
                <a:solidFill>
                  <a:srgbClr val="C00000"/>
                </a:solidFill>
              </a:rPr>
              <a:t>Essential Terminology</a:t>
            </a:r>
            <a:endParaRPr lang="en-US" sz="2400" dirty="0">
              <a:solidFill>
                <a:srgbClr val="C00000"/>
              </a:solidFill>
            </a:endParaRPr>
          </a:p>
        </p:txBody>
      </p:sp>
      <p:sp>
        <p:nvSpPr>
          <p:cNvPr id="2" name="Rectangle 1"/>
          <p:cNvSpPr/>
          <p:nvPr/>
        </p:nvSpPr>
        <p:spPr>
          <a:xfrm>
            <a:off x="820615" y="1382138"/>
            <a:ext cx="7620000" cy="4555093"/>
          </a:xfrm>
          <a:prstGeom prst="rect">
            <a:avLst/>
          </a:prstGeom>
        </p:spPr>
        <p:txBody>
          <a:bodyPr wrap="square">
            <a:spAutoFit/>
          </a:bodyPr>
          <a:lstStyle/>
          <a:p>
            <a:pPr marL="342900" indent="-342900" algn="just">
              <a:spcBef>
                <a:spcPts val="600"/>
              </a:spcBef>
              <a:buBlip>
                <a:blip r:embed="rId2"/>
              </a:buBlip>
            </a:pPr>
            <a:r>
              <a:rPr lang="en-US" sz="2000" i="1" dirty="0">
                <a:solidFill>
                  <a:srgbClr val="000099"/>
                </a:solidFill>
                <a:cs typeface="Times New Roman" panose="02020603050405020304" pitchFamily="18" charset="0"/>
              </a:rPr>
              <a:t>Daisy Chaining</a:t>
            </a:r>
            <a:r>
              <a:rPr lang="en-US" sz="2000" dirty="0">
                <a:solidFill>
                  <a:srgbClr val="800000"/>
                </a:solidFill>
                <a:cs typeface="Times New Roman" panose="02020603050405020304" pitchFamily="18" charset="0"/>
              </a:rPr>
              <a:t>: It involves gaining access to one network and/or computer and then using the same information to gain access to multiple networks and computer that contain desirable information.</a:t>
            </a:r>
          </a:p>
          <a:p>
            <a:pPr marL="342900" indent="-342900" algn="just">
              <a:spcBef>
                <a:spcPts val="600"/>
              </a:spcBef>
              <a:buBlip>
                <a:blip r:embed="rId2"/>
              </a:buBlip>
            </a:pPr>
            <a:r>
              <a:rPr lang="en-US" sz="2000" i="1" dirty="0">
                <a:solidFill>
                  <a:srgbClr val="000099"/>
                </a:solidFill>
                <a:cs typeface="Times New Roman" panose="02020603050405020304" pitchFamily="18" charset="0"/>
              </a:rPr>
              <a:t>Doxing</a:t>
            </a:r>
            <a:r>
              <a:rPr lang="en-US" sz="2000" dirty="0">
                <a:solidFill>
                  <a:srgbClr val="800000"/>
                </a:solidFill>
                <a:cs typeface="Times New Roman" panose="02020603050405020304" pitchFamily="18" charset="0"/>
              </a:rPr>
              <a:t>: search for and publish private or identifying information about (a particular individual) on the Internet, typically with malicious intent</a:t>
            </a:r>
          </a:p>
          <a:p>
            <a:pPr marL="342900" indent="-342900" algn="just">
              <a:spcBef>
                <a:spcPts val="600"/>
              </a:spcBef>
              <a:buBlip>
                <a:blip r:embed="rId2"/>
              </a:buBlip>
            </a:pPr>
            <a:r>
              <a:rPr lang="en-US" sz="2000" i="1" dirty="0" smtClean="0">
                <a:solidFill>
                  <a:srgbClr val="000099"/>
                </a:solidFill>
                <a:cs typeface="Times New Roman" panose="02020603050405020304" pitchFamily="18" charset="0"/>
              </a:rPr>
              <a:t>Advance </a:t>
            </a:r>
            <a:r>
              <a:rPr lang="en-US" sz="2000" i="1" dirty="0">
                <a:solidFill>
                  <a:srgbClr val="000099"/>
                </a:solidFill>
                <a:cs typeface="Times New Roman" panose="02020603050405020304" pitchFamily="18" charset="0"/>
              </a:rPr>
              <a:t>Persistent Threat</a:t>
            </a:r>
            <a:r>
              <a:rPr lang="en-US" sz="2000" dirty="0">
                <a:solidFill>
                  <a:srgbClr val="800000"/>
                </a:solidFill>
                <a:cs typeface="Times New Roman" panose="02020603050405020304" pitchFamily="18" charset="0"/>
              </a:rPr>
              <a:t>: An advanced persistent threat (APT) uses multiple phases to break into a network, avoid detection, and harvest valuable information over the long term. The "persistent" process suggests that an external command and control system is continuously monitoring and extracting data from a specific target. </a:t>
            </a:r>
          </a:p>
          <a:p>
            <a:pPr algn="just"/>
            <a:endParaRPr lang="en-US" sz="2000" dirty="0" smtClean="0">
              <a:solidFill>
                <a:srgbClr val="990000"/>
              </a:solidFill>
              <a:latin typeface="+mn-lt"/>
            </a:endParaRPr>
          </a:p>
        </p:txBody>
      </p:sp>
    </p:spTree>
    <p:extLst>
      <p:ext uri="{BB962C8B-B14F-4D97-AF65-F5344CB8AC3E}">
        <p14:creationId xmlns:p14="http://schemas.microsoft.com/office/powerpoint/2010/main" val="3532413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7</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smtClean="0">
                <a:solidFill>
                  <a:srgbClr val="C00000"/>
                </a:solidFill>
              </a:rPr>
              <a:t>Essential Terminology</a:t>
            </a:r>
            <a:endParaRPr lang="en-US" sz="2400" dirty="0">
              <a:solidFill>
                <a:srgbClr val="C00000"/>
              </a:solidFill>
            </a:endParaRPr>
          </a:p>
        </p:txBody>
      </p:sp>
      <p:sp>
        <p:nvSpPr>
          <p:cNvPr id="2" name="Rectangle 1"/>
          <p:cNvSpPr/>
          <p:nvPr/>
        </p:nvSpPr>
        <p:spPr>
          <a:xfrm>
            <a:off x="820615" y="1382138"/>
            <a:ext cx="7620000" cy="2323713"/>
          </a:xfrm>
          <a:prstGeom prst="rect">
            <a:avLst/>
          </a:prstGeom>
        </p:spPr>
        <p:txBody>
          <a:bodyPr wrap="square">
            <a:spAutoFit/>
          </a:bodyPr>
          <a:lstStyle/>
          <a:p>
            <a:pPr marL="342900" indent="-342900" algn="just">
              <a:spcBef>
                <a:spcPts val="600"/>
              </a:spcBef>
              <a:buBlip>
                <a:blip r:embed="rId2"/>
              </a:buBlip>
            </a:pPr>
            <a:r>
              <a:rPr lang="en-US" sz="2000" i="1" dirty="0">
                <a:solidFill>
                  <a:srgbClr val="000099"/>
                </a:solidFill>
                <a:cs typeface="Times New Roman" panose="02020603050405020304" pitchFamily="18" charset="0"/>
              </a:rPr>
              <a:t>Attack Vector</a:t>
            </a:r>
            <a:r>
              <a:rPr lang="en-US" sz="2000" dirty="0">
                <a:solidFill>
                  <a:srgbClr val="800000"/>
                </a:solidFill>
                <a:cs typeface="Times New Roman" panose="02020603050405020304" pitchFamily="18" charset="0"/>
              </a:rPr>
              <a:t>: An attack vector is a path or means by which a hacker </a:t>
            </a:r>
            <a:r>
              <a:rPr lang="en-US" sz="2000" dirty="0" smtClean="0">
                <a:solidFill>
                  <a:srgbClr val="800000"/>
                </a:solidFill>
                <a:cs typeface="Times New Roman" panose="02020603050405020304" pitchFamily="18" charset="0"/>
              </a:rPr>
              <a:t>can </a:t>
            </a:r>
            <a:r>
              <a:rPr lang="en-US" sz="2000" dirty="0">
                <a:solidFill>
                  <a:srgbClr val="800000"/>
                </a:solidFill>
                <a:cs typeface="Times New Roman" panose="02020603050405020304" pitchFamily="18" charset="0"/>
              </a:rPr>
              <a:t>gain access to a computer or network server in order to deliver a payload or malicious outcome. Attack vectors include viruses, e-mail attachments, Web pages, pop-up windows, instant messages, chat rooms, and </a:t>
            </a:r>
            <a:r>
              <a:rPr lang="en-US" sz="2000" dirty="0" smtClean="0">
                <a:solidFill>
                  <a:srgbClr val="800000"/>
                </a:solidFill>
                <a:cs typeface="Times New Roman" panose="02020603050405020304" pitchFamily="18" charset="0"/>
              </a:rPr>
              <a:t>deception.</a:t>
            </a:r>
            <a:endParaRPr lang="en-US" sz="2000" dirty="0">
              <a:solidFill>
                <a:srgbClr val="800000"/>
              </a:solidFill>
              <a:cs typeface="Times New Roman" panose="02020603050405020304" pitchFamily="18" charset="0"/>
            </a:endParaRPr>
          </a:p>
          <a:p>
            <a:pPr marL="342900" indent="-342900" algn="just">
              <a:spcBef>
                <a:spcPts val="600"/>
              </a:spcBef>
              <a:buBlip>
                <a:blip r:embed="rId2"/>
              </a:buBlip>
            </a:pPr>
            <a:r>
              <a:rPr lang="en-US" sz="2000" i="1" dirty="0">
                <a:solidFill>
                  <a:srgbClr val="000099"/>
                </a:solidFill>
                <a:cs typeface="Times New Roman" panose="02020603050405020304" pitchFamily="18" charset="0"/>
              </a:rPr>
              <a:t>Attack Surface</a:t>
            </a:r>
            <a:r>
              <a:rPr lang="en-US" sz="2000" dirty="0">
                <a:solidFill>
                  <a:srgbClr val="800000"/>
                </a:solidFill>
                <a:cs typeface="Times New Roman" panose="02020603050405020304" pitchFamily="18" charset="0"/>
              </a:rPr>
              <a:t>: describes how exposed one is to attacks.</a:t>
            </a:r>
          </a:p>
          <a:p>
            <a:pPr algn="just"/>
            <a:endParaRPr lang="en-US" sz="2000" dirty="0" smtClean="0">
              <a:solidFill>
                <a:srgbClr val="990000"/>
              </a:solidFill>
              <a:cs typeface="Times New Roman" panose="02020603050405020304" pitchFamily="18" charset="0"/>
            </a:endParaRPr>
          </a:p>
        </p:txBody>
      </p:sp>
    </p:spTree>
    <p:extLst>
      <p:ext uri="{BB962C8B-B14F-4D97-AF65-F5344CB8AC3E}">
        <p14:creationId xmlns:p14="http://schemas.microsoft.com/office/powerpoint/2010/main" val="893407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8</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r>
              <a:rPr lang="en-US" sz="2400" b="1" dirty="0" smtClean="0">
                <a:solidFill>
                  <a:srgbClr val="C00000"/>
                </a:solidFill>
              </a:rPr>
              <a:t>Phases of Hacking</a:t>
            </a:r>
            <a:endParaRPr lang="en-US" sz="2400" dirty="0">
              <a:solidFill>
                <a:srgbClr val="C00000"/>
              </a:solidFill>
            </a:endParaRPr>
          </a:p>
        </p:txBody>
      </p:sp>
      <p:sp>
        <p:nvSpPr>
          <p:cNvPr id="2" name="Rectangle 1"/>
          <p:cNvSpPr/>
          <p:nvPr/>
        </p:nvSpPr>
        <p:spPr>
          <a:xfrm>
            <a:off x="820615" y="1382138"/>
            <a:ext cx="7620000" cy="2554545"/>
          </a:xfrm>
          <a:prstGeom prst="rect">
            <a:avLst/>
          </a:prstGeom>
        </p:spPr>
        <p:txBody>
          <a:bodyPr wrap="square">
            <a:spAutoFit/>
          </a:bodyPr>
          <a:lstStyle/>
          <a:p>
            <a:pPr marL="342900" indent="-342900" algn="just">
              <a:spcBef>
                <a:spcPts val="600"/>
              </a:spcBef>
              <a:buBlip>
                <a:blip r:embed="rId2"/>
              </a:buBlip>
            </a:pPr>
            <a:r>
              <a:rPr lang="en-US" i="1" dirty="0">
                <a:solidFill>
                  <a:srgbClr val="000099"/>
                </a:solidFill>
                <a:cs typeface="Times New Roman" panose="02020603050405020304" pitchFamily="18" charset="0"/>
              </a:rPr>
              <a:t>Phase 1</a:t>
            </a:r>
            <a:r>
              <a:rPr lang="en-US" dirty="0">
                <a:solidFill>
                  <a:srgbClr val="800000"/>
                </a:solidFill>
                <a:cs typeface="Times New Roman" panose="02020603050405020304" pitchFamily="18" charset="0"/>
              </a:rPr>
              <a:t>—Reconnaissance</a:t>
            </a:r>
          </a:p>
          <a:p>
            <a:pPr marL="342900" indent="-342900" algn="just">
              <a:spcBef>
                <a:spcPts val="600"/>
              </a:spcBef>
              <a:buBlip>
                <a:blip r:embed="rId2"/>
              </a:buBlip>
            </a:pPr>
            <a:r>
              <a:rPr lang="en-US" i="1" dirty="0">
                <a:solidFill>
                  <a:srgbClr val="000099"/>
                </a:solidFill>
                <a:cs typeface="Times New Roman" panose="02020603050405020304" pitchFamily="18" charset="0"/>
              </a:rPr>
              <a:t>Phase 2</a:t>
            </a:r>
            <a:r>
              <a:rPr lang="en-US" dirty="0">
                <a:solidFill>
                  <a:srgbClr val="800000"/>
                </a:solidFill>
                <a:cs typeface="Times New Roman" panose="02020603050405020304" pitchFamily="18" charset="0"/>
              </a:rPr>
              <a:t>—Scanning</a:t>
            </a:r>
          </a:p>
          <a:p>
            <a:pPr marL="342900" indent="-342900" algn="just">
              <a:spcBef>
                <a:spcPts val="600"/>
              </a:spcBef>
              <a:buBlip>
                <a:blip r:embed="rId2"/>
              </a:buBlip>
            </a:pPr>
            <a:r>
              <a:rPr lang="en-US" i="1" dirty="0">
                <a:solidFill>
                  <a:srgbClr val="000099"/>
                </a:solidFill>
                <a:cs typeface="Times New Roman" panose="02020603050405020304" pitchFamily="18" charset="0"/>
              </a:rPr>
              <a:t>Phase 3</a:t>
            </a:r>
            <a:r>
              <a:rPr lang="en-US" dirty="0">
                <a:solidFill>
                  <a:srgbClr val="800000"/>
                </a:solidFill>
                <a:cs typeface="Times New Roman" panose="02020603050405020304" pitchFamily="18" charset="0"/>
              </a:rPr>
              <a:t>—Gaining Access</a:t>
            </a:r>
          </a:p>
          <a:p>
            <a:pPr marL="342900" indent="-342900" algn="just">
              <a:spcBef>
                <a:spcPts val="600"/>
              </a:spcBef>
              <a:buBlip>
                <a:blip r:embed="rId2"/>
              </a:buBlip>
            </a:pPr>
            <a:r>
              <a:rPr lang="en-US" i="1" dirty="0">
                <a:solidFill>
                  <a:srgbClr val="000099"/>
                </a:solidFill>
                <a:cs typeface="Times New Roman" panose="02020603050405020304" pitchFamily="18" charset="0"/>
              </a:rPr>
              <a:t>Phase 4</a:t>
            </a:r>
            <a:r>
              <a:rPr lang="en-US" dirty="0">
                <a:solidFill>
                  <a:srgbClr val="800000"/>
                </a:solidFill>
                <a:cs typeface="Times New Roman" panose="02020603050405020304" pitchFamily="18" charset="0"/>
              </a:rPr>
              <a:t>—Maintaining Access</a:t>
            </a:r>
          </a:p>
          <a:p>
            <a:pPr marL="342900" indent="-342900" algn="just">
              <a:spcBef>
                <a:spcPts val="600"/>
              </a:spcBef>
              <a:buBlip>
                <a:blip r:embed="rId2"/>
              </a:buBlip>
            </a:pPr>
            <a:r>
              <a:rPr lang="en-US" i="1" dirty="0">
                <a:solidFill>
                  <a:srgbClr val="000099"/>
                </a:solidFill>
                <a:cs typeface="Times New Roman" panose="02020603050405020304" pitchFamily="18" charset="0"/>
              </a:rPr>
              <a:t>Phase 5</a:t>
            </a:r>
            <a:r>
              <a:rPr lang="en-US" dirty="0">
                <a:solidFill>
                  <a:srgbClr val="800000"/>
                </a:solidFill>
                <a:cs typeface="Times New Roman" panose="02020603050405020304" pitchFamily="18" charset="0"/>
              </a:rPr>
              <a:t>—Covering Tracks</a:t>
            </a:r>
          </a:p>
          <a:p>
            <a:pPr algn="just"/>
            <a:endParaRPr lang="en-US" sz="2000" dirty="0" smtClean="0">
              <a:solidFill>
                <a:srgbClr val="990000"/>
              </a:solidFill>
              <a:latin typeface="+mn-lt"/>
            </a:endParaRPr>
          </a:p>
        </p:txBody>
      </p:sp>
    </p:spTree>
    <p:extLst>
      <p:ext uri="{BB962C8B-B14F-4D97-AF65-F5344CB8AC3E}">
        <p14:creationId xmlns:p14="http://schemas.microsoft.com/office/powerpoint/2010/main" val="3971912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xfrm>
            <a:off x="8369300" y="6299200"/>
            <a:ext cx="598488" cy="242888"/>
          </a:xfrm>
          <a:noFill/>
        </p:spPr>
        <p:txBody>
          <a:bodyPr/>
          <a:lstStyle>
            <a:lvl1pPr>
              <a:defRPr sz="2400" b="1">
                <a:solidFill>
                  <a:schemeClr val="tx1"/>
                </a:solidFill>
                <a:latin typeface="Times New Roman" pitchFamily="18" charset="0"/>
              </a:defRPr>
            </a:lvl1pPr>
            <a:lvl2pPr marL="742950" indent="-285750">
              <a:defRPr sz="2400" b="1">
                <a:solidFill>
                  <a:schemeClr val="tx1"/>
                </a:solidFill>
                <a:latin typeface="Times New Roman" pitchFamily="18" charset="0"/>
              </a:defRPr>
            </a:lvl2pPr>
            <a:lvl3pPr marL="1143000" indent="-228600">
              <a:defRPr sz="2400" b="1">
                <a:solidFill>
                  <a:schemeClr val="tx1"/>
                </a:solidFill>
                <a:latin typeface="Times New Roman" pitchFamily="18" charset="0"/>
              </a:defRPr>
            </a:lvl3pPr>
            <a:lvl4pPr marL="1600200" indent="-228600">
              <a:defRPr sz="2400" b="1">
                <a:solidFill>
                  <a:schemeClr val="tx1"/>
                </a:solidFill>
                <a:latin typeface="Times New Roman" pitchFamily="18" charset="0"/>
              </a:defRPr>
            </a:lvl4pPr>
            <a:lvl5pPr marL="2057400" indent="-228600">
              <a:defRPr sz="2400" b="1">
                <a:solidFill>
                  <a:schemeClr val="tx1"/>
                </a:solidFill>
                <a:latin typeface="Times New Roman" pitchFamily="18" charset="0"/>
              </a:defRPr>
            </a:lvl5pPr>
            <a:lvl6pPr marL="2514600" indent="-228600" eaLnBrk="0" fontAlgn="base" hangingPunct="0">
              <a:spcBef>
                <a:spcPct val="0"/>
              </a:spcBef>
              <a:spcAft>
                <a:spcPct val="0"/>
              </a:spcAft>
              <a:defRPr sz="2400" b="1">
                <a:solidFill>
                  <a:schemeClr val="tx1"/>
                </a:solidFill>
                <a:latin typeface="Times New Roman" pitchFamily="18" charset="0"/>
              </a:defRPr>
            </a:lvl6pPr>
            <a:lvl7pPr marL="2971800" indent="-228600" eaLnBrk="0" fontAlgn="base" hangingPunct="0">
              <a:spcBef>
                <a:spcPct val="0"/>
              </a:spcBef>
              <a:spcAft>
                <a:spcPct val="0"/>
              </a:spcAft>
              <a:defRPr sz="2400" b="1">
                <a:solidFill>
                  <a:schemeClr val="tx1"/>
                </a:solidFill>
                <a:latin typeface="Times New Roman" pitchFamily="18" charset="0"/>
              </a:defRPr>
            </a:lvl7pPr>
            <a:lvl8pPr marL="3429000" indent="-228600" eaLnBrk="0" fontAlgn="base" hangingPunct="0">
              <a:spcBef>
                <a:spcPct val="0"/>
              </a:spcBef>
              <a:spcAft>
                <a:spcPct val="0"/>
              </a:spcAft>
              <a:defRPr sz="2400" b="1">
                <a:solidFill>
                  <a:schemeClr val="tx1"/>
                </a:solidFill>
                <a:latin typeface="Times New Roman" pitchFamily="18" charset="0"/>
              </a:defRPr>
            </a:lvl8pPr>
            <a:lvl9pPr marL="3886200" indent="-228600" eaLnBrk="0" fontAlgn="base" hangingPunct="0">
              <a:spcBef>
                <a:spcPct val="0"/>
              </a:spcBef>
              <a:spcAft>
                <a:spcPct val="0"/>
              </a:spcAft>
              <a:defRPr sz="2400" b="1">
                <a:solidFill>
                  <a:schemeClr val="tx1"/>
                </a:solidFill>
                <a:latin typeface="Times New Roman" pitchFamily="18" charset="0"/>
              </a:defRPr>
            </a:lvl9pPr>
          </a:lstStyle>
          <a:p>
            <a:fld id="{2BD6D35A-7680-4FAE-B98C-7C08914A3E23}" type="slidenum">
              <a:rPr lang="en-US" sz="1400" smtClean="0">
                <a:solidFill>
                  <a:srgbClr val="000099"/>
                </a:solidFill>
                <a:latin typeface="Arial" pitchFamily="34" charset="0"/>
                <a:cs typeface="Arial" pitchFamily="34" charset="0"/>
              </a:rPr>
              <a:pPr/>
              <a:t>9</a:t>
            </a:fld>
            <a:endParaRPr lang="en-US" sz="1400" dirty="0" smtClean="0">
              <a:solidFill>
                <a:srgbClr val="000099"/>
              </a:solidFill>
              <a:latin typeface="Arial" pitchFamily="34" charset="0"/>
              <a:cs typeface="Arial" pitchFamily="34" charset="0"/>
            </a:endParaRPr>
          </a:p>
        </p:txBody>
      </p:sp>
      <p:sp useBgFill="1">
        <p:nvSpPr>
          <p:cNvPr id="5123" name="Rectangle 2"/>
          <p:cNvSpPr>
            <a:spLocks noGrp="1" noChangeArrowheads="1"/>
          </p:cNvSpPr>
          <p:nvPr>
            <p:ph type="title"/>
          </p:nvPr>
        </p:nvSpPr>
        <p:spPr>
          <a:xfrm>
            <a:off x="685800" y="609600"/>
            <a:ext cx="7772400" cy="728663"/>
          </a:xfrm>
        </p:spPr>
        <p:txBody>
          <a:bodyPr/>
          <a:lstStyle/>
          <a:p>
            <a:pPr marL="342900" indent="-342900"/>
            <a:r>
              <a:rPr lang="en-US" sz="2400" b="1" dirty="0">
                <a:solidFill>
                  <a:srgbClr val="C00000"/>
                </a:solidFill>
              </a:rPr>
              <a:t>Phases of Hacking</a:t>
            </a:r>
            <a:endParaRPr lang="en-US" sz="2400" b="1" dirty="0">
              <a:solidFill>
                <a:srgbClr val="990000"/>
              </a:solidFill>
            </a:endParaRPr>
          </a:p>
        </p:txBody>
      </p:sp>
      <p:sp>
        <p:nvSpPr>
          <p:cNvPr id="2" name="Rectangle 1"/>
          <p:cNvSpPr/>
          <p:nvPr/>
        </p:nvSpPr>
        <p:spPr>
          <a:xfrm>
            <a:off x="820615" y="1382138"/>
            <a:ext cx="7620000" cy="4401205"/>
          </a:xfrm>
          <a:prstGeom prst="rect">
            <a:avLst/>
          </a:prstGeom>
        </p:spPr>
        <p:txBody>
          <a:bodyPr wrap="square">
            <a:spAutoFit/>
          </a:bodyPr>
          <a:lstStyle/>
          <a:p>
            <a:pPr marL="342900" indent="-342900" algn="just">
              <a:buBlip>
                <a:blip r:embed="rId2"/>
              </a:buBlip>
            </a:pPr>
            <a:r>
              <a:rPr lang="en-US" sz="2000" dirty="0" smtClean="0">
                <a:solidFill>
                  <a:srgbClr val="990000"/>
                </a:solidFill>
                <a:cs typeface="Times New Roman" panose="02020603050405020304" pitchFamily="18" charset="0"/>
              </a:rPr>
              <a:t>Reconnaissance</a:t>
            </a:r>
          </a:p>
          <a:p>
            <a:pPr marL="800100" lvl="1" indent="-342900" algn="just">
              <a:spcBef>
                <a:spcPts val="600"/>
              </a:spcBef>
              <a:buBlip>
                <a:blip r:embed="rId3"/>
              </a:buBlip>
            </a:pPr>
            <a:r>
              <a:rPr lang="en-US" sz="2000" dirty="0" smtClean="0">
                <a:solidFill>
                  <a:srgbClr val="000099"/>
                </a:solidFill>
                <a:cs typeface="Times New Roman" panose="02020603050405020304" pitchFamily="18" charset="0"/>
              </a:rPr>
              <a:t>It is a preparatory phase where an attacker seeks to gather information </a:t>
            </a:r>
            <a:r>
              <a:rPr lang="en-US" sz="2000" dirty="0">
                <a:solidFill>
                  <a:srgbClr val="000099"/>
                </a:solidFill>
                <a:cs typeface="Times New Roman" panose="02020603050405020304" pitchFamily="18" charset="0"/>
              </a:rPr>
              <a:t>from inside or from </a:t>
            </a:r>
            <a:r>
              <a:rPr lang="en-US" sz="2000" dirty="0" smtClean="0">
                <a:solidFill>
                  <a:srgbClr val="000099"/>
                </a:solidFill>
                <a:cs typeface="Times New Roman" panose="02020603050405020304" pitchFamily="18" charset="0"/>
              </a:rPr>
              <a:t>outside about a target prior to launching an attack. </a:t>
            </a:r>
          </a:p>
          <a:p>
            <a:pPr lvl="1" algn="just">
              <a:spcBef>
                <a:spcPts val="600"/>
              </a:spcBef>
            </a:pPr>
            <a:r>
              <a:rPr lang="en-US" sz="2000" dirty="0">
                <a:solidFill>
                  <a:srgbClr val="000099"/>
                </a:solidFill>
                <a:cs typeface="Times New Roman" panose="02020603050405020304" pitchFamily="18" charset="0"/>
              </a:rPr>
              <a:t>Reconnaissance can either be passive or active.</a:t>
            </a:r>
            <a:endParaRPr lang="en-US" sz="2000" dirty="0" smtClean="0">
              <a:solidFill>
                <a:srgbClr val="000099"/>
              </a:solidFill>
              <a:cs typeface="Times New Roman" panose="02020603050405020304" pitchFamily="18" charset="0"/>
            </a:endParaRPr>
          </a:p>
          <a:p>
            <a:pPr marL="800100" lvl="1" indent="-342900" algn="just">
              <a:spcBef>
                <a:spcPts val="600"/>
              </a:spcBef>
              <a:buBlip>
                <a:blip r:embed="rId3"/>
              </a:buBlip>
            </a:pPr>
            <a:r>
              <a:rPr lang="en-US" sz="2000" i="1" dirty="0">
                <a:solidFill>
                  <a:srgbClr val="990000"/>
                </a:solidFill>
                <a:cs typeface="Times New Roman" panose="02020603050405020304" pitchFamily="18" charset="0"/>
              </a:rPr>
              <a:t>Passive reconnaissance </a:t>
            </a:r>
            <a:r>
              <a:rPr lang="en-US" sz="2000" dirty="0" smtClean="0">
                <a:solidFill>
                  <a:srgbClr val="000099"/>
                </a:solidFill>
                <a:cs typeface="Times New Roman" panose="02020603050405020304" pitchFamily="18" charset="0"/>
              </a:rPr>
              <a:t>involves gathering information without directly interacting with the target. It is </a:t>
            </a:r>
            <a:r>
              <a:rPr lang="en-US" sz="2000" dirty="0">
                <a:solidFill>
                  <a:srgbClr val="000099"/>
                </a:solidFill>
                <a:cs typeface="Times New Roman" panose="02020603050405020304" pitchFamily="18" charset="0"/>
              </a:rPr>
              <a:t>accomplished by monitoring the network using sniffers, dumpster </a:t>
            </a:r>
            <a:r>
              <a:rPr lang="en-US" sz="2000" dirty="0" smtClean="0">
                <a:solidFill>
                  <a:srgbClr val="000099"/>
                </a:solidFill>
                <a:cs typeface="Times New Roman" panose="02020603050405020304" pitchFamily="18" charset="0"/>
              </a:rPr>
              <a:t>diving, etc.</a:t>
            </a:r>
          </a:p>
          <a:p>
            <a:pPr marL="800100" lvl="1" indent="-342900" algn="just">
              <a:spcBef>
                <a:spcPts val="600"/>
              </a:spcBef>
              <a:buBlip>
                <a:blip r:embed="rId3"/>
              </a:buBlip>
            </a:pPr>
            <a:r>
              <a:rPr lang="en-US" sz="2000" i="1" dirty="0">
                <a:solidFill>
                  <a:srgbClr val="990000"/>
                </a:solidFill>
                <a:cs typeface="Times New Roman" panose="02020603050405020304" pitchFamily="18" charset="0"/>
              </a:rPr>
              <a:t>Active reconnaissance </a:t>
            </a:r>
            <a:r>
              <a:rPr lang="en-US" sz="2000" dirty="0" smtClean="0">
                <a:solidFill>
                  <a:srgbClr val="000099"/>
                </a:solidFill>
                <a:cs typeface="Times New Roman" panose="02020603050405020304" pitchFamily="18" charset="0"/>
              </a:rPr>
              <a:t>involves interacting with the target directly by probing </a:t>
            </a:r>
            <a:r>
              <a:rPr lang="en-US" sz="2000" dirty="0">
                <a:solidFill>
                  <a:srgbClr val="000099"/>
                </a:solidFill>
                <a:cs typeface="Times New Roman" panose="02020603050405020304" pitchFamily="18" charset="0"/>
              </a:rPr>
              <a:t>the network to acquire information about the </a:t>
            </a:r>
            <a:r>
              <a:rPr lang="en-US" sz="2000" dirty="0" smtClean="0">
                <a:solidFill>
                  <a:srgbClr val="000099"/>
                </a:solidFill>
                <a:cs typeface="Times New Roman" panose="02020603050405020304" pitchFamily="18" charset="0"/>
              </a:rPr>
              <a:t>IP addresses and services on the network.</a:t>
            </a:r>
          </a:p>
          <a:p>
            <a:pPr algn="just"/>
            <a:endParaRPr lang="en-US" sz="2000" dirty="0" smtClean="0">
              <a:solidFill>
                <a:srgbClr val="990000"/>
              </a:solidFill>
              <a:latin typeface="+mn-lt"/>
            </a:endParaRPr>
          </a:p>
        </p:txBody>
      </p:sp>
    </p:spTree>
    <p:extLst>
      <p:ext uri="{BB962C8B-B14F-4D97-AF65-F5344CB8AC3E}">
        <p14:creationId xmlns:p14="http://schemas.microsoft.com/office/powerpoint/2010/main" val="4066328967"/>
      </p:ext>
    </p:extLst>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3333CC"/>
      </a:dk2>
      <a:lt2>
        <a:srgbClr val="FFFF00"/>
      </a:lt2>
      <a:accent1>
        <a:srgbClr val="FF9900"/>
      </a:accent1>
      <a:accent2>
        <a:srgbClr val="00FFFF"/>
      </a:accent2>
      <a:accent3>
        <a:srgbClr val="ADADE2"/>
      </a:accent3>
      <a:accent4>
        <a:srgbClr val="DADADA"/>
      </a:accent4>
      <a:accent5>
        <a:srgbClr val="FFCAAA"/>
      </a:accent5>
      <a:accent6>
        <a:srgbClr val="00E7E7"/>
      </a:accent6>
      <a:hlink>
        <a:srgbClr val="FF0000"/>
      </a:hlink>
      <a:folHlink>
        <a:srgbClr val="969696"/>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27832</TotalTime>
  <Words>1202</Words>
  <Application>Microsoft Office PowerPoint</Application>
  <PresentationFormat>On-screen Show (4:3)</PresentationFormat>
  <Paragraphs>115</Paragraphs>
  <Slides>20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Calibri</vt:lpstr>
      <vt:lpstr>Calibri Light</vt:lpstr>
      <vt:lpstr>Times New Roman</vt:lpstr>
      <vt:lpstr>Blank Presentation</vt:lpstr>
      <vt:lpstr>1_Custom Design</vt:lpstr>
      <vt:lpstr>Custom Design</vt:lpstr>
      <vt:lpstr>PowerPoint Presentation</vt:lpstr>
      <vt:lpstr>Ethical Hacker</vt:lpstr>
      <vt:lpstr>Hacking Modes</vt:lpstr>
      <vt:lpstr>Categories of hackers</vt:lpstr>
      <vt:lpstr>Essential Terminology</vt:lpstr>
      <vt:lpstr>Essential Terminology</vt:lpstr>
      <vt:lpstr>Essential Terminology</vt:lpstr>
      <vt:lpstr>Phases of Hacking</vt:lpstr>
      <vt:lpstr>Phases of Hacking</vt:lpstr>
      <vt:lpstr>Phases of Hacking</vt:lpstr>
      <vt:lpstr>Phases of Hacking</vt:lpstr>
      <vt:lpstr>Phases of Hacking</vt:lpstr>
      <vt:lpstr>Phases of Hacking</vt:lpstr>
      <vt:lpstr>Security Audit</vt:lpstr>
      <vt:lpstr>Vulnerability Assessment</vt:lpstr>
      <vt:lpstr>Penetration Testing </vt:lpstr>
      <vt:lpstr>Penetration Test Approach</vt:lpstr>
      <vt:lpstr>Types of Testing</vt:lpstr>
      <vt:lpstr>Information Security Laws</vt:lpstr>
      <vt:lpstr>References</vt:lpstr>
    </vt:vector>
  </TitlesOfParts>
  <Company>MSFT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Phil Bernstein</dc:creator>
  <cp:lastModifiedBy>Maddumala, Mahesh N. (UMKC-Student)</cp:lastModifiedBy>
  <cp:revision>898</cp:revision>
  <cp:lastPrinted>2001-01-03T18:16:48Z</cp:lastPrinted>
  <dcterms:created xsi:type="dcterms:W3CDTF">1996-12-18T00:07:49Z</dcterms:created>
  <dcterms:modified xsi:type="dcterms:W3CDTF">2018-01-29T23:07:24Z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100</vt:i4>
  </property>
  <property fmtid="{D5CDD505-2E9C-101B-9397-08002B2CF9AE}" pid="5" name="ScreenSize">
    <vt:i4>3</vt:i4>
  </property>
  <property fmtid="{D5CDD505-2E9C-101B-9397-08002B2CF9AE}" pid="6" name="ScreenUsage">
    <vt:i4>3</vt:i4>
  </property>
  <property fmtid="{D5CDD505-2E9C-101B-9397-08002B2CF9AE}" pid="7" name="MailAddress">
    <vt:lpwstr>philbe@microsoft.com</vt:lpwstr>
  </property>
  <property fmtid="{D5CDD505-2E9C-101B-9397-08002B2CF9AE}" pid="8" name="HomePage">
    <vt:lpwstr>http://www.cs.washington.edu/education/courses/593</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C:\WINNT\Profiles\rprieto\Desktop</vt:lpwstr>
  </property>
</Properties>
</file>