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33" r:id="rId2"/>
  </p:sldMasterIdLst>
  <p:notesMasterIdLst>
    <p:notesMasterId r:id="rId29"/>
  </p:notesMasterIdLst>
  <p:handoutMasterIdLst>
    <p:handoutMasterId r:id="rId30"/>
  </p:handoutMasterIdLst>
  <p:sldIdLst>
    <p:sldId id="452" r:id="rId3"/>
    <p:sldId id="398" r:id="rId4"/>
    <p:sldId id="462" r:id="rId5"/>
    <p:sldId id="399" r:id="rId6"/>
    <p:sldId id="463" r:id="rId7"/>
    <p:sldId id="474" r:id="rId8"/>
    <p:sldId id="464" r:id="rId9"/>
    <p:sldId id="465" r:id="rId10"/>
    <p:sldId id="475" r:id="rId11"/>
    <p:sldId id="476" r:id="rId12"/>
    <p:sldId id="477" r:id="rId13"/>
    <p:sldId id="481" r:id="rId14"/>
    <p:sldId id="480" r:id="rId15"/>
    <p:sldId id="479" r:id="rId16"/>
    <p:sldId id="482" r:id="rId17"/>
    <p:sldId id="484" r:id="rId18"/>
    <p:sldId id="485" r:id="rId19"/>
    <p:sldId id="486" r:id="rId20"/>
    <p:sldId id="488" r:id="rId21"/>
    <p:sldId id="487" r:id="rId22"/>
    <p:sldId id="489" r:id="rId23"/>
    <p:sldId id="490" r:id="rId24"/>
    <p:sldId id="491" r:id="rId25"/>
    <p:sldId id="492" r:id="rId26"/>
    <p:sldId id="493" r:id="rId27"/>
    <p:sldId id="453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76"/>
    <a:srgbClr val="800000"/>
    <a:srgbClr val="0000FF"/>
    <a:srgbClr val="990000"/>
    <a:srgbClr val="660066"/>
    <a:srgbClr val="FF9966"/>
    <a:srgbClr val="FFCC99"/>
    <a:srgbClr val="0099CC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3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004"/>
    </p:cViewPr>
  </p:sorterViewPr>
  <p:notesViewPr>
    <p:cSldViewPr snapToGrid="0">
      <p:cViewPr varScale="1">
        <p:scale>
          <a:sx n="74" d="100"/>
          <a:sy n="74" d="100"/>
        </p:scale>
        <p:origin x="-2333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D956FB6-67E4-4D0F-9BCD-6AF2BDE8C3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253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1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963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042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DDB35CE-09BB-4FCD-9513-C6B8896CBC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7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38CE6-852F-4FA8-9709-E0BC3757B6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8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7E54-4063-4A04-AD48-358FEAA632AB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995-0D4C-49D9-AB1D-F857108D5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0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7E54-4063-4A04-AD48-358FEAA632AB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995-0D4C-49D9-AB1D-F857108D5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7E54-4063-4A04-AD48-358FEAA632AB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995-0D4C-49D9-AB1D-F857108D5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64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7E54-4063-4A04-AD48-358FEAA632AB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995-0D4C-49D9-AB1D-F857108D5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81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7E54-4063-4A04-AD48-358FEAA632AB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995-0D4C-49D9-AB1D-F857108D5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35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7E54-4063-4A04-AD48-358FEAA632AB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995-0D4C-49D9-AB1D-F857108D5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01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7E54-4063-4A04-AD48-358FEAA632AB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995-0D4C-49D9-AB1D-F857108D5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32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7E54-4063-4A04-AD48-358FEAA632AB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995-0D4C-49D9-AB1D-F857108D5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310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7E54-4063-4A04-AD48-358FEAA632AB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995-0D4C-49D9-AB1D-F857108D5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413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7E54-4063-4A04-AD48-358FEAA632AB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995-0D4C-49D9-AB1D-F857108D5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9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/>
          <p:cNvCxnSpPr>
            <a:cxnSpLocks noChangeShapeType="1"/>
          </p:cNvCxnSpPr>
          <p:nvPr userDrawn="1"/>
        </p:nvCxnSpPr>
        <p:spPr bwMode="auto">
          <a:xfrm>
            <a:off x="0" y="92075"/>
            <a:ext cx="9144000" cy="0"/>
          </a:xfrm>
          <a:prstGeom prst="line">
            <a:avLst/>
          </a:prstGeom>
          <a:noFill/>
          <a:ln w="38100" cmpd="thickThin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7620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F10A4DAA-1B38-4787-A602-51870A8DE7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51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7E54-4063-4A04-AD48-358FEAA632AB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995-0D4C-49D9-AB1D-F857108D5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9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6C873-1B19-42AD-9CD5-F23EED5BA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D84D2-C759-4732-9684-AEF5EDDEBB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2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AE999-36E9-4181-A63A-EC98135AD1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9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4E0D0-F494-4050-8B77-7F6DC476B1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2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37B60-1B37-4DD4-8AC9-DC23AE6948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39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54913" y="6553200"/>
            <a:ext cx="1512887" cy="242888"/>
          </a:xfrm>
        </p:spPr>
        <p:txBody>
          <a:bodyPr/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2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7E54-4063-4A04-AD48-358FEAA632AB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995-0D4C-49D9-AB1D-F857108D5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9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1825" y="6386513"/>
            <a:ext cx="598488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i="0" baseline="0">
                <a:solidFill>
                  <a:srgbClr val="000076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236C873-1B19-42AD-9CD5-F23EED5BAB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7"/>
          <p:cNvSpPr>
            <a:spLocks noChangeArrowheads="1"/>
          </p:cNvSpPr>
          <p:nvPr userDrawn="1"/>
        </p:nvSpPr>
        <p:spPr bwMode="auto">
          <a:xfrm>
            <a:off x="-228600" y="6629400"/>
            <a:ext cx="1004888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n-US" sz="1400" b="0" dirty="0"/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2319961" y="6362700"/>
            <a:ext cx="4050016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 smtClean="0">
                <a:solidFill>
                  <a:srgbClr val="000076"/>
                </a:solidFill>
                <a:latin typeface="Arial" pitchFamily="34" charset="0"/>
              </a:rPr>
              <a:t>Introduction to Information Security and Assurance</a:t>
            </a:r>
            <a:endParaRPr lang="en-US" sz="1200" b="1" dirty="0">
              <a:solidFill>
                <a:srgbClr val="000076"/>
              </a:solidFill>
              <a:latin typeface="Arial" pitchFamily="34" charset="0"/>
            </a:endParaRPr>
          </a:p>
        </p:txBody>
      </p:sp>
      <p:cxnSp>
        <p:nvCxnSpPr>
          <p:cNvPr id="1031" name="Straight Connector 3"/>
          <p:cNvCxnSpPr>
            <a:cxnSpLocks noChangeShapeType="1"/>
          </p:cNvCxnSpPr>
          <p:nvPr userDrawn="1"/>
        </p:nvCxnSpPr>
        <p:spPr bwMode="auto">
          <a:xfrm>
            <a:off x="0" y="6130925"/>
            <a:ext cx="9144000" cy="0"/>
          </a:xfrm>
          <a:prstGeom prst="line">
            <a:avLst/>
          </a:prstGeom>
          <a:noFill/>
          <a:ln w="38100" cmpd="thinThick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6975475" y="6346825"/>
            <a:ext cx="1154113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1200" b="1" dirty="0">
                <a:solidFill>
                  <a:srgbClr val="000076"/>
                </a:solidFill>
                <a:latin typeface="Arial" pitchFamily="34" charset="0"/>
                <a:cs typeface="Arial" pitchFamily="34" charset="0"/>
              </a:rPr>
              <a:t>Vijay Kumar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6183313"/>
            <a:ext cx="173196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31" r:id="rId2"/>
    <p:sldLayoutId id="2147483746" r:id="rId3"/>
    <p:sldLayoutId id="2147483727" r:id="rId4"/>
    <p:sldLayoutId id="2147483728" r:id="rId5"/>
    <p:sldLayoutId id="2147483729" r:id="rId6"/>
    <p:sldLayoutId id="2147483730" r:id="rId7"/>
    <p:sldLayoutId id="214748373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F7E54-4063-4A04-AD48-358FEAA632AB}" type="datetimeFigureOut">
              <a:rPr lang="en-US" smtClean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71995-0D4C-49D9-AB1D-F857108D5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3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96275" y="6321425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6CE615E-EFF2-43BA-A46E-FDD975D0E220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1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1"/>
          <p:cNvSpPr>
            <a:spLocks noChangeArrowheads="1"/>
          </p:cNvSpPr>
          <p:nvPr/>
        </p:nvSpPr>
        <p:spPr bwMode="auto">
          <a:xfrm>
            <a:off x="199292" y="862013"/>
            <a:ext cx="8944708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CS5573</a:t>
            </a:r>
            <a:r>
              <a:rPr lang="en-US" sz="2800" dirty="0">
                <a:solidFill>
                  <a:srgbClr val="000076"/>
                </a:solidFill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rgbClr val="000076"/>
                </a:solidFill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76"/>
                </a:solidFill>
                <a:cs typeface="Times New Roman" panose="02020603050405020304" pitchFamily="18" charset="0"/>
              </a:rPr>
              <a:t>Introduction to Information </a:t>
            </a:r>
            <a:r>
              <a:rPr lang="en-US" sz="2800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Security and Assurance</a:t>
            </a:r>
            <a:r>
              <a:rPr lang="en-US" sz="4000" dirty="0">
                <a:solidFill>
                  <a:srgbClr val="000076"/>
                </a:solidFill>
                <a:cs typeface="Times New Roman" panose="02020603050405020304" pitchFamily="18" charset="0"/>
              </a:rPr>
              <a:t/>
            </a:r>
            <a:br>
              <a:rPr lang="en-US" sz="4000" dirty="0">
                <a:solidFill>
                  <a:srgbClr val="000076"/>
                </a:solidFill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76"/>
                </a:solidFill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rgbClr val="000076"/>
                </a:solidFill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99"/>
                </a:solidFill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rgbClr val="000099"/>
                </a:solidFill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Ethical Hacking – Malware Threats</a:t>
            </a:r>
            <a:endParaRPr lang="en-US" sz="32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algn="ctr"/>
            <a:endParaRPr lang="en-US" sz="28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28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28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000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Mahesh Maddumala and Vijay </a:t>
            </a:r>
            <a:r>
              <a:rPr lang="en-US" sz="2000" dirty="0">
                <a:solidFill>
                  <a:srgbClr val="000076"/>
                </a:solidFill>
                <a:cs typeface="Times New Roman" panose="02020603050405020304" pitchFamily="18" charset="0"/>
              </a:rPr>
              <a:t>Kumar</a:t>
            </a:r>
            <a:br>
              <a:rPr lang="en-US" sz="2000" dirty="0">
                <a:solidFill>
                  <a:srgbClr val="000076"/>
                </a:solidFill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76"/>
                </a:solidFill>
                <a:cs typeface="Times New Roman" panose="02020603050405020304" pitchFamily="18" charset="0"/>
              </a:rPr>
              <a:t>Computer Science Electrical Engineering</a:t>
            </a:r>
            <a:br>
              <a:rPr lang="en-US" sz="2000" dirty="0">
                <a:solidFill>
                  <a:srgbClr val="000076"/>
                </a:solidFill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76"/>
                </a:solidFill>
                <a:cs typeface="Times New Roman" panose="02020603050405020304" pitchFamily="18" charset="0"/>
              </a:rPr>
              <a:t>University of Missouri-Kansas City</a:t>
            </a:r>
            <a:br>
              <a:rPr lang="en-US" sz="2000" dirty="0">
                <a:solidFill>
                  <a:srgbClr val="000076"/>
                </a:solidFill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76"/>
                </a:solidFill>
                <a:cs typeface="Times New Roman" panose="02020603050405020304" pitchFamily="18" charset="0"/>
              </a:rPr>
              <a:t>Kansas City, MO, USA.</a:t>
            </a:r>
          </a:p>
        </p:txBody>
      </p:sp>
    </p:spTree>
    <p:extLst>
      <p:ext uri="{BB962C8B-B14F-4D97-AF65-F5344CB8AC3E}">
        <p14:creationId xmlns:p14="http://schemas.microsoft.com/office/powerpoint/2010/main" val="9795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1013" y="1433484"/>
            <a:ext cx="844360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8975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Covert Channel Trojan (RAT)</a:t>
            </a:r>
            <a:endParaRPr lang="en-US" dirty="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A </a:t>
            </a:r>
            <a:r>
              <a:rPr lang="en-US" sz="2200" i="1" dirty="0">
                <a:solidFill>
                  <a:srgbClr val="000099"/>
                </a:solidFill>
                <a:cs typeface="Times New Roman" panose="02020603050405020304" pitchFamily="18" charset="0"/>
              </a:rPr>
              <a:t>covert channel 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uses programs or communications paths </a:t>
            </a: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in ways 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that were not </a:t>
            </a: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intended.</a:t>
            </a: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Client 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Trojans use covert </a:t>
            </a: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channels to 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send instructions to the server component on the compromised </a:t>
            </a: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system.</a:t>
            </a: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ICMP tunneling is a method of using ICMP echo-request and echo-reply to carry any payload an attacker </a:t>
            </a: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may wish 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to use, in an attempt to stealthily access or control a compromised system.</a:t>
            </a: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Tools 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– </a:t>
            </a: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Loki.</a:t>
            </a:r>
            <a:endParaRPr lang="en-US" sz="2200" dirty="0">
              <a:solidFill>
                <a:srgbClr val="000099"/>
              </a:solidFill>
              <a:cs typeface="Times New Roman" panose="02020603050405020304" pitchFamily="18" charset="0"/>
            </a:endParaRPr>
          </a:p>
        </p:txBody>
      </p:sp>
      <p:sp useBgFill="1"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Trojan</a:t>
            </a:r>
            <a:endParaRPr lang="en-US" sz="2800" kern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49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1013" y="1433484"/>
            <a:ext cx="8443608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8975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Botnet Trojan</a:t>
            </a: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Botnet 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Trojan infect a larger numbers of computers across a large geographical area to create a network of bots that is controlled through a Command and  Control  (C&amp;C) </a:t>
            </a: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center.</a:t>
            </a:r>
            <a:endParaRPr lang="en-US" sz="2200" dirty="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Botnet 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is used to launch various attacks on a victim including denial-of-service attacks, spamming, click fraud, and the theft of financial information</a:t>
            </a: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Tools – Skynet, </a:t>
            </a:r>
            <a:r>
              <a:rPr lang="en-US" sz="2200" dirty="0" err="1" smtClean="0">
                <a:solidFill>
                  <a:srgbClr val="000099"/>
                </a:solidFill>
                <a:cs typeface="Times New Roman" panose="02020603050405020304" pitchFamily="18" charset="0"/>
              </a:rPr>
              <a:t>cyberGate</a:t>
            </a: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, etc.</a:t>
            </a:r>
            <a:endParaRPr lang="en-US" sz="2200" dirty="0">
              <a:solidFill>
                <a:srgbClr val="000099"/>
              </a:solidFill>
              <a:cs typeface="Times New Roman" panose="02020603050405020304" pitchFamily="18" charset="0"/>
            </a:endParaRPr>
          </a:p>
        </p:txBody>
      </p:sp>
      <p:sp useBgFill="1"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Trojan</a:t>
            </a:r>
            <a:endParaRPr lang="en-US" sz="2800" kern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77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1013" y="1433484"/>
            <a:ext cx="844360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8975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VNC Trojan</a:t>
            </a: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VNC 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Trojan starts a VNC Server daemon in the infected </a:t>
            </a: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system</a:t>
            </a: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Attacker 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connects to the victim using any VNC </a:t>
            </a: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viewer</a:t>
            </a: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Since 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VNC program is considered a utility, this Trojan will be difficult to detect using anti-viruses</a:t>
            </a: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Tools - </a:t>
            </a:r>
            <a:r>
              <a:rPr lang="en-US" sz="2200" dirty="0" err="1" smtClean="0">
                <a:solidFill>
                  <a:srgbClr val="000099"/>
                </a:solidFill>
                <a:cs typeface="Times New Roman" panose="02020603050405020304" pitchFamily="18" charset="0"/>
              </a:rPr>
              <a:t>Hesperbot</a:t>
            </a:r>
            <a:endParaRPr lang="en-US" sz="2200" dirty="0">
              <a:solidFill>
                <a:srgbClr val="000099"/>
              </a:solidFill>
              <a:cs typeface="Times New Roman" panose="02020603050405020304" pitchFamily="18" charset="0"/>
            </a:endParaRPr>
          </a:p>
        </p:txBody>
      </p:sp>
      <p:sp useBgFill="1"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Trojan</a:t>
            </a:r>
            <a:endParaRPr lang="en-US" sz="2800" kern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7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1013" y="1433484"/>
            <a:ext cx="844360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8975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99"/>
                </a:solidFill>
                <a:cs typeface="Times New Roman" panose="02020603050405020304" pitchFamily="18" charset="0"/>
              </a:rPr>
              <a:t>Destructive </a:t>
            </a:r>
            <a:r>
              <a:rPr lang="en-US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Trojans</a:t>
            </a: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This 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Trojan formats all local and network drives</a:t>
            </a: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.</a:t>
            </a: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The 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user will not be able to boot the Operating System</a:t>
            </a: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Tools 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- M4sT3r Trojan </a:t>
            </a:r>
          </a:p>
        </p:txBody>
      </p:sp>
      <p:sp useBgFill="1"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Trojan</a:t>
            </a:r>
            <a:endParaRPr lang="en-US" sz="2800" kern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0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1013" y="1433484"/>
            <a:ext cx="84436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8975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99"/>
                </a:solidFill>
                <a:cs typeface="Times New Roman" panose="02020603050405020304" pitchFamily="18" charset="0"/>
              </a:rPr>
              <a:t>Data Hiding Trojans (Encrypted Trojans</a:t>
            </a:r>
            <a:r>
              <a:rPr lang="en-US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)</a:t>
            </a: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Encryption Trojan encrypts data files in victim’s system and renders information unusable.</a:t>
            </a: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Attackers demand a ransom or force victim to make purchases from their online drug stores in return for the password to unlock file</a:t>
            </a: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.</a:t>
            </a:r>
            <a:endParaRPr lang="en-US" sz="2200" dirty="0">
              <a:solidFill>
                <a:srgbClr val="000099"/>
              </a:solidFill>
              <a:cs typeface="Times New Roman" panose="02020603050405020304" pitchFamily="18" charset="0"/>
            </a:endParaRPr>
          </a:p>
        </p:txBody>
      </p:sp>
      <p:sp useBgFill="1"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Trojan</a:t>
            </a:r>
            <a:endParaRPr lang="en-US" sz="2800" kern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2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Detecting Trojans</a:t>
            </a:r>
            <a:endParaRPr lang="en-US" sz="2800" kern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2508" y="1520311"/>
            <a:ext cx="7052553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99"/>
                </a:solidFill>
                <a:cs typeface="Times New Roman" panose="02020603050405020304" pitchFamily="18" charset="0"/>
              </a:rPr>
              <a:t>Scan for suspicious </a:t>
            </a:r>
            <a:r>
              <a:rPr lang="en-US" i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open ports</a:t>
            </a:r>
            <a:endParaRPr lang="en-US" i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457200" marR="0" lvl="0" indent="-457200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99"/>
                </a:solidFill>
                <a:cs typeface="Times New Roman" panose="02020603050405020304" pitchFamily="18" charset="0"/>
              </a:rPr>
              <a:t>Scan for suspicious </a:t>
            </a:r>
            <a:r>
              <a:rPr lang="en-US" i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running processes</a:t>
            </a:r>
            <a:endParaRPr lang="en-US" i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457200" marR="0" lvl="0" indent="-457200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99"/>
                </a:solidFill>
                <a:cs typeface="Times New Roman" panose="02020603050405020304" pitchFamily="18" charset="0"/>
              </a:rPr>
              <a:t>Scan for suspicious </a:t>
            </a:r>
            <a:r>
              <a:rPr lang="en-US" i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registry entries </a:t>
            </a:r>
            <a:endParaRPr lang="en-US" i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457200" marR="0" lvl="0" indent="-457200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Scan </a:t>
            </a:r>
            <a:r>
              <a:rPr lang="en-US" dirty="0">
                <a:solidFill>
                  <a:srgbClr val="000099"/>
                </a:solidFill>
                <a:cs typeface="Times New Roman" panose="02020603050405020304" pitchFamily="18" charset="0"/>
              </a:rPr>
              <a:t>for suspicious </a:t>
            </a:r>
            <a:r>
              <a:rPr lang="en-US" i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startup programs</a:t>
            </a:r>
          </a:p>
          <a:p>
            <a:pPr marL="457200" marR="0" lvl="0" indent="-457200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Scan </a:t>
            </a:r>
            <a:r>
              <a:rPr lang="en-US" dirty="0">
                <a:solidFill>
                  <a:srgbClr val="000099"/>
                </a:solidFill>
                <a:cs typeface="Times New Roman" panose="02020603050405020304" pitchFamily="18" charset="0"/>
              </a:rPr>
              <a:t>for suspicious </a:t>
            </a:r>
            <a:r>
              <a:rPr lang="en-US" i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file and folders</a:t>
            </a:r>
          </a:p>
          <a:p>
            <a:pPr marL="457200" marR="0" lvl="0" indent="-457200"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Scan </a:t>
            </a:r>
            <a:r>
              <a:rPr lang="en-US" dirty="0">
                <a:solidFill>
                  <a:srgbClr val="000099"/>
                </a:solidFill>
                <a:cs typeface="Times New Roman" panose="02020603050405020304" pitchFamily="18" charset="0"/>
              </a:rPr>
              <a:t>for suspicious </a:t>
            </a:r>
            <a:r>
              <a:rPr lang="en-US" i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network activities</a:t>
            </a:r>
            <a:endParaRPr lang="en-US" i="1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00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5293" y="1433484"/>
            <a:ext cx="8239327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Trojans </a:t>
            </a: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use unused 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ports in victim machine to connect back to Trojan handlers</a:t>
            </a:r>
          </a:p>
          <a:p>
            <a:pPr marL="342900" lvl="0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Look for the connection established to unknown or suspicious IP </a:t>
            </a: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addresses</a:t>
            </a:r>
          </a:p>
          <a:p>
            <a:pPr marL="342900" lvl="0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Tools</a:t>
            </a:r>
            <a:endParaRPr lang="en-US" sz="2200" dirty="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marL="1146175" lvl="2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200" dirty="0" err="1" smtClean="0">
                <a:solidFill>
                  <a:srgbClr val="000099"/>
                </a:solidFill>
                <a:cs typeface="Times New Roman" panose="02020603050405020304" pitchFamily="18" charset="0"/>
              </a:rPr>
              <a:t>netstat</a:t>
            </a:r>
            <a:endParaRPr lang="en-US" sz="2200" dirty="0" smtClean="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marL="1146175" lvl="2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200" dirty="0" err="1" smtClean="0">
                <a:solidFill>
                  <a:srgbClr val="000099"/>
                </a:solidFill>
                <a:cs typeface="Times New Roman" panose="02020603050405020304" pitchFamily="18" charset="0"/>
              </a:rPr>
              <a:t>TCPView</a:t>
            </a: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.</a:t>
            </a:r>
          </a:p>
        </p:txBody>
      </p:sp>
      <p:sp useBgFill="1"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Scanning for </a:t>
            </a:r>
            <a:r>
              <a:rPr lang="en-US" sz="2800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uspicious </a:t>
            </a:r>
            <a:r>
              <a:rPr lang="en-US" sz="2800" i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ports</a:t>
            </a:r>
            <a:endParaRPr lang="en-US" sz="2800" i="1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16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5293" y="1433484"/>
            <a:ext cx="82393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Example</a:t>
            </a:r>
          </a:p>
        </p:txBody>
      </p:sp>
      <p:sp useBgFill="1"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Scanning for Suspicious </a:t>
            </a:r>
            <a:r>
              <a:rPr lang="en-US" sz="2800" i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i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orts</a:t>
            </a:r>
            <a:endParaRPr lang="en-US" sz="2800" i="1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606" y="1959592"/>
            <a:ext cx="63627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7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5293" y="1433484"/>
            <a:ext cx="8239327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Trojans camouflage themselves as genuine Window services or hide their processes to avoid detection</a:t>
            </a:r>
          </a:p>
          <a:p>
            <a:pPr marL="342900" lvl="0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Processes 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are visible but looks like a legitimate processes and also helps bypass desktop firewalls </a:t>
            </a:r>
          </a:p>
          <a:p>
            <a:pPr marL="342900" lvl="0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Trojans can also use rootkit methods to hide their processes </a:t>
            </a:r>
          </a:p>
          <a:p>
            <a:pPr marL="342900" lvl="0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Use process monitoring tools to detect hidden Trojans and backdoors</a:t>
            </a:r>
          </a:p>
        </p:txBody>
      </p:sp>
      <p:sp useBgFill="1"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Scanning for </a:t>
            </a:r>
            <a:r>
              <a:rPr lang="en-US" sz="2800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uspicious </a:t>
            </a:r>
            <a:r>
              <a:rPr lang="en-US" sz="2800" i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endParaRPr lang="en-US" sz="2800" i="1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5217" y="1433484"/>
            <a:ext cx="787940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Tools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Process </a:t>
            </a: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monitor - 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It is an advanced monitoring tool for Windows that shows real-time file system, Registry and process/thread activity</a:t>
            </a: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Link -  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https://technet.microsoft.com/en-us/sysinternals/processmonitor.aspx</a:t>
            </a:r>
          </a:p>
        </p:txBody>
      </p:sp>
      <p:sp useBgFill="1"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Scanning for </a:t>
            </a:r>
            <a:r>
              <a:rPr lang="en-US" sz="2800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uspicious </a:t>
            </a:r>
            <a:r>
              <a:rPr lang="en-US" sz="2800" i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endParaRPr lang="en-US" sz="2800" i="1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0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5370" y="1297296"/>
            <a:ext cx="8725711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Malware is a malicious software designed to disrupt computer operations, gather sensitive information or gain access to a computer system without the knowledge of the owner.</a:t>
            </a:r>
            <a:endParaRPr lang="en-US" dirty="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99"/>
                </a:solidFill>
                <a:cs typeface="Times New Roman" panose="02020603050405020304" pitchFamily="18" charset="0"/>
              </a:rPr>
              <a:t>It </a:t>
            </a:r>
            <a:r>
              <a:rPr lang="en-US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is defined </a:t>
            </a:r>
            <a:r>
              <a:rPr lang="en-US" dirty="0">
                <a:solidFill>
                  <a:srgbClr val="000099"/>
                </a:solidFill>
                <a:cs typeface="Times New Roman" panose="02020603050405020304" pitchFamily="18" charset="0"/>
              </a:rPr>
              <a:t>by its malicious </a:t>
            </a:r>
            <a:r>
              <a:rPr lang="en-US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intent.</a:t>
            </a:r>
          </a:p>
        </p:txBody>
      </p:sp>
      <p:sp useBgFill="1"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728663"/>
          </a:xfrm>
        </p:spPr>
        <p:txBody>
          <a:bodyPr/>
          <a:lstStyle/>
          <a:p>
            <a:pPr lvl="0"/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Malware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4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20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5217" y="1433484"/>
            <a:ext cx="78794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Example</a:t>
            </a:r>
            <a:endParaRPr lang="en-US" sz="2200" dirty="0">
              <a:solidFill>
                <a:srgbClr val="000099"/>
              </a:solidFill>
              <a:cs typeface="Times New Roman" panose="02020603050405020304" pitchFamily="18" charset="0"/>
            </a:endParaRPr>
          </a:p>
        </p:txBody>
      </p:sp>
      <p:sp useBgFill="1"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Scanning for Suspicious </a:t>
            </a:r>
            <a:r>
              <a:rPr lang="en-US" sz="2800" i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endParaRPr lang="en-US" sz="2800" i="1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1936406"/>
            <a:ext cx="71723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3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5217" y="1433484"/>
            <a:ext cx="787940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Windows stores its configuration information in a database called the </a:t>
            </a: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registry.</a:t>
            </a:r>
          </a:p>
          <a:p>
            <a:pPr marL="342900" lvl="0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The 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registry contains profiles for each user of the computer and information about system hardware, installed programs, and property </a:t>
            </a: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settings.</a:t>
            </a:r>
          </a:p>
          <a:p>
            <a:pPr marL="342900" lvl="0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Tools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000099"/>
                </a:solidFill>
                <a:cs typeface="Times New Roman" panose="02020603050405020304" pitchFamily="18" charset="0"/>
              </a:rPr>
              <a:t>RegScanner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 </a:t>
            </a:r>
            <a:endParaRPr lang="en-US" sz="2200" dirty="0" smtClean="0">
              <a:solidFill>
                <a:srgbClr val="000099"/>
              </a:solidFill>
              <a:cs typeface="Times New Roman" panose="02020603050405020304" pitchFamily="18" charset="0"/>
            </a:endParaRPr>
          </a:p>
        </p:txBody>
      </p:sp>
      <p:sp useBgFill="1"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Scanning for Suspicious </a:t>
            </a:r>
            <a:r>
              <a:rPr lang="en-US" sz="2800" i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i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egistry entries</a:t>
            </a:r>
            <a:endParaRPr lang="en-US" sz="2800" i="1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6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22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5217" y="1433484"/>
            <a:ext cx="787940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Control startup programs using windows msconfig.exe.</a:t>
            </a:r>
          </a:p>
          <a:p>
            <a:pPr marL="342900" lvl="0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Windows </a:t>
            </a:r>
            <a:r>
              <a:rPr lang="en-US" sz="2200" dirty="0" err="1" smtClean="0">
                <a:solidFill>
                  <a:srgbClr val="000099"/>
                </a:solidFill>
                <a:cs typeface="Times New Roman" panose="02020603050405020304" pitchFamily="18" charset="0"/>
              </a:rPr>
              <a:t>autorun</a:t>
            </a: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 utility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It displays currently 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configured auto-start </a:t>
            </a: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applications, full 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list of Registry and file system locations available for auto-start configuration</a:t>
            </a: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It displays </a:t>
            </a:r>
            <a:r>
              <a:rPr lang="en-US" sz="2200" dirty="0" err="1">
                <a:solidFill>
                  <a:srgbClr val="000099"/>
                </a:solidFill>
                <a:cs typeface="Times New Roman" panose="02020603050405020304" pitchFamily="18" charset="0"/>
              </a:rPr>
              <a:t>Autostart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 locations </a:t>
            </a: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that include 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logon entries, Explorer add-ons, Internet Explorer add-ons including Browser Helper Objects (BHOs), </a:t>
            </a:r>
            <a:r>
              <a:rPr lang="en-US" sz="2200" dirty="0" err="1">
                <a:solidFill>
                  <a:srgbClr val="000099"/>
                </a:solidFill>
                <a:cs typeface="Times New Roman" panose="02020603050405020304" pitchFamily="18" charset="0"/>
              </a:rPr>
              <a:t>Appinit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 DLLs, image hijacks, boot execute images, </a:t>
            </a:r>
            <a:r>
              <a:rPr lang="en-US" sz="2200" dirty="0" err="1">
                <a:solidFill>
                  <a:srgbClr val="000099"/>
                </a:solidFill>
                <a:cs typeface="Times New Roman" panose="02020603050405020304" pitchFamily="18" charset="0"/>
              </a:rPr>
              <a:t>Winlogon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 notification DLLs, Windows Services and Winsock Layered Service Providers, media codecs, and more. </a:t>
            </a:r>
            <a:endParaRPr lang="en-US" sz="2200" dirty="0" smtClean="0">
              <a:solidFill>
                <a:srgbClr val="000099"/>
              </a:solidFill>
              <a:cs typeface="Times New Roman" panose="02020603050405020304" pitchFamily="18" charset="0"/>
            </a:endParaRPr>
          </a:p>
        </p:txBody>
      </p:sp>
      <p:sp useBgFill="1"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Scanning for Suspicious </a:t>
            </a:r>
            <a:r>
              <a:rPr lang="en-US" sz="2800" i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startup programs</a:t>
            </a:r>
            <a:endParaRPr lang="en-US" sz="2800" i="1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23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Scanning for Suspicious </a:t>
            </a:r>
            <a:r>
              <a:rPr lang="en-US" sz="2800" i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 </a:t>
            </a:r>
            <a:r>
              <a:rPr lang="en-US" sz="2800" i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i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en-US" sz="2800" i="1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5217" y="1433484"/>
            <a:ext cx="787940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Windows File Signature Verification Tool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system files and device driver files provided with </a:t>
            </a: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Microsoft Windows have 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a </a:t>
            </a: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digital 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signature, which indicates that the files are </a:t>
            </a: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original and unaltered. </a:t>
            </a:r>
            <a:endParaRPr lang="en-US" sz="2200" dirty="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sometimes they may be overwritten 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by unsigned or incompatible </a:t>
            </a: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versions. 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This tool identifies and report unsigned system files and device drivers.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Utility - Sigverif.exe </a:t>
            </a:r>
            <a:endParaRPr lang="en-US" sz="2200" dirty="0">
              <a:solidFill>
                <a:srgbClr val="000099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24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Scanning for Suspicious </a:t>
            </a:r>
            <a:r>
              <a:rPr lang="en-US" sz="2800" i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 </a:t>
            </a:r>
            <a:r>
              <a:rPr lang="en-US" sz="2800" i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i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en-US" sz="2800" i="1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5217" y="1433484"/>
            <a:ext cx="7879404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Windows 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System File Checker 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allows users to scan for and restore corruptions in protected system files.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protects registry keys and folders as well as critical system files 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Commands – </a:t>
            </a:r>
            <a:r>
              <a:rPr lang="en-US" sz="2200" dirty="0" err="1">
                <a:solidFill>
                  <a:srgbClr val="000099"/>
                </a:solidFill>
                <a:cs typeface="Times New Roman" panose="02020603050405020304" pitchFamily="18" charset="0"/>
              </a:rPr>
              <a:t>sfc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 /</a:t>
            </a:r>
            <a:r>
              <a:rPr lang="en-US" sz="2200" dirty="0" err="1">
                <a:solidFill>
                  <a:srgbClr val="000099"/>
                </a:solidFill>
                <a:cs typeface="Times New Roman" panose="02020603050405020304" pitchFamily="18" charset="0"/>
              </a:rPr>
              <a:t>scannow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 or </a:t>
            </a:r>
            <a:r>
              <a:rPr lang="en-US" sz="2200" dirty="0" err="1">
                <a:solidFill>
                  <a:srgbClr val="000099"/>
                </a:solidFill>
                <a:cs typeface="Times New Roman" panose="02020603050405020304" pitchFamily="18" charset="0"/>
              </a:rPr>
              <a:t>sfc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 /</a:t>
            </a:r>
            <a:r>
              <a:rPr lang="en-US" sz="2200" dirty="0" err="1">
                <a:solidFill>
                  <a:srgbClr val="000099"/>
                </a:solidFill>
                <a:cs typeface="Times New Roman" panose="02020603050405020304" pitchFamily="18" charset="0"/>
              </a:rPr>
              <a:t>verifyonly</a:t>
            </a:r>
            <a:endParaRPr lang="en-US" sz="2200" dirty="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Use any hashing tools such as WinMD5,etc.</a:t>
            </a:r>
          </a:p>
          <a:p>
            <a:pPr lvl="1">
              <a:spcBef>
                <a:spcPts val="1200"/>
              </a:spcBef>
            </a:pPr>
            <a:endParaRPr lang="en-US" sz="2200" dirty="0" smtClean="0">
              <a:solidFill>
                <a:srgbClr val="000099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22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25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Scanning for Suspicious </a:t>
            </a:r>
            <a:r>
              <a:rPr lang="en-US" sz="2800" i="1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i="1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etwork activities</a:t>
            </a:r>
            <a:endParaRPr lang="en-US" sz="2800" i="1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5217" y="1433484"/>
            <a:ext cx="787940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Packet sniffers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Wireshark</a:t>
            </a:r>
            <a:endParaRPr lang="en-US" sz="2200" dirty="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Intrusion detection systems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Snort</a:t>
            </a:r>
          </a:p>
          <a:p>
            <a:pPr lvl="1">
              <a:spcBef>
                <a:spcPts val="1200"/>
              </a:spcBef>
            </a:pPr>
            <a:endParaRPr lang="en-US" sz="2200" dirty="0" smtClean="0">
              <a:solidFill>
                <a:srgbClr val="000099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23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26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5827" y="1338263"/>
            <a:ext cx="7542717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spcAft>
                <a:spcPts val="600"/>
              </a:spcAft>
              <a:buBlip>
                <a:blip r:embed="rId2"/>
              </a:buBlip>
            </a:pPr>
            <a:r>
              <a:rPr lang="en-US" sz="2000" b="0" dirty="0"/>
              <a:t>Kevin M. Henry. </a:t>
            </a:r>
            <a:r>
              <a:rPr lang="en-US" sz="2000" b="0" i="1" dirty="0"/>
              <a:t>Penetration Testing: Protecting Networks and Systems</a:t>
            </a:r>
            <a:r>
              <a:rPr lang="en-US" sz="2000" b="0" dirty="0"/>
              <a:t>. IT Governance Ltd</a:t>
            </a:r>
            <a:r>
              <a:rPr lang="en-US" sz="2000" b="0" dirty="0" smtClean="0"/>
              <a:t>.</a:t>
            </a:r>
          </a:p>
          <a:p>
            <a:pPr marL="285750" lvl="1" indent="-285750" algn="just">
              <a:spcAft>
                <a:spcPts val="600"/>
              </a:spcAft>
              <a:buBlip>
                <a:blip r:embed="rId2"/>
              </a:buBlip>
            </a:pPr>
            <a:r>
              <a:rPr lang="en-US" sz="2000" b="0" dirty="0" smtClean="0"/>
              <a:t>Kimberly Graves. </a:t>
            </a:r>
            <a:r>
              <a:rPr lang="en-US" sz="2000" b="0" i="1" dirty="0" smtClean="0"/>
              <a:t>Certified Ethical Hacker study guide. </a:t>
            </a:r>
            <a:r>
              <a:rPr lang="en-US" sz="2000" b="0" dirty="0" err="1" smtClean="0"/>
              <a:t>Sybex</a:t>
            </a:r>
            <a:r>
              <a:rPr lang="en-US" sz="2000" b="0" dirty="0" smtClean="0"/>
              <a:t>.</a:t>
            </a:r>
          </a:p>
          <a:p>
            <a:pPr marL="285750" lvl="1" indent="-285750" algn="just">
              <a:spcAft>
                <a:spcPts val="600"/>
              </a:spcAft>
              <a:buBlip>
                <a:blip r:embed="rId2"/>
              </a:buBlip>
            </a:pPr>
            <a:r>
              <a:rPr lang="en-US" sz="2000" b="0" dirty="0"/>
              <a:t>https</a:t>
            </a:r>
            <a:r>
              <a:rPr lang="en-US" sz="2000" b="0" dirty="0" smtClean="0"/>
              <a:t>://nmap.org</a:t>
            </a:r>
          </a:p>
          <a:p>
            <a:pPr marL="285750" lvl="1" indent="-285750" algn="just">
              <a:spcAft>
                <a:spcPts val="600"/>
              </a:spcAft>
              <a:buBlip>
                <a:blip r:embed="rId2"/>
              </a:buBlip>
            </a:pPr>
            <a:r>
              <a:rPr lang="en-US" sz="2000" b="0" dirty="0"/>
              <a:t>http://www.rfc-editor.org/rfc/rfc793.txt</a:t>
            </a:r>
            <a:endParaRPr lang="en-US" sz="2000" b="0" dirty="0" smtClean="0"/>
          </a:p>
          <a:p>
            <a:pPr marL="285750" lvl="1" indent="-285750" algn="just">
              <a:spcAft>
                <a:spcPts val="600"/>
              </a:spcAft>
              <a:buBlip>
                <a:blip r:embed="rId2"/>
              </a:buBlip>
            </a:pPr>
            <a:r>
              <a:rPr lang="en-US" sz="2000" b="0" dirty="0" smtClean="0"/>
              <a:t>https://en.wikipedia.org</a:t>
            </a:r>
          </a:p>
          <a:p>
            <a:pPr marL="285750" lvl="1" indent="-285750" algn="just">
              <a:spcAft>
                <a:spcPts val="600"/>
              </a:spcAft>
              <a:buBlip>
                <a:blip r:embed="rId2"/>
              </a:buBlip>
            </a:pPr>
            <a:r>
              <a:rPr lang="en-US" sz="2000" b="0" dirty="0"/>
              <a:t>https://</a:t>
            </a:r>
            <a:r>
              <a:rPr lang="en-US" sz="2000" b="0" dirty="0" smtClean="0"/>
              <a:t>www.microsoft.com</a:t>
            </a:r>
          </a:p>
          <a:p>
            <a:pPr marL="0" lvl="1" algn="just">
              <a:spcAft>
                <a:spcPts val="600"/>
              </a:spcAft>
            </a:pPr>
            <a:endParaRPr lang="en-US" sz="2000" b="0" dirty="0"/>
          </a:p>
        </p:txBody>
      </p:sp>
      <p:sp useBgFill="1"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728663"/>
          </a:xfrm>
        </p:spPr>
        <p:txBody>
          <a:bodyPr/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6336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728663"/>
          </a:xfrm>
        </p:spPr>
        <p:txBody>
          <a:bodyPr/>
          <a:lstStyle/>
          <a:p>
            <a:pPr lvl="0"/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of Malware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40130" y="1610441"/>
            <a:ext cx="7063740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99"/>
                </a:solidFill>
                <a:cs typeface="Times New Roman" panose="02020603050405020304" pitchFamily="18" charset="0"/>
              </a:rPr>
              <a:t>Trojan </a:t>
            </a:r>
            <a:r>
              <a:rPr lang="en-US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Horse</a:t>
            </a:r>
          </a:p>
          <a:p>
            <a:pPr marL="342900" marR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Virus</a:t>
            </a:r>
          </a:p>
          <a:p>
            <a:pPr marL="342900" marR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Worms</a:t>
            </a:r>
          </a:p>
          <a:p>
            <a:pPr marL="342900" marR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Spyware</a:t>
            </a:r>
          </a:p>
          <a:p>
            <a:pPr marL="342900" marR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Ransomware</a:t>
            </a:r>
          </a:p>
          <a:p>
            <a:pPr marL="342900" marR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Adware    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4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1013" y="1433484"/>
            <a:ext cx="8443608" cy="352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8975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99"/>
                </a:solidFill>
                <a:cs typeface="Times New Roman" panose="02020603050405020304" pitchFamily="18" charset="0"/>
              </a:rPr>
              <a:t>Downloads (games, screensavers, software, torrents, etc.)</a:t>
            </a:r>
          </a:p>
          <a:p>
            <a:pPr marL="688975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99"/>
                </a:solidFill>
                <a:cs typeface="Times New Roman" panose="02020603050405020304" pitchFamily="18" charset="0"/>
              </a:rPr>
              <a:t>Attachments (email, messenger, etc.)</a:t>
            </a:r>
          </a:p>
          <a:p>
            <a:pPr marL="688975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99"/>
                </a:solidFill>
                <a:cs typeface="Times New Roman" panose="02020603050405020304" pitchFamily="18" charset="0"/>
              </a:rPr>
              <a:t>Removable devices (USB drives, Hard disks, etc.)</a:t>
            </a:r>
          </a:p>
          <a:p>
            <a:pPr marL="688975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99"/>
                </a:solidFill>
                <a:cs typeface="Times New Roman" panose="02020603050405020304" pitchFamily="18" charset="0"/>
              </a:rPr>
              <a:t>Browser bugs (browser software flaws, plug-ins, etc.)</a:t>
            </a:r>
          </a:p>
          <a:p>
            <a:pPr marL="688975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99"/>
                </a:solidFill>
                <a:cs typeface="Times New Roman" panose="02020603050405020304" pitchFamily="18" charset="0"/>
              </a:rPr>
              <a:t>Untrusted sites</a:t>
            </a:r>
          </a:p>
          <a:p>
            <a:pPr marL="346075" lvl="1">
              <a:spcBef>
                <a:spcPts val="600"/>
              </a:spcBef>
            </a:pPr>
            <a:endParaRPr lang="en-US" sz="2200" dirty="0" smtClean="0">
              <a:solidFill>
                <a:srgbClr val="000076"/>
              </a:solidFill>
              <a:cs typeface="Times New Roman" panose="02020603050405020304" pitchFamily="18" charset="0"/>
            </a:endParaRPr>
          </a:p>
          <a:p>
            <a:pPr marL="688975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200" dirty="0" smtClean="0">
              <a:solidFill>
                <a:srgbClr val="000076"/>
              </a:solidFill>
              <a:cs typeface="Times New Roman" panose="02020603050405020304" pitchFamily="18" charset="0"/>
            </a:endParaRPr>
          </a:p>
          <a:p>
            <a:pPr marL="346075" lvl="1">
              <a:spcBef>
                <a:spcPts val="600"/>
              </a:spcBef>
            </a:pPr>
            <a:endParaRPr lang="en-US" dirty="0">
              <a:solidFill>
                <a:srgbClr val="000076"/>
              </a:solidFill>
              <a:cs typeface="Times New Roman" panose="02020603050405020304" pitchFamily="18" charset="0"/>
            </a:endParaRPr>
          </a:p>
        </p:txBody>
      </p:sp>
      <p:sp useBgFill="1"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 they get into the system?</a:t>
            </a:r>
            <a:endParaRPr lang="en-US" sz="2800" kern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24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1013" y="1433484"/>
            <a:ext cx="844360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8975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Trojan </a:t>
            </a:r>
            <a:r>
              <a:rPr lang="en-US" dirty="0">
                <a:solidFill>
                  <a:srgbClr val="000099"/>
                </a:solidFill>
                <a:cs typeface="Times New Roman" panose="02020603050405020304" pitchFamily="18" charset="0"/>
              </a:rPr>
              <a:t>is any malicious </a:t>
            </a:r>
            <a:r>
              <a:rPr lang="en-US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computer program used </a:t>
            </a:r>
            <a:r>
              <a:rPr lang="en-US" dirty="0">
                <a:solidFill>
                  <a:srgbClr val="000099"/>
                </a:solidFill>
                <a:cs typeface="Times New Roman" panose="02020603050405020304" pitchFamily="18" charset="0"/>
              </a:rPr>
              <a:t>to hack into a computer by misleading users of its true intent</a:t>
            </a:r>
            <a:r>
              <a:rPr lang="en-US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.</a:t>
            </a:r>
          </a:p>
          <a:p>
            <a:pPr marL="688975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Unlike viruses and worms, Trojans generally do not attempt to inject themselves into other files or propagate themselves.</a:t>
            </a:r>
            <a:endParaRPr lang="en-US" dirty="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marL="346075" lvl="1">
              <a:spcBef>
                <a:spcPts val="600"/>
              </a:spcBef>
            </a:pPr>
            <a:endParaRPr lang="en-US" dirty="0">
              <a:solidFill>
                <a:srgbClr val="000076"/>
              </a:solidFill>
              <a:cs typeface="Times New Roman" panose="02020603050405020304" pitchFamily="18" charset="0"/>
            </a:endParaRPr>
          </a:p>
        </p:txBody>
      </p:sp>
      <p:sp useBgFill="1"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Trojan</a:t>
            </a:r>
            <a:endParaRPr lang="en-US" sz="2800" kern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46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1013" y="1433484"/>
            <a:ext cx="8443608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8975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What do they do?</a:t>
            </a:r>
            <a:endParaRPr lang="en-US" dirty="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marL="346075" lvl="1">
              <a:spcBef>
                <a:spcPts val="600"/>
              </a:spcBef>
            </a:pPr>
            <a:r>
              <a:rPr lang="en-US" dirty="0">
                <a:solidFill>
                  <a:srgbClr val="000099"/>
                </a:solidFill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• Delete 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or replace operating system’s critical files</a:t>
            </a:r>
          </a:p>
          <a:p>
            <a:pPr marL="346075" lvl="1">
              <a:spcBef>
                <a:spcPts val="600"/>
              </a:spcBef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	• Record 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screenshots, audio, and video of victim’s </a:t>
            </a: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PC</a:t>
            </a:r>
          </a:p>
          <a:p>
            <a:pPr marL="346075" lvl="1">
              <a:spcBef>
                <a:spcPts val="600"/>
              </a:spcBef>
            </a:pP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	• Steal </a:t>
            </a: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information 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as password, security code, </a:t>
            </a: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credit 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	   	   </a:t>
            </a: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	   card information, etc.</a:t>
            </a:r>
            <a:endParaRPr lang="en-US" sz="2200" dirty="0">
              <a:solidFill>
                <a:srgbClr val="000076"/>
              </a:solidFill>
              <a:cs typeface="Times New Roman" panose="02020603050405020304" pitchFamily="18" charset="0"/>
            </a:endParaRPr>
          </a:p>
          <a:p>
            <a:pPr marL="346075" lvl="1">
              <a:spcBef>
                <a:spcPts val="600"/>
              </a:spcBef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	• Use 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victim’s PC for spamming and blasting email </a:t>
            </a: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		   	   messages</a:t>
            </a:r>
            <a:endParaRPr lang="en-US" sz="2200" dirty="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marL="346075" lvl="1">
              <a:spcBef>
                <a:spcPts val="600"/>
              </a:spcBef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	• Download 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spyware, adware, and malicious file</a:t>
            </a:r>
          </a:p>
          <a:p>
            <a:pPr marL="346075" lvl="1">
              <a:spcBef>
                <a:spcPts val="600"/>
              </a:spcBef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	• Disable 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firewalls and antivirus </a:t>
            </a:r>
          </a:p>
          <a:p>
            <a:pPr marL="346075" lvl="1">
              <a:spcBef>
                <a:spcPts val="600"/>
              </a:spcBef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 	• Create 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backdoors to gain remote </a:t>
            </a: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access</a:t>
            </a:r>
            <a:endParaRPr lang="en-US" sz="2200" dirty="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marL="346075" lvl="1">
              <a:spcBef>
                <a:spcPts val="600"/>
              </a:spcBef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	• Use 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victim’s PC as a botnet to perform DDoS attacks </a:t>
            </a:r>
          </a:p>
          <a:p>
            <a:pPr marL="346075" lvl="1">
              <a:spcBef>
                <a:spcPts val="600"/>
              </a:spcBef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	</a:t>
            </a:r>
            <a:endParaRPr lang="en-US" sz="2200" dirty="0">
              <a:solidFill>
                <a:srgbClr val="000076"/>
              </a:solidFill>
              <a:cs typeface="Times New Roman" panose="02020603050405020304" pitchFamily="18" charset="0"/>
            </a:endParaRPr>
          </a:p>
        </p:txBody>
      </p:sp>
      <p:sp useBgFill="1"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Trojan</a:t>
            </a:r>
            <a:endParaRPr lang="en-US" sz="2800" kern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1013" y="1433484"/>
            <a:ext cx="8443608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6175" lvl="2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99"/>
                </a:solidFill>
                <a:cs typeface="Times New Roman" panose="02020603050405020304" pitchFamily="18" charset="0"/>
              </a:rPr>
              <a:t>Types of Trojans</a:t>
            </a:r>
          </a:p>
          <a:p>
            <a:pPr marL="1603375" lvl="3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99"/>
                </a:solidFill>
                <a:cs typeface="Times New Roman" panose="02020603050405020304" pitchFamily="18" charset="0"/>
              </a:rPr>
              <a:t>Command Shell </a:t>
            </a:r>
            <a:r>
              <a:rPr lang="en-US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Trojan</a:t>
            </a:r>
          </a:p>
          <a:p>
            <a:pPr marL="1603375" lvl="3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Remote </a:t>
            </a:r>
            <a:r>
              <a:rPr lang="en-US" dirty="0">
                <a:solidFill>
                  <a:srgbClr val="000099"/>
                </a:solidFill>
                <a:cs typeface="Times New Roman" panose="02020603050405020304" pitchFamily="18" charset="0"/>
              </a:rPr>
              <a:t>Access </a:t>
            </a:r>
            <a:r>
              <a:rPr lang="en-US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Trojan (RAT)</a:t>
            </a:r>
          </a:p>
          <a:p>
            <a:pPr marL="1603375" lvl="3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Covert </a:t>
            </a:r>
            <a:r>
              <a:rPr lang="en-US" dirty="0">
                <a:solidFill>
                  <a:srgbClr val="000099"/>
                </a:solidFill>
                <a:cs typeface="Times New Roman" panose="02020603050405020304" pitchFamily="18" charset="0"/>
              </a:rPr>
              <a:t>Channel </a:t>
            </a:r>
            <a:r>
              <a:rPr lang="en-US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Trojan</a:t>
            </a:r>
          </a:p>
          <a:p>
            <a:pPr marL="1603375" lvl="3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Botnet Trojan</a:t>
            </a:r>
          </a:p>
          <a:p>
            <a:pPr marL="1603375" lvl="3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VNC Trojan</a:t>
            </a:r>
          </a:p>
          <a:p>
            <a:pPr marL="1603375" lvl="3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Destructive Trojan</a:t>
            </a:r>
          </a:p>
          <a:p>
            <a:pPr marL="1603375" lvl="3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Data </a:t>
            </a:r>
            <a:r>
              <a:rPr lang="en-US" dirty="0">
                <a:solidFill>
                  <a:srgbClr val="000099"/>
                </a:solidFill>
                <a:cs typeface="Times New Roman" panose="02020603050405020304" pitchFamily="18" charset="0"/>
              </a:rPr>
              <a:t>Hiding </a:t>
            </a:r>
            <a:r>
              <a:rPr lang="en-US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Trojan, </a:t>
            </a:r>
            <a:r>
              <a:rPr lang="en-US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etc.</a:t>
            </a:r>
            <a:endParaRPr lang="en-US" dirty="0">
              <a:solidFill>
                <a:srgbClr val="000099"/>
              </a:solidFill>
              <a:cs typeface="Times New Roman" panose="02020603050405020304" pitchFamily="18" charset="0"/>
            </a:endParaRPr>
          </a:p>
        </p:txBody>
      </p:sp>
      <p:sp useBgFill="1"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Trojans</a:t>
            </a:r>
            <a:endParaRPr lang="en-US" sz="2800" kern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97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1013" y="1433484"/>
            <a:ext cx="84436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8975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99"/>
                </a:solidFill>
                <a:cs typeface="Times New Roman" panose="02020603050405020304" pitchFamily="18" charset="0"/>
              </a:rPr>
              <a:t>Command Shell Trojan</a:t>
            </a: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It gives remote control of command shell on a victim’s </a:t>
            </a: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machine.</a:t>
            </a: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Trojan 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server is installed on the victim’s machine, which opens a port for attacker to connect. </a:t>
            </a:r>
            <a:endParaRPr lang="en-US" sz="2200" dirty="0" smtClean="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The 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client is installed on the attacker’s machine, which used to launch a command shell on the victim’s </a:t>
            </a: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machine.</a:t>
            </a: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Tools – </a:t>
            </a:r>
            <a:r>
              <a:rPr lang="en-US" sz="2200" dirty="0" err="1" smtClean="0">
                <a:solidFill>
                  <a:srgbClr val="000099"/>
                </a:solidFill>
                <a:cs typeface="Times New Roman" panose="02020603050405020304" pitchFamily="18" charset="0"/>
              </a:rPr>
              <a:t>Netcat</a:t>
            </a: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.</a:t>
            </a:r>
            <a:endParaRPr lang="en-US" sz="2200" dirty="0">
              <a:solidFill>
                <a:srgbClr val="000099"/>
              </a:solidFill>
              <a:cs typeface="Times New Roman" panose="02020603050405020304" pitchFamily="18" charset="0"/>
            </a:endParaRPr>
          </a:p>
        </p:txBody>
      </p:sp>
      <p:sp useBgFill="1"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Trojan</a:t>
            </a:r>
            <a:endParaRPr lang="en-US" sz="2800" kern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51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1013" y="1433484"/>
            <a:ext cx="844360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8975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99"/>
                </a:solidFill>
                <a:cs typeface="Times New Roman" panose="02020603050405020304" pitchFamily="18" charset="0"/>
              </a:rPr>
              <a:t>Remote Access </a:t>
            </a:r>
            <a:r>
              <a:rPr lang="en-US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Trojan (RAT)</a:t>
            </a:r>
            <a:endParaRPr lang="en-US" dirty="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This </a:t>
            </a:r>
            <a:r>
              <a:rPr lang="en-US" sz="2200" dirty="0" err="1" smtClean="0">
                <a:solidFill>
                  <a:srgbClr val="000099"/>
                </a:solidFill>
                <a:cs typeface="Times New Roman" panose="02020603050405020304" pitchFamily="18" charset="0"/>
              </a:rPr>
              <a:t>trojan</a:t>
            </a: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works like a remote desktop </a:t>
            </a: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access.</a:t>
            </a: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Hacker gains </a:t>
            </a:r>
            <a:r>
              <a:rPr lang="en-US" sz="2200" dirty="0">
                <a:solidFill>
                  <a:srgbClr val="000099"/>
                </a:solidFill>
                <a:cs typeface="Times New Roman" panose="02020603050405020304" pitchFamily="18" charset="0"/>
              </a:rPr>
              <a:t>complete GUI access to the remote system. </a:t>
            </a:r>
            <a:endParaRPr lang="en-US" sz="2200" dirty="0" smtClean="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Tools – </a:t>
            </a:r>
            <a:r>
              <a:rPr lang="en-US" sz="2200" dirty="0" err="1" smtClean="0">
                <a:solidFill>
                  <a:srgbClr val="000099"/>
                </a:solidFill>
                <a:cs typeface="Times New Roman" panose="02020603050405020304" pitchFamily="18" charset="0"/>
              </a:rPr>
              <a:t>DarkComet</a:t>
            </a: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, Black Shades, </a:t>
            </a:r>
            <a:r>
              <a:rPr lang="en-US" sz="2200" dirty="0" err="1" smtClean="0">
                <a:solidFill>
                  <a:srgbClr val="000099"/>
                </a:solidFill>
                <a:cs typeface="Times New Roman" panose="02020603050405020304" pitchFamily="18" charset="0"/>
              </a:rPr>
              <a:t>njRAT</a:t>
            </a: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solidFill>
                  <a:srgbClr val="000099"/>
                </a:solidFill>
                <a:cs typeface="Times New Roman" panose="02020603050405020304" pitchFamily="18" charset="0"/>
              </a:rPr>
              <a:t>AndroRAT</a:t>
            </a:r>
            <a:r>
              <a:rPr lang="en-US" sz="22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, etc.</a:t>
            </a:r>
            <a:endParaRPr lang="en-US" sz="2200" dirty="0">
              <a:solidFill>
                <a:srgbClr val="000099"/>
              </a:solidFill>
              <a:cs typeface="Times New Roman" panose="02020603050405020304" pitchFamily="18" charset="0"/>
            </a:endParaRPr>
          </a:p>
        </p:txBody>
      </p:sp>
      <p:sp useBgFill="1"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Trojan</a:t>
            </a:r>
            <a:endParaRPr lang="en-US" sz="2800" kern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71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3333CC"/>
      </a:dk2>
      <a:lt2>
        <a:srgbClr val="FFFF00"/>
      </a:lt2>
      <a:accent1>
        <a:srgbClr val="FF9900"/>
      </a:accent1>
      <a:accent2>
        <a:srgbClr val="00FFFF"/>
      </a:accent2>
      <a:accent3>
        <a:srgbClr val="ADADE2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29892</TotalTime>
  <Words>955</Words>
  <Application>Microsoft Office PowerPoint</Application>
  <PresentationFormat>On-screen Show (4:3)</PresentationFormat>
  <Paragraphs>168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Blank Presentation</vt:lpstr>
      <vt:lpstr>Custom Design</vt:lpstr>
      <vt:lpstr>PowerPoint Presentation</vt:lpstr>
      <vt:lpstr>Malware</vt:lpstr>
      <vt:lpstr>Examples of Malware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>MSFT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Phil Bernstein</dc:creator>
  <cp:lastModifiedBy>Maddumala, Mahesh N. (UMKC-Student)</cp:lastModifiedBy>
  <cp:revision>990</cp:revision>
  <cp:lastPrinted>2001-01-03T18:16:48Z</cp:lastPrinted>
  <dcterms:created xsi:type="dcterms:W3CDTF">1996-12-18T00:07:49Z</dcterms:created>
  <dcterms:modified xsi:type="dcterms:W3CDTF">2017-10-11T21:55:58Z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philbe@microsoft.com</vt:lpwstr>
  </property>
  <property fmtid="{D5CDD505-2E9C-101B-9397-08002B2CF9AE}" pid="8" name="HomePage">
    <vt:lpwstr>http://www.cs.washington.edu/education/courses/593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C:\WINNT\Profiles\rprieto\Desktop</vt:lpwstr>
  </property>
</Properties>
</file>