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48" r:id="rId2"/>
    <p:sldMasterId id="2147483733" r:id="rId3"/>
  </p:sldMasterIdLst>
  <p:notesMasterIdLst>
    <p:notesMasterId r:id="rId18"/>
  </p:notesMasterIdLst>
  <p:handoutMasterIdLst>
    <p:handoutMasterId r:id="rId19"/>
  </p:handoutMasterIdLst>
  <p:sldIdLst>
    <p:sldId id="452" r:id="rId4"/>
    <p:sldId id="398" r:id="rId5"/>
    <p:sldId id="399" r:id="rId6"/>
    <p:sldId id="402" r:id="rId7"/>
    <p:sldId id="400" r:id="rId8"/>
    <p:sldId id="454" r:id="rId9"/>
    <p:sldId id="404" r:id="rId10"/>
    <p:sldId id="455" r:id="rId11"/>
    <p:sldId id="458" r:id="rId12"/>
    <p:sldId id="461" r:id="rId13"/>
    <p:sldId id="459" r:id="rId14"/>
    <p:sldId id="456" r:id="rId15"/>
    <p:sldId id="457" r:id="rId16"/>
    <p:sldId id="45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6"/>
    <a:srgbClr val="800000"/>
    <a:srgbClr val="000099"/>
    <a:srgbClr val="0000FF"/>
    <a:srgbClr val="990000"/>
    <a:srgbClr val="660066"/>
    <a:srgbClr val="FF9966"/>
    <a:srgbClr val="FFCC99"/>
    <a:srgbClr val="0099CC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1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004"/>
    </p:cViewPr>
  </p:sorterViewPr>
  <p:notesViewPr>
    <p:cSldViewPr snapToGrid="0">
      <p:cViewPr varScale="1">
        <p:scale>
          <a:sx n="74" d="100"/>
          <a:sy n="74" d="100"/>
        </p:scale>
        <p:origin x="-233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D956FB6-67E4-4D0F-9BCD-6AF2BDE8C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53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963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DDB35CE-09BB-4FCD-9513-C6B8896CBC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7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38CE6-852F-4FA8-9709-E0BC3757B6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8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E779-14F9-4586-85B5-6F3B6CC1CE3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5A3781A-9A1F-4F0E-B7A7-E063BFE8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6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E779-14F9-4586-85B5-6F3B6CC1CE3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5A3781A-9A1F-4F0E-B7A7-E063BFE8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4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E779-14F9-4586-85B5-6F3B6CC1CE3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5A3781A-9A1F-4F0E-B7A7-E063BFE8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59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E779-14F9-4586-85B5-6F3B6CC1CE3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5A3781A-9A1F-4F0E-B7A7-E063BFE8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28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E779-14F9-4586-85B5-6F3B6CC1CE3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5A3781A-9A1F-4F0E-B7A7-E063BFE8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55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E779-14F9-4586-85B5-6F3B6CC1CE3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5A3781A-9A1F-4F0E-B7A7-E063BFE8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66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E779-14F9-4586-85B5-6F3B6CC1CE3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5A3781A-9A1F-4F0E-B7A7-E063BFE8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98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E779-14F9-4586-85B5-6F3B6CC1CE3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5A3781A-9A1F-4F0E-B7A7-E063BFE8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375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E779-14F9-4586-85B5-6F3B6CC1CE3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5A3781A-9A1F-4F0E-B7A7-E063BFE8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1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E779-14F9-4586-85B5-6F3B6CC1CE3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5A3781A-9A1F-4F0E-B7A7-E063BFE8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5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/>
          <p:cNvCxnSpPr>
            <a:cxnSpLocks noChangeShapeType="1"/>
          </p:cNvCxnSpPr>
          <p:nvPr userDrawn="1"/>
        </p:nvCxnSpPr>
        <p:spPr bwMode="auto">
          <a:xfrm>
            <a:off x="0" y="92075"/>
            <a:ext cx="9144000" cy="0"/>
          </a:xfrm>
          <a:prstGeom prst="line">
            <a:avLst/>
          </a:prstGeom>
          <a:noFill/>
          <a:ln w="38100" cmpd="thickThin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6200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F10A4DAA-1B38-4787-A602-51870A8DE7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51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E779-14F9-4586-85B5-6F3B6CC1CE3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A5A3781A-9A1F-4F0E-B7A7-E063BFE80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5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974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04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8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649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5816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35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5017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320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23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6C873-1B19-42AD-9CD5-F23EED5BA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832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133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986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F7E54-4063-4A04-AD48-358FEAA632AB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9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36C873-1B19-42AD-9CD5-F23EED5BAB3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D84D2-C759-4732-9684-AEF5EDDEBB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2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AE999-36E9-4181-A63A-EC98135AD1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9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4E0D0-F494-4050-8B77-7F6DC476B1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2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37B60-1B37-4DD4-8AC9-DC23AE6948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9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54913" y="6553200"/>
            <a:ext cx="1512887" cy="242888"/>
          </a:xfrm>
        </p:spPr>
        <p:txBody>
          <a:bodyPr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2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51825" y="6386513"/>
            <a:ext cx="598488" cy="24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i="0" baseline="0">
                <a:solidFill>
                  <a:srgbClr val="000076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236C873-1B19-42AD-9CD5-F23EED5BAB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-228600" y="6629400"/>
            <a:ext cx="1004888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en-US" sz="1400" b="0" dirty="0"/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2319961" y="6362700"/>
            <a:ext cx="4050016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 smtClean="0">
                <a:solidFill>
                  <a:srgbClr val="000076"/>
                </a:solidFill>
                <a:latin typeface="Arial" pitchFamily="34" charset="0"/>
              </a:rPr>
              <a:t>Introduction to Information Security and Assurance</a:t>
            </a:r>
            <a:endParaRPr lang="en-US" sz="1200" b="1" dirty="0">
              <a:solidFill>
                <a:srgbClr val="000076"/>
              </a:solidFill>
              <a:latin typeface="Arial" pitchFamily="34" charset="0"/>
            </a:endParaRPr>
          </a:p>
        </p:txBody>
      </p:sp>
      <p:cxnSp>
        <p:nvCxnSpPr>
          <p:cNvPr id="1031" name="Straight Connector 3"/>
          <p:cNvCxnSpPr>
            <a:cxnSpLocks noChangeShapeType="1"/>
          </p:cNvCxnSpPr>
          <p:nvPr userDrawn="1"/>
        </p:nvCxnSpPr>
        <p:spPr bwMode="auto">
          <a:xfrm>
            <a:off x="0" y="6130925"/>
            <a:ext cx="9144000" cy="0"/>
          </a:xfrm>
          <a:prstGeom prst="line">
            <a:avLst/>
          </a:prstGeom>
          <a:noFill/>
          <a:ln w="38100" cmpd="thinThick" algn="ctr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6975475" y="6346825"/>
            <a:ext cx="1154113" cy="242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1200" b="1" dirty="0">
                <a:solidFill>
                  <a:srgbClr val="000076"/>
                </a:solidFill>
                <a:latin typeface="Arial" pitchFamily="34" charset="0"/>
                <a:cs typeface="Arial" pitchFamily="34" charset="0"/>
              </a:rPr>
              <a:t>Vijay Kumar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6183313"/>
            <a:ext cx="1731963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31" r:id="rId2"/>
    <p:sldLayoutId id="2147483747" r:id="rId3"/>
    <p:sldLayoutId id="2147483746" r:id="rId4"/>
    <p:sldLayoutId id="2147483727" r:id="rId5"/>
    <p:sldLayoutId id="2147483728" r:id="rId6"/>
    <p:sldLayoutId id="2147483729" r:id="rId7"/>
    <p:sldLayoutId id="2147483730" r:id="rId8"/>
    <p:sldLayoutId id="2147483732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FE779-14F9-4586-85B5-6F3B6CC1CE3D}" type="datetimeFigureOut">
              <a:rPr lang="en-US" smtClean="0"/>
              <a:t>1/31/2018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4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F7E54-4063-4A04-AD48-358FEAA632AB}" type="datetimeFigureOut">
              <a:rPr lang="en-US" smtClean="0"/>
              <a:t>1/31/2018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71995-0D4C-49D9-AB1D-F857108D5D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3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96275" y="6321425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6CE615E-EFF2-43BA-A46E-FDD975D0E220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1"/>
          <p:cNvSpPr>
            <a:spLocks noChangeArrowheads="1"/>
          </p:cNvSpPr>
          <p:nvPr/>
        </p:nvSpPr>
        <p:spPr bwMode="auto">
          <a:xfrm>
            <a:off x="199292" y="862013"/>
            <a:ext cx="8944708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CS5573</a:t>
            </a:r>
            <a:r>
              <a:rPr lang="en-US" sz="3200" dirty="0">
                <a:solidFill>
                  <a:srgbClr val="000076"/>
                </a:solidFill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rgbClr val="000076"/>
                </a:solidFill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000076"/>
                </a:solidFill>
                <a:cs typeface="Times New Roman" panose="02020603050405020304" pitchFamily="18" charset="0"/>
              </a:rPr>
              <a:t>Introduction to Information </a:t>
            </a:r>
            <a:r>
              <a:rPr lang="en-US" sz="3200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Security and Assurance</a:t>
            </a:r>
            <a:r>
              <a:rPr lang="en-US" sz="4000" dirty="0">
                <a:solidFill>
                  <a:srgbClr val="000076"/>
                </a:solidFill>
                <a:cs typeface="Times New Roman" panose="02020603050405020304" pitchFamily="18" charset="0"/>
              </a:rPr>
              <a:t/>
            </a:r>
            <a:br>
              <a:rPr lang="en-US" sz="4000" dirty="0">
                <a:solidFill>
                  <a:srgbClr val="000076"/>
                </a:solidFill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76"/>
                </a:solidFill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rgbClr val="000076"/>
                </a:solidFill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99"/>
                </a:solidFill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rgbClr val="000099"/>
                </a:solidFill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Ethical Hacking - </a:t>
            </a:r>
            <a:r>
              <a:rPr lang="en-US" sz="3200" dirty="0">
                <a:solidFill>
                  <a:srgbClr val="C00000"/>
                </a:solidFill>
                <a:cs typeface="Times New Roman" panose="02020603050405020304" pitchFamily="18" charset="0"/>
              </a:rPr>
              <a:t>Reconnaissance</a:t>
            </a:r>
          </a:p>
          <a:p>
            <a:pPr algn="ctr"/>
            <a:endParaRPr lang="en-US" sz="2800" dirty="0" smtClean="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sz="28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Instructor</a:t>
            </a:r>
            <a:r>
              <a:rPr lang="en-US" sz="2800" dirty="0">
                <a:solidFill>
                  <a:srgbClr val="000099"/>
                </a:solidFill>
                <a:cs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Mahesh Maddumala</a:t>
            </a:r>
            <a:endParaRPr lang="en-US" sz="2800" dirty="0">
              <a:solidFill>
                <a:srgbClr val="000076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5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7123" y="1614279"/>
            <a:ext cx="779185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Maltego</a:t>
            </a:r>
            <a:r>
              <a:rPr lang="en-US" sz="2200" dirty="0">
                <a:solidFill>
                  <a:srgbClr val="002060"/>
                </a:solidFill>
                <a:cs typeface="Times New Roman" panose="02020603050405020304" pitchFamily="18" charset="0"/>
              </a:rPr>
              <a:t> - This tool is used in online investigations for finding relationships between pieces of information from various sources located on the Internet.</a:t>
            </a:r>
          </a:p>
          <a:p>
            <a:pPr algn="just"/>
            <a:endParaRPr lang="en-US" sz="2200" dirty="0" smtClean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Recon-ng – Web reconnaissance framework.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Social Network sites.</a:t>
            </a:r>
            <a:endParaRPr lang="en-US" sz="2200" dirty="0">
              <a:solidFill>
                <a:srgbClr val="002060"/>
              </a:solidFill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 useBgFill="1"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96900" y="677693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2800" kern="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Footprinting</a:t>
            </a:r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</a:t>
            </a:r>
            <a:endParaRPr lang="en-US" sz="2800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0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7123" y="1614279"/>
            <a:ext cx="779185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Computer-based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Email attachments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Phishing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Online scams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URL obfuscation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Human-based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Eavesdropping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Shoulder surfing</a:t>
            </a:r>
            <a:endParaRPr lang="en-US" sz="22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Dumpster diving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Impersonation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Calling technical support</a:t>
            </a:r>
          </a:p>
        </p:txBody>
      </p:sp>
      <p:sp useBgFill="1"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96900" y="677693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Engineering</a:t>
            </a:r>
            <a:endParaRPr lang="en-US" sz="2800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2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A4DAA-1B38-4787-A602-51870A8DE70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45" y="1712068"/>
            <a:ext cx="8176122" cy="3521413"/>
          </a:xfrm>
          <a:prstGeom prst="rect">
            <a:avLst/>
          </a:prstGeom>
        </p:spPr>
      </p:pic>
      <p:sp useBgFill="1"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96900" y="64851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Questions</a:t>
            </a:r>
            <a:endParaRPr lang="en-US" sz="2800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957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A4DAA-1B38-4787-A602-51870A8DE70E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 useBgFill="1"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96900" y="64851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Questions</a:t>
            </a:r>
            <a:endParaRPr lang="en-US" sz="2800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75" y="1819072"/>
            <a:ext cx="8627562" cy="381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70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5827" y="1338263"/>
            <a:ext cx="7542717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spcAft>
                <a:spcPts val="600"/>
              </a:spcAft>
              <a:buBlip>
                <a:blip r:embed="rId2"/>
              </a:buBlip>
            </a:pPr>
            <a:r>
              <a:rPr lang="en-US" sz="2000" b="0" dirty="0"/>
              <a:t>Kevin M. Henry. </a:t>
            </a:r>
            <a:r>
              <a:rPr lang="en-US" sz="2000" b="0" i="1" dirty="0"/>
              <a:t>Penetration Testing: Protecting Networks and Systems</a:t>
            </a:r>
            <a:r>
              <a:rPr lang="en-US" sz="2000" b="0" dirty="0"/>
              <a:t>. IT Governance Ltd</a:t>
            </a:r>
            <a:r>
              <a:rPr lang="en-US" sz="2000" b="0" dirty="0" smtClean="0"/>
              <a:t>.</a:t>
            </a:r>
          </a:p>
          <a:p>
            <a:pPr marL="285750" lvl="1" indent="-285750" algn="just">
              <a:spcAft>
                <a:spcPts val="600"/>
              </a:spcAft>
              <a:buBlip>
                <a:blip r:embed="rId2"/>
              </a:buBlip>
            </a:pPr>
            <a:r>
              <a:rPr lang="en-US" sz="2000" b="0" dirty="0" smtClean="0"/>
              <a:t>Kimberly Graves. </a:t>
            </a:r>
            <a:r>
              <a:rPr lang="en-US" sz="2000" b="0" i="1" dirty="0" smtClean="0"/>
              <a:t>Certified Ethical Hacker study guide. </a:t>
            </a:r>
            <a:r>
              <a:rPr lang="en-US" sz="2000" b="0" dirty="0" err="1" smtClean="0"/>
              <a:t>Sybex</a:t>
            </a:r>
            <a:r>
              <a:rPr lang="en-US" sz="2000" b="0" dirty="0" smtClean="0"/>
              <a:t>.</a:t>
            </a:r>
          </a:p>
          <a:p>
            <a:pPr marL="285750" lvl="1" indent="-285750" algn="just">
              <a:spcAft>
                <a:spcPts val="600"/>
              </a:spcAft>
              <a:buBlip>
                <a:blip r:embed="rId2"/>
              </a:buBlip>
            </a:pPr>
            <a:r>
              <a:rPr lang="en-US" sz="2000" b="0" dirty="0"/>
              <a:t>https://www.paterva.com</a:t>
            </a:r>
          </a:p>
          <a:p>
            <a:pPr marL="285750" lvl="1" indent="-285750" algn="just">
              <a:spcAft>
                <a:spcPts val="600"/>
              </a:spcAft>
              <a:buBlip>
                <a:blip r:embed="rId2"/>
              </a:buBlip>
            </a:pPr>
            <a:r>
              <a:rPr lang="en-US" sz="2000" b="0" dirty="0"/>
              <a:t>https://</a:t>
            </a:r>
            <a:r>
              <a:rPr lang="en-US" sz="2000" b="0" dirty="0" smtClean="0"/>
              <a:t>en.wikipedia.org</a:t>
            </a:r>
            <a:endParaRPr lang="en-US" sz="2000" b="0" dirty="0"/>
          </a:p>
        </p:txBody>
      </p:sp>
      <p:sp useBgFill="1"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28663"/>
          </a:xfrm>
        </p:spPr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6336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5370" y="1297296"/>
            <a:ext cx="872571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i="1" dirty="0" err="1" smtClean="0">
                <a:solidFill>
                  <a:srgbClr val="000076"/>
                </a:solidFill>
                <a:cs typeface="Times New Roman" panose="02020603050405020304" pitchFamily="18" charset="0"/>
              </a:rPr>
              <a:t>Footprinting</a:t>
            </a:r>
            <a:r>
              <a:rPr lang="en-US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76"/>
                </a:solidFill>
                <a:cs typeface="Times New Roman" panose="02020603050405020304" pitchFamily="18" charset="0"/>
              </a:rPr>
              <a:t>is defined as the process of creating a blueprint or map of an </a:t>
            </a:r>
            <a:r>
              <a:rPr lang="en-US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organization’s network and systems.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76"/>
                </a:solidFill>
                <a:cs typeface="Times New Roman" panose="02020603050405020304" pitchFamily="18" charset="0"/>
              </a:rPr>
              <a:t>This is also referred to as the documentation phase because it collects required information about the target</a:t>
            </a:r>
            <a:r>
              <a:rPr lang="en-US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Information gathering includes collecting</a:t>
            </a:r>
            <a:r>
              <a:rPr lang="en-US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,</a:t>
            </a:r>
            <a:endParaRPr lang="en-US" dirty="0" smtClean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pPr marL="1090613" lvl="2" indent="-352425">
              <a:spcBef>
                <a:spcPts val="600"/>
              </a:spcBef>
              <a:buBlip>
                <a:blip r:embed="rId2"/>
              </a:buBlip>
              <a:tabLst>
                <a:tab pos="2743200" algn="l"/>
              </a:tabLst>
            </a:pPr>
            <a:r>
              <a:rPr lang="en-US" sz="2200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Organization’s information – </a:t>
            </a:r>
            <a:r>
              <a:rPr lang="en-US" sz="2200" i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background of the organization, websites, addresses, phone numbers, emails, employee details, working hours, etc.</a:t>
            </a:r>
            <a:endParaRPr lang="en-US" sz="2200" i="1" dirty="0" smtClean="0">
              <a:solidFill>
                <a:srgbClr val="000076"/>
              </a:solidFill>
              <a:cs typeface="Times New Roman" panose="02020603050405020304" pitchFamily="18" charset="0"/>
            </a:endParaRPr>
          </a:p>
          <a:p>
            <a:pPr marL="1090613" lvl="2" indent="-352425">
              <a:spcBef>
                <a:spcPts val="600"/>
              </a:spcBef>
              <a:buBlip>
                <a:blip r:embed="rId2"/>
              </a:buBlip>
              <a:tabLst>
                <a:tab pos="2743200" algn="l"/>
              </a:tabLst>
            </a:pPr>
            <a:r>
              <a:rPr lang="en-US" sz="2200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Organization’s network information – </a:t>
            </a:r>
            <a:r>
              <a:rPr lang="en-US" sz="2200" i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mapping the network, network topology, network blocks and IP addresses, Firewalls and IDS/IPS, VPN, etc. </a:t>
            </a:r>
          </a:p>
        </p:txBody>
      </p:sp>
      <p:sp useBgFill="1">
        <p:nvSpPr>
          <p:cNvPr id="51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609600"/>
            <a:ext cx="7772400" cy="728663"/>
          </a:xfrm>
        </p:spPr>
        <p:txBody>
          <a:bodyPr/>
          <a:lstStyle/>
          <a:p>
            <a:pPr lvl="0"/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Footprinting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013" y="1433484"/>
            <a:ext cx="84436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8975" lvl="1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i="1" dirty="0" err="1" smtClean="0">
                <a:solidFill>
                  <a:srgbClr val="000076"/>
                </a:solidFill>
                <a:cs typeface="Times New Roman" panose="02020603050405020304" pitchFamily="18" charset="0"/>
              </a:rPr>
              <a:t>Whois</a:t>
            </a:r>
            <a:r>
              <a:rPr lang="en-US" dirty="0">
                <a:solidFill>
                  <a:srgbClr val="000076"/>
                </a:solidFill>
                <a:cs typeface="Times New Roman" panose="02020603050405020304" pitchFamily="18" charset="0"/>
              </a:rPr>
              <a:t>: This utility searches the Internet for domain name administration details, such as domain ownership, address, loc</a:t>
            </a:r>
            <a:r>
              <a:rPr lang="en-US" dirty="0">
                <a:solidFill>
                  <a:srgbClr val="002060"/>
                </a:solidFill>
                <a:cs typeface="Times New Roman" panose="02020603050405020304" pitchFamily="18" charset="0"/>
              </a:rPr>
              <a:t>ation</a:t>
            </a:r>
            <a:r>
              <a:rPr lang="en-US" dirty="0">
                <a:solidFill>
                  <a:srgbClr val="000076"/>
                </a:solidFill>
                <a:cs typeface="Times New Roman" panose="02020603050405020304" pitchFamily="18" charset="0"/>
              </a:rPr>
              <a:t>, phone number, and so on, about a specific domain name. </a:t>
            </a:r>
            <a:endParaRPr lang="en-US" dirty="0" smtClean="0">
              <a:solidFill>
                <a:srgbClr val="000076"/>
              </a:solidFill>
              <a:cs typeface="Times New Roman" panose="02020603050405020304" pitchFamily="18" charset="0"/>
            </a:endParaRP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Operating System utilities –  </a:t>
            </a:r>
            <a:r>
              <a:rPr lang="en-US" sz="2200" dirty="0" err="1" smtClean="0">
                <a:solidFill>
                  <a:srgbClr val="000076"/>
                </a:solidFill>
                <a:cs typeface="Times New Roman" panose="02020603050405020304" pitchFamily="18" charset="0"/>
              </a:rPr>
              <a:t>whois</a:t>
            </a:r>
            <a:r>
              <a:rPr lang="en-US" sz="2200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 (Linux and Windows)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Online tools:</a:t>
            </a:r>
          </a:p>
          <a:p>
            <a:pPr marL="1603375" lvl="3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http</a:t>
            </a:r>
            <a:r>
              <a:rPr lang="en-US" sz="2200" dirty="0">
                <a:solidFill>
                  <a:srgbClr val="000076"/>
                </a:solidFill>
                <a:cs typeface="Times New Roman" panose="02020603050405020304" pitchFamily="18" charset="0"/>
              </a:rPr>
              <a:t>://www.whois.com</a:t>
            </a:r>
            <a:r>
              <a:rPr lang="en-US" sz="2200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/</a:t>
            </a:r>
          </a:p>
          <a:p>
            <a:pPr marL="1603375" lvl="3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0076"/>
                </a:solidFill>
                <a:cs typeface="Times New Roman" panose="02020603050405020304" pitchFamily="18" charset="0"/>
              </a:rPr>
              <a:t>https://</a:t>
            </a:r>
            <a:r>
              <a:rPr lang="en-US" sz="2200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www.networksolutions.com/</a:t>
            </a:r>
          </a:p>
          <a:p>
            <a:pPr marL="1146175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76"/>
                </a:solidFill>
                <a:cs typeface="Times New Roman" panose="02020603050405020304" pitchFamily="18" charset="0"/>
              </a:rPr>
              <a:t>Mobile Tools.</a:t>
            </a:r>
            <a:endParaRPr lang="en-US" sz="2200" dirty="0">
              <a:solidFill>
                <a:srgbClr val="000076"/>
              </a:solidFill>
              <a:cs typeface="Times New Roman" panose="02020603050405020304" pitchFamily="18" charset="0"/>
            </a:endParaRPr>
          </a:p>
          <a:p>
            <a:pPr marL="346075" lvl="1">
              <a:spcBef>
                <a:spcPts val="600"/>
              </a:spcBef>
            </a:pPr>
            <a:endParaRPr lang="en-US" dirty="0">
              <a:solidFill>
                <a:srgbClr val="000076"/>
              </a:solidFill>
              <a:cs typeface="Times New Roman" panose="02020603050405020304" pitchFamily="18" charset="0"/>
            </a:endParaRPr>
          </a:p>
        </p:txBody>
      </p:sp>
      <p:sp useBgFill="1"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sz="2800" b="1" kern="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Footprinting</a:t>
            </a:r>
            <a:r>
              <a:rPr lang="en-US" sz="2800" b="1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Whois</a:t>
            </a:r>
            <a:endParaRPr lang="en-US" sz="2800" b="1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24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69" y="378781"/>
            <a:ext cx="6483316" cy="5036284"/>
          </a:xfrm>
          <a:prstGeom prst="rect">
            <a:avLst/>
          </a:prstGeom>
        </p:spPr>
      </p:pic>
      <p:sp useBgFill="1"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26843" y="5415065"/>
            <a:ext cx="7772400" cy="479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200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sz="2200" kern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://www.whois.com/whois/ </a:t>
            </a:r>
            <a:r>
              <a:rPr lang="en-US" sz="2200" kern="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for </a:t>
            </a:r>
            <a:r>
              <a:rPr lang="en-US" sz="22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umkc.edu</a:t>
            </a:r>
            <a:endParaRPr lang="en-US" sz="2200" b="1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7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4826" y="1364213"/>
            <a:ext cx="8782962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There are five Regional Internet Registries (RIR) that oversee public IP addresses within their geographic regions and allows </a:t>
            </a:r>
            <a:r>
              <a:rPr lang="en-US" sz="2200" dirty="0" err="1" smtClean="0">
                <a:solidFill>
                  <a:srgbClr val="002060"/>
                </a:solidFill>
                <a:cs typeface="Times New Roman" panose="02020603050405020304" pitchFamily="18" charset="0"/>
              </a:rPr>
              <a:t>Whois</a:t>
            </a: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-type searches on their databases. </a:t>
            </a:r>
            <a:r>
              <a:rPr lang="en-US" sz="2200" dirty="0">
                <a:solidFill>
                  <a:srgbClr val="002060"/>
                </a:solidFill>
                <a:cs typeface="Times New Roman" panose="02020603050405020304" pitchFamily="18" charset="0"/>
              </a:rPr>
              <a:t>These are:</a:t>
            </a:r>
            <a:endParaRPr lang="en-US" sz="2200" dirty="0">
              <a:solidFill>
                <a:srgbClr val="000099"/>
              </a:solidFill>
            </a:endParaRPr>
          </a:p>
          <a:p>
            <a:pPr marL="1714500" lvl="3" indent="-342900">
              <a:spcBef>
                <a:spcPts val="600"/>
              </a:spcBef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  <a:cs typeface="Times New Roman" panose="02020603050405020304" pitchFamily="18" charset="0"/>
              </a:rPr>
              <a:t>American Registry for Internet Numbers (ARIN): North America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  <a:cs typeface="Times New Roman" panose="02020603050405020304" pitchFamily="18" charset="0"/>
              </a:rPr>
              <a:t>RIPE Network Coordination Centre (RIPE NCC): Europe, the Middle East and Central Asia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  <a:cs typeface="Times New Roman" panose="02020603050405020304" pitchFamily="18" charset="0"/>
              </a:rPr>
              <a:t>Asia-Pacific Network Information Centre (APNIC): Asia and the Pacific region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  <a:cs typeface="Times New Roman" panose="02020603050405020304" pitchFamily="18" charset="0"/>
              </a:rPr>
              <a:t>Latin American and Caribbean Internet Address Registry (LACNIC): Latin America and the Caribbean region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2200" dirty="0">
                <a:solidFill>
                  <a:srgbClr val="C00000"/>
                </a:solidFill>
                <a:cs typeface="Times New Roman" panose="02020603050405020304" pitchFamily="18" charset="0"/>
              </a:rPr>
              <a:t>African Network Information Centre (</a:t>
            </a:r>
            <a:r>
              <a:rPr lang="en-US" sz="2200" dirty="0" err="1">
                <a:solidFill>
                  <a:srgbClr val="C00000"/>
                </a:solidFill>
                <a:cs typeface="Times New Roman" panose="02020603050405020304" pitchFamily="18" charset="0"/>
              </a:rPr>
              <a:t>AfriNIC</a:t>
            </a:r>
            <a:r>
              <a:rPr lang="en-US" sz="2200" dirty="0">
                <a:solidFill>
                  <a:srgbClr val="C00000"/>
                </a:solidFill>
                <a:cs typeface="Times New Roman" panose="02020603050405020304" pitchFamily="18" charset="0"/>
              </a:rPr>
              <a:t>): Africa</a:t>
            </a:r>
          </a:p>
          <a:p>
            <a:pPr lvl="3"/>
            <a:endParaRPr lang="en-US" sz="2200" dirty="0">
              <a:solidFill>
                <a:srgbClr val="002060"/>
              </a:solidFill>
              <a:cs typeface="Times New Roman" panose="02020603050405020304" pitchFamily="18" charset="0"/>
            </a:endParaRPr>
          </a:p>
        </p:txBody>
      </p:sp>
      <p:sp useBgFill="1"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85800" y="60960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sz="2800" kern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Footprinting</a:t>
            </a:r>
            <a:r>
              <a:rPr lang="en-US" sz="28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Whois</a:t>
            </a:r>
            <a:endParaRPr lang="en-US" sz="2800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40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833" y="1987845"/>
            <a:ext cx="5683001" cy="3581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76570" y="798969"/>
            <a:ext cx="749273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0" dirty="0">
                <a:solidFill>
                  <a:srgbClr val="002060"/>
                </a:solidFill>
                <a:cs typeface="Times New Roman" panose="02020603050405020304" pitchFamily="18" charset="0"/>
              </a:rPr>
              <a:t>Entering the IP address of the target's web server into </a:t>
            </a:r>
            <a:r>
              <a:rPr lang="en-US" sz="2200" kern="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ARIN's </a:t>
            </a:r>
            <a:r>
              <a:rPr lang="en-US" sz="2200" kern="0" dirty="0" err="1">
                <a:solidFill>
                  <a:srgbClr val="002060"/>
                </a:solidFill>
                <a:cs typeface="Times New Roman" panose="02020603050405020304" pitchFamily="18" charset="0"/>
              </a:rPr>
              <a:t>Whois</a:t>
            </a:r>
            <a:r>
              <a:rPr lang="en-US" sz="2200" kern="0" dirty="0">
                <a:solidFill>
                  <a:srgbClr val="002060"/>
                </a:solidFill>
                <a:cs typeface="Times New Roman" panose="02020603050405020304" pitchFamily="18" charset="0"/>
              </a:rPr>
              <a:t> (www.arin.net) will identify </a:t>
            </a:r>
            <a:r>
              <a:rPr lang="en-US" sz="2200" kern="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the number </a:t>
            </a:r>
            <a:r>
              <a:rPr lang="en-US" sz="2200" kern="0" dirty="0">
                <a:solidFill>
                  <a:srgbClr val="002060"/>
                </a:solidFill>
                <a:cs typeface="Times New Roman" panose="02020603050405020304" pitchFamily="18" charset="0"/>
              </a:rPr>
              <a:t>and </a:t>
            </a:r>
            <a:r>
              <a:rPr lang="en-US" sz="2200" kern="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range </a:t>
            </a:r>
            <a:r>
              <a:rPr lang="en-US" sz="2200" kern="0" dirty="0">
                <a:solidFill>
                  <a:srgbClr val="002060"/>
                </a:solidFill>
                <a:cs typeface="Times New Roman" panose="02020603050405020304" pitchFamily="18" charset="0"/>
              </a:rPr>
              <a:t>of IP</a:t>
            </a:r>
            <a:r>
              <a:rPr lang="en-US" sz="2200" kern="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.</a:t>
            </a:r>
            <a:endParaRPr lang="en-US" sz="2200" kern="0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47813" y="5569245"/>
            <a:ext cx="55350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whois.arin.net output for </a:t>
            </a:r>
            <a:r>
              <a:rPr lang="en-US" kern="0" dirty="0">
                <a:solidFill>
                  <a:srgbClr val="C00000"/>
                </a:solidFill>
                <a:cs typeface="Times New Roman" panose="02020603050405020304" pitchFamily="18" charset="0"/>
              </a:rPr>
              <a:t>134.193.86.1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75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7123" y="1614279"/>
            <a:ext cx="779185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Nslookup</a:t>
            </a:r>
            <a:r>
              <a:rPr lang="en-US" sz="2200" dirty="0">
                <a:solidFill>
                  <a:srgbClr val="002060"/>
                </a:solidFill>
                <a:cs typeface="Times New Roman" panose="02020603050405020304" pitchFamily="18" charset="0"/>
              </a:rPr>
              <a:t> is a program to query Internet domain name </a:t>
            </a: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servers for record information.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It </a:t>
            </a:r>
            <a:r>
              <a:rPr lang="en-US" sz="2200" dirty="0">
                <a:solidFill>
                  <a:srgbClr val="002060"/>
                </a:solidFill>
                <a:cs typeface="Times New Roman" panose="02020603050405020304" pitchFamily="18" charset="0"/>
              </a:rPr>
              <a:t>displays information that can be used to identify the target's Domain Name System (DNS) infrastructure by querying DNS servers for machine name and address information</a:t>
            </a: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Both </a:t>
            </a:r>
            <a:r>
              <a:rPr lang="en-US" sz="2200" dirty="0">
                <a:solidFill>
                  <a:srgbClr val="002060"/>
                </a:solidFill>
                <a:cs typeface="Times New Roman" panose="02020603050405020304" pitchFamily="18" charset="0"/>
              </a:rPr>
              <a:t>the Linux and Windows operating systems come with an </a:t>
            </a:r>
            <a:r>
              <a:rPr lang="en-US" sz="2200" dirty="0" err="1">
                <a:solidFill>
                  <a:srgbClr val="002060"/>
                </a:solidFill>
                <a:cs typeface="Times New Roman" panose="02020603050405020304" pitchFamily="18" charset="0"/>
              </a:rPr>
              <a:t>Nslookup</a:t>
            </a:r>
            <a:r>
              <a:rPr lang="en-US" sz="2200" dirty="0">
                <a:solidFill>
                  <a:srgbClr val="002060"/>
                </a:solidFill>
                <a:cs typeface="Times New Roman" panose="02020603050405020304" pitchFamily="18" charset="0"/>
              </a:rPr>
              <a:t> client. </a:t>
            </a:r>
          </a:p>
        </p:txBody>
      </p:sp>
      <p:sp useBgFill="1"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96900" y="64851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sz="2800" kern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Footprinting</a:t>
            </a:r>
            <a:r>
              <a:rPr lang="en-US" sz="28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Nslookup</a:t>
            </a:r>
            <a:endParaRPr lang="en-US" sz="2800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0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7123" y="1614279"/>
            <a:ext cx="779185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Website technical details and statistics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Operating system (</a:t>
            </a:r>
            <a:r>
              <a:rPr lang="en-US" sz="2200" dirty="0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eg</a:t>
            </a:r>
            <a:r>
              <a:rPr lang="en-US" sz="22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: Windows Server 2008)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Software (</a:t>
            </a:r>
            <a:r>
              <a:rPr lang="en-US" sz="2200" dirty="0" err="1" smtClean="0">
                <a:solidFill>
                  <a:srgbClr val="C00000"/>
                </a:solidFill>
                <a:cs typeface="Times New Roman" panose="02020603050405020304" pitchFamily="18" charset="0"/>
              </a:rPr>
              <a:t>eg</a:t>
            </a:r>
            <a:r>
              <a:rPr lang="en-US" sz="22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: Apache)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Subdomains</a:t>
            </a:r>
            <a:endParaRPr lang="en-US" sz="22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Sub-directories and parameters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Databases</a:t>
            </a:r>
            <a:endParaRPr lang="en-US" sz="22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Scripting platforms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Website traffic details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Website reputation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Mirroring entire website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Web spiders</a:t>
            </a:r>
          </a:p>
        </p:txBody>
      </p:sp>
      <p:sp useBgFill="1"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96900" y="648510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800" kern="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Footprinting</a:t>
            </a:r>
            <a:r>
              <a:rPr lang="en-US" sz="28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47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69300" y="6299200"/>
            <a:ext cx="598488" cy="242888"/>
          </a:xfrm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BD6D35A-7680-4FAE-B98C-7C08914A3E23}" type="slidenum">
              <a:rPr lang="en-US" sz="1400" smtClean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en-US" sz="1400" dirty="0" smtClean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7123" y="1614279"/>
            <a:ext cx="779185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Website technical details and statistics -  </a:t>
            </a:r>
            <a:r>
              <a:rPr lang="en-US" sz="22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www.netcraft.com</a:t>
            </a:r>
          </a:p>
          <a:p>
            <a:pPr algn="just"/>
            <a:endParaRPr lang="en-US" sz="2200" dirty="0" smtClean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Website mirroring - </a:t>
            </a:r>
            <a:r>
              <a:rPr lang="en-US" sz="22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www.surfoffline.com</a:t>
            </a:r>
          </a:p>
          <a:p>
            <a:pPr algn="just"/>
            <a:endParaRPr lang="en-US" sz="2200" dirty="0" smtClean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  <a:cs typeface="Times New Roman" panose="02020603050405020304" pitchFamily="18" charset="0"/>
              </a:rPr>
              <a:t>Website archives – </a:t>
            </a:r>
            <a:r>
              <a:rPr lang="en-US" sz="22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www.archive.org</a:t>
            </a:r>
          </a:p>
        </p:txBody>
      </p:sp>
      <p:sp useBgFill="1"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96900" y="677693"/>
            <a:ext cx="7772400" cy="72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2800" kern="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Footprinting</a:t>
            </a:r>
            <a:r>
              <a:rPr lang="en-US" sz="2800" kern="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</a:t>
            </a:r>
            <a:endParaRPr lang="en-US" sz="2800" kern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25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3333CC"/>
      </a:dk2>
      <a:lt2>
        <a:srgbClr val="FFFF00"/>
      </a:lt2>
      <a:accent1>
        <a:srgbClr val="FF9900"/>
      </a:accent1>
      <a:accent2>
        <a:srgbClr val="00FFFF"/>
      </a:accent2>
      <a:accent3>
        <a:srgbClr val="ADADE2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27593</TotalTime>
  <Words>486</Words>
  <Application>Microsoft Office PowerPoint</Application>
  <PresentationFormat>On-screen Show (4:3)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Blank Presentation</vt:lpstr>
      <vt:lpstr>1_Custom Design</vt:lpstr>
      <vt:lpstr>Custom Design</vt:lpstr>
      <vt:lpstr>PowerPoint Presentation</vt:lpstr>
      <vt:lpstr>Footprinting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>MSFT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Phil Bernstein</dc:creator>
  <cp:lastModifiedBy>Maddumala, Mahesh N. (UMKC-Student)</cp:lastModifiedBy>
  <cp:revision>879</cp:revision>
  <cp:lastPrinted>2001-01-03T18:16:48Z</cp:lastPrinted>
  <dcterms:created xsi:type="dcterms:W3CDTF">1996-12-18T00:07:49Z</dcterms:created>
  <dcterms:modified xsi:type="dcterms:W3CDTF">2018-01-31T22:58:57Z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philbe@microsoft.com</vt:lpwstr>
  </property>
  <property fmtid="{D5CDD505-2E9C-101B-9397-08002B2CF9AE}" pid="8" name="HomePage">
    <vt:lpwstr>http://www.cs.washington.edu/education/courses/593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C:\WINNT\Profiles\rprieto\Desktop</vt:lpwstr>
  </property>
</Properties>
</file>