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3" r:id="rId2"/>
  </p:sldMasterIdLst>
  <p:notesMasterIdLst>
    <p:notesMasterId r:id="rId91"/>
  </p:notesMasterIdLst>
  <p:handoutMasterIdLst>
    <p:handoutMasterId r:id="rId92"/>
  </p:handoutMasterIdLst>
  <p:sldIdLst>
    <p:sldId id="465" r:id="rId3"/>
    <p:sldId id="466" r:id="rId4"/>
    <p:sldId id="467" r:id="rId5"/>
    <p:sldId id="469" r:id="rId6"/>
    <p:sldId id="481" r:id="rId7"/>
    <p:sldId id="470" r:id="rId8"/>
    <p:sldId id="472" r:id="rId9"/>
    <p:sldId id="482" r:id="rId10"/>
    <p:sldId id="474" r:id="rId11"/>
    <p:sldId id="475" r:id="rId12"/>
    <p:sldId id="476" r:id="rId13"/>
    <p:sldId id="480" r:id="rId14"/>
    <p:sldId id="378" r:id="rId15"/>
    <p:sldId id="379" r:id="rId16"/>
    <p:sldId id="380" r:id="rId17"/>
    <p:sldId id="381" r:id="rId18"/>
    <p:sldId id="382" r:id="rId19"/>
    <p:sldId id="383" r:id="rId20"/>
    <p:sldId id="384" r:id="rId21"/>
    <p:sldId id="388" r:id="rId22"/>
    <p:sldId id="389" r:id="rId23"/>
    <p:sldId id="385" r:id="rId24"/>
    <p:sldId id="386" r:id="rId25"/>
    <p:sldId id="391" r:id="rId26"/>
    <p:sldId id="392" r:id="rId27"/>
    <p:sldId id="393" r:id="rId28"/>
    <p:sldId id="394" r:id="rId29"/>
    <p:sldId id="395" r:id="rId30"/>
    <p:sldId id="396" r:id="rId31"/>
    <p:sldId id="463" r:id="rId32"/>
    <p:sldId id="397"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 id="416" r:id="rId52"/>
    <p:sldId id="417" r:id="rId53"/>
    <p:sldId id="418" r:id="rId54"/>
    <p:sldId id="419" r:id="rId55"/>
    <p:sldId id="420" r:id="rId56"/>
    <p:sldId id="421" r:id="rId57"/>
    <p:sldId id="458" r:id="rId58"/>
    <p:sldId id="459" r:id="rId59"/>
    <p:sldId id="460" r:id="rId60"/>
    <p:sldId id="461" r:id="rId61"/>
    <p:sldId id="424" r:id="rId62"/>
    <p:sldId id="428" r:id="rId63"/>
    <p:sldId id="430" r:id="rId64"/>
    <p:sldId id="429" r:id="rId65"/>
    <p:sldId id="431" r:id="rId66"/>
    <p:sldId id="432" r:id="rId67"/>
    <p:sldId id="436"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54" r:id="rId86"/>
    <p:sldId id="455" r:id="rId87"/>
    <p:sldId id="456" r:id="rId88"/>
    <p:sldId id="457" r:id="rId89"/>
    <p:sldId id="462" r:id="rId90"/>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00000"/>
    <a:srgbClr val="990000"/>
    <a:srgbClr val="660066"/>
    <a:srgbClr val="0000FF"/>
    <a:srgbClr val="000076"/>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5" d="100"/>
          <a:sy n="115" d="100"/>
        </p:scale>
        <p:origin x="136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85270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F7E54-4063-4A04-AD48-358FEAA632AB}"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3230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F7E54-4063-4A04-AD48-358FEAA632AB}"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06886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F7E54-4063-4A04-AD48-358FEAA632AB}" type="datetimeFigureOut">
              <a:rPr lang="en-US" smtClean="0"/>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53358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321035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F7E54-4063-4A04-AD48-358FEAA632AB}" type="datetimeFigureOut">
              <a:rPr lang="en-US" smtClean="0"/>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720501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35663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756231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485413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307599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91769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1118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99689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319961" y="6362700"/>
            <a:ext cx="4050016"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smtClean="0">
                <a:solidFill>
                  <a:srgbClr val="000076"/>
                </a:solidFill>
                <a:latin typeface="Arial" pitchFamily="34" charset="0"/>
              </a:rPr>
              <a:t>Introduction to Information Security and Assurance</a:t>
            </a:r>
            <a:endParaRPr lang="en-US" sz="1200" b="1" dirty="0">
              <a:solidFill>
                <a:srgbClr val="000076"/>
              </a:solidFill>
              <a:latin typeface="Arial" pitchFamily="34" charset="0"/>
            </a:endParaRP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01600" y="6183313"/>
            <a:ext cx="1731963"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46" r:id="rId3"/>
    <p:sldLayoutId id="2147483727" r:id="rId4"/>
    <p:sldLayoutId id="2147483728" r:id="rId5"/>
    <p:sldLayoutId id="2147483729" r:id="rId6"/>
    <p:sldLayoutId id="2147483730" r:id="rId7"/>
    <p:sldLayoutId id="2147483732" r:id="rId8"/>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F7E54-4063-4A04-AD48-358FEAA632AB}" type="datetimeFigureOut">
              <a:rPr lang="en-US" smtClean="0"/>
              <a:t>10/30/2017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71995-0D4C-49D9-AB1D-F857108D5D4F}" type="slidenum">
              <a:rPr lang="en-US" smtClean="0"/>
              <a:t>‹#›</a:t>
            </a:fld>
            <a:endParaRPr lang="en-US"/>
          </a:p>
        </p:txBody>
      </p:sp>
    </p:spTree>
    <p:extLst>
      <p:ext uri="{BB962C8B-B14F-4D97-AF65-F5344CB8AC3E}">
        <p14:creationId xmlns:p14="http://schemas.microsoft.com/office/powerpoint/2010/main" val="38522388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smtClean="0">
                <a:solidFill>
                  <a:srgbClr val="C00000"/>
                </a:solidFill>
                <a:cs typeface="Times New Roman" panose="02020603050405020304" pitchFamily="18" charset="0"/>
              </a:rPr>
              <a:t>CS5573</a:t>
            </a:r>
            <a:r>
              <a:rPr lang="en-US" sz="2800" dirty="0">
                <a:solidFill>
                  <a:srgbClr val="C00000"/>
                </a:solidFill>
                <a:cs typeface="Times New Roman" panose="02020603050405020304" pitchFamily="18" charset="0"/>
              </a:rPr>
              <a:t/>
            </a:r>
            <a:br>
              <a:rPr lang="en-US" sz="2800" dirty="0">
                <a:solidFill>
                  <a:srgbClr val="C00000"/>
                </a:solidFill>
                <a:cs typeface="Times New Roman" panose="02020603050405020304" pitchFamily="18" charset="0"/>
              </a:rPr>
            </a:br>
            <a:r>
              <a:rPr lang="en-US" sz="2800" dirty="0">
                <a:solidFill>
                  <a:srgbClr val="C00000"/>
                </a:solidFill>
                <a:cs typeface="Times New Roman" panose="02020603050405020304" pitchFamily="18" charset="0"/>
              </a:rPr>
              <a:t>Introduction to Information </a:t>
            </a:r>
            <a:r>
              <a:rPr lang="en-US" sz="2800" dirty="0" smtClean="0">
                <a:solidFill>
                  <a:srgbClr val="C00000"/>
                </a:solidFill>
                <a:cs typeface="Times New Roman" panose="02020603050405020304" pitchFamily="18" charset="0"/>
              </a:rPr>
              <a:t>Security</a:t>
            </a:r>
            <a:r>
              <a:rPr lang="en-US" sz="4000" dirty="0">
                <a:solidFill>
                  <a:srgbClr val="000099"/>
                </a:solidFill>
                <a:cs typeface="Times New Roman" panose="02020603050405020304" pitchFamily="18" charset="0"/>
              </a:rPr>
              <a:t/>
            </a:r>
            <a:br>
              <a:rPr lang="en-US" sz="4000" dirty="0">
                <a:solidFill>
                  <a:srgbClr val="000099"/>
                </a:solidFill>
                <a:cs typeface="Times New Roman" panose="02020603050405020304" pitchFamily="18" charset="0"/>
              </a:rPr>
            </a:br>
            <a:r>
              <a:rPr lang="en-US" sz="2800" dirty="0">
                <a:solidFill>
                  <a:srgbClr val="000099"/>
                </a:solidFill>
                <a:cs typeface="Times New Roman" panose="02020603050405020304" pitchFamily="18" charset="0"/>
              </a:rPr>
              <a:t/>
            </a:r>
            <a:br>
              <a:rPr lang="en-US" sz="2800" dirty="0">
                <a:solidFill>
                  <a:srgbClr val="000099"/>
                </a:solidFill>
                <a:cs typeface="Times New Roman" panose="02020603050405020304" pitchFamily="18" charset="0"/>
              </a:rPr>
            </a:br>
            <a:endParaRPr lang="en-US" sz="2800" dirty="0">
              <a:solidFill>
                <a:srgbClr val="000099"/>
              </a:solidFill>
              <a:cs typeface="Times New Roman" panose="02020603050405020304" pitchFamily="18" charset="0"/>
            </a:endParaRPr>
          </a:p>
          <a:p>
            <a:pPr algn="ctr"/>
            <a:endParaRPr lang="en-US" sz="2800" dirty="0">
              <a:solidFill>
                <a:srgbClr val="000099"/>
              </a:solidFill>
              <a:latin typeface="Arial" pitchFamily="34" charset="0"/>
              <a:cs typeface="Arial" pitchFamily="34" charset="0"/>
            </a:endParaRPr>
          </a:p>
          <a:p>
            <a:pPr algn="ctr"/>
            <a:r>
              <a:rPr lang="en-US" sz="2800" dirty="0" smtClean="0">
                <a:solidFill>
                  <a:srgbClr val="C00000"/>
                </a:solidFill>
                <a:cs typeface="Times New Roman" panose="02020603050405020304" pitchFamily="18" charset="0"/>
              </a:rPr>
              <a:t>Access Control</a:t>
            </a:r>
            <a:endParaRPr lang="en-US" sz="2800" dirty="0">
              <a:solidFill>
                <a:srgbClr val="C00000"/>
              </a:solidFill>
              <a:cs typeface="Times New Roman" panose="02020603050405020304" pitchFamily="18" charset="0"/>
            </a:endParaRPr>
          </a:p>
          <a:p>
            <a:pPr algn="ctr"/>
            <a:endParaRPr lang="en-US" sz="2800" dirty="0" smtClean="0">
              <a:solidFill>
                <a:srgbClr val="000099"/>
              </a:solidFill>
              <a:latin typeface="Arial" pitchFamily="34" charset="0"/>
              <a:cs typeface="Arial" pitchFamily="34" charset="0"/>
            </a:endParaRPr>
          </a:p>
          <a:p>
            <a:pPr algn="ctr"/>
            <a:r>
              <a:rPr lang="en-US" i="1" dirty="0" smtClean="0">
                <a:solidFill>
                  <a:srgbClr val="000076"/>
                </a:solidFill>
                <a:cs typeface="Times New Roman" panose="02020603050405020304" pitchFamily="18" charset="0"/>
              </a:rPr>
              <a:t>Mahesh Maddumala and Vijay </a:t>
            </a:r>
            <a:r>
              <a:rPr lang="en-US" i="1" dirty="0">
                <a:solidFill>
                  <a:srgbClr val="000076"/>
                </a:solidFill>
                <a:cs typeface="Times New Roman" panose="02020603050405020304" pitchFamily="18" charset="0"/>
              </a:rPr>
              <a:t>Kumar</a:t>
            </a:r>
            <a:r>
              <a:rPr lang="en-US" dirty="0">
                <a:solidFill>
                  <a:srgbClr val="000099"/>
                </a:solidFill>
                <a:cs typeface="Times New Roman" panose="02020603050405020304" pitchFamily="18" charset="0"/>
              </a:rPr>
              <a:t/>
            </a:r>
            <a:br>
              <a:rPr lang="en-US" dirty="0">
                <a:solidFill>
                  <a:srgbClr val="000099"/>
                </a:solidFill>
                <a:cs typeface="Times New Roman" panose="02020603050405020304" pitchFamily="18" charset="0"/>
              </a:rPr>
            </a:br>
            <a:r>
              <a:rPr lang="en-US" dirty="0">
                <a:solidFill>
                  <a:srgbClr val="666699"/>
                </a:solidFill>
                <a:cs typeface="Times New Roman" panose="02020603050405020304" pitchFamily="18" charset="0"/>
              </a:rPr>
              <a:t>Computer Science Electrical Engineering</a:t>
            </a:r>
            <a:br>
              <a:rPr lang="en-US" dirty="0">
                <a:solidFill>
                  <a:srgbClr val="666699"/>
                </a:solidFill>
                <a:cs typeface="Times New Roman" panose="02020603050405020304" pitchFamily="18" charset="0"/>
              </a:rPr>
            </a:br>
            <a:r>
              <a:rPr lang="en-US" dirty="0">
                <a:solidFill>
                  <a:srgbClr val="666699"/>
                </a:solidFill>
                <a:cs typeface="Times New Roman" panose="02020603050405020304" pitchFamily="18" charset="0"/>
              </a:rPr>
              <a:t>University of Missouri-Kansas City</a:t>
            </a:r>
            <a:br>
              <a:rPr lang="en-US" dirty="0">
                <a:solidFill>
                  <a:srgbClr val="666699"/>
                </a:solidFill>
                <a:cs typeface="Times New Roman" panose="02020603050405020304" pitchFamily="18" charset="0"/>
              </a:rPr>
            </a:br>
            <a:r>
              <a:rPr lang="en-US" dirty="0">
                <a:solidFill>
                  <a:srgbClr val="666699"/>
                </a:solidFill>
                <a:cs typeface="Times New Roman" panose="02020603050405020304" pitchFamily="18" charset="0"/>
              </a:rPr>
              <a:t>Kansas City, MO, USA.</a:t>
            </a:r>
          </a:p>
        </p:txBody>
      </p:sp>
    </p:spTree>
    <p:extLst>
      <p:ext uri="{BB962C8B-B14F-4D97-AF65-F5344CB8AC3E}">
        <p14:creationId xmlns:p14="http://schemas.microsoft.com/office/powerpoint/2010/main" val="984641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604953"/>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Mandatory </a:t>
            </a:r>
            <a:r>
              <a:rPr lang="en-US" sz="2800" b="1" dirty="0">
                <a:solidFill>
                  <a:srgbClr val="C00000"/>
                </a:solidFill>
                <a:latin typeface="Times New Roman" panose="02020603050405020304" pitchFamily="18" charset="0"/>
                <a:cs typeface="Times New Roman" panose="02020603050405020304" pitchFamily="18" charset="0"/>
              </a:rPr>
              <a:t>Access Control </a:t>
            </a:r>
            <a:r>
              <a:rPr lang="en-US" sz="2800" b="1" dirty="0" smtClean="0">
                <a:solidFill>
                  <a:srgbClr val="C00000"/>
                </a:solidFill>
                <a:latin typeface="Times New Roman" panose="02020603050405020304" pitchFamily="18" charset="0"/>
                <a:cs typeface="Times New Roman" panose="02020603050405020304" pitchFamily="18" charset="0"/>
              </a:rPr>
              <a:t>(MAC</a:t>
            </a:r>
            <a:r>
              <a:rPr lang="en-US" sz="2800" b="1" dirty="0">
                <a:solidFill>
                  <a:srgbClr val="C00000"/>
                </a:solidFill>
                <a:latin typeface="Times New Roman" panose="02020603050405020304" pitchFamily="18" charset="0"/>
                <a:cs typeface="Times New Roman" panose="02020603050405020304" pitchFamily="18" charset="0"/>
              </a:rPr>
              <a:t>)</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55644" y="1117277"/>
            <a:ext cx="8135056" cy="4308872"/>
          </a:xfrm>
          <a:prstGeom prst="rect">
            <a:avLst/>
          </a:prstGeom>
        </p:spPr>
        <p:txBody>
          <a:bodyPr wrap="square">
            <a:spAutoFit/>
          </a:bodyPr>
          <a:lstStyle/>
          <a:p>
            <a:pPr marL="804863" lvl="0" indent="-342900" algn="just">
              <a:spcBef>
                <a:spcPts val="600"/>
              </a:spcBef>
              <a:buBlip>
                <a:blip r:embed="rId2"/>
              </a:buBlip>
            </a:pPr>
            <a:r>
              <a:rPr lang="en-US" dirty="0">
                <a:solidFill>
                  <a:srgbClr val="002060"/>
                </a:solidFill>
              </a:rPr>
              <a:t>When a system mechanism and the owner control access to an object, an individual user cannot alter that access. This control is called MAC. </a:t>
            </a:r>
            <a:endParaRPr lang="en-US" dirty="0" smtClean="0">
              <a:solidFill>
                <a:srgbClr val="002060"/>
              </a:solidFill>
            </a:endParaRPr>
          </a:p>
          <a:p>
            <a:pPr marL="804863" lvl="0" indent="-342900" algn="just">
              <a:spcBef>
                <a:spcPts val="600"/>
              </a:spcBef>
              <a:buBlip>
                <a:blip r:embed="rId2"/>
              </a:buBlip>
            </a:pPr>
            <a:r>
              <a:rPr lang="en-US" dirty="0" smtClean="0">
                <a:solidFill>
                  <a:srgbClr val="002060"/>
                </a:solidFill>
              </a:rPr>
              <a:t>MAC </a:t>
            </a:r>
            <a:r>
              <a:rPr lang="en-US" dirty="0">
                <a:solidFill>
                  <a:srgbClr val="002060"/>
                </a:solidFill>
              </a:rPr>
              <a:t>controls access based on security labels (which indicate how sensitive or critical system resources are) with security clearance (which indicates system entities are eligible to access certain resources). </a:t>
            </a:r>
            <a:endParaRPr lang="en-US" dirty="0" smtClean="0">
              <a:solidFill>
                <a:srgbClr val="002060"/>
              </a:solidFill>
            </a:endParaRPr>
          </a:p>
          <a:p>
            <a:pPr marL="804863" lvl="0" indent="-342900" algn="just">
              <a:spcBef>
                <a:spcPts val="600"/>
              </a:spcBef>
              <a:buBlip>
                <a:blip r:embed="rId2"/>
              </a:buBlip>
            </a:pPr>
            <a:r>
              <a:rPr lang="en-US" dirty="0" smtClean="0">
                <a:solidFill>
                  <a:srgbClr val="002060"/>
                </a:solidFill>
              </a:rPr>
              <a:t>This </a:t>
            </a:r>
            <a:r>
              <a:rPr lang="en-US" dirty="0">
                <a:solidFill>
                  <a:srgbClr val="002060"/>
                </a:solidFill>
              </a:rPr>
              <a:t>is termed as mandatory because an entity that has clearance to access a resource may not, just by its own volition, enable another entity to access that </a:t>
            </a:r>
            <a:r>
              <a:rPr lang="en-US" dirty="0" smtClean="0">
                <a:solidFill>
                  <a:srgbClr val="002060"/>
                </a:solidFill>
              </a:rPr>
              <a:t>resource.</a:t>
            </a:r>
            <a:endParaRPr lang="en-US" dirty="0">
              <a:solidFill>
                <a:srgbClr val="002060"/>
              </a:solidFill>
            </a:endParaRPr>
          </a:p>
        </p:txBody>
      </p:sp>
    </p:spTree>
    <p:extLst>
      <p:ext uri="{BB962C8B-B14F-4D97-AF65-F5344CB8AC3E}">
        <p14:creationId xmlns:p14="http://schemas.microsoft.com/office/powerpoint/2010/main" val="2756513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Mandatory </a:t>
            </a:r>
            <a:r>
              <a:rPr lang="en-US" sz="2800" b="1" dirty="0">
                <a:solidFill>
                  <a:srgbClr val="C00000"/>
                </a:solidFill>
                <a:latin typeface="Times New Roman" panose="02020603050405020304" pitchFamily="18" charset="0"/>
                <a:cs typeface="Times New Roman" panose="02020603050405020304" pitchFamily="18" charset="0"/>
              </a:rPr>
              <a:t>Access Control </a:t>
            </a:r>
            <a:r>
              <a:rPr lang="en-US" sz="2800" b="1" dirty="0" smtClean="0">
                <a:solidFill>
                  <a:srgbClr val="C00000"/>
                </a:solidFill>
                <a:latin typeface="Times New Roman" panose="02020603050405020304" pitchFamily="18" charset="0"/>
                <a:cs typeface="Times New Roman" panose="02020603050405020304" pitchFamily="18" charset="0"/>
              </a:rPr>
              <a:t>(MAC</a:t>
            </a:r>
            <a:r>
              <a:rPr lang="en-US" sz="2800" b="1" dirty="0">
                <a:solidFill>
                  <a:srgbClr val="C00000"/>
                </a:solidFill>
                <a:latin typeface="Times New Roman" panose="02020603050405020304" pitchFamily="18" charset="0"/>
                <a:cs typeface="Times New Roman" panose="02020603050405020304" pitchFamily="18" charset="0"/>
              </a:rPr>
              <a:t>)</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5916" y="1370196"/>
            <a:ext cx="8135056" cy="4308872"/>
          </a:xfrm>
          <a:prstGeom prst="rect">
            <a:avLst/>
          </a:prstGeom>
        </p:spPr>
        <p:txBody>
          <a:bodyPr wrap="square">
            <a:spAutoFit/>
          </a:bodyPr>
          <a:lstStyle/>
          <a:p>
            <a:pPr marL="804863" lvl="0" indent="-342900" algn="just">
              <a:spcBef>
                <a:spcPts val="600"/>
              </a:spcBef>
              <a:buBlip>
                <a:blip r:embed="rId2"/>
              </a:buBlip>
            </a:pPr>
            <a:r>
              <a:rPr lang="en-US" dirty="0">
                <a:solidFill>
                  <a:srgbClr val="002060"/>
                </a:solidFill>
              </a:rPr>
              <a:t>A mandatory access control (MAC) policy is a means of assigning access rights based on regulations by a central authority.  This class of policies includes examples from both industry and government. </a:t>
            </a:r>
            <a:endParaRPr lang="en-US" dirty="0" smtClean="0">
              <a:solidFill>
                <a:srgbClr val="002060"/>
              </a:solidFill>
            </a:endParaRPr>
          </a:p>
          <a:p>
            <a:pPr marL="804863" lvl="0" indent="-342900" algn="just">
              <a:spcBef>
                <a:spcPts val="600"/>
              </a:spcBef>
              <a:buBlip>
                <a:blip r:embed="rId2"/>
              </a:buBlip>
            </a:pPr>
            <a:r>
              <a:rPr lang="en-US" dirty="0" smtClean="0">
                <a:solidFill>
                  <a:srgbClr val="002060"/>
                </a:solidFill>
              </a:rPr>
              <a:t>The </a:t>
            </a:r>
            <a:r>
              <a:rPr lang="en-US" dirty="0">
                <a:solidFill>
                  <a:srgbClr val="002060"/>
                </a:solidFill>
              </a:rPr>
              <a:t>philosophy underlying these policies is that information belongs to an organization (rather than individual members of it), and it is that organization which should control the security policy</a:t>
            </a:r>
          </a:p>
          <a:p>
            <a:pPr marL="804863" lvl="0" indent="-342900" algn="just">
              <a:spcBef>
                <a:spcPts val="600"/>
              </a:spcBef>
              <a:buBlip>
                <a:blip r:embed="rId2"/>
              </a:buBlip>
            </a:pPr>
            <a:r>
              <a:rPr lang="en-US" dirty="0">
                <a:solidFill>
                  <a:srgbClr val="002060"/>
                </a:solidFill>
              </a:rPr>
              <a:t>In computer security MAC is a type of access control in which only the administrator manages the access controls. </a:t>
            </a:r>
          </a:p>
        </p:txBody>
      </p:sp>
    </p:spTree>
    <p:extLst>
      <p:ext uri="{BB962C8B-B14F-4D97-AF65-F5344CB8AC3E}">
        <p14:creationId xmlns:p14="http://schemas.microsoft.com/office/powerpoint/2010/main" val="2418262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581891"/>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Mandatory </a:t>
            </a:r>
            <a:r>
              <a:rPr lang="en-US" sz="2800" b="1" dirty="0">
                <a:solidFill>
                  <a:srgbClr val="C00000"/>
                </a:solidFill>
                <a:latin typeface="Times New Roman" panose="02020603050405020304" pitchFamily="18" charset="0"/>
                <a:cs typeface="Times New Roman" panose="02020603050405020304" pitchFamily="18" charset="0"/>
              </a:rPr>
              <a:t>Access Control </a:t>
            </a:r>
            <a:r>
              <a:rPr lang="en-US" sz="2800" b="1" dirty="0" smtClean="0">
                <a:solidFill>
                  <a:srgbClr val="C00000"/>
                </a:solidFill>
                <a:latin typeface="Times New Roman" panose="02020603050405020304" pitchFamily="18" charset="0"/>
                <a:cs typeface="Times New Roman" panose="02020603050405020304" pitchFamily="18" charset="0"/>
              </a:rPr>
              <a:t>(MAC</a:t>
            </a:r>
            <a:r>
              <a:rPr lang="en-US" sz="2800" b="1" dirty="0">
                <a:solidFill>
                  <a:srgbClr val="C00000"/>
                </a:solidFill>
                <a:latin typeface="Times New Roman" panose="02020603050405020304" pitchFamily="18" charset="0"/>
                <a:cs typeface="Times New Roman" panose="02020603050405020304" pitchFamily="18" charset="0"/>
              </a:rPr>
              <a:t>)</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5916" y="1204632"/>
            <a:ext cx="8135056" cy="2754600"/>
          </a:xfrm>
          <a:prstGeom prst="rect">
            <a:avLst/>
          </a:prstGeom>
        </p:spPr>
        <p:txBody>
          <a:bodyPr wrap="square">
            <a:spAutoFit/>
          </a:bodyPr>
          <a:lstStyle/>
          <a:p>
            <a:pPr marL="804863" lvl="0" indent="-342900" algn="just">
              <a:spcBef>
                <a:spcPts val="600"/>
              </a:spcBef>
              <a:buBlip>
                <a:blip r:embed="rId2"/>
              </a:buBlip>
            </a:pPr>
            <a:r>
              <a:rPr lang="en-US" dirty="0" smtClean="0">
                <a:solidFill>
                  <a:srgbClr val="002060"/>
                </a:solidFill>
              </a:rPr>
              <a:t>The </a:t>
            </a:r>
            <a:r>
              <a:rPr lang="en-US" dirty="0">
                <a:solidFill>
                  <a:srgbClr val="002060"/>
                </a:solidFill>
              </a:rPr>
              <a:t>administrator defines the usage and access policy, which cannot be modified or changed by users, and the policy will indicate who has access to which programs and files</a:t>
            </a:r>
            <a:r>
              <a:rPr lang="en-US" dirty="0" smtClean="0">
                <a:solidFill>
                  <a:srgbClr val="002060"/>
                </a:solidFill>
              </a:rPr>
              <a:t>.</a:t>
            </a:r>
          </a:p>
          <a:p>
            <a:pPr marL="804863" lvl="0" indent="-342900" algn="just">
              <a:spcBef>
                <a:spcPts val="600"/>
              </a:spcBef>
              <a:buBlip>
                <a:blip r:embed="rId2"/>
              </a:buBlip>
            </a:pPr>
            <a:r>
              <a:rPr lang="en-US" dirty="0">
                <a:solidFill>
                  <a:srgbClr val="002060"/>
                </a:solidFill>
              </a:rPr>
              <a:t>For MAC, the access control decision is contingent on verifying the compatibility of the security properties of the data and the clearance properties of the </a:t>
            </a:r>
            <a:r>
              <a:rPr lang="en-US" dirty="0" smtClean="0">
                <a:solidFill>
                  <a:srgbClr val="002060"/>
                </a:solidFill>
              </a:rPr>
              <a:t>individual. </a:t>
            </a:r>
            <a:endParaRPr lang="en-US" dirty="0">
              <a:solidFill>
                <a:srgbClr val="002060"/>
              </a:solidFill>
            </a:endParaRPr>
          </a:p>
        </p:txBody>
      </p:sp>
    </p:spTree>
    <p:extLst>
      <p:ext uri="{BB962C8B-B14F-4D97-AF65-F5344CB8AC3E}">
        <p14:creationId xmlns:p14="http://schemas.microsoft.com/office/powerpoint/2010/main" val="1092659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Security Policies</a:t>
            </a:r>
          </a:p>
        </p:txBody>
      </p:sp>
      <p:sp>
        <p:nvSpPr>
          <p:cNvPr id="2" name="Rectangle 1"/>
          <p:cNvSpPr/>
          <p:nvPr/>
        </p:nvSpPr>
        <p:spPr>
          <a:xfrm>
            <a:off x="762000" y="1352237"/>
            <a:ext cx="7518971" cy="2569934"/>
          </a:xfrm>
          <a:prstGeom prst="rect">
            <a:avLst/>
          </a:prstGeom>
        </p:spPr>
        <p:txBody>
          <a:bodyPr wrap="square">
            <a:spAutoFit/>
          </a:bodyPr>
          <a:lstStyle/>
          <a:p>
            <a:pPr marL="342900" lvl="0" indent="-342900" algn="just">
              <a:buBlip>
                <a:blip r:embed="rId2"/>
              </a:buBlip>
            </a:pPr>
            <a:r>
              <a:rPr lang="en-US" sz="2000" dirty="0" smtClean="0">
                <a:solidFill>
                  <a:srgbClr val="800000"/>
                </a:solidFill>
                <a:latin typeface="+mn-lt"/>
              </a:rPr>
              <a:t>There </a:t>
            </a:r>
            <a:r>
              <a:rPr lang="en-US" sz="2000" dirty="0">
                <a:solidFill>
                  <a:srgbClr val="800000"/>
                </a:solidFill>
                <a:latin typeface="+mn-lt"/>
              </a:rPr>
              <a:t>is no such concept as “one security for all.” The scope of security depends on (a) organization needs, (b) information processing systems, (c) type of organization, and (d) type of </a:t>
            </a:r>
            <a:r>
              <a:rPr lang="en-US" sz="2000" dirty="0" smtClean="0">
                <a:solidFill>
                  <a:srgbClr val="800000"/>
                </a:solidFill>
                <a:latin typeface="+mn-lt"/>
              </a:rPr>
              <a:t>information</a:t>
            </a:r>
            <a:r>
              <a:rPr lang="en-US" dirty="0" smtClean="0">
                <a:solidFill>
                  <a:srgbClr val="800000"/>
                </a:solidFill>
                <a:latin typeface="+mn-lt"/>
              </a:rPr>
              <a:t>.</a:t>
            </a:r>
          </a:p>
          <a:p>
            <a:pPr marL="804863" lvl="0" indent="-342900" algn="just">
              <a:spcBef>
                <a:spcPts val="600"/>
              </a:spcBef>
              <a:buBlip>
                <a:blip r:embed="rId3"/>
              </a:buBlip>
            </a:pPr>
            <a:r>
              <a:rPr lang="en-US" sz="1800" dirty="0" smtClean="0">
                <a:solidFill>
                  <a:srgbClr val="000099"/>
                </a:solidFill>
                <a:latin typeface="+mn-lt"/>
              </a:rPr>
              <a:t>We </a:t>
            </a:r>
            <a:r>
              <a:rPr lang="en-US" sz="1800" dirty="0">
                <a:solidFill>
                  <a:srgbClr val="000099"/>
                </a:solidFill>
                <a:latin typeface="+mn-lt"/>
              </a:rPr>
              <a:t>discuss </a:t>
            </a:r>
            <a:r>
              <a:rPr lang="en-US" sz="1800" dirty="0" smtClean="0">
                <a:solidFill>
                  <a:srgbClr val="000099"/>
                </a:solidFill>
                <a:latin typeface="+mn-lt"/>
              </a:rPr>
              <a:t>a security </a:t>
            </a:r>
            <a:r>
              <a:rPr lang="en-US" sz="1800" dirty="0">
                <a:solidFill>
                  <a:srgbClr val="000099"/>
                </a:solidFill>
                <a:latin typeface="+mn-lt"/>
              </a:rPr>
              <a:t>policy model called Bell-La </a:t>
            </a:r>
            <a:r>
              <a:rPr lang="en-US" sz="1800" dirty="0" err="1">
                <a:solidFill>
                  <a:srgbClr val="000099"/>
                </a:solidFill>
                <a:latin typeface="+mn-lt"/>
              </a:rPr>
              <a:t>Padula</a:t>
            </a:r>
            <a:r>
              <a:rPr lang="en-US" sz="1800" dirty="0">
                <a:solidFill>
                  <a:srgbClr val="000099"/>
                </a:solidFill>
                <a:latin typeface="+mn-lt"/>
              </a:rPr>
              <a:t> model (developed by D.E. Bell and L.J. la </a:t>
            </a:r>
            <a:r>
              <a:rPr lang="en-US" sz="1800" dirty="0" err="1">
                <a:solidFill>
                  <a:srgbClr val="000099"/>
                </a:solidFill>
                <a:latin typeface="+mn-lt"/>
              </a:rPr>
              <a:t>Padula</a:t>
            </a:r>
            <a:r>
              <a:rPr lang="en-US" sz="1800" dirty="0">
                <a:solidFill>
                  <a:srgbClr val="000099"/>
                </a:solidFill>
                <a:latin typeface="+mn-lt"/>
              </a:rPr>
              <a:t>) to develop some intuition about implementation of security policies</a:t>
            </a:r>
            <a:endParaRPr lang="en-US" sz="1800" dirty="0" smtClean="0">
              <a:solidFill>
                <a:srgbClr val="000099"/>
              </a:solidFill>
              <a:latin typeface="+mn-lt"/>
            </a:endParaRPr>
          </a:p>
        </p:txBody>
      </p:sp>
    </p:spTree>
    <p:extLst>
      <p:ext uri="{BB962C8B-B14F-4D97-AF65-F5344CB8AC3E}">
        <p14:creationId xmlns:p14="http://schemas.microsoft.com/office/powerpoint/2010/main" val="2639879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sp>
        <p:nvSpPr>
          <p:cNvPr id="2" name="Rectangle 1"/>
          <p:cNvSpPr/>
          <p:nvPr/>
        </p:nvSpPr>
        <p:spPr>
          <a:xfrm>
            <a:off x="762000" y="1352237"/>
            <a:ext cx="7518971" cy="3139321"/>
          </a:xfrm>
          <a:prstGeom prst="rect">
            <a:avLst/>
          </a:prstGeom>
        </p:spPr>
        <p:txBody>
          <a:bodyPr wrap="square">
            <a:spAutoFit/>
          </a:bodyPr>
          <a:lstStyle/>
          <a:p>
            <a:pPr marL="342900" lvl="0" indent="-342900" algn="just">
              <a:buBlip>
                <a:blip r:embed="rId2"/>
              </a:buBlip>
            </a:pPr>
            <a:r>
              <a:rPr lang="en-US" sz="2000" dirty="0">
                <a:solidFill>
                  <a:srgbClr val="800000"/>
                </a:solidFill>
                <a:latin typeface="+mn-lt"/>
              </a:rPr>
              <a:t>The Bell–</a:t>
            </a:r>
            <a:r>
              <a:rPr lang="en-US" sz="2000" dirty="0" err="1">
                <a:solidFill>
                  <a:srgbClr val="800000"/>
                </a:solidFill>
                <a:latin typeface="+mn-lt"/>
              </a:rPr>
              <a:t>LaPadula</a:t>
            </a:r>
            <a:r>
              <a:rPr lang="en-US" sz="2000" dirty="0">
                <a:solidFill>
                  <a:srgbClr val="800000"/>
                </a:solidFill>
                <a:latin typeface="+mn-lt"/>
              </a:rPr>
              <a:t> model focuses on data confidentiality and controlled access to classified </a:t>
            </a:r>
            <a:r>
              <a:rPr lang="en-US" sz="2000" dirty="0" smtClean="0">
                <a:solidFill>
                  <a:srgbClr val="800000"/>
                </a:solidFill>
                <a:latin typeface="+mn-lt"/>
              </a:rPr>
              <a:t>information. The </a:t>
            </a:r>
            <a:r>
              <a:rPr lang="en-US" sz="2000" dirty="0">
                <a:solidFill>
                  <a:srgbClr val="800000"/>
                </a:solidFill>
                <a:latin typeface="+mn-lt"/>
              </a:rPr>
              <a:t>model set up security policies between a set of Subjects (S) and a set of Objects (O)  that are defined as follows</a:t>
            </a:r>
            <a:r>
              <a:rPr lang="en-US" sz="2000" dirty="0" smtClean="0">
                <a:solidFill>
                  <a:srgbClr val="800000"/>
                </a:solidFill>
                <a:latin typeface="+mn-lt"/>
              </a:rPr>
              <a:t>:</a:t>
            </a:r>
          </a:p>
          <a:p>
            <a:pPr marL="804863" lvl="0" indent="-342900" algn="just">
              <a:spcBef>
                <a:spcPts val="600"/>
              </a:spcBef>
              <a:buBlip>
                <a:blip r:embed="rId3"/>
              </a:buBlip>
            </a:pPr>
            <a:r>
              <a:rPr lang="en-US" sz="1800" dirty="0" smtClean="0">
                <a:solidFill>
                  <a:srgbClr val="000099"/>
                </a:solidFill>
                <a:latin typeface="+mn-lt"/>
              </a:rPr>
              <a:t>Subject </a:t>
            </a:r>
            <a:r>
              <a:rPr lang="en-US" sz="1800" dirty="0">
                <a:solidFill>
                  <a:srgbClr val="000099"/>
                </a:solidFill>
                <a:latin typeface="+mn-lt"/>
              </a:rPr>
              <a:t>(S): A user (this can be an application program or an end human user.) A subject operates (read, write, create, etc.) on a set of objects. For example, a user </a:t>
            </a:r>
            <a:r>
              <a:rPr lang="en-US" sz="1800" i="1" dirty="0">
                <a:solidFill>
                  <a:srgbClr val="000099"/>
                </a:solidFill>
                <a:latin typeface="+mn-lt"/>
              </a:rPr>
              <a:t>Sam</a:t>
            </a:r>
            <a:r>
              <a:rPr lang="en-US" sz="1800" dirty="0">
                <a:solidFill>
                  <a:srgbClr val="000099"/>
                </a:solidFill>
                <a:latin typeface="+mn-lt"/>
              </a:rPr>
              <a:t> reads an object (e.g., file F1</a:t>
            </a:r>
            <a:r>
              <a:rPr lang="en-US" sz="1800" dirty="0" smtClean="0">
                <a:solidFill>
                  <a:srgbClr val="000099"/>
                </a:solidFill>
                <a:latin typeface="+mn-lt"/>
              </a:rPr>
              <a:t>).</a:t>
            </a:r>
          </a:p>
          <a:p>
            <a:pPr marL="804863" lvl="0" indent="-342900" algn="just">
              <a:spcBef>
                <a:spcPts val="600"/>
              </a:spcBef>
              <a:buBlip>
                <a:blip r:embed="rId3"/>
              </a:buBlip>
            </a:pPr>
            <a:r>
              <a:rPr lang="en-US" sz="1800" dirty="0" smtClean="0">
                <a:solidFill>
                  <a:srgbClr val="000099"/>
                </a:solidFill>
                <a:latin typeface="+mn-lt"/>
              </a:rPr>
              <a:t>Object </a:t>
            </a:r>
            <a:r>
              <a:rPr lang="en-US" sz="1800" dirty="0">
                <a:solidFill>
                  <a:srgbClr val="000099"/>
                </a:solidFill>
                <a:latin typeface="+mn-lt"/>
              </a:rPr>
              <a:t>(O): An item on which an operation is applied by S. For example, </a:t>
            </a:r>
            <a:r>
              <a:rPr lang="en-US" sz="1800" i="1" dirty="0">
                <a:solidFill>
                  <a:srgbClr val="000099"/>
                </a:solidFill>
                <a:latin typeface="+mn-lt"/>
              </a:rPr>
              <a:t>Timesheet</a:t>
            </a:r>
            <a:r>
              <a:rPr lang="en-US" sz="1800" dirty="0">
                <a:solidFill>
                  <a:srgbClr val="000099"/>
                </a:solidFill>
                <a:latin typeface="+mn-lt"/>
              </a:rPr>
              <a:t> (object) is updated by subject </a:t>
            </a:r>
            <a:r>
              <a:rPr lang="en-US" sz="1800" i="1" dirty="0" smtClean="0">
                <a:solidFill>
                  <a:srgbClr val="000099"/>
                </a:solidFill>
                <a:latin typeface="+mn-lt"/>
              </a:rPr>
              <a:t>Sam</a:t>
            </a:r>
            <a:endParaRPr lang="en-US" sz="1800" dirty="0" smtClean="0">
              <a:solidFill>
                <a:srgbClr val="000099"/>
              </a:solidFill>
              <a:latin typeface="+mn-lt"/>
            </a:endParaRPr>
          </a:p>
        </p:txBody>
      </p:sp>
    </p:spTree>
    <p:extLst>
      <p:ext uri="{BB962C8B-B14F-4D97-AF65-F5344CB8AC3E}">
        <p14:creationId xmlns:p14="http://schemas.microsoft.com/office/powerpoint/2010/main" val="96051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sp>
        <p:nvSpPr>
          <p:cNvPr id="2" name="Rectangle 1"/>
          <p:cNvSpPr/>
          <p:nvPr/>
        </p:nvSpPr>
        <p:spPr>
          <a:xfrm>
            <a:off x="762000" y="1352237"/>
            <a:ext cx="7518971" cy="3323987"/>
          </a:xfrm>
          <a:prstGeom prst="rect">
            <a:avLst/>
          </a:prstGeom>
        </p:spPr>
        <p:txBody>
          <a:bodyPr wrap="square">
            <a:spAutoFit/>
          </a:bodyPr>
          <a:lstStyle/>
          <a:p>
            <a:pPr marL="342900" lvl="0" indent="-342900" algn="just">
              <a:buBlip>
                <a:blip r:embed="rId2"/>
              </a:buBlip>
            </a:pPr>
            <a:r>
              <a:rPr lang="en-US" sz="2000" dirty="0" smtClean="0">
                <a:solidFill>
                  <a:srgbClr val="800000"/>
                </a:solidFill>
                <a:latin typeface="+mn-lt"/>
              </a:rPr>
              <a:t>Issue </a:t>
            </a:r>
            <a:r>
              <a:rPr lang="en-US" sz="2000" dirty="0">
                <a:solidFill>
                  <a:srgbClr val="800000"/>
                </a:solidFill>
                <a:latin typeface="+mn-lt"/>
              </a:rPr>
              <a:t>to resolve</a:t>
            </a:r>
            <a:r>
              <a:rPr lang="en-US" sz="2000" dirty="0" smtClean="0">
                <a:solidFill>
                  <a:srgbClr val="800000"/>
                </a:solidFill>
                <a:latin typeface="+mn-lt"/>
              </a:rPr>
              <a:t>:</a:t>
            </a:r>
          </a:p>
          <a:p>
            <a:pPr marL="804863" indent="-342900" algn="just">
              <a:spcBef>
                <a:spcPts val="600"/>
              </a:spcBef>
              <a:buBlip>
                <a:blip r:embed="rId3"/>
              </a:buBlip>
            </a:pPr>
            <a:r>
              <a:rPr lang="en-US" sz="1800" dirty="0" smtClean="0">
                <a:solidFill>
                  <a:srgbClr val="000099"/>
                </a:solidFill>
                <a:latin typeface="+mn-lt"/>
              </a:rPr>
              <a:t>On which </a:t>
            </a:r>
            <a:r>
              <a:rPr lang="en-US" sz="1800" dirty="0">
                <a:solidFill>
                  <a:srgbClr val="000099"/>
                </a:solidFill>
                <a:latin typeface="+mn-lt"/>
              </a:rPr>
              <a:t>O an S can </a:t>
            </a:r>
            <a:r>
              <a:rPr lang="en-US" sz="1800" dirty="0" smtClean="0">
                <a:solidFill>
                  <a:srgbClr val="000099"/>
                </a:solidFill>
                <a:latin typeface="+mn-lt"/>
              </a:rPr>
              <a:t>operate?</a:t>
            </a:r>
          </a:p>
          <a:p>
            <a:pPr marL="804863" lvl="0" indent="-342900" algn="just">
              <a:spcBef>
                <a:spcPts val="600"/>
              </a:spcBef>
              <a:buBlip>
                <a:blip r:embed="rId3"/>
              </a:buBlip>
            </a:pPr>
            <a:r>
              <a:rPr lang="en-US" sz="1800" dirty="0" smtClean="0">
                <a:solidFill>
                  <a:srgbClr val="000099"/>
                </a:solidFill>
                <a:latin typeface="+mn-lt"/>
              </a:rPr>
              <a:t>This </a:t>
            </a:r>
            <a:r>
              <a:rPr lang="en-US" sz="1800" dirty="0">
                <a:solidFill>
                  <a:srgbClr val="000099"/>
                </a:solidFill>
                <a:latin typeface="+mn-lt"/>
              </a:rPr>
              <a:t>becomes quite complex when we consider the organization, type of data, environment, etc. Since the model was developed for army, the security policies were created for defense environment where there were many different types of objects, i.e., low security, medium security, high security, and no security (unclassified). Similar types of categorization were identified for subjects. Thus, a subject has </a:t>
            </a:r>
            <a:r>
              <a:rPr lang="en-US" sz="1800" i="1" dirty="0">
                <a:solidFill>
                  <a:srgbClr val="000099"/>
                </a:solidFill>
                <a:latin typeface="+mn-lt"/>
              </a:rPr>
              <a:t>security clearance</a:t>
            </a:r>
            <a:r>
              <a:rPr lang="en-US" sz="1800" dirty="0">
                <a:solidFill>
                  <a:srgbClr val="000099"/>
                </a:solidFill>
                <a:latin typeface="+mn-lt"/>
              </a:rPr>
              <a:t> and an object has </a:t>
            </a:r>
            <a:r>
              <a:rPr lang="en-US" sz="1800" i="1" dirty="0">
                <a:solidFill>
                  <a:srgbClr val="000099"/>
                </a:solidFill>
                <a:latin typeface="+mn-lt"/>
              </a:rPr>
              <a:t>security classification</a:t>
            </a:r>
            <a:r>
              <a:rPr lang="en-US" sz="1800" dirty="0">
                <a:latin typeface="+mn-lt"/>
              </a:rPr>
              <a:t>.</a:t>
            </a:r>
            <a:endParaRPr lang="en-US" sz="1800" dirty="0" smtClean="0">
              <a:solidFill>
                <a:srgbClr val="000099"/>
              </a:solidFill>
              <a:latin typeface="+mn-lt"/>
            </a:endParaRPr>
          </a:p>
        </p:txBody>
      </p:sp>
    </p:spTree>
    <p:extLst>
      <p:ext uri="{BB962C8B-B14F-4D97-AF65-F5344CB8AC3E}">
        <p14:creationId xmlns:p14="http://schemas.microsoft.com/office/powerpoint/2010/main" val="2439657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44573612"/>
              </p:ext>
            </p:extLst>
          </p:nvPr>
        </p:nvGraphicFramePr>
        <p:xfrm>
          <a:off x="597877" y="2215665"/>
          <a:ext cx="8053754" cy="2016366"/>
        </p:xfrm>
        <a:graphic>
          <a:graphicData uri="http://schemas.openxmlformats.org/drawingml/2006/table">
            <a:tbl>
              <a:tblPr firstRow="1" firstCol="1" bandRow="1">
                <a:tableStyleId>{5C22544A-7EE6-4342-B048-85BDC9FD1C3A}</a:tableStyleId>
              </a:tblPr>
              <a:tblGrid>
                <a:gridCol w="1312985">
                  <a:extLst>
                    <a:ext uri="{9D8B030D-6E8A-4147-A177-3AD203B41FA5}">
                      <a16:colId xmlns:a16="http://schemas.microsoft.com/office/drawing/2014/main" val="20000"/>
                    </a:ext>
                  </a:extLst>
                </a:gridCol>
                <a:gridCol w="1770184">
                  <a:extLst>
                    <a:ext uri="{9D8B030D-6E8A-4147-A177-3AD203B41FA5}">
                      <a16:colId xmlns:a16="http://schemas.microsoft.com/office/drawing/2014/main" val="20001"/>
                    </a:ext>
                  </a:extLst>
                </a:gridCol>
                <a:gridCol w="211016">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gridCol w="1559169">
                  <a:extLst>
                    <a:ext uri="{9D8B030D-6E8A-4147-A177-3AD203B41FA5}">
                      <a16:colId xmlns:a16="http://schemas.microsoft.com/office/drawing/2014/main" val="20004"/>
                    </a:ext>
                  </a:extLst>
                </a:gridCol>
              </a:tblGrid>
              <a:tr h="557816">
                <a:tc>
                  <a:txBody>
                    <a:bodyPr/>
                    <a:lstStyle/>
                    <a:p>
                      <a:pPr marL="0" marR="0" algn="just">
                        <a:spcBef>
                          <a:spcPts val="0"/>
                        </a:spcBef>
                        <a:spcAft>
                          <a:spcPts val="0"/>
                        </a:spcAft>
                      </a:pPr>
                      <a:r>
                        <a:rPr lang="en-US" sz="1600" b="1" dirty="0">
                          <a:solidFill>
                            <a:srgbClr val="000099"/>
                          </a:solidFill>
                          <a:effectLst/>
                        </a:rPr>
                        <a:t>Subject (S)</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dirty="0" smtClean="0">
                          <a:solidFill>
                            <a:srgbClr val="000099"/>
                          </a:solidFill>
                          <a:effectLst/>
                        </a:rPr>
                        <a:t>Security</a:t>
                      </a:r>
                    </a:p>
                    <a:p>
                      <a:pPr marL="0" marR="0" algn="just">
                        <a:spcBef>
                          <a:spcPts val="0"/>
                        </a:spcBef>
                        <a:spcAft>
                          <a:spcPts val="0"/>
                        </a:spcAft>
                      </a:pPr>
                      <a:r>
                        <a:rPr lang="en-US" sz="1600" b="1" dirty="0" smtClean="0">
                          <a:solidFill>
                            <a:srgbClr val="000099"/>
                          </a:solidFill>
                          <a:effectLst/>
                        </a:rPr>
                        <a:t>clearance</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marL="0" marR="0" algn="just">
                        <a:spcBef>
                          <a:spcPts val="0"/>
                        </a:spcBef>
                        <a:spcAft>
                          <a:spcPts val="0"/>
                        </a:spcAft>
                      </a:pPr>
                      <a:r>
                        <a:rPr lang="en-US" sz="1600" b="1">
                          <a:solidFill>
                            <a:srgbClr val="000099"/>
                          </a:solidFill>
                          <a:effectLst/>
                        </a:rPr>
                        <a:t> </a:t>
                      </a:r>
                      <a:endParaRPr lang="en-US" sz="1600" b="1">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dirty="0">
                          <a:solidFill>
                            <a:srgbClr val="000099"/>
                          </a:solidFill>
                          <a:effectLst/>
                        </a:rPr>
                        <a:t>Object (O)</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dirty="0" smtClean="0">
                          <a:solidFill>
                            <a:srgbClr val="000099"/>
                          </a:solidFill>
                          <a:effectLst/>
                        </a:rPr>
                        <a:t>Security</a:t>
                      </a:r>
                    </a:p>
                    <a:p>
                      <a:pPr marL="0" marR="0" algn="just">
                        <a:spcBef>
                          <a:spcPts val="0"/>
                        </a:spcBef>
                        <a:spcAft>
                          <a:spcPts val="0"/>
                        </a:spcAft>
                      </a:pPr>
                      <a:r>
                        <a:rPr lang="en-US" sz="1600" b="1" dirty="0" smtClean="0">
                          <a:solidFill>
                            <a:srgbClr val="000099"/>
                          </a:solidFill>
                          <a:effectLst/>
                        </a:rPr>
                        <a:t>classification</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6633">
                <a:tc>
                  <a:txBody>
                    <a:bodyPr/>
                    <a:lstStyle/>
                    <a:p>
                      <a:pPr marL="0" marR="0" algn="just">
                        <a:spcBef>
                          <a:spcPts val="0"/>
                        </a:spcBef>
                        <a:spcAft>
                          <a:spcPts val="0"/>
                        </a:spcAft>
                      </a:pPr>
                      <a:r>
                        <a:rPr lang="en-US" sz="1600" b="1">
                          <a:solidFill>
                            <a:srgbClr val="000099"/>
                          </a:solidFill>
                          <a:effectLst/>
                        </a:rPr>
                        <a:t>Sam</a:t>
                      </a:r>
                      <a:endParaRPr lang="en-US" sz="1600" b="1">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dirty="0">
                          <a:solidFill>
                            <a:srgbClr val="000099"/>
                          </a:solidFill>
                          <a:effectLst/>
                        </a:rPr>
                        <a:t>TS: Top Secret</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marR="0">
                        <a:spcBef>
                          <a:spcPts val="0"/>
                        </a:spcBef>
                        <a:spcAft>
                          <a:spcPts val="0"/>
                        </a:spcAft>
                      </a:pPr>
                      <a:r>
                        <a:rPr lang="en-US" sz="1600" b="1" dirty="0">
                          <a:solidFill>
                            <a:srgbClr val="000099"/>
                          </a:solidFill>
                          <a:effectLst/>
                        </a:rPr>
                        <a:t>Terrorist list, </a:t>
                      </a:r>
                      <a:r>
                        <a:rPr lang="en-US" sz="1600" b="1" dirty="0" smtClean="0">
                          <a:solidFill>
                            <a:srgbClr val="000099"/>
                          </a:solidFill>
                          <a:effectLst/>
                        </a:rPr>
                        <a:t>Account</a:t>
                      </a:r>
                      <a:r>
                        <a:rPr lang="en-US" sz="1600" b="1" baseline="0" dirty="0" smtClean="0">
                          <a:solidFill>
                            <a:srgbClr val="000099"/>
                          </a:solidFill>
                          <a:effectLst/>
                        </a:rPr>
                        <a:t> </a:t>
                      </a:r>
                      <a:r>
                        <a:rPr lang="en-US" sz="1600" b="1" dirty="0" smtClean="0">
                          <a:solidFill>
                            <a:srgbClr val="000099"/>
                          </a:solidFill>
                          <a:effectLst/>
                        </a:rPr>
                        <a:t>numbers</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a:solidFill>
                            <a:srgbClr val="000099"/>
                          </a:solidFill>
                          <a:effectLst/>
                        </a:rPr>
                        <a:t>TS</a:t>
                      </a:r>
                      <a:endParaRPr lang="en-US" sz="1600" b="1">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0687">
                <a:tc>
                  <a:txBody>
                    <a:bodyPr/>
                    <a:lstStyle/>
                    <a:p>
                      <a:pPr marL="0" marR="0" algn="just">
                        <a:spcBef>
                          <a:spcPts val="0"/>
                        </a:spcBef>
                        <a:spcAft>
                          <a:spcPts val="0"/>
                        </a:spcAft>
                      </a:pPr>
                      <a:r>
                        <a:rPr lang="en-US" sz="1600" b="1" dirty="0" smtClean="0">
                          <a:solidFill>
                            <a:srgbClr val="000099"/>
                          </a:solidFill>
                          <a:effectLst/>
                        </a:rPr>
                        <a:t>Rex</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a:solidFill>
                            <a:srgbClr val="000099"/>
                          </a:solidFill>
                          <a:effectLst/>
                        </a:rPr>
                        <a:t>S: Secret</a:t>
                      </a:r>
                      <a:endParaRPr lang="en-US" sz="1600" b="1">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marR="0" algn="just">
                        <a:spcBef>
                          <a:spcPts val="0"/>
                        </a:spcBef>
                        <a:spcAft>
                          <a:spcPts val="0"/>
                        </a:spcAft>
                      </a:pPr>
                      <a:r>
                        <a:rPr lang="en-US" sz="1600" b="1" dirty="0" smtClean="0">
                          <a:solidFill>
                            <a:srgbClr val="000099"/>
                          </a:solidFill>
                          <a:effectLst/>
                        </a:rPr>
                        <a:t>X-files, </a:t>
                      </a:r>
                      <a:r>
                        <a:rPr lang="en-US" sz="1600" b="1" dirty="0">
                          <a:solidFill>
                            <a:srgbClr val="000099"/>
                          </a:solidFill>
                          <a:effectLst/>
                        </a:rPr>
                        <a:t>Address book</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a:solidFill>
                            <a:srgbClr val="000099"/>
                          </a:solidFill>
                          <a:effectLst/>
                        </a:rPr>
                        <a:t>S</a:t>
                      </a:r>
                      <a:endParaRPr lang="en-US" sz="1600" b="1">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6820">
                <a:tc>
                  <a:txBody>
                    <a:bodyPr/>
                    <a:lstStyle/>
                    <a:p>
                      <a:pPr marL="0" marR="0" algn="just">
                        <a:spcBef>
                          <a:spcPts val="0"/>
                        </a:spcBef>
                        <a:spcAft>
                          <a:spcPts val="0"/>
                        </a:spcAft>
                      </a:pPr>
                      <a:r>
                        <a:rPr lang="en-US" sz="1600" b="1">
                          <a:solidFill>
                            <a:srgbClr val="000099"/>
                          </a:solidFill>
                          <a:effectLst/>
                        </a:rPr>
                        <a:t>David</a:t>
                      </a:r>
                      <a:endParaRPr lang="en-US" sz="1600" b="1">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a:solidFill>
                            <a:srgbClr val="000099"/>
                          </a:solidFill>
                          <a:effectLst/>
                        </a:rPr>
                        <a:t>C: Confidential</a:t>
                      </a:r>
                      <a:endParaRPr lang="en-US" sz="1600" b="1">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marR="0" algn="just">
                        <a:spcBef>
                          <a:spcPts val="0"/>
                        </a:spcBef>
                        <a:spcAft>
                          <a:spcPts val="0"/>
                        </a:spcAft>
                      </a:pPr>
                      <a:r>
                        <a:rPr lang="en-US" sz="1600" b="1">
                          <a:solidFill>
                            <a:srgbClr val="000099"/>
                          </a:solidFill>
                          <a:effectLst/>
                        </a:rPr>
                        <a:t>Registration file, e-mail list</a:t>
                      </a:r>
                      <a:endParaRPr lang="en-US" sz="1600" b="1">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a:solidFill>
                            <a:srgbClr val="000099"/>
                          </a:solidFill>
                          <a:effectLst/>
                        </a:rPr>
                        <a:t>C</a:t>
                      </a:r>
                      <a:endParaRPr lang="en-US" sz="1600" b="1">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4410">
                <a:tc>
                  <a:txBody>
                    <a:bodyPr/>
                    <a:lstStyle/>
                    <a:p>
                      <a:pPr marL="0" marR="0" algn="just">
                        <a:spcBef>
                          <a:spcPts val="0"/>
                        </a:spcBef>
                        <a:spcAft>
                          <a:spcPts val="0"/>
                        </a:spcAft>
                      </a:pPr>
                      <a:r>
                        <a:rPr lang="en-US" sz="1600" b="1" dirty="0" err="1">
                          <a:solidFill>
                            <a:srgbClr val="000099"/>
                          </a:solidFill>
                          <a:effectLst/>
                        </a:rPr>
                        <a:t>Sheela</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dirty="0">
                          <a:solidFill>
                            <a:srgbClr val="000099"/>
                          </a:solidFill>
                          <a:effectLst/>
                        </a:rPr>
                        <a:t>UC: Unclassified</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marR="0" algn="just">
                        <a:spcBef>
                          <a:spcPts val="0"/>
                        </a:spcBef>
                        <a:spcAft>
                          <a:spcPts val="0"/>
                        </a:spcAft>
                      </a:pPr>
                      <a:r>
                        <a:rPr lang="en-US" sz="1600" b="1" dirty="0">
                          <a:solidFill>
                            <a:srgbClr val="000099"/>
                          </a:solidFill>
                          <a:effectLst/>
                        </a:rPr>
                        <a:t>Garage sale </a:t>
                      </a:r>
                      <a:r>
                        <a:rPr lang="en-US" sz="1600" b="1" dirty="0" smtClean="0">
                          <a:solidFill>
                            <a:srgbClr val="000099"/>
                          </a:solidFill>
                          <a:effectLst/>
                        </a:rPr>
                        <a:t>list, benefits</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600" b="1" dirty="0">
                          <a:solidFill>
                            <a:srgbClr val="000099"/>
                          </a:solidFill>
                          <a:effectLst/>
                        </a:rPr>
                        <a:t>UC</a:t>
                      </a:r>
                      <a:endParaRPr lang="en-US" sz="1600" b="1" dirty="0">
                        <a:solidFill>
                          <a:srgbClr val="000099"/>
                        </a:solidFill>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22734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sp>
        <p:nvSpPr>
          <p:cNvPr id="2" name="Rectangle 1"/>
          <p:cNvSpPr/>
          <p:nvPr/>
        </p:nvSpPr>
        <p:spPr>
          <a:xfrm>
            <a:off x="762000" y="1352237"/>
            <a:ext cx="7518971" cy="3431709"/>
          </a:xfrm>
          <a:prstGeom prst="rect">
            <a:avLst/>
          </a:prstGeom>
        </p:spPr>
        <p:txBody>
          <a:bodyPr wrap="square">
            <a:spAutoFit/>
          </a:bodyPr>
          <a:lstStyle/>
          <a:p>
            <a:pPr marL="342900" lvl="0" indent="-342900" algn="just">
              <a:buBlip>
                <a:blip r:embed="rId2"/>
              </a:buBlip>
            </a:pPr>
            <a:r>
              <a:rPr lang="en-US" sz="2000" dirty="0" smtClean="0">
                <a:solidFill>
                  <a:srgbClr val="800000"/>
                </a:solidFill>
                <a:latin typeface="+mn-lt"/>
              </a:rPr>
              <a:t>The </a:t>
            </a:r>
            <a:r>
              <a:rPr lang="en-US" sz="2000" dirty="0">
                <a:solidFill>
                  <a:srgbClr val="800000"/>
                </a:solidFill>
                <a:latin typeface="+mn-lt"/>
              </a:rPr>
              <a:t>task of security policies is to combine </a:t>
            </a:r>
            <a:r>
              <a:rPr lang="en-US" sz="2000" i="1" dirty="0">
                <a:solidFill>
                  <a:srgbClr val="800000"/>
                </a:solidFill>
                <a:latin typeface="+mn-lt"/>
              </a:rPr>
              <a:t>security clearance</a:t>
            </a:r>
            <a:r>
              <a:rPr lang="en-US" sz="2000" dirty="0">
                <a:solidFill>
                  <a:srgbClr val="800000"/>
                </a:solidFill>
                <a:latin typeface="+mn-lt"/>
              </a:rPr>
              <a:t> and </a:t>
            </a:r>
            <a:r>
              <a:rPr lang="en-US" sz="2000" i="1" dirty="0">
                <a:solidFill>
                  <a:srgbClr val="800000"/>
                </a:solidFill>
                <a:latin typeface="+mn-lt"/>
              </a:rPr>
              <a:t>security classification</a:t>
            </a:r>
            <a:r>
              <a:rPr lang="en-US" sz="2000" dirty="0">
                <a:solidFill>
                  <a:srgbClr val="800000"/>
                </a:solidFill>
                <a:latin typeface="+mn-lt"/>
              </a:rPr>
              <a:t> which will define the access privileges for each subject. To do so the model defines the following three </a:t>
            </a:r>
            <a:r>
              <a:rPr lang="en-US" sz="2000" dirty="0" smtClean="0">
                <a:solidFill>
                  <a:srgbClr val="800000"/>
                </a:solidFill>
                <a:latin typeface="+mn-lt"/>
              </a:rPr>
              <a:t>rules: </a:t>
            </a:r>
            <a:r>
              <a:rPr lang="en-US" sz="2000" i="1" dirty="0">
                <a:solidFill>
                  <a:srgbClr val="000099"/>
                </a:solidFill>
              </a:rPr>
              <a:t>Star </a:t>
            </a:r>
            <a:r>
              <a:rPr lang="en-US" sz="2000" i="1" dirty="0" smtClean="0">
                <a:solidFill>
                  <a:srgbClr val="000099"/>
                </a:solidFill>
              </a:rPr>
              <a:t>Property, </a:t>
            </a:r>
            <a:r>
              <a:rPr lang="en-US" sz="2000" i="1" dirty="0">
                <a:solidFill>
                  <a:srgbClr val="000099"/>
                </a:solidFill>
              </a:rPr>
              <a:t>Simple Property </a:t>
            </a:r>
            <a:r>
              <a:rPr lang="en-US" sz="2000" i="1" dirty="0" smtClean="0">
                <a:solidFill>
                  <a:srgbClr val="000099"/>
                </a:solidFill>
              </a:rPr>
              <a:t> and Tranquility Property.</a:t>
            </a:r>
          </a:p>
          <a:p>
            <a:pPr lvl="0" algn="just"/>
            <a:endParaRPr lang="en-US" sz="2000" dirty="0" smtClean="0">
              <a:solidFill>
                <a:srgbClr val="800000"/>
              </a:solidFill>
              <a:latin typeface="+mn-lt"/>
            </a:endParaRPr>
          </a:p>
          <a:p>
            <a:pPr marL="342900" indent="-342900" algn="just">
              <a:buBlip>
                <a:blip r:embed="rId2"/>
              </a:buBlip>
            </a:pPr>
            <a:r>
              <a:rPr lang="en-US" sz="2000" i="1" dirty="0" err="1">
                <a:solidFill>
                  <a:srgbClr val="800000"/>
                </a:solidFill>
                <a:latin typeface="+mn-lt"/>
              </a:rPr>
              <a:t>l</a:t>
            </a:r>
            <a:r>
              <a:rPr lang="en-US" sz="2000" i="1" baseline="-25000" dirty="0" err="1">
                <a:solidFill>
                  <a:srgbClr val="800000"/>
                </a:solidFill>
                <a:latin typeface="+mn-lt"/>
              </a:rPr>
              <a:t>sc</a:t>
            </a:r>
            <a:r>
              <a:rPr lang="en-US" sz="2000" i="1" dirty="0">
                <a:solidFill>
                  <a:srgbClr val="800000"/>
                </a:solidFill>
                <a:latin typeface="+mn-lt"/>
              </a:rPr>
              <a:t> = Security clearance; </a:t>
            </a:r>
            <a:r>
              <a:rPr lang="en-US" sz="2000" i="1" dirty="0" err="1">
                <a:solidFill>
                  <a:srgbClr val="800000"/>
                </a:solidFill>
                <a:latin typeface="+mn-lt"/>
              </a:rPr>
              <a:t>l</a:t>
            </a:r>
            <a:r>
              <a:rPr lang="en-US" sz="2000" i="1" baseline="-25000" dirty="0" err="1">
                <a:solidFill>
                  <a:srgbClr val="800000"/>
                </a:solidFill>
                <a:latin typeface="+mn-lt"/>
              </a:rPr>
              <a:t>scl</a:t>
            </a:r>
            <a:r>
              <a:rPr lang="en-US" sz="2000" i="1" dirty="0">
                <a:solidFill>
                  <a:srgbClr val="800000"/>
                </a:solidFill>
                <a:latin typeface="+mn-lt"/>
              </a:rPr>
              <a:t> = Security classification</a:t>
            </a:r>
            <a:r>
              <a:rPr lang="en-US" sz="2000" i="1" dirty="0" smtClean="0">
                <a:solidFill>
                  <a:srgbClr val="800000"/>
                </a:solidFill>
                <a:latin typeface="+mn-lt"/>
              </a:rPr>
              <a:t>.</a:t>
            </a:r>
            <a:r>
              <a:rPr lang="en-US" sz="2000" dirty="0" smtClean="0">
                <a:solidFill>
                  <a:srgbClr val="800000"/>
                </a:solidFill>
                <a:latin typeface="+mn-lt"/>
              </a:rPr>
              <a:t> </a:t>
            </a:r>
          </a:p>
          <a:p>
            <a:pPr marL="804863" indent="-342900" algn="just">
              <a:spcBef>
                <a:spcPts val="600"/>
              </a:spcBef>
              <a:buBlip>
                <a:blip r:embed="rId3"/>
              </a:buBlip>
            </a:pPr>
            <a:r>
              <a:rPr lang="en-US" sz="1800" dirty="0" smtClean="0">
                <a:solidFill>
                  <a:srgbClr val="000099"/>
                </a:solidFill>
                <a:latin typeface="+mn-lt"/>
              </a:rPr>
              <a:t>*-</a:t>
            </a:r>
            <a:r>
              <a:rPr lang="en-US" sz="1800" dirty="0">
                <a:solidFill>
                  <a:srgbClr val="000099"/>
                </a:solidFill>
                <a:latin typeface="+mn-lt"/>
              </a:rPr>
              <a:t>Property (Star Property): </a:t>
            </a:r>
            <a:r>
              <a:rPr lang="en-US" sz="1800" i="1" dirty="0">
                <a:solidFill>
                  <a:srgbClr val="000099"/>
                </a:solidFill>
                <a:latin typeface="+mn-lt"/>
              </a:rPr>
              <a:t>This is also called confinement property. It indicates: S can write O if and only if the security clearance of S is lower than or equal to the security classification of O. That is </a:t>
            </a:r>
            <a:r>
              <a:rPr lang="en-US" sz="1800" i="1" dirty="0" err="1">
                <a:solidFill>
                  <a:srgbClr val="000099"/>
                </a:solidFill>
                <a:latin typeface="+mn-lt"/>
              </a:rPr>
              <a:t>l</a:t>
            </a:r>
            <a:r>
              <a:rPr lang="en-US" sz="1800" i="1" baseline="-25000" dirty="0" err="1">
                <a:solidFill>
                  <a:srgbClr val="000099"/>
                </a:solidFill>
                <a:latin typeface="+mn-lt"/>
              </a:rPr>
              <a:t>sc</a:t>
            </a:r>
            <a:r>
              <a:rPr lang="en-US" sz="1800" i="1" dirty="0">
                <a:solidFill>
                  <a:srgbClr val="000099"/>
                </a:solidFill>
                <a:latin typeface="+mn-lt"/>
              </a:rPr>
              <a:t>(S) </a:t>
            </a:r>
            <a:r>
              <a:rPr lang="en-US" sz="1800" i="1" dirty="0">
                <a:solidFill>
                  <a:srgbClr val="000099"/>
                </a:solidFill>
                <a:latin typeface="+mn-lt"/>
                <a:sym typeface="Symbol"/>
              </a:rPr>
              <a:t></a:t>
            </a:r>
            <a:r>
              <a:rPr lang="en-US" sz="1800" i="1" dirty="0">
                <a:solidFill>
                  <a:srgbClr val="000099"/>
                </a:solidFill>
                <a:latin typeface="+mn-lt"/>
              </a:rPr>
              <a:t> </a:t>
            </a:r>
            <a:r>
              <a:rPr lang="en-US" sz="1800" i="1" dirty="0" err="1">
                <a:solidFill>
                  <a:srgbClr val="000099"/>
                </a:solidFill>
                <a:latin typeface="+mn-lt"/>
              </a:rPr>
              <a:t>l</a:t>
            </a:r>
            <a:r>
              <a:rPr lang="en-US" sz="1800" i="1" baseline="-25000" dirty="0" err="1">
                <a:solidFill>
                  <a:srgbClr val="000099"/>
                </a:solidFill>
                <a:latin typeface="+mn-lt"/>
              </a:rPr>
              <a:t>scl</a:t>
            </a:r>
            <a:r>
              <a:rPr lang="en-US" sz="1800" i="1" dirty="0">
                <a:solidFill>
                  <a:srgbClr val="000099"/>
                </a:solidFill>
                <a:latin typeface="+mn-lt"/>
              </a:rPr>
              <a:t>(O).</a:t>
            </a:r>
          </a:p>
        </p:txBody>
      </p:sp>
    </p:spTree>
    <p:extLst>
      <p:ext uri="{BB962C8B-B14F-4D97-AF65-F5344CB8AC3E}">
        <p14:creationId xmlns:p14="http://schemas.microsoft.com/office/powerpoint/2010/main" val="903606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sp>
        <p:nvSpPr>
          <p:cNvPr id="2" name="Rectangle 1"/>
          <p:cNvSpPr/>
          <p:nvPr/>
        </p:nvSpPr>
        <p:spPr>
          <a:xfrm>
            <a:off x="762000" y="1352237"/>
            <a:ext cx="7518971" cy="4785926"/>
          </a:xfrm>
          <a:prstGeom prst="rect">
            <a:avLst/>
          </a:prstGeom>
        </p:spPr>
        <p:txBody>
          <a:bodyPr wrap="square">
            <a:spAutoFit/>
          </a:bodyPr>
          <a:lstStyle/>
          <a:p>
            <a:pPr marL="342900" lvl="0" indent="-342900" algn="just">
              <a:buBlip>
                <a:blip r:embed="rId2"/>
              </a:buBlip>
            </a:pPr>
            <a:r>
              <a:rPr lang="en-US" sz="2000" dirty="0">
                <a:solidFill>
                  <a:srgbClr val="800000"/>
                </a:solidFill>
                <a:latin typeface="+mn-lt"/>
              </a:rPr>
              <a:t>Confinement </a:t>
            </a:r>
            <a:r>
              <a:rPr lang="en-US" sz="2000" dirty="0" smtClean="0">
                <a:solidFill>
                  <a:srgbClr val="800000"/>
                </a:solidFill>
                <a:latin typeface="+mn-lt"/>
              </a:rPr>
              <a:t>property: It confines </a:t>
            </a:r>
            <a:r>
              <a:rPr lang="en-US" sz="2000" dirty="0">
                <a:solidFill>
                  <a:srgbClr val="800000"/>
                </a:solidFill>
                <a:latin typeface="+mn-lt"/>
              </a:rPr>
              <a:t>sensitive data at its correct level </a:t>
            </a:r>
            <a:r>
              <a:rPr lang="en-US" sz="2000" dirty="0" smtClean="0">
                <a:solidFill>
                  <a:srgbClr val="800000"/>
                </a:solidFill>
                <a:latin typeface="+mn-lt"/>
              </a:rPr>
              <a:t>(no </a:t>
            </a:r>
            <a:r>
              <a:rPr lang="en-US" sz="2000" dirty="0">
                <a:solidFill>
                  <a:srgbClr val="800000"/>
                </a:solidFill>
                <a:latin typeface="+mn-lt"/>
              </a:rPr>
              <a:t>write down.) Its purpose is to prevent subjects from moving data of a given security level to an object marked with a lower security level. </a:t>
            </a:r>
            <a:r>
              <a:rPr lang="en-US" sz="2000" dirty="0" smtClean="0">
                <a:solidFill>
                  <a:srgbClr val="800000"/>
                </a:solidFill>
                <a:latin typeface="+mn-lt"/>
              </a:rPr>
              <a:t>Thus</a:t>
            </a:r>
            <a:r>
              <a:rPr lang="en-US" sz="2000" dirty="0">
                <a:solidFill>
                  <a:srgbClr val="800000"/>
                </a:solidFill>
                <a:latin typeface="+mn-lt"/>
              </a:rPr>
              <a:t>, under this property it is impossible for data from a highly cleared S to become available to users with a lower security clearance in an O.  It prohibits a subject from simultaneously having read access to one object at a given security level and write access to another object at a lower security </a:t>
            </a:r>
            <a:r>
              <a:rPr lang="en-US" sz="2000" dirty="0" smtClean="0">
                <a:solidFill>
                  <a:srgbClr val="800000"/>
                </a:solidFill>
                <a:latin typeface="+mn-lt"/>
              </a:rPr>
              <a:t>level</a:t>
            </a:r>
          </a:p>
          <a:p>
            <a:pPr marL="342900" lvl="0" indent="-342900" algn="just">
              <a:spcBef>
                <a:spcPts val="600"/>
              </a:spcBef>
              <a:buBlip>
                <a:blip r:embed="rId2"/>
              </a:buBlip>
            </a:pPr>
            <a:r>
              <a:rPr lang="en-US" sz="2000" dirty="0">
                <a:solidFill>
                  <a:srgbClr val="800000"/>
                </a:solidFill>
                <a:latin typeface="+mn-lt"/>
              </a:rPr>
              <a:t>Without this rule, for example, </a:t>
            </a:r>
            <a:r>
              <a:rPr lang="en-US" sz="2000" dirty="0" smtClean="0">
                <a:solidFill>
                  <a:srgbClr val="800000"/>
                </a:solidFill>
                <a:latin typeface="+mn-lt"/>
              </a:rPr>
              <a:t>Rex (security </a:t>
            </a:r>
            <a:r>
              <a:rPr lang="en-US" sz="2000" dirty="0">
                <a:solidFill>
                  <a:srgbClr val="800000"/>
                </a:solidFill>
                <a:latin typeface="+mn-lt"/>
              </a:rPr>
              <a:t>clearance Secret) could </a:t>
            </a:r>
            <a:r>
              <a:rPr lang="en-US" sz="2000" i="1" dirty="0">
                <a:solidFill>
                  <a:srgbClr val="800000"/>
                </a:solidFill>
                <a:latin typeface="+mn-lt"/>
              </a:rPr>
              <a:t>copy</a:t>
            </a:r>
            <a:r>
              <a:rPr lang="en-US" sz="2000" dirty="0">
                <a:solidFill>
                  <a:srgbClr val="800000"/>
                </a:solidFill>
                <a:latin typeface="+mn-lt"/>
              </a:rPr>
              <a:t> sensitive data from Address book into Sheela's (security clearance UC) Garage sale list document allowing </a:t>
            </a:r>
            <a:r>
              <a:rPr lang="en-US" sz="2000" i="1" dirty="0">
                <a:solidFill>
                  <a:srgbClr val="800000"/>
                </a:solidFill>
                <a:latin typeface="+mn-lt"/>
              </a:rPr>
              <a:t>secret</a:t>
            </a:r>
            <a:r>
              <a:rPr lang="en-US" sz="2000" dirty="0">
                <a:solidFill>
                  <a:srgbClr val="800000"/>
                </a:solidFill>
                <a:latin typeface="+mn-lt"/>
              </a:rPr>
              <a:t> data to move from a </a:t>
            </a:r>
            <a:r>
              <a:rPr lang="en-US" sz="2000" i="1" dirty="0">
                <a:solidFill>
                  <a:srgbClr val="800000"/>
                </a:solidFill>
                <a:latin typeface="+mn-lt"/>
              </a:rPr>
              <a:t>Secret</a:t>
            </a:r>
            <a:r>
              <a:rPr lang="en-US" sz="2000" dirty="0">
                <a:solidFill>
                  <a:srgbClr val="800000"/>
                </a:solidFill>
                <a:latin typeface="+mn-lt"/>
              </a:rPr>
              <a:t> to an </a:t>
            </a:r>
            <a:r>
              <a:rPr lang="en-US" sz="2000" i="1" dirty="0">
                <a:solidFill>
                  <a:srgbClr val="800000"/>
                </a:solidFill>
                <a:latin typeface="+mn-lt"/>
              </a:rPr>
              <a:t>UC</a:t>
            </a:r>
            <a:r>
              <a:rPr lang="en-US" sz="2000" dirty="0">
                <a:solidFill>
                  <a:srgbClr val="800000"/>
                </a:solidFill>
                <a:latin typeface="+mn-lt"/>
              </a:rPr>
              <a:t> level</a:t>
            </a:r>
            <a:endParaRPr lang="en-US" sz="2000" dirty="0" smtClean="0">
              <a:solidFill>
                <a:srgbClr val="800000"/>
              </a:solidFill>
              <a:latin typeface="+mn-lt"/>
            </a:endParaRPr>
          </a:p>
        </p:txBody>
      </p:sp>
    </p:spTree>
    <p:extLst>
      <p:ext uri="{BB962C8B-B14F-4D97-AF65-F5344CB8AC3E}">
        <p14:creationId xmlns:p14="http://schemas.microsoft.com/office/powerpoint/2010/main" val="3570378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sp>
        <p:nvSpPr>
          <p:cNvPr id="2" name="Rectangle 1"/>
          <p:cNvSpPr/>
          <p:nvPr/>
        </p:nvSpPr>
        <p:spPr>
          <a:xfrm>
            <a:off x="762000" y="1352237"/>
            <a:ext cx="7518971" cy="4570482"/>
          </a:xfrm>
          <a:prstGeom prst="rect">
            <a:avLst/>
          </a:prstGeom>
        </p:spPr>
        <p:txBody>
          <a:bodyPr wrap="square">
            <a:spAutoFit/>
          </a:bodyPr>
          <a:lstStyle/>
          <a:p>
            <a:pPr marL="342900" lvl="0" indent="-342900" algn="just">
              <a:buBlip>
                <a:blip r:embed="rId2"/>
              </a:buBlip>
            </a:pPr>
            <a:r>
              <a:rPr lang="en-US" sz="2000" dirty="0" smtClean="0">
                <a:solidFill>
                  <a:srgbClr val="800000"/>
                </a:solidFill>
                <a:latin typeface="+mn-lt"/>
              </a:rPr>
              <a:t>A </a:t>
            </a:r>
            <a:r>
              <a:rPr lang="en-US" sz="2000" dirty="0">
                <a:solidFill>
                  <a:srgbClr val="800000"/>
                </a:solidFill>
                <a:latin typeface="+mn-lt"/>
              </a:rPr>
              <a:t>small problem: A system that strictly enforces the axioms of the original Bell-</a:t>
            </a:r>
            <a:r>
              <a:rPr lang="en-US" sz="2000" dirty="0" err="1">
                <a:solidFill>
                  <a:srgbClr val="800000"/>
                </a:solidFill>
                <a:latin typeface="+mn-lt"/>
              </a:rPr>
              <a:t>LaPadula</a:t>
            </a:r>
            <a:r>
              <a:rPr lang="en-US" sz="2000" dirty="0">
                <a:solidFill>
                  <a:srgbClr val="800000"/>
                </a:solidFill>
                <a:latin typeface="+mn-lt"/>
              </a:rPr>
              <a:t> model is often impractical: in real systems, users may need to invoke operations that, although they do not violate our intuitive concept of security, would require subjects to violate the *-property. </a:t>
            </a:r>
            <a:r>
              <a:rPr lang="en-US" sz="2000" dirty="0" smtClean="0">
                <a:solidFill>
                  <a:srgbClr val="800000"/>
                </a:solidFill>
                <a:latin typeface="+mn-lt"/>
              </a:rPr>
              <a:t>Example</a:t>
            </a:r>
            <a:r>
              <a:rPr lang="en-US" sz="2000" dirty="0">
                <a:solidFill>
                  <a:srgbClr val="800000"/>
                </a:solidFill>
                <a:latin typeface="+mn-lt"/>
              </a:rPr>
              <a:t>:</a:t>
            </a:r>
            <a:r>
              <a:rPr lang="en-US" sz="2000" dirty="0" smtClean="0">
                <a:solidFill>
                  <a:srgbClr val="800000"/>
                </a:solidFill>
                <a:latin typeface="+mn-lt"/>
              </a:rPr>
              <a:t> </a:t>
            </a:r>
            <a:r>
              <a:rPr lang="en-US" sz="2000" dirty="0">
                <a:solidFill>
                  <a:srgbClr val="800000"/>
                </a:solidFill>
                <a:latin typeface="+mn-lt"/>
              </a:rPr>
              <a:t>a user may need to extract an UNCLASSIFIED paragraph from a CONFIDENTIAL document and use it in an UNCLASSIFIED </a:t>
            </a:r>
            <a:r>
              <a:rPr lang="en-US" sz="2000" dirty="0" smtClean="0">
                <a:solidFill>
                  <a:srgbClr val="800000"/>
                </a:solidFill>
                <a:latin typeface="+mn-lt"/>
              </a:rPr>
              <a:t>document</a:t>
            </a:r>
            <a:r>
              <a:rPr lang="en-US" sz="2000" i="1" dirty="0" smtClean="0">
                <a:solidFill>
                  <a:srgbClr val="800000"/>
                </a:solidFill>
                <a:latin typeface="+mn-lt"/>
              </a:rPr>
              <a:t>.</a:t>
            </a:r>
            <a:r>
              <a:rPr lang="en-US" sz="2000" dirty="0" smtClean="0">
                <a:solidFill>
                  <a:srgbClr val="800000"/>
                </a:solidFill>
                <a:latin typeface="+mn-lt"/>
              </a:rPr>
              <a:t> </a:t>
            </a:r>
          </a:p>
          <a:p>
            <a:pPr marL="804863" indent="-342900" algn="just">
              <a:spcBef>
                <a:spcPts val="600"/>
              </a:spcBef>
              <a:buBlip>
                <a:blip r:embed="rId3"/>
              </a:buBlip>
            </a:pPr>
            <a:r>
              <a:rPr lang="en-US" sz="1800" dirty="0" smtClean="0">
                <a:solidFill>
                  <a:srgbClr val="000099"/>
                </a:solidFill>
                <a:latin typeface="+mn-lt"/>
              </a:rPr>
              <a:t>Simple </a:t>
            </a:r>
            <a:r>
              <a:rPr lang="en-US" sz="1800" dirty="0">
                <a:solidFill>
                  <a:srgbClr val="000099"/>
                </a:solidFill>
                <a:latin typeface="+mn-lt"/>
              </a:rPr>
              <a:t>Property: </a:t>
            </a:r>
            <a:r>
              <a:rPr lang="en-US" sz="1800" i="1" dirty="0">
                <a:solidFill>
                  <a:srgbClr val="000099"/>
                </a:solidFill>
                <a:latin typeface="+mn-lt"/>
              </a:rPr>
              <a:t>The simple property states that S may only read from an O if and only if the security clearance of S is higher or equal to the security classification of O. For example, Sam can read all objects; </a:t>
            </a:r>
            <a:r>
              <a:rPr lang="en-US" sz="1800" i="1" dirty="0" smtClean="0">
                <a:solidFill>
                  <a:srgbClr val="000099"/>
                </a:solidFill>
                <a:latin typeface="+mn-lt"/>
              </a:rPr>
              <a:t>Rex can </a:t>
            </a:r>
            <a:r>
              <a:rPr lang="en-US" sz="1800" i="1" dirty="0">
                <a:solidFill>
                  <a:srgbClr val="000099"/>
                </a:solidFill>
                <a:latin typeface="+mn-lt"/>
              </a:rPr>
              <a:t>read all objects except the Terrorist list and the Account numbers, and so on.</a:t>
            </a:r>
            <a:r>
              <a:rPr lang="en-US" sz="1800" dirty="0">
                <a:solidFill>
                  <a:srgbClr val="000099"/>
                </a:solidFill>
                <a:latin typeface="+mn-lt"/>
              </a:rPr>
              <a:t>  </a:t>
            </a:r>
            <a:r>
              <a:rPr lang="en-US" sz="1800" dirty="0" smtClean="0">
                <a:solidFill>
                  <a:srgbClr val="000099"/>
                </a:solidFill>
                <a:latin typeface="+mn-lt"/>
              </a:rPr>
              <a:t>A </a:t>
            </a:r>
            <a:r>
              <a:rPr lang="en-US" sz="1800" dirty="0">
                <a:solidFill>
                  <a:srgbClr val="000099"/>
                </a:solidFill>
                <a:latin typeface="+mn-lt"/>
              </a:rPr>
              <a:t>subject at a given security level may not read an object at a higher security level (no read-up</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1932408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Access Control</a:t>
            </a:r>
          </a:p>
        </p:txBody>
      </p:sp>
      <p:sp>
        <p:nvSpPr>
          <p:cNvPr id="2" name="Rectangle 1"/>
          <p:cNvSpPr/>
          <p:nvPr/>
        </p:nvSpPr>
        <p:spPr>
          <a:xfrm>
            <a:off x="820615" y="1382138"/>
            <a:ext cx="7620000" cy="4462760"/>
          </a:xfrm>
          <a:prstGeom prst="rect">
            <a:avLst/>
          </a:prstGeom>
        </p:spPr>
        <p:txBody>
          <a:bodyPr wrap="square">
            <a:spAutoFit/>
          </a:bodyPr>
          <a:lstStyle/>
          <a:p>
            <a:pPr algn="just"/>
            <a:r>
              <a:rPr lang="en-US" dirty="0">
                <a:solidFill>
                  <a:srgbClr val="002060"/>
                </a:solidFill>
              </a:rPr>
              <a:t>Access control allows the use of a resource by authorized users. In other words, it protects a resource from unauthorized users. It can be divided into four parts:</a:t>
            </a:r>
          </a:p>
          <a:p>
            <a:pPr marL="1946275" indent="-1946275" algn="just">
              <a:spcBef>
                <a:spcPts val="600"/>
              </a:spcBef>
            </a:pPr>
            <a:r>
              <a:rPr lang="en-US" dirty="0" smtClean="0">
                <a:solidFill>
                  <a:srgbClr val="C00000"/>
                </a:solidFill>
              </a:rPr>
              <a:t>Identification</a:t>
            </a:r>
            <a:r>
              <a:rPr lang="en-US" dirty="0">
                <a:solidFill>
                  <a:srgbClr val="002060"/>
                </a:solidFill>
              </a:rPr>
              <a:t>:	How is </a:t>
            </a:r>
            <a:r>
              <a:rPr lang="en-US">
                <a:solidFill>
                  <a:srgbClr val="002060"/>
                </a:solidFill>
              </a:rPr>
              <a:t>an </a:t>
            </a:r>
            <a:r>
              <a:rPr lang="en-US" smtClean="0">
                <a:solidFill>
                  <a:srgbClr val="002060"/>
                </a:solidFill>
              </a:rPr>
              <a:t>user </a:t>
            </a:r>
            <a:r>
              <a:rPr lang="en-US" dirty="0" smtClean="0">
                <a:solidFill>
                  <a:srgbClr val="002060"/>
                </a:solidFill>
              </a:rPr>
              <a:t>identified? </a:t>
            </a:r>
          </a:p>
          <a:p>
            <a:pPr marL="1946275" indent="-1946275" algn="just">
              <a:spcBef>
                <a:spcPts val="600"/>
              </a:spcBef>
            </a:pPr>
            <a:r>
              <a:rPr lang="en-US" dirty="0" smtClean="0">
                <a:solidFill>
                  <a:srgbClr val="C00000"/>
                </a:solidFill>
              </a:rPr>
              <a:t>Authentication</a:t>
            </a:r>
            <a:r>
              <a:rPr lang="en-US" dirty="0" smtClean="0">
                <a:solidFill>
                  <a:srgbClr val="002060"/>
                </a:solidFill>
              </a:rPr>
              <a:t>: Is this user authorized? Or can the identity of this user be verified?</a:t>
            </a:r>
          </a:p>
          <a:p>
            <a:pPr marL="1946275" indent="-1946275" algn="just">
              <a:spcBef>
                <a:spcPts val="600"/>
              </a:spcBef>
            </a:pPr>
            <a:r>
              <a:rPr lang="en-US" dirty="0">
                <a:solidFill>
                  <a:srgbClr val="C00000"/>
                </a:solidFill>
              </a:rPr>
              <a:t>Authorization</a:t>
            </a:r>
            <a:r>
              <a:rPr lang="en-US" dirty="0">
                <a:solidFill>
                  <a:srgbClr val="002060"/>
                </a:solidFill>
              </a:rPr>
              <a:t>:	Who can use the resource and in what mode (read, write, etc.)?</a:t>
            </a:r>
          </a:p>
          <a:p>
            <a:pPr marL="1946275" indent="-1946275" algn="just">
              <a:spcBef>
                <a:spcPts val="600"/>
              </a:spcBef>
            </a:pPr>
            <a:r>
              <a:rPr lang="en-US" dirty="0" smtClean="0">
                <a:solidFill>
                  <a:srgbClr val="C00000"/>
                </a:solidFill>
              </a:rPr>
              <a:t>Accountability</a:t>
            </a:r>
            <a:r>
              <a:rPr lang="en-US" dirty="0" smtClean="0">
                <a:solidFill>
                  <a:srgbClr val="002060"/>
                </a:solidFill>
              </a:rPr>
              <a:t>: Is </a:t>
            </a:r>
            <a:r>
              <a:rPr lang="en-US" dirty="0">
                <a:solidFill>
                  <a:srgbClr val="002060"/>
                </a:solidFill>
              </a:rPr>
              <a:t>the person who made changes to a resource is accountable if not then who is </a:t>
            </a:r>
            <a:r>
              <a:rPr lang="en-US" dirty="0" smtClean="0">
                <a:solidFill>
                  <a:srgbClr val="002060"/>
                </a:solidFill>
              </a:rPr>
              <a:t>accountable?</a:t>
            </a:r>
            <a:endParaRPr lang="en-US" dirty="0">
              <a:solidFill>
                <a:srgbClr val="002060"/>
              </a:solidFill>
            </a:endParaRPr>
          </a:p>
        </p:txBody>
      </p:sp>
    </p:spTree>
    <p:extLst>
      <p:ext uri="{BB962C8B-B14F-4D97-AF65-F5344CB8AC3E}">
        <p14:creationId xmlns:p14="http://schemas.microsoft.com/office/powerpoint/2010/main" val="1270364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sp>
        <p:nvSpPr>
          <p:cNvPr id="2" name="Rectangle 1"/>
          <p:cNvSpPr/>
          <p:nvPr/>
        </p:nvSpPr>
        <p:spPr>
          <a:xfrm>
            <a:off x="762000" y="1352237"/>
            <a:ext cx="7518971" cy="3554819"/>
          </a:xfrm>
          <a:prstGeom prst="rect">
            <a:avLst/>
          </a:prstGeom>
        </p:spPr>
        <p:txBody>
          <a:bodyPr wrap="square">
            <a:spAutoFit/>
          </a:bodyPr>
          <a:lstStyle/>
          <a:p>
            <a:pPr marL="342900" lvl="0" indent="-342900" algn="just">
              <a:buBlip>
                <a:blip r:embed="rId2"/>
              </a:buBlip>
            </a:pPr>
            <a:r>
              <a:rPr lang="en-US" sz="2000" dirty="0" smtClean="0">
                <a:solidFill>
                  <a:srgbClr val="800000"/>
                </a:solidFill>
                <a:latin typeface="+mn-lt"/>
              </a:rPr>
              <a:t>No Read UP: Fred </a:t>
            </a:r>
            <a:r>
              <a:rPr lang="en-US" sz="2000" dirty="0">
                <a:solidFill>
                  <a:srgbClr val="800000"/>
                </a:solidFill>
                <a:latin typeface="+mn-lt"/>
              </a:rPr>
              <a:t>wants to read a document. Using the Bell-</a:t>
            </a:r>
            <a:r>
              <a:rPr lang="en-US" sz="2000" dirty="0" err="1">
                <a:solidFill>
                  <a:srgbClr val="800000"/>
                </a:solidFill>
                <a:latin typeface="+mn-lt"/>
              </a:rPr>
              <a:t>LaPadula</a:t>
            </a:r>
            <a:r>
              <a:rPr lang="en-US" sz="2000" dirty="0">
                <a:solidFill>
                  <a:srgbClr val="800000"/>
                </a:solidFill>
                <a:latin typeface="+mn-lt"/>
              </a:rPr>
              <a:t> </a:t>
            </a:r>
            <a:r>
              <a:rPr lang="en-US" sz="2000" dirty="0" smtClean="0">
                <a:solidFill>
                  <a:srgbClr val="800000"/>
                </a:solidFill>
                <a:latin typeface="+mn-lt"/>
              </a:rPr>
              <a:t>model.</a:t>
            </a:r>
          </a:p>
          <a:p>
            <a:pPr marL="742950" lvl="1" indent="-285750" algn="just">
              <a:spcBef>
                <a:spcPts val="600"/>
              </a:spcBef>
              <a:buBlip>
                <a:blip r:embed="rId3"/>
              </a:buBlip>
            </a:pPr>
            <a:r>
              <a:rPr lang="en-US" sz="1800" dirty="0">
                <a:solidFill>
                  <a:srgbClr val="000099"/>
                </a:solidFill>
                <a:latin typeface="+mn-lt"/>
              </a:rPr>
              <a:t>D</a:t>
            </a:r>
            <a:r>
              <a:rPr lang="en-US" sz="1800" dirty="0" smtClean="0">
                <a:solidFill>
                  <a:srgbClr val="000099"/>
                </a:solidFill>
                <a:latin typeface="+mn-lt"/>
              </a:rPr>
              <a:t>etermine </a:t>
            </a:r>
            <a:r>
              <a:rPr lang="en-US" sz="1800" dirty="0">
                <a:solidFill>
                  <a:srgbClr val="000099"/>
                </a:solidFill>
                <a:latin typeface="+mn-lt"/>
              </a:rPr>
              <a:t>the classification of the document (the object</a:t>
            </a:r>
            <a:r>
              <a:rPr lang="en-US" sz="1800" dirty="0" smtClean="0">
                <a:solidFill>
                  <a:srgbClr val="000099"/>
                </a:solidFill>
                <a:latin typeface="+mn-lt"/>
              </a:rPr>
              <a:t>).</a:t>
            </a:r>
          </a:p>
          <a:p>
            <a:pPr marL="742950" lvl="1" indent="-285750" algn="just">
              <a:spcBef>
                <a:spcPts val="600"/>
              </a:spcBef>
              <a:buBlip>
                <a:blip r:embed="rId3"/>
              </a:buBlip>
            </a:pPr>
            <a:r>
              <a:rPr lang="en-US" sz="1800" dirty="0" smtClean="0">
                <a:solidFill>
                  <a:srgbClr val="000099"/>
                </a:solidFill>
                <a:latin typeface="+mn-lt"/>
              </a:rPr>
              <a:t>Then determine </a:t>
            </a:r>
            <a:r>
              <a:rPr lang="en-US" sz="1800" dirty="0">
                <a:solidFill>
                  <a:srgbClr val="000099"/>
                </a:solidFill>
                <a:latin typeface="+mn-lt"/>
              </a:rPr>
              <a:t>the clearance of Fred (the subject</a:t>
            </a:r>
            <a:r>
              <a:rPr lang="en-US" sz="1800" dirty="0" smtClean="0">
                <a:solidFill>
                  <a:srgbClr val="000099"/>
                </a:solidFill>
                <a:latin typeface="+mn-lt"/>
              </a:rPr>
              <a:t>).</a:t>
            </a:r>
          </a:p>
          <a:p>
            <a:pPr marL="742950" lvl="1" indent="-285750" algn="just">
              <a:spcBef>
                <a:spcPts val="600"/>
              </a:spcBef>
              <a:buBlip>
                <a:blip r:embed="rId3"/>
              </a:buBlip>
            </a:pPr>
            <a:r>
              <a:rPr lang="en-US" sz="1800" dirty="0" smtClean="0">
                <a:solidFill>
                  <a:srgbClr val="FF0000"/>
                </a:solidFill>
                <a:latin typeface="+mn-lt"/>
              </a:rPr>
              <a:t>If </a:t>
            </a:r>
            <a:r>
              <a:rPr lang="en-US" sz="1800" dirty="0">
                <a:solidFill>
                  <a:srgbClr val="FF0000"/>
                </a:solidFill>
                <a:latin typeface="+mn-lt"/>
              </a:rPr>
              <a:t>the document is classified as Top </a:t>
            </a:r>
            <a:r>
              <a:rPr lang="en-US" sz="1800" dirty="0" smtClean="0">
                <a:solidFill>
                  <a:srgbClr val="FF0000"/>
                </a:solidFill>
                <a:latin typeface="+mn-lt"/>
              </a:rPr>
              <a:t>Secret (TS), </a:t>
            </a:r>
            <a:r>
              <a:rPr lang="en-US" sz="1800" dirty="0">
                <a:solidFill>
                  <a:srgbClr val="FF0000"/>
                </a:solidFill>
                <a:latin typeface="+mn-lt"/>
              </a:rPr>
              <a:t>but Fred only has a Secret </a:t>
            </a:r>
            <a:r>
              <a:rPr lang="en-US" sz="1800" dirty="0" smtClean="0">
                <a:solidFill>
                  <a:srgbClr val="FF0000"/>
                </a:solidFill>
                <a:latin typeface="+mn-lt"/>
              </a:rPr>
              <a:t>(S) clearance</a:t>
            </a:r>
            <a:r>
              <a:rPr lang="en-US" sz="1800" dirty="0">
                <a:solidFill>
                  <a:srgbClr val="FF0000"/>
                </a:solidFill>
                <a:latin typeface="+mn-lt"/>
              </a:rPr>
              <a:t>, </a:t>
            </a:r>
            <a:r>
              <a:rPr lang="en-US" sz="1800" dirty="0" smtClean="0">
                <a:solidFill>
                  <a:srgbClr val="FF0000"/>
                </a:solidFill>
                <a:latin typeface="+mn-lt"/>
              </a:rPr>
              <a:t>Fred cannot read it.</a:t>
            </a:r>
          </a:p>
          <a:p>
            <a:pPr marL="742950" lvl="1" indent="-285750" algn="just">
              <a:spcBef>
                <a:spcPts val="600"/>
              </a:spcBef>
              <a:buBlip>
                <a:blip r:embed="rId3"/>
              </a:buBlip>
            </a:pPr>
            <a:r>
              <a:rPr lang="en-US" sz="1800" dirty="0" smtClean="0">
                <a:solidFill>
                  <a:srgbClr val="000099"/>
                </a:solidFill>
                <a:latin typeface="+mn-lt"/>
              </a:rPr>
              <a:t>If </a:t>
            </a:r>
            <a:r>
              <a:rPr lang="en-US" sz="1800" dirty="0">
                <a:solidFill>
                  <a:srgbClr val="000099"/>
                </a:solidFill>
                <a:latin typeface="+mn-lt"/>
              </a:rPr>
              <a:t>Fred had a clearance that was equal to or higher than the document, like Top </a:t>
            </a:r>
            <a:r>
              <a:rPr lang="en-US" sz="1800" dirty="0" smtClean="0">
                <a:solidFill>
                  <a:srgbClr val="000099"/>
                </a:solidFill>
                <a:latin typeface="+mn-lt"/>
              </a:rPr>
              <a:t>Secret (TS), </a:t>
            </a:r>
            <a:r>
              <a:rPr lang="en-US" sz="1800" dirty="0">
                <a:solidFill>
                  <a:srgbClr val="000099"/>
                </a:solidFill>
                <a:latin typeface="+mn-lt"/>
              </a:rPr>
              <a:t>then </a:t>
            </a:r>
            <a:r>
              <a:rPr lang="en-US" sz="1800" dirty="0" smtClean="0">
                <a:solidFill>
                  <a:srgbClr val="000099"/>
                </a:solidFill>
                <a:latin typeface="+mn-lt"/>
              </a:rPr>
              <a:t>Fred can read it.</a:t>
            </a:r>
          </a:p>
          <a:p>
            <a:pPr marL="742950" lvl="1" indent="-285750" algn="just">
              <a:spcBef>
                <a:spcPts val="600"/>
              </a:spcBef>
              <a:buBlip>
                <a:blip r:embed="rId3"/>
              </a:buBlip>
            </a:pPr>
            <a:r>
              <a:rPr lang="en-US" sz="1800" dirty="0" smtClean="0">
                <a:solidFill>
                  <a:srgbClr val="000099"/>
                </a:solidFill>
                <a:latin typeface="+mn-lt"/>
              </a:rPr>
              <a:t>Similarly</a:t>
            </a:r>
            <a:r>
              <a:rPr lang="en-US" sz="1800" dirty="0">
                <a:solidFill>
                  <a:srgbClr val="000099"/>
                </a:solidFill>
                <a:latin typeface="+mn-lt"/>
              </a:rPr>
              <a:t>, if the document had a classification that was equal to or lower than Fred’s clearance, then we’d also allow it</a:t>
            </a:r>
            <a:r>
              <a:rPr lang="en-US" sz="1800" dirty="0">
                <a:latin typeface="+mn-lt"/>
              </a:rPr>
              <a:t>.</a:t>
            </a:r>
          </a:p>
          <a:p>
            <a:pPr algn="just"/>
            <a:endParaRPr lang="en-US" sz="1800" dirty="0">
              <a:latin typeface="+mn-lt"/>
            </a:endParaRPr>
          </a:p>
        </p:txBody>
      </p:sp>
    </p:spTree>
    <p:extLst>
      <p:ext uri="{BB962C8B-B14F-4D97-AF65-F5344CB8AC3E}">
        <p14:creationId xmlns:p14="http://schemas.microsoft.com/office/powerpoint/2010/main" val="289810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sp>
        <p:nvSpPr>
          <p:cNvPr id="2" name="Rectangle 1"/>
          <p:cNvSpPr/>
          <p:nvPr/>
        </p:nvSpPr>
        <p:spPr>
          <a:xfrm>
            <a:off x="762000" y="1352237"/>
            <a:ext cx="7518971" cy="4108817"/>
          </a:xfrm>
          <a:prstGeom prst="rect">
            <a:avLst/>
          </a:prstGeom>
        </p:spPr>
        <p:txBody>
          <a:bodyPr wrap="square">
            <a:spAutoFit/>
          </a:bodyPr>
          <a:lstStyle/>
          <a:p>
            <a:pPr marL="342900" lvl="0" indent="-342900" algn="just">
              <a:buBlip>
                <a:blip r:embed="rId2"/>
              </a:buBlip>
            </a:pPr>
            <a:r>
              <a:rPr lang="en-US" sz="2000" dirty="0" smtClean="0">
                <a:solidFill>
                  <a:srgbClr val="800000"/>
                </a:solidFill>
                <a:latin typeface="+mn-lt"/>
              </a:rPr>
              <a:t>No Write Down: Fred </a:t>
            </a:r>
            <a:r>
              <a:rPr lang="en-US" sz="2000" dirty="0">
                <a:solidFill>
                  <a:srgbClr val="800000"/>
                </a:solidFill>
                <a:latin typeface="+mn-lt"/>
              </a:rPr>
              <a:t>would like to add a page to the </a:t>
            </a:r>
            <a:r>
              <a:rPr lang="en-US" sz="2000" dirty="0" smtClean="0">
                <a:solidFill>
                  <a:srgbClr val="800000"/>
                </a:solidFill>
                <a:latin typeface="+mn-lt"/>
              </a:rPr>
              <a:t>document.</a:t>
            </a:r>
          </a:p>
          <a:p>
            <a:pPr marL="800100" lvl="1" indent="-342900" algn="just">
              <a:spcBef>
                <a:spcPts val="600"/>
              </a:spcBef>
              <a:buBlip>
                <a:blip r:embed="rId3"/>
              </a:buBlip>
            </a:pPr>
            <a:r>
              <a:rPr lang="en-US" sz="1800" dirty="0">
                <a:solidFill>
                  <a:srgbClr val="000099"/>
                </a:solidFill>
                <a:latin typeface="+mn-lt"/>
              </a:rPr>
              <a:t>D</a:t>
            </a:r>
            <a:r>
              <a:rPr lang="en-US" sz="1800" dirty="0" smtClean="0">
                <a:solidFill>
                  <a:srgbClr val="000099"/>
                </a:solidFill>
                <a:latin typeface="+mn-lt"/>
              </a:rPr>
              <a:t>etermine </a:t>
            </a:r>
            <a:r>
              <a:rPr lang="en-US" sz="1800" dirty="0">
                <a:solidFill>
                  <a:srgbClr val="000099"/>
                </a:solidFill>
                <a:latin typeface="+mn-lt"/>
              </a:rPr>
              <a:t>the classification of the page he wants to </a:t>
            </a:r>
            <a:r>
              <a:rPr lang="en-US" sz="1800" dirty="0" smtClean="0">
                <a:solidFill>
                  <a:srgbClr val="000099"/>
                </a:solidFill>
                <a:latin typeface="+mn-lt"/>
              </a:rPr>
              <a:t>add.</a:t>
            </a:r>
          </a:p>
          <a:p>
            <a:pPr marL="800100" lvl="1" indent="-342900" algn="just">
              <a:spcBef>
                <a:spcPts val="600"/>
              </a:spcBef>
              <a:buBlip>
                <a:blip r:embed="rId3"/>
              </a:buBlip>
            </a:pPr>
            <a:r>
              <a:rPr lang="en-US" sz="1800" dirty="0">
                <a:solidFill>
                  <a:srgbClr val="000099"/>
                </a:solidFill>
                <a:latin typeface="+mn-lt"/>
              </a:rPr>
              <a:t>D</a:t>
            </a:r>
            <a:r>
              <a:rPr lang="en-US" sz="1800" dirty="0" smtClean="0">
                <a:solidFill>
                  <a:srgbClr val="000099"/>
                </a:solidFill>
                <a:latin typeface="+mn-lt"/>
              </a:rPr>
              <a:t>etermine </a:t>
            </a:r>
            <a:r>
              <a:rPr lang="en-US" sz="1800" dirty="0">
                <a:solidFill>
                  <a:srgbClr val="000099"/>
                </a:solidFill>
                <a:latin typeface="+mn-lt"/>
              </a:rPr>
              <a:t>the classification of the </a:t>
            </a:r>
            <a:r>
              <a:rPr lang="en-US" sz="1800" dirty="0" smtClean="0">
                <a:solidFill>
                  <a:srgbClr val="000099"/>
                </a:solidFill>
                <a:latin typeface="+mn-lt"/>
              </a:rPr>
              <a:t>document to add the page.</a:t>
            </a:r>
          </a:p>
          <a:p>
            <a:pPr marL="800100" lvl="1" indent="-342900" algn="just">
              <a:spcBef>
                <a:spcPts val="600"/>
              </a:spcBef>
              <a:buBlip>
                <a:blip r:embed="rId3"/>
              </a:buBlip>
            </a:pPr>
            <a:r>
              <a:rPr lang="en-US" sz="1800" dirty="0" smtClean="0">
                <a:solidFill>
                  <a:srgbClr val="FF0000"/>
                </a:solidFill>
                <a:latin typeface="+mn-lt"/>
              </a:rPr>
              <a:t>If </a:t>
            </a:r>
            <a:r>
              <a:rPr lang="en-US" sz="1800" dirty="0">
                <a:solidFill>
                  <a:srgbClr val="FF0000"/>
                </a:solidFill>
                <a:latin typeface="+mn-lt"/>
              </a:rPr>
              <a:t>the page that Fred wants to add is classified as Top </a:t>
            </a:r>
            <a:r>
              <a:rPr lang="en-US" sz="1800" dirty="0" smtClean="0">
                <a:solidFill>
                  <a:srgbClr val="FF0000"/>
                </a:solidFill>
                <a:latin typeface="+mn-lt"/>
              </a:rPr>
              <a:t>Secret (TS), </a:t>
            </a:r>
            <a:r>
              <a:rPr lang="en-US" sz="1800" dirty="0">
                <a:solidFill>
                  <a:srgbClr val="FF0000"/>
                </a:solidFill>
                <a:latin typeface="+mn-lt"/>
              </a:rPr>
              <a:t>and the document he wants to add it to is classified </a:t>
            </a:r>
            <a:r>
              <a:rPr lang="en-US" sz="1800" dirty="0" smtClean="0">
                <a:solidFill>
                  <a:srgbClr val="FF0000"/>
                </a:solidFill>
                <a:latin typeface="+mn-lt"/>
              </a:rPr>
              <a:t>Secret (S), </a:t>
            </a:r>
            <a:r>
              <a:rPr lang="en-US" sz="1800" dirty="0">
                <a:solidFill>
                  <a:srgbClr val="FF0000"/>
                </a:solidFill>
                <a:latin typeface="+mn-lt"/>
              </a:rPr>
              <a:t>then </a:t>
            </a:r>
            <a:r>
              <a:rPr lang="en-US" sz="1800" dirty="0" smtClean="0">
                <a:solidFill>
                  <a:srgbClr val="FF0000"/>
                </a:solidFill>
                <a:latin typeface="+mn-lt"/>
              </a:rPr>
              <a:t>Fred cannot add the page.</a:t>
            </a:r>
          </a:p>
          <a:p>
            <a:pPr marL="800100" lvl="1" indent="-342900" algn="just">
              <a:spcBef>
                <a:spcPts val="600"/>
              </a:spcBef>
              <a:buBlip>
                <a:blip r:embed="rId3"/>
              </a:buBlip>
            </a:pPr>
            <a:r>
              <a:rPr lang="en-US" sz="1800" dirty="0" smtClean="0">
                <a:solidFill>
                  <a:srgbClr val="000099"/>
                </a:solidFill>
                <a:latin typeface="+mn-lt"/>
              </a:rPr>
              <a:t>If the page has equal </a:t>
            </a:r>
            <a:r>
              <a:rPr lang="en-US" sz="1800" dirty="0">
                <a:solidFill>
                  <a:srgbClr val="000099"/>
                </a:solidFill>
                <a:latin typeface="+mn-lt"/>
              </a:rPr>
              <a:t>to, or lower classification level than the </a:t>
            </a:r>
            <a:r>
              <a:rPr lang="en-US" sz="1800" dirty="0" smtClean="0">
                <a:solidFill>
                  <a:srgbClr val="000099"/>
                </a:solidFill>
                <a:latin typeface="+mn-lt"/>
              </a:rPr>
              <a:t>document, </a:t>
            </a:r>
            <a:r>
              <a:rPr lang="en-US" sz="1800" dirty="0">
                <a:solidFill>
                  <a:srgbClr val="000099"/>
                </a:solidFill>
                <a:latin typeface="+mn-lt"/>
              </a:rPr>
              <a:t>then </a:t>
            </a:r>
            <a:r>
              <a:rPr lang="en-US" sz="1800" dirty="0" smtClean="0">
                <a:solidFill>
                  <a:srgbClr val="000099"/>
                </a:solidFill>
                <a:latin typeface="+mn-lt"/>
              </a:rPr>
              <a:t>Fred can add the page.</a:t>
            </a:r>
          </a:p>
          <a:p>
            <a:pPr marL="800100" lvl="1" indent="-342900" algn="just">
              <a:spcBef>
                <a:spcPts val="600"/>
              </a:spcBef>
              <a:buBlip>
                <a:blip r:embed="rId3"/>
              </a:buBlip>
            </a:pPr>
            <a:r>
              <a:rPr lang="en-US" sz="1800" dirty="0">
                <a:solidFill>
                  <a:srgbClr val="000099"/>
                </a:solidFill>
                <a:latin typeface="+mn-lt"/>
              </a:rPr>
              <a:t>I</a:t>
            </a:r>
            <a:r>
              <a:rPr lang="en-US" sz="1800" dirty="0" smtClean="0">
                <a:solidFill>
                  <a:srgbClr val="000099"/>
                </a:solidFill>
                <a:latin typeface="+mn-lt"/>
              </a:rPr>
              <a:t>f </a:t>
            </a:r>
            <a:r>
              <a:rPr lang="en-US" sz="1800" dirty="0">
                <a:solidFill>
                  <a:srgbClr val="000099"/>
                </a:solidFill>
                <a:latin typeface="+mn-lt"/>
              </a:rPr>
              <a:t>the </a:t>
            </a:r>
            <a:r>
              <a:rPr lang="en-US" sz="1800" dirty="0" smtClean="0">
                <a:solidFill>
                  <a:srgbClr val="000099"/>
                </a:solidFill>
                <a:latin typeface="+mn-lt"/>
              </a:rPr>
              <a:t>document has </a:t>
            </a:r>
            <a:r>
              <a:rPr lang="en-US" sz="1800" dirty="0">
                <a:solidFill>
                  <a:srgbClr val="000099"/>
                </a:solidFill>
                <a:latin typeface="+mn-lt"/>
              </a:rPr>
              <a:t>a classification that was equal or higher than the classification of the page </a:t>
            </a:r>
            <a:r>
              <a:rPr lang="en-US" sz="1800" dirty="0" smtClean="0">
                <a:solidFill>
                  <a:srgbClr val="000099"/>
                </a:solidFill>
                <a:latin typeface="+mn-lt"/>
              </a:rPr>
              <a:t>then Fred can add the page.</a:t>
            </a:r>
            <a:endParaRPr lang="en-US" sz="1800" dirty="0">
              <a:solidFill>
                <a:srgbClr val="000099"/>
              </a:solidFill>
              <a:latin typeface="+mn-lt"/>
            </a:endParaRPr>
          </a:p>
        </p:txBody>
      </p:sp>
    </p:spTree>
    <p:extLst>
      <p:ext uri="{BB962C8B-B14F-4D97-AF65-F5344CB8AC3E}">
        <p14:creationId xmlns:p14="http://schemas.microsoft.com/office/powerpoint/2010/main" val="2326369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sp>
        <p:nvSpPr>
          <p:cNvPr id="2" name="Rectangle 1"/>
          <p:cNvSpPr/>
          <p:nvPr/>
        </p:nvSpPr>
        <p:spPr>
          <a:xfrm>
            <a:off x="762000" y="1352237"/>
            <a:ext cx="7518971" cy="3924151"/>
          </a:xfrm>
          <a:prstGeom prst="rect">
            <a:avLst/>
          </a:prstGeom>
        </p:spPr>
        <p:txBody>
          <a:bodyPr wrap="square">
            <a:spAutoFit/>
          </a:bodyPr>
          <a:lstStyle/>
          <a:p>
            <a:pPr marL="804863" indent="-342900" algn="just">
              <a:spcBef>
                <a:spcPts val="600"/>
              </a:spcBef>
              <a:buBlip>
                <a:blip r:embed="rId2"/>
              </a:buBlip>
            </a:pPr>
            <a:r>
              <a:rPr lang="en-US" sz="1800" dirty="0" smtClean="0">
                <a:solidFill>
                  <a:srgbClr val="000099"/>
                </a:solidFill>
                <a:latin typeface="+mn-lt"/>
              </a:rPr>
              <a:t>Tranquility </a:t>
            </a:r>
            <a:r>
              <a:rPr lang="en-US" sz="1800" dirty="0">
                <a:solidFill>
                  <a:srgbClr val="000099"/>
                </a:solidFill>
                <a:latin typeface="+mn-lt"/>
              </a:rPr>
              <a:t>Property: </a:t>
            </a:r>
            <a:r>
              <a:rPr lang="en-US" sz="1800" i="1" dirty="0">
                <a:solidFill>
                  <a:srgbClr val="000099"/>
                </a:solidFill>
                <a:latin typeface="+mn-lt"/>
              </a:rPr>
              <a:t>The tranquility property states that the security classification of an object cannot be changed while it is being </a:t>
            </a:r>
            <a:r>
              <a:rPr lang="en-US" sz="1800" i="1" dirty="0" smtClean="0">
                <a:solidFill>
                  <a:srgbClr val="000099"/>
                </a:solidFill>
                <a:latin typeface="+mn-lt"/>
              </a:rPr>
              <a:t>processed</a:t>
            </a:r>
          </a:p>
          <a:p>
            <a:pPr marL="804863" indent="-342900" algn="just">
              <a:spcBef>
                <a:spcPts val="600"/>
              </a:spcBef>
              <a:buBlip>
                <a:blip r:embed="rId2"/>
              </a:buBlip>
            </a:pPr>
            <a:r>
              <a:rPr lang="en-US" sz="1800" i="1" dirty="0" smtClean="0">
                <a:solidFill>
                  <a:srgbClr val="000099"/>
                </a:solidFill>
                <a:latin typeface="+mn-lt"/>
              </a:rPr>
              <a:t>It has two forms:</a:t>
            </a:r>
          </a:p>
          <a:p>
            <a:pPr marL="1262063" lvl="1" indent="-342900" algn="just">
              <a:spcBef>
                <a:spcPts val="600"/>
              </a:spcBef>
              <a:buBlip>
                <a:blip r:embed="rId3"/>
              </a:buBlip>
            </a:pPr>
            <a:r>
              <a:rPr lang="en-US" sz="1800" dirty="0" smtClean="0">
                <a:solidFill>
                  <a:srgbClr val="7030A0"/>
                </a:solidFill>
                <a:latin typeface="+mn-lt"/>
              </a:rPr>
              <a:t>Principle </a:t>
            </a:r>
            <a:r>
              <a:rPr lang="en-US" sz="1800" dirty="0">
                <a:solidFill>
                  <a:srgbClr val="7030A0"/>
                </a:solidFill>
                <a:latin typeface="+mn-lt"/>
              </a:rPr>
              <a:t>of strong tranquility: It states that security levels do not change during the normal operation of the </a:t>
            </a:r>
            <a:r>
              <a:rPr lang="en-US" sz="1800" dirty="0" smtClean="0">
                <a:solidFill>
                  <a:srgbClr val="7030A0"/>
                </a:solidFill>
                <a:latin typeface="+mn-lt"/>
              </a:rPr>
              <a:t>system.</a:t>
            </a:r>
          </a:p>
          <a:p>
            <a:pPr marL="1262063" lvl="1" indent="-342900" algn="just">
              <a:spcBef>
                <a:spcPts val="600"/>
              </a:spcBef>
              <a:buBlip>
                <a:blip r:embed="rId3"/>
              </a:buBlip>
            </a:pPr>
            <a:r>
              <a:rPr lang="en-US" sz="1800" dirty="0" smtClean="0">
                <a:solidFill>
                  <a:srgbClr val="7030A0"/>
                </a:solidFill>
                <a:latin typeface="+mn-lt"/>
              </a:rPr>
              <a:t>Principle </a:t>
            </a:r>
            <a:r>
              <a:rPr lang="en-US" sz="1800" dirty="0">
                <a:solidFill>
                  <a:srgbClr val="7030A0"/>
                </a:solidFill>
                <a:latin typeface="+mn-lt"/>
              </a:rPr>
              <a:t>of weak tranquility: It states that security levels may never change in such a way as to violate a defined security policy. This implies that security level may change if it is necessary for the action to complete. Weak tranquility is desirable as it allows systems to observe </a:t>
            </a:r>
            <a:r>
              <a:rPr lang="en-US" sz="1800" dirty="0" smtClean="0">
                <a:solidFill>
                  <a:srgbClr val="7030A0"/>
                </a:solidFill>
                <a:latin typeface="+mn-lt"/>
              </a:rPr>
              <a:t>the “principle of least privilege”</a:t>
            </a:r>
            <a:endParaRPr lang="en-US" sz="1800" dirty="0">
              <a:solidFill>
                <a:srgbClr val="000099"/>
              </a:solidFill>
              <a:latin typeface="+mn-lt"/>
            </a:endParaRPr>
          </a:p>
        </p:txBody>
      </p:sp>
    </p:spTree>
    <p:extLst>
      <p:ext uri="{BB962C8B-B14F-4D97-AF65-F5344CB8AC3E}">
        <p14:creationId xmlns:p14="http://schemas.microsoft.com/office/powerpoint/2010/main" val="4089976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Bell-La </a:t>
            </a:r>
            <a:r>
              <a:rPr lang="en-US" sz="2800" b="1" dirty="0" err="1">
                <a:solidFill>
                  <a:srgbClr val="C00000"/>
                </a:solidFill>
              </a:rPr>
              <a:t>Padula</a:t>
            </a:r>
            <a:r>
              <a:rPr lang="en-US" sz="2800" b="1" dirty="0">
                <a:solidFill>
                  <a:srgbClr val="C00000"/>
                </a:solidFill>
              </a:rPr>
              <a:t> Model</a:t>
            </a:r>
            <a:endParaRPr lang="en-US" sz="2800" dirty="0">
              <a:solidFill>
                <a:srgbClr val="C00000"/>
              </a:solidFill>
            </a:endParaRPr>
          </a:p>
        </p:txBody>
      </p:sp>
      <p:sp>
        <p:nvSpPr>
          <p:cNvPr id="2" name="Rectangle 1"/>
          <p:cNvSpPr/>
          <p:nvPr/>
        </p:nvSpPr>
        <p:spPr>
          <a:xfrm>
            <a:off x="762000" y="1352237"/>
            <a:ext cx="7518971" cy="4801314"/>
          </a:xfrm>
          <a:prstGeom prst="rect">
            <a:avLst/>
          </a:prstGeom>
        </p:spPr>
        <p:txBody>
          <a:bodyPr wrap="square">
            <a:spAutoFit/>
          </a:bodyPr>
          <a:lstStyle/>
          <a:p>
            <a:pPr marL="342900" lvl="0" indent="-342900" algn="just">
              <a:buBlip>
                <a:blip r:embed="rId2"/>
              </a:buBlip>
            </a:pPr>
            <a:r>
              <a:rPr lang="en-US" sz="1800" dirty="0" smtClean="0">
                <a:solidFill>
                  <a:srgbClr val="800000"/>
                </a:solidFill>
                <a:latin typeface="+mn-lt"/>
              </a:rPr>
              <a:t>Principle </a:t>
            </a:r>
            <a:r>
              <a:rPr lang="en-US" sz="1800" dirty="0">
                <a:solidFill>
                  <a:srgbClr val="800000"/>
                </a:solidFill>
                <a:latin typeface="+mn-lt"/>
              </a:rPr>
              <a:t>of Least Privilege: Under this processes start with a low clearance level regardless of their owner’s clearance, and progressively accumulate higher clearance levels as actions require it. It is also known as the </a:t>
            </a:r>
            <a:r>
              <a:rPr lang="en-US" sz="1800" i="1" dirty="0">
                <a:solidFill>
                  <a:srgbClr val="800000"/>
                </a:solidFill>
                <a:latin typeface="+mn-lt"/>
              </a:rPr>
              <a:t>principle of least privilege</a:t>
            </a:r>
            <a:r>
              <a:rPr lang="en-US" sz="1800" dirty="0">
                <a:solidFill>
                  <a:srgbClr val="800000"/>
                </a:solidFill>
                <a:latin typeface="+mn-lt"/>
              </a:rPr>
              <a:t> or </a:t>
            </a:r>
            <a:r>
              <a:rPr lang="en-US" sz="1800" i="1" dirty="0">
                <a:solidFill>
                  <a:srgbClr val="800000"/>
                </a:solidFill>
                <a:latin typeface="+mn-lt"/>
              </a:rPr>
              <a:t>principle of minimal privilege</a:t>
            </a:r>
            <a:r>
              <a:rPr lang="en-US" sz="1800" dirty="0">
                <a:solidFill>
                  <a:srgbClr val="800000"/>
                </a:solidFill>
                <a:latin typeface="+mn-lt"/>
              </a:rPr>
              <a:t> or just </a:t>
            </a:r>
            <a:r>
              <a:rPr lang="en-US" sz="1800" i="1" dirty="0">
                <a:solidFill>
                  <a:srgbClr val="800000"/>
                </a:solidFill>
                <a:latin typeface="+mn-lt"/>
              </a:rPr>
              <a:t>least privilege</a:t>
            </a:r>
            <a:r>
              <a:rPr lang="en-US" sz="1800" dirty="0">
                <a:solidFill>
                  <a:srgbClr val="800000"/>
                </a:solidFill>
                <a:latin typeface="+mn-lt"/>
              </a:rPr>
              <a:t>. It requires that in a </a:t>
            </a:r>
            <a:r>
              <a:rPr lang="en-US" sz="1800" dirty="0" smtClean="0">
                <a:solidFill>
                  <a:srgbClr val="800000"/>
                </a:solidFill>
                <a:latin typeface="+mn-lt"/>
              </a:rPr>
              <a:t>particular abstraction layer of </a:t>
            </a:r>
            <a:r>
              <a:rPr lang="en-US" sz="1800" dirty="0">
                <a:solidFill>
                  <a:srgbClr val="800000"/>
                </a:solidFill>
                <a:latin typeface="+mn-lt"/>
              </a:rPr>
              <a:t>a computing environment, </a:t>
            </a:r>
            <a:r>
              <a:rPr lang="en-US" sz="1800" dirty="0" smtClean="0">
                <a:solidFill>
                  <a:srgbClr val="800000"/>
                </a:solidFill>
                <a:latin typeface="+mn-lt"/>
              </a:rPr>
              <a:t>every module (such </a:t>
            </a:r>
            <a:r>
              <a:rPr lang="en-US" sz="1800" dirty="0">
                <a:solidFill>
                  <a:srgbClr val="800000"/>
                </a:solidFill>
                <a:latin typeface="+mn-lt"/>
              </a:rPr>
              <a:t>as </a:t>
            </a:r>
            <a:r>
              <a:rPr lang="en-US" sz="1800" dirty="0" smtClean="0">
                <a:solidFill>
                  <a:srgbClr val="800000"/>
                </a:solidFill>
                <a:latin typeface="+mn-lt"/>
              </a:rPr>
              <a:t>a process, </a:t>
            </a:r>
            <a:r>
              <a:rPr lang="en-US" sz="1800" dirty="0">
                <a:solidFill>
                  <a:srgbClr val="800000"/>
                </a:solidFill>
                <a:latin typeface="+mn-lt"/>
              </a:rPr>
              <a:t>a </a:t>
            </a:r>
            <a:r>
              <a:rPr lang="en-US" sz="1800" dirty="0" smtClean="0">
                <a:solidFill>
                  <a:srgbClr val="800000"/>
                </a:solidFill>
                <a:latin typeface="+mn-lt"/>
              </a:rPr>
              <a:t>user </a:t>
            </a:r>
            <a:r>
              <a:rPr lang="en-US" sz="1800" dirty="0">
                <a:solidFill>
                  <a:srgbClr val="800000"/>
                </a:solidFill>
                <a:latin typeface="+mn-lt"/>
              </a:rPr>
              <a:t>or a </a:t>
            </a:r>
            <a:r>
              <a:rPr lang="en-US" sz="1800" dirty="0" smtClean="0">
                <a:solidFill>
                  <a:srgbClr val="800000"/>
                </a:solidFill>
                <a:latin typeface="+mn-lt"/>
              </a:rPr>
              <a:t>program </a:t>
            </a:r>
            <a:r>
              <a:rPr lang="en-US" sz="1800" dirty="0">
                <a:solidFill>
                  <a:srgbClr val="800000"/>
                </a:solidFill>
                <a:latin typeface="+mn-lt"/>
              </a:rPr>
              <a:t>on the basis of the layer we are considering) must be able to access only such </a:t>
            </a:r>
            <a:r>
              <a:rPr lang="en-US" sz="1800" dirty="0" smtClean="0">
                <a:solidFill>
                  <a:srgbClr val="800000"/>
                </a:solidFill>
                <a:latin typeface="+mn-lt"/>
              </a:rPr>
              <a:t>information </a:t>
            </a:r>
            <a:r>
              <a:rPr lang="en-US" sz="1800" dirty="0">
                <a:solidFill>
                  <a:srgbClr val="800000"/>
                </a:solidFill>
                <a:latin typeface="+mn-lt"/>
              </a:rPr>
              <a:t>and resources that are necessary for its legitimate purpose. Under this principle a user is given only those privileges which are absolutely essential to do his/her work. For example, a guest user would not have privilege to install an application; he/she can only invoke it. The principle applies also to a </a:t>
            </a:r>
            <a:r>
              <a:rPr lang="en-US" sz="1800" i="1" dirty="0">
                <a:solidFill>
                  <a:srgbClr val="800000"/>
                </a:solidFill>
                <a:latin typeface="+mn-lt"/>
              </a:rPr>
              <a:t>single</a:t>
            </a:r>
            <a:r>
              <a:rPr lang="en-US" sz="1800" dirty="0">
                <a:solidFill>
                  <a:srgbClr val="800000"/>
                </a:solidFill>
                <a:latin typeface="+mn-lt"/>
              </a:rPr>
              <a:t> home PC user where they always do work in a normal user account, and opens their admin account (password protected with greater access) only when the situation absolutely demands </a:t>
            </a:r>
            <a:r>
              <a:rPr lang="en-US" sz="1800" dirty="0" smtClean="0">
                <a:solidFill>
                  <a:srgbClr val="800000"/>
                </a:solidFill>
                <a:latin typeface="+mn-lt"/>
              </a:rPr>
              <a:t>it</a:t>
            </a:r>
          </a:p>
        </p:txBody>
      </p:sp>
    </p:spTree>
    <p:extLst>
      <p:ext uri="{BB962C8B-B14F-4D97-AF65-F5344CB8AC3E}">
        <p14:creationId xmlns:p14="http://schemas.microsoft.com/office/powerpoint/2010/main" val="857011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Example of Bell-La </a:t>
            </a:r>
            <a:r>
              <a:rPr lang="en-US" sz="2800" b="1" dirty="0" err="1">
                <a:solidFill>
                  <a:srgbClr val="C00000"/>
                </a:solidFill>
              </a:rPr>
              <a:t>Padula</a:t>
            </a:r>
            <a:r>
              <a:rPr lang="en-US" sz="2800" b="1" dirty="0">
                <a:solidFill>
                  <a:srgbClr val="C00000"/>
                </a:solidFill>
              </a:rPr>
              <a:t> </a:t>
            </a:r>
            <a:r>
              <a:rPr lang="en-US" sz="2800" b="1" dirty="0" smtClean="0">
                <a:solidFill>
                  <a:srgbClr val="C00000"/>
                </a:solidFill>
              </a:rPr>
              <a:t>Model Use</a:t>
            </a:r>
            <a:endParaRPr lang="en-US" sz="2800" dirty="0">
              <a:solidFill>
                <a:srgbClr val="C00000"/>
              </a:solidFill>
            </a:endParaRPr>
          </a:p>
        </p:txBody>
      </p:sp>
      <p:sp>
        <p:nvSpPr>
          <p:cNvPr id="2" name="Rectangle 1"/>
          <p:cNvSpPr/>
          <p:nvPr/>
        </p:nvSpPr>
        <p:spPr>
          <a:xfrm>
            <a:off x="762000" y="1352237"/>
            <a:ext cx="7518971" cy="4478149"/>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following example illustrates the operation of the BLP model and also highlights a practical issue that must be addressed. We assume a role-based access control system. Carla and Dirk are users of the system. Carla is a student (s) in course cl. Dirk is a teacher (t) in course cl but may also access the system as a student; thus two roles are assigned to Dirk:</a:t>
            </a:r>
          </a:p>
          <a:p>
            <a:pPr marL="339725" algn="ctr">
              <a:spcBef>
                <a:spcPts val="600"/>
              </a:spcBef>
              <a:spcAft>
                <a:spcPts val="600"/>
              </a:spcAft>
            </a:pPr>
            <a:r>
              <a:rPr lang="en-US" sz="2000" dirty="0">
                <a:solidFill>
                  <a:srgbClr val="800000"/>
                </a:solidFill>
                <a:latin typeface="+mn-lt"/>
              </a:rPr>
              <a:t>Carla: (</a:t>
            </a:r>
            <a:r>
              <a:rPr lang="en-US" sz="2000" dirty="0" smtClean="0">
                <a:solidFill>
                  <a:srgbClr val="800000"/>
                </a:solidFill>
                <a:latin typeface="+mn-lt"/>
              </a:rPr>
              <a:t>cl-s)</a:t>
            </a:r>
          </a:p>
          <a:p>
            <a:pPr marL="339725" algn="ctr">
              <a:spcBef>
                <a:spcPts val="600"/>
              </a:spcBef>
              <a:spcAft>
                <a:spcPts val="600"/>
              </a:spcAft>
            </a:pPr>
            <a:r>
              <a:rPr lang="en-US" sz="2000" dirty="0" smtClean="0">
                <a:solidFill>
                  <a:srgbClr val="800000"/>
                </a:solidFill>
                <a:latin typeface="+mn-lt"/>
              </a:rPr>
              <a:t>Dirk</a:t>
            </a:r>
            <a:r>
              <a:rPr lang="en-US" sz="2000" dirty="0">
                <a:solidFill>
                  <a:srgbClr val="800000"/>
                </a:solidFill>
                <a:latin typeface="+mn-lt"/>
              </a:rPr>
              <a:t>: (cl-t), (cl-s)</a:t>
            </a:r>
          </a:p>
          <a:p>
            <a:pPr marL="339725" algn="just"/>
            <a:r>
              <a:rPr lang="en-US" sz="2000" dirty="0">
                <a:solidFill>
                  <a:srgbClr val="800000"/>
                </a:solidFill>
                <a:latin typeface="+mn-lt"/>
              </a:rPr>
              <a:t>The student role is assigned a lower security clearance and the teacher role a higher security clearance. Let us look at some possible actions:</a:t>
            </a:r>
          </a:p>
          <a:p>
            <a:pPr lvl="0" algn="just">
              <a:spcBef>
                <a:spcPts val="600"/>
              </a:spcBef>
            </a:pPr>
            <a:endParaRPr lang="en-US" sz="2000" dirty="0" smtClean="0">
              <a:solidFill>
                <a:srgbClr val="800000"/>
              </a:solidFill>
              <a:latin typeface="+mn-lt"/>
            </a:endParaRPr>
          </a:p>
        </p:txBody>
      </p:sp>
    </p:spTree>
    <p:extLst>
      <p:ext uri="{BB962C8B-B14F-4D97-AF65-F5344CB8AC3E}">
        <p14:creationId xmlns:p14="http://schemas.microsoft.com/office/powerpoint/2010/main" val="1470044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Example of Bell-La </a:t>
            </a:r>
            <a:r>
              <a:rPr lang="en-US" sz="2800" b="1" dirty="0" err="1">
                <a:solidFill>
                  <a:srgbClr val="C00000"/>
                </a:solidFill>
              </a:rPr>
              <a:t>Padula</a:t>
            </a:r>
            <a:r>
              <a:rPr lang="en-US" sz="2800" b="1" dirty="0">
                <a:solidFill>
                  <a:srgbClr val="C00000"/>
                </a:solidFill>
              </a:rPr>
              <a:t> </a:t>
            </a:r>
            <a:r>
              <a:rPr lang="en-US" sz="2800" b="1" dirty="0" smtClean="0">
                <a:solidFill>
                  <a:srgbClr val="C00000"/>
                </a:solidFill>
              </a:rPr>
              <a:t>Model Use</a:t>
            </a:r>
            <a:endParaRPr lang="en-US" sz="2800" dirty="0">
              <a:solidFill>
                <a:srgbClr val="C00000"/>
              </a:solidFill>
            </a:endParaRPr>
          </a:p>
        </p:txBody>
      </p:sp>
      <p:sp>
        <p:nvSpPr>
          <p:cNvPr id="2" name="Rectangle 1"/>
          <p:cNvSpPr/>
          <p:nvPr/>
        </p:nvSpPr>
        <p:spPr>
          <a:xfrm>
            <a:off x="762000" y="1352237"/>
            <a:ext cx="7518971" cy="4601260"/>
          </a:xfrm>
          <a:prstGeom prst="rect">
            <a:avLst/>
          </a:prstGeom>
        </p:spPr>
        <p:txBody>
          <a:bodyPr wrap="square">
            <a:spAutoFit/>
          </a:bodyPr>
          <a:lstStyle/>
          <a:p>
            <a:pPr marL="342900" lvl="0" indent="-342900" algn="just">
              <a:spcBef>
                <a:spcPts val="600"/>
              </a:spcBef>
              <a:buFont typeface="+mj-lt"/>
              <a:buAutoNum type="arabicPeriod"/>
            </a:pPr>
            <a:r>
              <a:rPr lang="en-US" sz="1800" dirty="0" smtClean="0">
                <a:solidFill>
                  <a:srgbClr val="000099"/>
                </a:solidFill>
                <a:latin typeface="+mn-lt"/>
              </a:rPr>
              <a:t>Dirk </a:t>
            </a:r>
            <a:r>
              <a:rPr lang="en-US" sz="1800" dirty="0">
                <a:solidFill>
                  <a:srgbClr val="000099"/>
                </a:solidFill>
                <a:latin typeface="+mn-lt"/>
              </a:rPr>
              <a:t>creates a new file </a:t>
            </a:r>
            <a:r>
              <a:rPr lang="en-US" sz="1800" dirty="0" err="1">
                <a:solidFill>
                  <a:srgbClr val="000099"/>
                </a:solidFill>
                <a:latin typeface="+mn-lt"/>
              </a:rPr>
              <a:t>fl</a:t>
            </a:r>
            <a:r>
              <a:rPr lang="en-US" sz="1800" dirty="0">
                <a:solidFill>
                  <a:srgbClr val="000099"/>
                </a:solidFill>
                <a:latin typeface="+mn-lt"/>
              </a:rPr>
              <a:t> as cl-t; Carla creates file f2 as cl-s. Carla can read and write to f2, but cannot read f1, because it is at a higher classification level (teacher level). In the cl-t role, Dirk can read and write f1 and can read f2 if Carla grants access to f2. However, in this role, Dirk cannot write f2 because of the *-property (</a:t>
            </a:r>
            <a:r>
              <a:rPr lang="en-US" sz="1800" i="1" dirty="0">
                <a:solidFill>
                  <a:srgbClr val="000099"/>
                </a:solidFill>
                <a:latin typeface="+mn-lt"/>
              </a:rPr>
              <a:t>It indicates: S can write O if and only if the security clearance of S is lower than or equal to the security classification of O. That is </a:t>
            </a:r>
            <a:r>
              <a:rPr lang="en-US" sz="1800" i="1" dirty="0" err="1">
                <a:solidFill>
                  <a:srgbClr val="000099"/>
                </a:solidFill>
                <a:latin typeface="+mn-lt"/>
              </a:rPr>
              <a:t>l</a:t>
            </a:r>
            <a:r>
              <a:rPr lang="en-US" sz="1800" i="1" baseline="-25000" dirty="0" err="1">
                <a:solidFill>
                  <a:srgbClr val="000099"/>
                </a:solidFill>
                <a:latin typeface="+mn-lt"/>
              </a:rPr>
              <a:t>sc</a:t>
            </a:r>
            <a:r>
              <a:rPr lang="en-US" sz="1800" i="1" dirty="0">
                <a:solidFill>
                  <a:srgbClr val="000099"/>
                </a:solidFill>
                <a:latin typeface="+mn-lt"/>
              </a:rPr>
              <a:t>(S) </a:t>
            </a:r>
            <a:r>
              <a:rPr lang="en-US" sz="1800" i="1" dirty="0">
                <a:solidFill>
                  <a:srgbClr val="000099"/>
                </a:solidFill>
                <a:latin typeface="+mn-lt"/>
                <a:sym typeface="Symbol"/>
              </a:rPr>
              <a:t></a:t>
            </a:r>
            <a:r>
              <a:rPr lang="en-US" sz="1800" i="1" dirty="0">
                <a:solidFill>
                  <a:srgbClr val="000099"/>
                </a:solidFill>
                <a:latin typeface="+mn-lt"/>
              </a:rPr>
              <a:t> </a:t>
            </a:r>
            <a:r>
              <a:rPr lang="en-US" sz="1800" i="1" dirty="0" err="1">
                <a:solidFill>
                  <a:srgbClr val="000099"/>
                </a:solidFill>
                <a:latin typeface="+mn-lt"/>
              </a:rPr>
              <a:t>l</a:t>
            </a:r>
            <a:r>
              <a:rPr lang="en-US" sz="1800" i="1" baseline="-25000" dirty="0" err="1">
                <a:solidFill>
                  <a:srgbClr val="000099"/>
                </a:solidFill>
                <a:latin typeface="+mn-lt"/>
              </a:rPr>
              <a:t>scl</a:t>
            </a:r>
            <a:r>
              <a:rPr lang="en-US" sz="1800" i="1" dirty="0">
                <a:solidFill>
                  <a:srgbClr val="000099"/>
                </a:solidFill>
                <a:latin typeface="+mn-lt"/>
              </a:rPr>
              <a:t>(O).)</a:t>
            </a:r>
            <a:r>
              <a:rPr lang="en-US" sz="1800" dirty="0">
                <a:solidFill>
                  <a:srgbClr val="000099"/>
                </a:solidFill>
                <a:latin typeface="+mn-lt"/>
              </a:rPr>
              <a:t>; neither Dirk nor a Trojan horse on his behalf can downgrade data from the teacher level to the student level. Only if Dirk logs in as a student can he create a </a:t>
            </a:r>
            <a:r>
              <a:rPr lang="en-US" sz="1800" dirty="0" smtClean="0">
                <a:solidFill>
                  <a:srgbClr val="000099"/>
                </a:solidFill>
                <a:latin typeface="+mn-lt"/>
              </a:rPr>
              <a:t>cl-s </a:t>
            </a:r>
            <a:r>
              <a:rPr lang="en-US" sz="1800" dirty="0">
                <a:solidFill>
                  <a:srgbClr val="000099"/>
                </a:solidFill>
                <a:latin typeface="+mn-lt"/>
              </a:rPr>
              <a:t>file or write to an existing cl-s file, such as f2. In the student role, Dirk can also read </a:t>
            </a:r>
            <a:r>
              <a:rPr lang="en-US" sz="1800" dirty="0" smtClean="0">
                <a:solidFill>
                  <a:srgbClr val="000099"/>
                </a:solidFill>
                <a:latin typeface="+mn-lt"/>
              </a:rPr>
              <a:t>f2.</a:t>
            </a:r>
          </a:p>
          <a:p>
            <a:pPr marL="342900" lvl="0" indent="-342900" algn="just">
              <a:spcBef>
                <a:spcPts val="600"/>
              </a:spcBef>
              <a:buFont typeface="+mj-lt"/>
              <a:buAutoNum type="arabicPeriod"/>
            </a:pPr>
            <a:r>
              <a:rPr lang="en-US" sz="1800" dirty="0" smtClean="0">
                <a:solidFill>
                  <a:srgbClr val="000099"/>
                </a:solidFill>
                <a:latin typeface="+mn-lt"/>
              </a:rPr>
              <a:t>Dirk </a:t>
            </a:r>
            <a:r>
              <a:rPr lang="en-US" sz="1800" dirty="0">
                <a:solidFill>
                  <a:srgbClr val="000099"/>
                </a:solidFill>
                <a:latin typeface="+mn-lt"/>
              </a:rPr>
              <a:t>reads f2 and wants to create a new file with </a:t>
            </a:r>
            <a:r>
              <a:rPr lang="en-US" sz="1800" u="sng" dirty="0">
                <a:solidFill>
                  <a:srgbClr val="000099"/>
                </a:solidFill>
                <a:latin typeface="+mn-lt"/>
              </a:rPr>
              <a:t>comments</a:t>
            </a:r>
            <a:r>
              <a:rPr lang="en-US" sz="1800" dirty="0">
                <a:solidFill>
                  <a:srgbClr val="000099"/>
                </a:solidFill>
                <a:latin typeface="+mn-lt"/>
              </a:rPr>
              <a:t> to Carla as feedback. Dirk must sign in student role cl-s to </a:t>
            </a:r>
            <a:r>
              <a:rPr lang="en-US" sz="1800" u="sng" dirty="0">
                <a:solidFill>
                  <a:srgbClr val="000099"/>
                </a:solidFill>
                <a:latin typeface="+mn-lt"/>
              </a:rPr>
              <a:t>create f3</a:t>
            </a:r>
            <a:r>
              <a:rPr lang="en-US" sz="1800" dirty="0">
                <a:solidFill>
                  <a:srgbClr val="000099"/>
                </a:solidFill>
                <a:latin typeface="+mn-lt"/>
              </a:rPr>
              <a:t> so that it can be accessed by Carla. In a teacher role, Dirk cannot create a file at a student classification level</a:t>
            </a:r>
            <a:r>
              <a:rPr lang="en-US" sz="1800" dirty="0" smtClean="0">
                <a:solidFill>
                  <a:srgbClr val="000099"/>
                </a:solidFill>
                <a:latin typeface="+mn-lt"/>
              </a:rPr>
              <a:t>.</a:t>
            </a:r>
            <a:endParaRPr lang="en-US" sz="2000" dirty="0">
              <a:solidFill>
                <a:srgbClr val="800000"/>
              </a:solidFill>
              <a:latin typeface="+mn-lt"/>
            </a:endParaRPr>
          </a:p>
        </p:txBody>
      </p:sp>
    </p:spTree>
    <p:extLst>
      <p:ext uri="{BB962C8B-B14F-4D97-AF65-F5344CB8AC3E}">
        <p14:creationId xmlns:p14="http://schemas.microsoft.com/office/powerpoint/2010/main" val="4092283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Example of Bell-La </a:t>
            </a:r>
            <a:r>
              <a:rPr lang="en-US" sz="2800" b="1" dirty="0" err="1">
                <a:solidFill>
                  <a:srgbClr val="C00000"/>
                </a:solidFill>
              </a:rPr>
              <a:t>Padula</a:t>
            </a:r>
            <a:r>
              <a:rPr lang="en-US" sz="2800" b="1" dirty="0">
                <a:solidFill>
                  <a:srgbClr val="C00000"/>
                </a:solidFill>
              </a:rPr>
              <a:t> </a:t>
            </a:r>
            <a:r>
              <a:rPr lang="en-US" sz="2800" b="1" dirty="0" smtClean="0">
                <a:solidFill>
                  <a:srgbClr val="C00000"/>
                </a:solidFill>
              </a:rPr>
              <a:t>Model Use</a:t>
            </a:r>
            <a:endParaRPr lang="en-US" sz="2800" dirty="0">
              <a:solidFill>
                <a:srgbClr val="C00000"/>
              </a:solidFill>
            </a:endParaRPr>
          </a:p>
        </p:txBody>
      </p:sp>
      <p:sp>
        <p:nvSpPr>
          <p:cNvPr id="2" name="Rectangle 1"/>
          <p:cNvSpPr/>
          <p:nvPr/>
        </p:nvSpPr>
        <p:spPr>
          <a:xfrm>
            <a:off x="762000" y="1352237"/>
            <a:ext cx="7518971" cy="4401205"/>
          </a:xfrm>
          <a:prstGeom prst="rect">
            <a:avLst/>
          </a:prstGeom>
        </p:spPr>
        <p:txBody>
          <a:bodyPr wrap="square">
            <a:spAutoFit/>
          </a:bodyPr>
          <a:lstStyle/>
          <a:p>
            <a:pPr marL="342900" lvl="0" indent="-342900" algn="just">
              <a:spcBef>
                <a:spcPts val="600"/>
              </a:spcBef>
              <a:buFont typeface="+mj-lt"/>
              <a:buAutoNum type="arabicPeriod" startAt="3"/>
            </a:pPr>
            <a:r>
              <a:rPr lang="en-US" sz="1800" dirty="0">
                <a:solidFill>
                  <a:srgbClr val="000099"/>
                </a:solidFill>
                <a:latin typeface="+mn-lt"/>
              </a:rPr>
              <a:t>Dirk creates an exam based on an existing template file store at level </a:t>
            </a:r>
            <a:r>
              <a:rPr lang="en-US" sz="1800" dirty="0" smtClean="0">
                <a:solidFill>
                  <a:srgbClr val="000099"/>
                </a:solidFill>
                <a:latin typeface="+mn-lt"/>
              </a:rPr>
              <a:t>cl-t</a:t>
            </a:r>
            <a:r>
              <a:rPr lang="en-US" sz="1800" dirty="0">
                <a:solidFill>
                  <a:srgbClr val="000099"/>
                </a:solidFill>
                <a:latin typeface="+mn-lt"/>
              </a:rPr>
              <a:t>. Dirk must log in as </a:t>
            </a:r>
            <a:r>
              <a:rPr lang="en-US" sz="1800" dirty="0" smtClean="0">
                <a:solidFill>
                  <a:srgbClr val="000099"/>
                </a:solidFill>
                <a:latin typeface="+mn-lt"/>
              </a:rPr>
              <a:t>cl-t </a:t>
            </a:r>
            <a:r>
              <a:rPr lang="en-US" sz="1800" dirty="0">
                <a:solidFill>
                  <a:srgbClr val="000099"/>
                </a:solidFill>
                <a:latin typeface="+mn-lt"/>
              </a:rPr>
              <a:t>to read the template and the file he creates (f4) must also be at the teacher level</a:t>
            </a:r>
            <a:r>
              <a:rPr lang="en-US" sz="1800" dirty="0" smtClean="0">
                <a:solidFill>
                  <a:srgbClr val="000099"/>
                </a:solidFill>
                <a:latin typeface="+mn-lt"/>
              </a:rPr>
              <a:t>.</a:t>
            </a:r>
          </a:p>
          <a:p>
            <a:pPr marL="342900" lvl="0" indent="-342900" algn="just">
              <a:spcBef>
                <a:spcPts val="600"/>
              </a:spcBef>
              <a:buFont typeface="+mj-lt"/>
              <a:buAutoNum type="arabicPeriod" startAt="3"/>
            </a:pPr>
            <a:r>
              <a:rPr lang="en-US" sz="1800" dirty="0">
                <a:solidFill>
                  <a:srgbClr val="000099"/>
                </a:solidFill>
                <a:latin typeface="+mn-lt"/>
              </a:rPr>
              <a:t>Dirk wants Carla to take the exam and so must provide her with read access. However, such access would violate the Simple-property. Dirk must downgrade the classification of f4 from cl-t to cl-s. Dirk cannot do this in the cl-t role because this would violate *-property. Therefore, a security administration (possibly Dirk in this role) must have downgrade authority and must be able to perform the downgrade outside the BLP model</a:t>
            </a:r>
            <a:r>
              <a:rPr lang="en-US" sz="1800" dirty="0" smtClean="0">
                <a:solidFill>
                  <a:srgbClr val="000099"/>
                </a:solidFill>
                <a:latin typeface="+mn-lt"/>
              </a:rPr>
              <a:t>.</a:t>
            </a:r>
          </a:p>
          <a:p>
            <a:pPr marL="342900" lvl="0" indent="-342900" algn="just">
              <a:spcBef>
                <a:spcPts val="600"/>
              </a:spcBef>
              <a:buFont typeface="+mj-lt"/>
              <a:buAutoNum type="arabicPeriod" startAt="3"/>
            </a:pPr>
            <a:r>
              <a:rPr lang="en-US" sz="1800" dirty="0">
                <a:solidFill>
                  <a:srgbClr val="000099"/>
                </a:solidFill>
                <a:latin typeface="+mn-lt"/>
              </a:rPr>
              <a:t>Carla writes the answers to the exam into a file f5. She creates the file at level </a:t>
            </a:r>
            <a:r>
              <a:rPr lang="en-US" sz="1800" dirty="0" smtClean="0">
                <a:solidFill>
                  <a:srgbClr val="000099"/>
                </a:solidFill>
                <a:latin typeface="+mn-lt"/>
              </a:rPr>
              <a:t>cl-t </a:t>
            </a:r>
            <a:r>
              <a:rPr lang="en-US" sz="1800" dirty="0">
                <a:solidFill>
                  <a:srgbClr val="000099"/>
                </a:solidFill>
                <a:latin typeface="+mn-lt"/>
              </a:rPr>
              <a:t>so that only Dirk can read the file. This is an example of writing up, which is not forbidden by the BLP rules. Carla can still see her answers at her workstation but cannot access f5 for reading</a:t>
            </a:r>
          </a:p>
        </p:txBody>
      </p:sp>
    </p:spTree>
    <p:extLst>
      <p:ext uri="{BB962C8B-B14F-4D97-AF65-F5344CB8AC3E}">
        <p14:creationId xmlns:p14="http://schemas.microsoft.com/office/powerpoint/2010/main" val="2050429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Limitations </a:t>
            </a:r>
            <a:r>
              <a:rPr lang="en-US" sz="2800" b="1" dirty="0">
                <a:solidFill>
                  <a:srgbClr val="C00000"/>
                </a:solidFill>
              </a:rPr>
              <a:t>of Bell-La </a:t>
            </a:r>
            <a:r>
              <a:rPr lang="en-US" sz="2800" b="1" dirty="0" err="1">
                <a:solidFill>
                  <a:srgbClr val="C00000"/>
                </a:solidFill>
              </a:rPr>
              <a:t>Padula</a:t>
            </a:r>
            <a:r>
              <a:rPr lang="en-US" sz="2800" b="1" dirty="0">
                <a:solidFill>
                  <a:srgbClr val="C00000"/>
                </a:solidFill>
              </a:rPr>
              <a:t> </a:t>
            </a:r>
            <a:r>
              <a:rPr lang="en-US" sz="2800" b="1" dirty="0" smtClean="0">
                <a:solidFill>
                  <a:srgbClr val="C00000"/>
                </a:solidFill>
              </a:rPr>
              <a:t>Model Use</a:t>
            </a:r>
            <a:endParaRPr lang="en-US" sz="2800" dirty="0">
              <a:solidFill>
                <a:srgbClr val="C00000"/>
              </a:solidFill>
            </a:endParaRPr>
          </a:p>
        </p:txBody>
      </p:sp>
      <p:sp>
        <p:nvSpPr>
          <p:cNvPr id="2" name="Rectangle 1"/>
          <p:cNvSpPr/>
          <p:nvPr/>
        </p:nvSpPr>
        <p:spPr>
          <a:xfrm>
            <a:off x="762000" y="1352237"/>
            <a:ext cx="7518971" cy="2939266"/>
          </a:xfrm>
          <a:prstGeom prst="rect">
            <a:avLst/>
          </a:prstGeom>
        </p:spPr>
        <p:txBody>
          <a:bodyPr wrap="square">
            <a:spAutoFit/>
          </a:bodyPr>
          <a:lstStyle/>
          <a:p>
            <a:pPr lvl="0" algn="just">
              <a:spcBef>
                <a:spcPts val="600"/>
              </a:spcBef>
            </a:pPr>
            <a:r>
              <a:rPr lang="en-US" sz="2000" dirty="0" smtClean="0">
                <a:solidFill>
                  <a:srgbClr val="800000"/>
                </a:solidFill>
                <a:latin typeface="+mn-lt"/>
              </a:rPr>
              <a:t>Some </a:t>
            </a:r>
            <a:r>
              <a:rPr lang="en-US" sz="2000" dirty="0">
                <a:solidFill>
                  <a:srgbClr val="800000"/>
                </a:solidFill>
                <a:latin typeface="+mn-lt"/>
              </a:rPr>
              <a:t>critical practical limitations of the BLP </a:t>
            </a:r>
            <a:r>
              <a:rPr lang="en-US" sz="2000" dirty="0" smtClean="0">
                <a:solidFill>
                  <a:srgbClr val="800000"/>
                </a:solidFill>
                <a:latin typeface="+mn-lt"/>
              </a:rPr>
              <a:t>model.</a:t>
            </a:r>
          </a:p>
          <a:p>
            <a:pPr marL="342900" lvl="0"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BLP model has no provision to manage the "downgrade" of objects, even though the requirements for multilevel security recognize that such a flow of information from a higher to a lower level may be required, provided it </a:t>
            </a:r>
            <a:r>
              <a:rPr lang="en-US" sz="2000" dirty="0" smtClean="0">
                <a:solidFill>
                  <a:srgbClr val="800000"/>
                </a:solidFill>
                <a:latin typeface="+mn-lt"/>
              </a:rPr>
              <a:t>reflects </a:t>
            </a:r>
            <a:r>
              <a:rPr lang="en-US" sz="2000" dirty="0">
                <a:solidFill>
                  <a:srgbClr val="800000"/>
                </a:solidFill>
                <a:latin typeface="+mn-lt"/>
              </a:rPr>
              <a:t>the will of an authorized </a:t>
            </a:r>
            <a:r>
              <a:rPr lang="en-US" sz="2000" dirty="0" smtClean="0">
                <a:solidFill>
                  <a:srgbClr val="800000"/>
                </a:solidFill>
                <a:latin typeface="+mn-lt"/>
              </a:rPr>
              <a:t>user (see step 4). </a:t>
            </a:r>
            <a:r>
              <a:rPr lang="en-US" sz="2000" dirty="0">
                <a:solidFill>
                  <a:srgbClr val="800000"/>
                </a:solidFill>
                <a:latin typeface="+mn-lt"/>
              </a:rPr>
              <a:t>Hence, any practical implementation of a multilevel system has to support such a process in a controlled and monitored </a:t>
            </a:r>
            <a:r>
              <a:rPr lang="en-US" sz="2000" dirty="0" smtClean="0">
                <a:solidFill>
                  <a:srgbClr val="800000"/>
                </a:solidFill>
                <a:latin typeface="+mn-lt"/>
              </a:rPr>
              <a:t>manner.</a:t>
            </a:r>
          </a:p>
        </p:txBody>
      </p:sp>
    </p:spTree>
    <p:extLst>
      <p:ext uri="{BB962C8B-B14F-4D97-AF65-F5344CB8AC3E}">
        <p14:creationId xmlns:p14="http://schemas.microsoft.com/office/powerpoint/2010/main" val="2142523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Limitations </a:t>
            </a:r>
            <a:r>
              <a:rPr lang="en-US" sz="2800" b="1" dirty="0" smtClean="0">
                <a:solidFill>
                  <a:srgbClr val="C00000"/>
                </a:solidFill>
              </a:rPr>
              <a:t>of </a:t>
            </a:r>
            <a:r>
              <a:rPr lang="en-US" sz="2800" b="1" dirty="0">
                <a:solidFill>
                  <a:srgbClr val="C00000"/>
                </a:solidFill>
              </a:rPr>
              <a:t>Bell-La </a:t>
            </a:r>
            <a:r>
              <a:rPr lang="en-US" sz="2800" b="1" dirty="0" err="1">
                <a:solidFill>
                  <a:srgbClr val="C00000"/>
                </a:solidFill>
              </a:rPr>
              <a:t>Padula</a:t>
            </a:r>
            <a:r>
              <a:rPr lang="en-US" sz="2800" b="1" dirty="0">
                <a:solidFill>
                  <a:srgbClr val="C00000"/>
                </a:solidFill>
              </a:rPr>
              <a:t> </a:t>
            </a:r>
            <a:r>
              <a:rPr lang="en-US" sz="2800" b="1" dirty="0" smtClean="0">
                <a:solidFill>
                  <a:srgbClr val="C00000"/>
                </a:solidFill>
              </a:rPr>
              <a:t>Model Use</a:t>
            </a:r>
            <a:endParaRPr lang="en-US" sz="2800" dirty="0">
              <a:solidFill>
                <a:srgbClr val="C00000"/>
              </a:solidFill>
            </a:endParaRPr>
          </a:p>
        </p:txBody>
      </p:sp>
      <p:sp>
        <p:nvSpPr>
          <p:cNvPr id="2" name="Rectangle 1"/>
          <p:cNvSpPr/>
          <p:nvPr/>
        </p:nvSpPr>
        <p:spPr>
          <a:xfrm>
            <a:off x="762000" y="1352237"/>
            <a:ext cx="7518971" cy="3170099"/>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A </a:t>
            </a:r>
            <a:r>
              <a:rPr lang="en-US" sz="2000" dirty="0">
                <a:solidFill>
                  <a:srgbClr val="800000"/>
                </a:solidFill>
                <a:latin typeface="+mn-lt"/>
              </a:rPr>
              <a:t>subject constrained by the BLP model can only be </a:t>
            </a:r>
            <a:r>
              <a:rPr lang="en-US" sz="2000" dirty="0" smtClean="0">
                <a:solidFill>
                  <a:srgbClr val="800000"/>
                </a:solidFill>
                <a:latin typeface="+mn-lt"/>
              </a:rPr>
              <a:t>“editing” </a:t>
            </a:r>
            <a:r>
              <a:rPr lang="en-US" sz="2000" dirty="0">
                <a:solidFill>
                  <a:srgbClr val="800000"/>
                </a:solidFill>
                <a:latin typeface="+mn-lt"/>
              </a:rPr>
              <a:t>(reading and writing) a file at one security level while also viewing files at the same or lower levels. If the new document consolidates information from a range of sources and levels, some of that information is now classified at a higher level than it was originally. This is known as </a:t>
            </a:r>
            <a:r>
              <a:rPr lang="en-US" sz="2000" i="1" dirty="0">
                <a:solidFill>
                  <a:srgbClr val="800000"/>
                </a:solidFill>
                <a:latin typeface="+mn-lt"/>
              </a:rPr>
              <a:t>classification creep</a:t>
            </a:r>
            <a:r>
              <a:rPr lang="en-US" sz="2000" dirty="0">
                <a:solidFill>
                  <a:srgbClr val="800000"/>
                </a:solidFill>
                <a:latin typeface="+mn-lt"/>
              </a:rPr>
              <a:t> and is a well-known concern when managing multilevel information. Again, some process of managed downgrading of information is needed to restore reasonable classification </a:t>
            </a:r>
            <a:r>
              <a:rPr lang="en-US" sz="2000" dirty="0" smtClean="0">
                <a:solidFill>
                  <a:srgbClr val="800000"/>
                </a:solidFill>
                <a:latin typeface="+mn-lt"/>
              </a:rPr>
              <a:t>levels</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607050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a:solidFill>
                  <a:srgbClr val="C00000"/>
                </a:solidFill>
              </a:rPr>
              <a:t>Limitations </a:t>
            </a:r>
            <a:r>
              <a:rPr lang="en-US" sz="2800" b="1" smtClean="0">
                <a:solidFill>
                  <a:srgbClr val="C00000"/>
                </a:solidFill>
              </a:rPr>
              <a:t>of </a:t>
            </a:r>
            <a:r>
              <a:rPr lang="en-US" sz="2800" b="1" dirty="0">
                <a:solidFill>
                  <a:srgbClr val="C00000"/>
                </a:solidFill>
              </a:rPr>
              <a:t>Bell-La </a:t>
            </a:r>
            <a:r>
              <a:rPr lang="en-US" sz="2800" b="1" dirty="0" err="1">
                <a:solidFill>
                  <a:srgbClr val="C00000"/>
                </a:solidFill>
              </a:rPr>
              <a:t>Padula</a:t>
            </a:r>
            <a:r>
              <a:rPr lang="en-US" sz="2800" b="1" dirty="0">
                <a:solidFill>
                  <a:srgbClr val="C00000"/>
                </a:solidFill>
              </a:rPr>
              <a:t> </a:t>
            </a:r>
            <a:r>
              <a:rPr lang="en-US" sz="2800" b="1" dirty="0" smtClean="0">
                <a:solidFill>
                  <a:srgbClr val="C00000"/>
                </a:solidFill>
              </a:rPr>
              <a:t>Model Use</a:t>
            </a:r>
            <a:endParaRPr lang="en-US" sz="2800" dirty="0">
              <a:solidFill>
                <a:srgbClr val="C00000"/>
              </a:solidFill>
            </a:endParaRPr>
          </a:p>
        </p:txBody>
      </p:sp>
      <p:sp>
        <p:nvSpPr>
          <p:cNvPr id="2" name="Rectangle 1"/>
          <p:cNvSpPr/>
          <p:nvPr/>
        </p:nvSpPr>
        <p:spPr>
          <a:xfrm>
            <a:off x="762000" y="1352237"/>
            <a:ext cx="7518971" cy="4016484"/>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Bell-</a:t>
            </a:r>
            <a:r>
              <a:rPr lang="en-US" sz="2000" dirty="0" err="1">
                <a:solidFill>
                  <a:srgbClr val="800000"/>
                </a:solidFill>
                <a:latin typeface="+mn-lt"/>
              </a:rPr>
              <a:t>LaPadula</a:t>
            </a:r>
            <a:r>
              <a:rPr lang="en-US" sz="2000" dirty="0">
                <a:solidFill>
                  <a:srgbClr val="800000"/>
                </a:solidFill>
                <a:latin typeface="+mn-lt"/>
              </a:rPr>
              <a:t> model was concerned mainly with information confidentiality and designed for military establishment. For this reason it cannot be successfully used in commercial (bank, manufacturing company, etc.) environment because they are concerned more about information integrity than </a:t>
            </a:r>
            <a:r>
              <a:rPr lang="en-US" sz="2000" dirty="0" smtClean="0">
                <a:solidFill>
                  <a:srgbClr val="800000"/>
                </a:solidFill>
                <a:latin typeface="+mn-lt"/>
              </a:rPr>
              <a:t>confidentiality.</a:t>
            </a:r>
          </a:p>
          <a:p>
            <a:pPr marL="342900" lvl="0" indent="-342900" algn="just">
              <a:spcBef>
                <a:spcPts val="600"/>
              </a:spcBef>
              <a:buBlip>
                <a:blip r:embed="rId2"/>
              </a:buBlip>
            </a:pPr>
            <a:r>
              <a:rPr lang="en-US" sz="2000" dirty="0" smtClean="0">
                <a:solidFill>
                  <a:srgbClr val="800000"/>
                </a:solidFill>
                <a:latin typeface="+mn-lt"/>
              </a:rPr>
              <a:t>Restricted </a:t>
            </a:r>
            <a:r>
              <a:rPr lang="en-US" sz="2000" dirty="0">
                <a:solidFill>
                  <a:srgbClr val="800000"/>
                </a:solidFill>
                <a:latin typeface="+mn-lt"/>
              </a:rPr>
              <a:t>to confidentiality, does not deal with information </a:t>
            </a:r>
            <a:r>
              <a:rPr lang="en-US" sz="2000" dirty="0" smtClean="0">
                <a:solidFill>
                  <a:srgbClr val="800000"/>
                </a:solidFill>
                <a:latin typeface="+mn-lt"/>
              </a:rPr>
              <a:t>integrity.</a:t>
            </a:r>
          </a:p>
          <a:p>
            <a:pPr marL="342900" lvl="0" indent="-342900" algn="just">
              <a:spcBef>
                <a:spcPts val="600"/>
              </a:spcBef>
              <a:buBlip>
                <a:blip r:embed="rId2"/>
              </a:buBlip>
            </a:pPr>
            <a:r>
              <a:rPr lang="en-US" sz="2000" dirty="0" smtClean="0">
                <a:solidFill>
                  <a:srgbClr val="800000"/>
                </a:solidFill>
                <a:latin typeface="+mn-lt"/>
              </a:rPr>
              <a:t>No </a:t>
            </a:r>
            <a:r>
              <a:rPr lang="en-US" sz="2000" dirty="0">
                <a:solidFill>
                  <a:srgbClr val="800000"/>
                </a:solidFill>
                <a:latin typeface="+mn-lt"/>
              </a:rPr>
              <a:t>policies for changing access </a:t>
            </a:r>
            <a:r>
              <a:rPr lang="en-US" sz="2000" dirty="0" smtClean="0">
                <a:solidFill>
                  <a:srgbClr val="800000"/>
                </a:solidFill>
                <a:latin typeface="+mn-lt"/>
              </a:rPr>
              <a:t>rights. Bell-</a:t>
            </a:r>
            <a:r>
              <a:rPr lang="en-US" sz="2000" dirty="0" err="1" smtClean="0">
                <a:solidFill>
                  <a:srgbClr val="800000"/>
                </a:solidFill>
                <a:latin typeface="+mn-lt"/>
              </a:rPr>
              <a:t>LaPadula</a:t>
            </a:r>
            <a:r>
              <a:rPr lang="en-US" sz="2000" dirty="0" smtClean="0">
                <a:solidFill>
                  <a:srgbClr val="800000"/>
                </a:solidFill>
                <a:latin typeface="+mn-lt"/>
              </a:rPr>
              <a:t> </a:t>
            </a:r>
            <a:r>
              <a:rPr lang="en-US" sz="2000" dirty="0">
                <a:solidFill>
                  <a:srgbClr val="800000"/>
                </a:solidFill>
                <a:latin typeface="+mn-lt"/>
              </a:rPr>
              <a:t>is intended for systems with static security </a:t>
            </a:r>
            <a:r>
              <a:rPr lang="en-US" sz="2000" dirty="0" smtClean="0">
                <a:solidFill>
                  <a:srgbClr val="800000"/>
                </a:solidFill>
                <a:latin typeface="+mn-lt"/>
              </a:rPr>
              <a:t>levels.</a:t>
            </a:r>
          </a:p>
          <a:p>
            <a:pPr marL="342900" lvl="0" indent="-342900" algn="just">
              <a:spcBef>
                <a:spcPts val="600"/>
              </a:spcBef>
              <a:buBlip>
                <a:blip r:embed="rId2"/>
              </a:buBlip>
            </a:pPr>
            <a:r>
              <a:rPr lang="en-US" sz="2000" dirty="0" smtClean="0">
                <a:solidFill>
                  <a:srgbClr val="800000"/>
                </a:solidFill>
                <a:latin typeface="+mn-lt"/>
              </a:rPr>
              <a:t>Sometimes</a:t>
            </a:r>
            <a:r>
              <a:rPr lang="en-US" sz="2000" dirty="0">
                <a:solidFill>
                  <a:srgbClr val="800000"/>
                </a:solidFill>
                <a:latin typeface="+mn-lt"/>
              </a:rPr>
              <a:t>, it is not sufficient to hide only the contents of objects, their existence may have</a:t>
            </a:r>
            <a:r>
              <a:rPr lang="en-US" sz="2000" i="1" dirty="0">
                <a:solidFill>
                  <a:srgbClr val="800000"/>
                </a:solidFill>
                <a:latin typeface="+mn-lt"/>
              </a:rPr>
              <a:t> </a:t>
            </a:r>
            <a:r>
              <a:rPr lang="en-US" sz="2000" dirty="0">
                <a:solidFill>
                  <a:srgbClr val="800000"/>
                </a:solidFill>
                <a:latin typeface="+mn-lt"/>
              </a:rPr>
              <a:t>to be hidden as </a:t>
            </a:r>
            <a:r>
              <a:rPr lang="en-US" sz="2000" dirty="0" smtClean="0">
                <a:solidFill>
                  <a:srgbClr val="800000"/>
                </a:solidFill>
                <a:latin typeface="+mn-lt"/>
              </a:rPr>
              <a:t>well.</a:t>
            </a:r>
            <a:endParaRPr lang="en-US" sz="1800" dirty="0">
              <a:solidFill>
                <a:srgbClr val="000099"/>
              </a:solidFill>
              <a:latin typeface="+mn-lt"/>
            </a:endParaRPr>
          </a:p>
        </p:txBody>
      </p:sp>
    </p:spTree>
    <p:extLst>
      <p:ext uri="{BB962C8B-B14F-4D97-AF65-F5344CB8AC3E}">
        <p14:creationId xmlns:p14="http://schemas.microsoft.com/office/powerpoint/2010/main" val="2333582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Types of Access Control</a:t>
            </a:r>
          </a:p>
        </p:txBody>
      </p:sp>
      <p:sp>
        <p:nvSpPr>
          <p:cNvPr id="2" name="Rectangle 1"/>
          <p:cNvSpPr/>
          <p:nvPr/>
        </p:nvSpPr>
        <p:spPr>
          <a:xfrm>
            <a:off x="812514" y="1760799"/>
            <a:ext cx="7518971" cy="3277820"/>
          </a:xfrm>
          <a:prstGeom prst="rect">
            <a:avLst/>
          </a:prstGeom>
        </p:spPr>
        <p:txBody>
          <a:bodyPr wrap="square">
            <a:spAutoFit/>
          </a:bodyPr>
          <a:lstStyle/>
          <a:p>
            <a:pPr marL="804863" indent="-342900" algn="just">
              <a:spcBef>
                <a:spcPts val="600"/>
              </a:spcBef>
              <a:buFontTx/>
              <a:buBlip>
                <a:blip r:embed="rId2"/>
              </a:buBlip>
            </a:pPr>
            <a:r>
              <a:rPr lang="en-US" i="1" dirty="0">
                <a:solidFill>
                  <a:srgbClr val="C00000"/>
                </a:solidFill>
              </a:rPr>
              <a:t>Physical</a:t>
            </a:r>
            <a:r>
              <a:rPr lang="en-US" dirty="0">
                <a:solidFill>
                  <a:srgbClr val="002060"/>
                </a:solidFill>
              </a:rPr>
              <a:t>: Entries/access to physical entities such as buildings, parking lots, protected areas, etc.</a:t>
            </a:r>
          </a:p>
          <a:p>
            <a:pPr marL="804863" indent="-342900" algn="just">
              <a:spcBef>
                <a:spcPts val="600"/>
              </a:spcBef>
              <a:buFontTx/>
              <a:buBlip>
                <a:blip r:embed="rId2"/>
              </a:buBlip>
            </a:pPr>
            <a:r>
              <a:rPr lang="en-US" i="1" dirty="0">
                <a:solidFill>
                  <a:srgbClr val="C00000"/>
                </a:solidFill>
              </a:rPr>
              <a:t>Logical</a:t>
            </a:r>
            <a:r>
              <a:rPr lang="en-US" dirty="0">
                <a:solidFill>
                  <a:srgbClr val="002060"/>
                </a:solidFill>
              </a:rPr>
              <a:t>: Access to logical entities such as files, programs. This access is obtained through some physical device such as computer, network, etc</a:t>
            </a:r>
            <a:r>
              <a:rPr lang="en-US" dirty="0" smtClean="0">
                <a:solidFill>
                  <a:srgbClr val="002060"/>
                </a:solidFill>
              </a:rPr>
              <a:t>..</a:t>
            </a:r>
          </a:p>
          <a:p>
            <a:pPr marL="461963" algn="just">
              <a:spcBef>
                <a:spcPts val="600"/>
              </a:spcBef>
            </a:pPr>
            <a:endParaRPr lang="en-US" dirty="0" smtClean="0">
              <a:solidFill>
                <a:srgbClr val="002060"/>
              </a:solidFill>
            </a:endParaRPr>
          </a:p>
          <a:p>
            <a:pPr marL="804863" indent="-342900" algn="just">
              <a:spcBef>
                <a:spcPts val="600"/>
              </a:spcBef>
              <a:buFontTx/>
              <a:buBlip>
                <a:blip r:embed="rId2"/>
              </a:buBlip>
            </a:pPr>
            <a:r>
              <a:rPr lang="en-US" dirty="0" smtClean="0">
                <a:solidFill>
                  <a:srgbClr val="C00000"/>
                </a:solidFill>
              </a:rPr>
              <a:t>Examples</a:t>
            </a:r>
            <a:r>
              <a:rPr lang="en-US" dirty="0">
                <a:solidFill>
                  <a:srgbClr val="002060"/>
                </a:solidFill>
              </a:rPr>
              <a:t>: Social Networks, Operating Systems, </a:t>
            </a:r>
            <a:r>
              <a:rPr lang="en-US" dirty="0" smtClean="0">
                <a:solidFill>
                  <a:srgbClr val="002060"/>
                </a:solidFill>
              </a:rPr>
              <a:t>Firewalls.</a:t>
            </a:r>
            <a:endParaRPr lang="en-US" dirty="0">
              <a:solidFill>
                <a:srgbClr val="002060"/>
              </a:solidFill>
            </a:endParaRPr>
          </a:p>
        </p:txBody>
      </p:sp>
    </p:spTree>
    <p:extLst>
      <p:ext uri="{BB962C8B-B14F-4D97-AF65-F5344CB8AC3E}">
        <p14:creationId xmlns:p14="http://schemas.microsoft.com/office/powerpoint/2010/main" val="2940738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a:solidFill>
                  <a:srgbClr val="C00000"/>
                </a:solidFill>
              </a:rPr>
              <a:t>Limitations </a:t>
            </a:r>
            <a:r>
              <a:rPr lang="en-US" sz="2800" b="1" smtClean="0">
                <a:solidFill>
                  <a:srgbClr val="C00000"/>
                </a:solidFill>
              </a:rPr>
              <a:t>of </a:t>
            </a:r>
            <a:r>
              <a:rPr lang="en-US" sz="2800" b="1" dirty="0">
                <a:solidFill>
                  <a:srgbClr val="C00000"/>
                </a:solidFill>
              </a:rPr>
              <a:t>Bell-La </a:t>
            </a:r>
            <a:r>
              <a:rPr lang="en-US" sz="2800" b="1" dirty="0" err="1">
                <a:solidFill>
                  <a:srgbClr val="C00000"/>
                </a:solidFill>
              </a:rPr>
              <a:t>Padula</a:t>
            </a:r>
            <a:r>
              <a:rPr lang="en-US" sz="2800" b="1" dirty="0">
                <a:solidFill>
                  <a:srgbClr val="C00000"/>
                </a:solidFill>
              </a:rPr>
              <a:t> </a:t>
            </a:r>
            <a:r>
              <a:rPr lang="en-US" sz="2800" b="1" dirty="0" smtClean="0">
                <a:solidFill>
                  <a:srgbClr val="C00000"/>
                </a:solidFill>
              </a:rPr>
              <a:t>Model Use</a:t>
            </a:r>
            <a:endParaRPr lang="en-US" sz="2800" dirty="0">
              <a:solidFill>
                <a:srgbClr val="C00000"/>
              </a:solidFill>
            </a:endParaRPr>
          </a:p>
        </p:txBody>
      </p:sp>
      <p:sp>
        <p:nvSpPr>
          <p:cNvPr id="2" name="Rectangle 1"/>
          <p:cNvSpPr/>
          <p:nvPr/>
        </p:nvSpPr>
        <p:spPr>
          <a:xfrm>
            <a:off x="762000" y="1352237"/>
            <a:ext cx="7518971" cy="400110"/>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Self Study – Covert Channels in BLP Model!</a:t>
            </a:r>
            <a:endParaRPr lang="en-US" sz="1800" dirty="0">
              <a:solidFill>
                <a:srgbClr val="000099"/>
              </a:solidFill>
              <a:latin typeface="+mn-lt"/>
            </a:endParaRPr>
          </a:p>
        </p:txBody>
      </p:sp>
    </p:spTree>
    <p:extLst>
      <p:ext uri="{BB962C8B-B14F-4D97-AF65-F5344CB8AC3E}">
        <p14:creationId xmlns:p14="http://schemas.microsoft.com/office/powerpoint/2010/main" val="168395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Information Integrity</a:t>
            </a:r>
            <a:endParaRPr lang="en-US" sz="2800" dirty="0">
              <a:solidFill>
                <a:srgbClr val="C00000"/>
              </a:solidFill>
            </a:endParaRPr>
          </a:p>
        </p:txBody>
      </p:sp>
      <p:sp>
        <p:nvSpPr>
          <p:cNvPr id="2" name="Rectangle 1"/>
          <p:cNvSpPr/>
          <p:nvPr/>
        </p:nvSpPr>
        <p:spPr>
          <a:xfrm>
            <a:off x="762000" y="1352237"/>
            <a:ext cx="7518971" cy="4108817"/>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Information </a:t>
            </a:r>
            <a:r>
              <a:rPr lang="en-US" sz="2000" dirty="0">
                <a:solidFill>
                  <a:srgbClr val="800000"/>
                </a:solidFill>
                <a:latin typeface="+mn-lt"/>
              </a:rPr>
              <a:t>integrity is concerned </a:t>
            </a:r>
            <a:r>
              <a:rPr lang="en-US" sz="2000" dirty="0" smtClean="0">
                <a:solidFill>
                  <a:srgbClr val="800000"/>
                </a:solidFill>
                <a:latin typeface="+mn-lt"/>
              </a:rPr>
              <a:t>with</a:t>
            </a:r>
          </a:p>
          <a:p>
            <a:pPr marL="800100" lvl="1" indent="-342900" algn="just">
              <a:spcBef>
                <a:spcPts val="600"/>
              </a:spcBef>
              <a:buBlip>
                <a:blip r:embed="rId3"/>
              </a:buBlip>
            </a:pPr>
            <a:r>
              <a:rPr lang="en-US" sz="1800" dirty="0" smtClean="0">
                <a:solidFill>
                  <a:srgbClr val="000099"/>
                </a:solidFill>
                <a:latin typeface="+mn-lt"/>
              </a:rPr>
              <a:t>end </a:t>
            </a:r>
            <a:r>
              <a:rPr lang="en-US" sz="1800" dirty="0">
                <a:solidFill>
                  <a:srgbClr val="000099"/>
                </a:solidFill>
                <a:latin typeface="+mn-lt"/>
              </a:rPr>
              <a:t>user will not write program for any system (program development</a:t>
            </a:r>
            <a:r>
              <a:rPr lang="en-US" sz="1800" dirty="0" smtClean="0">
                <a:solidFill>
                  <a:srgbClr val="000099"/>
                </a:solidFill>
                <a:latin typeface="+mn-lt"/>
              </a:rPr>
              <a:t>)</a:t>
            </a:r>
          </a:p>
          <a:p>
            <a:pPr marL="800100" lvl="1" indent="-342900" algn="just">
              <a:spcBef>
                <a:spcPts val="600"/>
              </a:spcBef>
              <a:buBlip>
                <a:blip r:embed="rId3"/>
              </a:buBlip>
            </a:pPr>
            <a:r>
              <a:rPr lang="en-US" sz="1800" dirty="0" smtClean="0">
                <a:solidFill>
                  <a:srgbClr val="000099"/>
                </a:solidFill>
                <a:latin typeface="+mn-lt"/>
              </a:rPr>
              <a:t>application </a:t>
            </a:r>
            <a:r>
              <a:rPr lang="en-US" sz="1800" dirty="0">
                <a:solidFill>
                  <a:srgbClr val="000099"/>
                </a:solidFill>
                <a:latin typeface="+mn-lt"/>
              </a:rPr>
              <a:t>programmers will write program and validate it using simulated </a:t>
            </a:r>
            <a:r>
              <a:rPr lang="en-US" sz="1800" dirty="0" smtClean="0">
                <a:solidFill>
                  <a:srgbClr val="000099"/>
                </a:solidFill>
                <a:latin typeface="+mn-lt"/>
              </a:rPr>
              <a:t>data</a:t>
            </a:r>
            <a:endParaRPr lang="en-US" sz="1800" dirty="0">
              <a:solidFill>
                <a:srgbClr val="000099"/>
              </a:solidFill>
              <a:latin typeface="+mn-lt"/>
            </a:endParaRPr>
          </a:p>
          <a:p>
            <a:pPr marL="800100" lvl="1" indent="-342900"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developed program will be tested on a separate system and installed on a production system after complete validation (this step must be controlled and audited</a:t>
            </a:r>
            <a:r>
              <a:rPr lang="en-US" sz="1800" dirty="0" smtClean="0">
                <a:solidFill>
                  <a:srgbClr val="000099"/>
                </a:solidFill>
                <a:latin typeface="+mn-lt"/>
              </a:rPr>
              <a:t>)</a:t>
            </a:r>
          </a:p>
          <a:p>
            <a:pPr marL="800100" lvl="1" indent="-342900" algn="just">
              <a:spcBef>
                <a:spcPts val="600"/>
              </a:spcBef>
              <a:buBlip>
                <a:blip r:embed="rId3"/>
              </a:buBlip>
            </a:pPr>
            <a:r>
              <a:rPr lang="en-US" sz="1800" dirty="0" smtClean="0">
                <a:solidFill>
                  <a:srgbClr val="000099"/>
                </a:solidFill>
                <a:latin typeface="+mn-lt"/>
              </a:rPr>
              <a:t>managers </a:t>
            </a:r>
            <a:r>
              <a:rPr lang="en-US" sz="1800" dirty="0">
                <a:solidFill>
                  <a:srgbClr val="000099"/>
                </a:solidFill>
                <a:latin typeface="+mn-lt"/>
              </a:rPr>
              <a:t>and auditors must have access to the system state and system log at all the </a:t>
            </a:r>
            <a:r>
              <a:rPr lang="en-US" sz="1800" dirty="0" smtClean="0">
                <a:solidFill>
                  <a:srgbClr val="000099"/>
                </a:solidFill>
                <a:latin typeface="+mn-lt"/>
              </a:rPr>
              <a:t>time.</a:t>
            </a:r>
          </a:p>
          <a:p>
            <a:pPr lvl="1" algn="just">
              <a:spcBef>
                <a:spcPts val="600"/>
              </a:spcBef>
            </a:pPr>
            <a:r>
              <a:rPr lang="en-US" sz="1800" dirty="0" smtClean="0">
                <a:solidFill>
                  <a:srgbClr val="000099"/>
                </a:solidFill>
                <a:latin typeface="+mn-lt"/>
              </a:rPr>
              <a:t>Bell-</a:t>
            </a:r>
            <a:r>
              <a:rPr lang="en-US" sz="1800" dirty="0" err="1" smtClean="0">
                <a:solidFill>
                  <a:srgbClr val="000099"/>
                </a:solidFill>
                <a:latin typeface="+mn-lt"/>
              </a:rPr>
              <a:t>LaPadula</a:t>
            </a:r>
            <a:r>
              <a:rPr lang="en-US" sz="1800" dirty="0" smtClean="0">
                <a:solidFill>
                  <a:srgbClr val="000099"/>
                </a:solidFill>
                <a:latin typeface="+mn-lt"/>
              </a:rPr>
              <a:t> </a:t>
            </a:r>
            <a:r>
              <a:rPr lang="en-US" sz="1800" dirty="0">
                <a:solidFill>
                  <a:srgbClr val="000099"/>
                </a:solidFill>
                <a:latin typeface="+mn-lt"/>
              </a:rPr>
              <a:t>model is unable to satisfy these requirements. </a:t>
            </a:r>
            <a:r>
              <a:rPr lang="en-US" sz="1800" dirty="0" smtClean="0">
                <a:solidFill>
                  <a:srgbClr val="000099"/>
                </a:solidFill>
                <a:latin typeface="+mn-lt"/>
              </a:rPr>
              <a:t>To manage information integrity, </a:t>
            </a:r>
            <a:r>
              <a:rPr lang="en-US" sz="1800" dirty="0">
                <a:solidFill>
                  <a:srgbClr val="000099"/>
                </a:solidFill>
                <a:latin typeface="+mn-lt"/>
              </a:rPr>
              <a:t>K. </a:t>
            </a:r>
            <a:r>
              <a:rPr lang="en-US" sz="1800" dirty="0" err="1">
                <a:solidFill>
                  <a:srgbClr val="000099"/>
                </a:solidFill>
                <a:latin typeface="+mn-lt"/>
              </a:rPr>
              <a:t>Biba</a:t>
            </a:r>
            <a:r>
              <a:rPr lang="en-US" sz="1800" dirty="0">
                <a:solidFill>
                  <a:srgbClr val="000099"/>
                </a:solidFill>
                <a:latin typeface="+mn-lt"/>
              </a:rPr>
              <a:t> developed a model called </a:t>
            </a:r>
            <a:r>
              <a:rPr lang="en-US" sz="1800" dirty="0" err="1">
                <a:solidFill>
                  <a:srgbClr val="000099"/>
                </a:solidFill>
                <a:latin typeface="+mn-lt"/>
              </a:rPr>
              <a:t>Biba</a:t>
            </a:r>
            <a:r>
              <a:rPr lang="en-US" sz="1800" dirty="0">
                <a:solidFill>
                  <a:srgbClr val="000099"/>
                </a:solidFill>
                <a:latin typeface="+mn-lt"/>
              </a:rPr>
              <a:t> Integrity model.</a:t>
            </a:r>
          </a:p>
        </p:txBody>
      </p:sp>
    </p:spTree>
    <p:extLst>
      <p:ext uri="{BB962C8B-B14F-4D97-AF65-F5344CB8AC3E}">
        <p14:creationId xmlns:p14="http://schemas.microsoft.com/office/powerpoint/2010/main" val="3058893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err="1" smtClean="0">
                <a:solidFill>
                  <a:srgbClr val="C00000"/>
                </a:solidFill>
              </a:rPr>
              <a:t>Biba</a:t>
            </a:r>
            <a:r>
              <a:rPr lang="en-US" sz="2800" b="1" dirty="0" smtClean="0">
                <a:solidFill>
                  <a:srgbClr val="C00000"/>
                </a:solidFill>
              </a:rPr>
              <a:t> Integrity Model</a:t>
            </a:r>
            <a:endParaRPr lang="en-US" sz="2800" dirty="0">
              <a:solidFill>
                <a:srgbClr val="C00000"/>
              </a:solidFill>
            </a:endParaRPr>
          </a:p>
        </p:txBody>
      </p:sp>
      <p:sp>
        <p:nvSpPr>
          <p:cNvPr id="2" name="Rectangle 1"/>
          <p:cNvSpPr/>
          <p:nvPr/>
        </p:nvSpPr>
        <p:spPr>
          <a:xfrm>
            <a:off x="762000" y="1352237"/>
            <a:ext cx="7518971" cy="1938992"/>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The </a:t>
            </a:r>
            <a:r>
              <a:rPr lang="en-US" sz="2000" dirty="0" err="1">
                <a:solidFill>
                  <a:srgbClr val="800000"/>
                </a:solidFill>
                <a:latin typeface="+mn-lt"/>
              </a:rPr>
              <a:t>Biba</a:t>
            </a:r>
            <a:r>
              <a:rPr lang="en-US" sz="2000" dirty="0">
                <a:solidFill>
                  <a:srgbClr val="800000"/>
                </a:solidFill>
                <a:latin typeface="+mn-lt"/>
              </a:rPr>
              <a:t> Model, also known as the </a:t>
            </a:r>
            <a:r>
              <a:rPr lang="en-US" sz="2000" dirty="0" err="1">
                <a:solidFill>
                  <a:srgbClr val="800000"/>
                </a:solidFill>
                <a:latin typeface="+mn-lt"/>
              </a:rPr>
              <a:t>Biba</a:t>
            </a:r>
            <a:r>
              <a:rPr lang="en-US" sz="2000" dirty="0">
                <a:solidFill>
                  <a:srgbClr val="800000"/>
                </a:solidFill>
                <a:latin typeface="+mn-lt"/>
              </a:rPr>
              <a:t> Integrity Model, was introduced by Ken </a:t>
            </a:r>
            <a:r>
              <a:rPr lang="en-US" sz="2000" dirty="0" err="1" smtClean="0">
                <a:solidFill>
                  <a:srgbClr val="800000"/>
                </a:solidFill>
                <a:latin typeface="+mn-lt"/>
              </a:rPr>
              <a:t>Biba</a:t>
            </a:r>
            <a:r>
              <a:rPr lang="en-US" sz="2000" dirty="0" smtClean="0">
                <a:solidFill>
                  <a:srgbClr val="800000"/>
                </a:solidFill>
                <a:latin typeface="+mn-lt"/>
              </a:rPr>
              <a:t>. </a:t>
            </a:r>
            <a:r>
              <a:rPr lang="en-US" sz="2000" dirty="0" err="1">
                <a:solidFill>
                  <a:srgbClr val="800000"/>
                </a:solidFill>
                <a:latin typeface="+mn-lt"/>
              </a:rPr>
              <a:t>Biba</a:t>
            </a:r>
            <a:r>
              <a:rPr lang="en-US" sz="2000" dirty="0">
                <a:solidFill>
                  <a:srgbClr val="800000"/>
                </a:solidFill>
                <a:latin typeface="+mn-lt"/>
              </a:rPr>
              <a:t> model is a state machine model similar to BLP, capturing integrity aspects of access control. The property of integrity prevents unauthorized information (this could be a version of data that may not be completely correct or up to date</a:t>
            </a:r>
            <a:r>
              <a:rPr lang="en-US" sz="2000" dirty="0" smtClean="0">
                <a:solidFill>
                  <a:srgbClr val="800000"/>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13193893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err="1">
                <a:solidFill>
                  <a:srgbClr val="C00000"/>
                </a:solidFill>
              </a:rPr>
              <a:t>Biba</a:t>
            </a:r>
            <a:r>
              <a:rPr lang="en-US" sz="2800" b="1" dirty="0">
                <a:solidFill>
                  <a:srgbClr val="C00000"/>
                </a:solidFill>
              </a:rPr>
              <a:t> Integrity Model</a:t>
            </a:r>
            <a:endParaRPr lang="en-US" sz="2800" dirty="0">
              <a:solidFill>
                <a:srgbClr val="C00000"/>
              </a:solidFill>
            </a:endParaRPr>
          </a:p>
        </p:txBody>
      </p:sp>
      <p:sp>
        <p:nvSpPr>
          <p:cNvPr id="2" name="Rectangle 1"/>
          <p:cNvSpPr/>
          <p:nvPr/>
        </p:nvSpPr>
        <p:spPr>
          <a:xfrm>
            <a:off x="762000" y="1352237"/>
            <a:ext cx="7518971" cy="3323987"/>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Integrity Levels</a:t>
            </a:r>
          </a:p>
          <a:p>
            <a:pPr marL="800100" lvl="1" indent="-342900" algn="just">
              <a:spcBef>
                <a:spcPts val="600"/>
              </a:spcBef>
              <a:buBlip>
                <a:blip r:embed="rId3"/>
              </a:buBlip>
            </a:pPr>
            <a:r>
              <a:rPr lang="en-US" sz="1800" i="1" dirty="0" smtClean="0">
                <a:solidFill>
                  <a:srgbClr val="000099"/>
                </a:solidFill>
                <a:latin typeface="+mn-lt"/>
              </a:rPr>
              <a:t>Integrity </a:t>
            </a:r>
            <a:r>
              <a:rPr lang="en-US" sz="1800" i="1" dirty="0">
                <a:solidFill>
                  <a:srgbClr val="000099"/>
                </a:solidFill>
                <a:latin typeface="+mn-lt"/>
              </a:rPr>
              <a:t>level of an object: </a:t>
            </a:r>
            <a:r>
              <a:rPr lang="en-US" sz="1800" dirty="0">
                <a:solidFill>
                  <a:srgbClr val="000099"/>
                </a:solidFill>
                <a:latin typeface="+mn-lt"/>
              </a:rPr>
              <a:t>It describes the degree of “trustworthiness” of the information contained in that </a:t>
            </a:r>
            <a:r>
              <a:rPr lang="en-US" sz="1800" i="1" dirty="0">
                <a:solidFill>
                  <a:srgbClr val="000099"/>
                </a:solidFill>
                <a:latin typeface="+mn-lt"/>
              </a:rPr>
              <a:t>object</a:t>
            </a:r>
            <a:r>
              <a:rPr lang="en-US" sz="1800" dirty="0">
                <a:solidFill>
                  <a:srgbClr val="000099"/>
                </a:solidFill>
                <a:latin typeface="+mn-lt"/>
              </a:rPr>
              <a:t>. For example, a “man-on-the-street” report (object) may have lower integrity than a report (object) from a panel of experts</a:t>
            </a:r>
            <a:r>
              <a:rPr lang="en-US" sz="1800" dirty="0" smtClean="0">
                <a:solidFill>
                  <a:srgbClr val="000099"/>
                </a:solidFill>
                <a:latin typeface="+mn-lt"/>
              </a:rPr>
              <a:t>)</a:t>
            </a:r>
          </a:p>
          <a:p>
            <a:pPr marL="800100" lvl="1" indent="-342900" algn="just">
              <a:spcBef>
                <a:spcPts val="600"/>
              </a:spcBef>
              <a:buBlip>
                <a:blip r:embed="rId3"/>
              </a:buBlip>
            </a:pPr>
            <a:r>
              <a:rPr lang="en-US" sz="1800" i="1" dirty="0" smtClean="0">
                <a:solidFill>
                  <a:srgbClr val="000099"/>
                </a:solidFill>
                <a:latin typeface="+mn-lt"/>
              </a:rPr>
              <a:t>Integrity </a:t>
            </a:r>
            <a:r>
              <a:rPr lang="en-US" sz="1800" i="1" dirty="0">
                <a:solidFill>
                  <a:srgbClr val="000099"/>
                </a:solidFill>
                <a:latin typeface="+mn-lt"/>
              </a:rPr>
              <a:t>level of a subject: </a:t>
            </a:r>
            <a:r>
              <a:rPr lang="en-US" sz="1800" dirty="0">
                <a:solidFill>
                  <a:srgbClr val="000099"/>
                </a:solidFill>
                <a:latin typeface="+mn-lt"/>
              </a:rPr>
              <a:t>It is a measure of the confidence one places in the ability of that subject to produce/handle information. For example, a certified application (subject) may have more integrity than freeware downloaded from the </a:t>
            </a:r>
            <a:r>
              <a:rPr lang="en-US" sz="1800" dirty="0" smtClean="0">
                <a:solidFill>
                  <a:srgbClr val="000099"/>
                </a:solidFill>
                <a:latin typeface="+mn-lt"/>
              </a:rPr>
              <a:t>Internet</a:t>
            </a:r>
            <a:endParaRPr lang="en-US" sz="1800" dirty="0">
              <a:solidFill>
                <a:srgbClr val="000099"/>
              </a:solidFill>
              <a:latin typeface="+mn-lt"/>
            </a:endParaRPr>
          </a:p>
        </p:txBody>
      </p:sp>
    </p:spTree>
    <p:extLst>
      <p:ext uri="{BB962C8B-B14F-4D97-AF65-F5344CB8AC3E}">
        <p14:creationId xmlns:p14="http://schemas.microsoft.com/office/powerpoint/2010/main" val="2734726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err="1">
                <a:solidFill>
                  <a:srgbClr val="C00000"/>
                </a:solidFill>
              </a:rPr>
              <a:t>Biba</a:t>
            </a:r>
            <a:r>
              <a:rPr lang="en-US" sz="2800" b="1" dirty="0">
                <a:solidFill>
                  <a:srgbClr val="C00000"/>
                </a:solidFill>
              </a:rPr>
              <a:t> Integrity Model</a:t>
            </a:r>
            <a:endParaRPr lang="en-US" sz="2800" dirty="0">
              <a:solidFill>
                <a:srgbClr val="C00000"/>
              </a:solidFill>
            </a:endParaRPr>
          </a:p>
        </p:txBody>
      </p:sp>
      <p:sp>
        <p:nvSpPr>
          <p:cNvPr id="2" name="Rectangle 1"/>
          <p:cNvSpPr/>
          <p:nvPr/>
        </p:nvSpPr>
        <p:spPr>
          <a:xfrm>
            <a:off x="762000" y="1352237"/>
            <a:ext cx="7518971" cy="2554545"/>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A </a:t>
            </a:r>
            <a:r>
              <a:rPr lang="en-US" sz="2000" dirty="0">
                <a:solidFill>
                  <a:srgbClr val="800000"/>
                </a:solidFill>
                <a:latin typeface="+mn-lt"/>
              </a:rPr>
              <a:t>higher level integrity indicates more confidence in correct execution of a program or higher data accuracy. The motivation for creating the </a:t>
            </a:r>
            <a:r>
              <a:rPr lang="en-US" sz="2000" dirty="0" err="1">
                <a:solidFill>
                  <a:srgbClr val="800000"/>
                </a:solidFill>
                <a:latin typeface="+mn-lt"/>
              </a:rPr>
              <a:t>Biba</a:t>
            </a:r>
            <a:r>
              <a:rPr lang="en-US" sz="2000" dirty="0">
                <a:solidFill>
                  <a:srgbClr val="800000"/>
                </a:solidFill>
                <a:latin typeface="+mn-lt"/>
              </a:rPr>
              <a:t> model was for preserving the integrity in a computer system. The model prevents the unauthorized modification of data and maintains its consistency. Similar to Bell-</a:t>
            </a:r>
            <a:r>
              <a:rPr lang="en-US" sz="2000" dirty="0" err="1">
                <a:solidFill>
                  <a:srgbClr val="800000"/>
                </a:solidFill>
                <a:latin typeface="+mn-lt"/>
              </a:rPr>
              <a:t>Lapadula</a:t>
            </a:r>
            <a:r>
              <a:rPr lang="en-US" sz="2000" dirty="0">
                <a:solidFill>
                  <a:srgbClr val="800000"/>
                </a:solidFill>
                <a:latin typeface="+mn-lt"/>
              </a:rPr>
              <a:t> model, the </a:t>
            </a:r>
            <a:r>
              <a:rPr lang="en-US" sz="2000" dirty="0" err="1">
                <a:solidFill>
                  <a:srgbClr val="800000"/>
                </a:solidFill>
                <a:latin typeface="+mn-lt"/>
              </a:rPr>
              <a:t>Biba</a:t>
            </a:r>
            <a:r>
              <a:rPr lang="en-US" sz="2000" dirty="0">
                <a:solidFill>
                  <a:srgbClr val="800000"/>
                </a:solidFill>
                <a:latin typeface="+mn-lt"/>
              </a:rPr>
              <a:t> model assigns integrity labels to subjects and objects</a:t>
            </a:r>
            <a:endParaRPr lang="en-US" sz="2000" dirty="0" smtClean="0">
              <a:solidFill>
                <a:srgbClr val="800000"/>
              </a:solidFill>
              <a:latin typeface="+mn-lt"/>
            </a:endParaRPr>
          </a:p>
        </p:txBody>
      </p:sp>
    </p:spTree>
    <p:extLst>
      <p:ext uri="{BB962C8B-B14F-4D97-AF65-F5344CB8AC3E}">
        <p14:creationId xmlns:p14="http://schemas.microsoft.com/office/powerpoint/2010/main" val="3454163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err="1">
                <a:solidFill>
                  <a:srgbClr val="C00000"/>
                </a:solidFill>
              </a:rPr>
              <a:t>Biba</a:t>
            </a:r>
            <a:r>
              <a:rPr lang="en-US" sz="2800" b="1" dirty="0">
                <a:solidFill>
                  <a:srgbClr val="C00000"/>
                </a:solidFill>
              </a:rPr>
              <a:t> Integrity Model</a:t>
            </a:r>
            <a:endParaRPr lang="en-US" sz="2800" dirty="0">
              <a:solidFill>
                <a:srgbClr val="C00000"/>
              </a:solidFill>
            </a:endParaRPr>
          </a:p>
        </p:txBody>
      </p:sp>
      <p:sp>
        <p:nvSpPr>
          <p:cNvPr id="2" name="Rectangle 1"/>
          <p:cNvSpPr/>
          <p:nvPr/>
        </p:nvSpPr>
        <p:spPr>
          <a:xfrm>
            <a:off x="762000" y="1352237"/>
            <a:ext cx="7518971" cy="4124206"/>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The </a:t>
            </a:r>
            <a:r>
              <a:rPr lang="en-US" sz="2000" dirty="0" err="1">
                <a:solidFill>
                  <a:srgbClr val="800000"/>
                </a:solidFill>
                <a:latin typeface="+mn-lt"/>
              </a:rPr>
              <a:t>Biba</a:t>
            </a:r>
            <a:r>
              <a:rPr lang="en-US" sz="2000" dirty="0">
                <a:solidFill>
                  <a:srgbClr val="800000"/>
                </a:solidFill>
                <a:latin typeface="+mn-lt"/>
              </a:rPr>
              <a:t> Model consists of group access modes. The access modes are similar to those used in other models, although they may use different terms to define them. The access modes that the </a:t>
            </a:r>
            <a:r>
              <a:rPr lang="en-US" sz="2000" dirty="0" err="1">
                <a:solidFill>
                  <a:srgbClr val="800000"/>
                </a:solidFill>
                <a:latin typeface="+mn-lt"/>
              </a:rPr>
              <a:t>Biba</a:t>
            </a:r>
            <a:r>
              <a:rPr lang="en-US" sz="2000" dirty="0">
                <a:solidFill>
                  <a:srgbClr val="800000"/>
                </a:solidFill>
                <a:latin typeface="+mn-lt"/>
              </a:rPr>
              <a:t> model supports </a:t>
            </a:r>
            <a:r>
              <a:rPr lang="en-US" sz="2000" dirty="0" smtClean="0">
                <a:solidFill>
                  <a:srgbClr val="800000"/>
                </a:solidFill>
                <a:latin typeface="+mn-lt"/>
              </a:rPr>
              <a:t>are</a:t>
            </a:r>
          </a:p>
          <a:p>
            <a:pPr marL="800100" lvl="1" indent="-342900" algn="just">
              <a:spcBef>
                <a:spcPts val="600"/>
              </a:spcBef>
              <a:buBlip>
                <a:blip r:embed="rId3"/>
              </a:buBlip>
            </a:pPr>
            <a:r>
              <a:rPr lang="en-US" sz="1800" dirty="0" smtClean="0">
                <a:solidFill>
                  <a:srgbClr val="000099"/>
                </a:solidFill>
                <a:latin typeface="+mn-lt"/>
              </a:rPr>
              <a:t>Modify</a:t>
            </a:r>
            <a:r>
              <a:rPr lang="en-US" sz="1800" dirty="0">
                <a:solidFill>
                  <a:srgbClr val="000099"/>
                </a:solidFill>
                <a:latin typeface="+mn-lt"/>
              </a:rPr>
              <a:t>: allows a subject to write to an object. This mode is similar to the write mode in other </a:t>
            </a:r>
            <a:r>
              <a:rPr lang="en-US" sz="1800" dirty="0" smtClean="0">
                <a:solidFill>
                  <a:srgbClr val="000099"/>
                </a:solidFill>
                <a:latin typeface="+mn-lt"/>
              </a:rPr>
              <a:t>models</a:t>
            </a:r>
          </a:p>
          <a:p>
            <a:pPr marL="800100" lvl="1" indent="-342900" algn="just">
              <a:spcBef>
                <a:spcPts val="600"/>
              </a:spcBef>
              <a:buBlip>
                <a:blip r:embed="rId3"/>
              </a:buBlip>
            </a:pPr>
            <a:r>
              <a:rPr lang="en-US" sz="1800" dirty="0" smtClean="0">
                <a:solidFill>
                  <a:srgbClr val="000099"/>
                </a:solidFill>
                <a:latin typeface="+mn-lt"/>
              </a:rPr>
              <a:t>Observe</a:t>
            </a:r>
            <a:r>
              <a:rPr lang="en-US" sz="1800" dirty="0">
                <a:solidFill>
                  <a:srgbClr val="000099"/>
                </a:solidFill>
                <a:latin typeface="+mn-lt"/>
              </a:rPr>
              <a:t>: allows a subject to read an object. This command is synonyms with the read command of other </a:t>
            </a:r>
            <a:r>
              <a:rPr lang="en-US" sz="1800" dirty="0" smtClean="0">
                <a:solidFill>
                  <a:srgbClr val="000099"/>
                </a:solidFill>
                <a:latin typeface="+mn-lt"/>
              </a:rPr>
              <a:t>models.</a:t>
            </a:r>
          </a:p>
          <a:p>
            <a:pPr marL="800100" lvl="1" indent="-342900" algn="just">
              <a:spcBef>
                <a:spcPts val="600"/>
              </a:spcBef>
              <a:buBlip>
                <a:blip r:embed="rId3"/>
              </a:buBlip>
            </a:pPr>
            <a:r>
              <a:rPr lang="en-US" sz="1800" dirty="0" smtClean="0">
                <a:solidFill>
                  <a:srgbClr val="000099"/>
                </a:solidFill>
                <a:latin typeface="+mn-lt"/>
              </a:rPr>
              <a:t>Invoke</a:t>
            </a:r>
            <a:r>
              <a:rPr lang="en-US" sz="1800" dirty="0">
                <a:solidFill>
                  <a:srgbClr val="000099"/>
                </a:solidFill>
                <a:latin typeface="+mn-lt"/>
              </a:rPr>
              <a:t>: allows a subject to communicate with another </a:t>
            </a:r>
            <a:r>
              <a:rPr lang="en-US" sz="1800" dirty="0" smtClean="0">
                <a:solidFill>
                  <a:srgbClr val="000099"/>
                </a:solidFill>
                <a:latin typeface="+mn-lt"/>
              </a:rPr>
              <a:t>subject.</a:t>
            </a:r>
          </a:p>
          <a:p>
            <a:pPr marL="800100" lvl="1" indent="-342900" algn="just">
              <a:spcBef>
                <a:spcPts val="600"/>
              </a:spcBef>
              <a:buBlip>
                <a:blip r:embed="rId3"/>
              </a:buBlip>
            </a:pPr>
            <a:r>
              <a:rPr lang="en-US" sz="1800" dirty="0" smtClean="0">
                <a:solidFill>
                  <a:srgbClr val="000099"/>
                </a:solidFill>
                <a:latin typeface="+mn-lt"/>
              </a:rPr>
              <a:t>Execute</a:t>
            </a:r>
            <a:r>
              <a:rPr lang="en-US" sz="1800" dirty="0">
                <a:solidFill>
                  <a:srgbClr val="000099"/>
                </a:solidFill>
                <a:latin typeface="+mn-lt"/>
              </a:rPr>
              <a:t>: allows a subject to execute an object. The command essentially allows a subject to execute a program which is the object</a:t>
            </a:r>
          </a:p>
        </p:txBody>
      </p:sp>
    </p:spTree>
    <p:extLst>
      <p:ext uri="{BB962C8B-B14F-4D97-AF65-F5344CB8AC3E}">
        <p14:creationId xmlns:p14="http://schemas.microsoft.com/office/powerpoint/2010/main" val="31520141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err="1">
                <a:solidFill>
                  <a:srgbClr val="C00000"/>
                </a:solidFill>
              </a:rPr>
              <a:t>Biba</a:t>
            </a:r>
            <a:r>
              <a:rPr lang="en-US" sz="2800" b="1" dirty="0">
                <a:solidFill>
                  <a:srgbClr val="C00000"/>
                </a:solidFill>
              </a:rPr>
              <a:t> Integrity </a:t>
            </a:r>
            <a:r>
              <a:rPr lang="en-US" sz="2800" b="1" dirty="0" smtClean="0">
                <a:solidFill>
                  <a:srgbClr val="C00000"/>
                </a:solidFill>
              </a:rPr>
              <a:t>Model Policies</a:t>
            </a:r>
            <a:endParaRPr lang="en-US" sz="2800" dirty="0">
              <a:solidFill>
                <a:srgbClr val="C00000"/>
              </a:solidFill>
            </a:endParaRPr>
          </a:p>
        </p:txBody>
      </p:sp>
      <p:sp>
        <p:nvSpPr>
          <p:cNvPr id="2" name="Rectangle 1"/>
          <p:cNvSpPr/>
          <p:nvPr/>
        </p:nvSpPr>
        <p:spPr>
          <a:xfrm>
            <a:off x="762000" y="1352237"/>
            <a:ext cx="7518971" cy="3785652"/>
          </a:xfrm>
          <a:prstGeom prst="rect">
            <a:avLst/>
          </a:prstGeom>
        </p:spPr>
        <p:txBody>
          <a:bodyPr wrap="square">
            <a:spAutoFit/>
          </a:bodyPr>
          <a:lstStyle/>
          <a:p>
            <a:pPr marL="342900" lvl="0" indent="-342900" algn="just">
              <a:spcBef>
                <a:spcPts val="600"/>
              </a:spcBef>
              <a:buBlip>
                <a:blip r:embed="rId2"/>
              </a:buBlip>
            </a:pPr>
            <a:r>
              <a:rPr lang="en-US" sz="2000" dirty="0" smtClean="0">
                <a:solidFill>
                  <a:srgbClr val="800000"/>
                </a:solidFill>
                <a:latin typeface="+mn-lt"/>
              </a:rPr>
              <a:t>The </a:t>
            </a:r>
            <a:r>
              <a:rPr lang="en-US" sz="2000" dirty="0" err="1">
                <a:solidFill>
                  <a:srgbClr val="800000"/>
                </a:solidFill>
                <a:latin typeface="+mn-lt"/>
              </a:rPr>
              <a:t>Biba</a:t>
            </a:r>
            <a:r>
              <a:rPr lang="en-US" sz="2000" dirty="0">
                <a:solidFill>
                  <a:srgbClr val="800000"/>
                </a:solidFill>
                <a:latin typeface="+mn-lt"/>
              </a:rPr>
              <a:t> model can be divided into two types of policies, those that are mandatory </a:t>
            </a:r>
            <a:r>
              <a:rPr lang="en-US" sz="2000" dirty="0" smtClean="0">
                <a:solidFill>
                  <a:srgbClr val="800000"/>
                </a:solidFill>
                <a:latin typeface="+mn-lt"/>
              </a:rPr>
              <a:t>(Mandatory </a:t>
            </a:r>
            <a:r>
              <a:rPr lang="en-US" sz="2000" dirty="0">
                <a:solidFill>
                  <a:srgbClr val="800000"/>
                </a:solidFill>
                <a:latin typeface="+mn-lt"/>
              </a:rPr>
              <a:t>Access Control (MAC) and those that are discretionary </a:t>
            </a:r>
            <a:r>
              <a:rPr lang="en-US" sz="2000" dirty="0" err="1">
                <a:solidFill>
                  <a:srgbClr val="800000"/>
                </a:solidFill>
                <a:latin typeface="+mn-lt"/>
              </a:rPr>
              <a:t>Discretionary</a:t>
            </a:r>
            <a:r>
              <a:rPr lang="en-US" sz="2000" dirty="0">
                <a:solidFill>
                  <a:srgbClr val="800000"/>
                </a:solidFill>
                <a:latin typeface="+mn-lt"/>
              </a:rPr>
              <a:t> Access Control (DAC)). Within these two divisions, there are a number of policies that can be selected based on the security needs. Most literature on the </a:t>
            </a:r>
            <a:r>
              <a:rPr lang="en-US" sz="2000" dirty="0" err="1">
                <a:solidFill>
                  <a:srgbClr val="800000"/>
                </a:solidFill>
                <a:latin typeface="+mn-lt"/>
              </a:rPr>
              <a:t>Biba</a:t>
            </a:r>
            <a:r>
              <a:rPr lang="en-US" sz="2000" dirty="0">
                <a:solidFill>
                  <a:srgbClr val="800000"/>
                </a:solidFill>
                <a:latin typeface="+mn-lt"/>
              </a:rPr>
              <a:t> model refers to the model as being the Strict Integrity Policy, although there are a number of other policies that can be used in the model. The approaches to MAC evaluated were the </a:t>
            </a:r>
            <a:r>
              <a:rPr lang="en-US" sz="2000" i="1" dirty="0">
                <a:solidFill>
                  <a:srgbClr val="800000"/>
                </a:solidFill>
                <a:latin typeface="+mn-lt"/>
              </a:rPr>
              <a:t>Low-Water Mark</a:t>
            </a:r>
            <a:r>
              <a:rPr lang="en-US" sz="2000" dirty="0">
                <a:solidFill>
                  <a:srgbClr val="800000"/>
                </a:solidFill>
                <a:latin typeface="+mn-lt"/>
              </a:rPr>
              <a:t>, </a:t>
            </a:r>
            <a:r>
              <a:rPr lang="en-US" sz="2000" i="1" dirty="0">
                <a:solidFill>
                  <a:srgbClr val="800000"/>
                </a:solidFill>
                <a:latin typeface="+mn-lt"/>
              </a:rPr>
              <a:t>Ring </a:t>
            </a:r>
            <a:r>
              <a:rPr lang="en-US" sz="2000" dirty="0">
                <a:solidFill>
                  <a:srgbClr val="800000"/>
                </a:solidFill>
                <a:latin typeface="+mn-lt"/>
              </a:rPr>
              <a:t>and</a:t>
            </a:r>
            <a:r>
              <a:rPr lang="en-US" sz="2000" i="1" dirty="0">
                <a:solidFill>
                  <a:srgbClr val="800000"/>
                </a:solidFill>
                <a:latin typeface="+mn-lt"/>
              </a:rPr>
              <a:t> Strict Integrity policies</a:t>
            </a:r>
            <a:r>
              <a:rPr lang="en-US" sz="2000" dirty="0">
                <a:solidFill>
                  <a:srgbClr val="800000"/>
                </a:solidFill>
                <a:latin typeface="+mn-lt"/>
              </a:rPr>
              <a:t>. The approaches to DAC were </a:t>
            </a:r>
            <a:r>
              <a:rPr lang="en-US" sz="2000" i="1" dirty="0">
                <a:solidFill>
                  <a:srgbClr val="800000"/>
                </a:solidFill>
                <a:latin typeface="+mn-lt"/>
              </a:rPr>
              <a:t>Access Control Lists (ACLs)</a:t>
            </a:r>
            <a:r>
              <a:rPr lang="en-US" sz="2000" dirty="0">
                <a:solidFill>
                  <a:srgbClr val="800000"/>
                </a:solidFill>
                <a:latin typeface="+mn-lt"/>
              </a:rPr>
              <a:t> and the </a:t>
            </a:r>
            <a:r>
              <a:rPr lang="en-US" sz="2000" i="1" dirty="0">
                <a:solidFill>
                  <a:srgbClr val="800000"/>
                </a:solidFill>
                <a:latin typeface="+mn-lt"/>
              </a:rPr>
              <a:t>Ring Integrity policy</a:t>
            </a:r>
            <a:endParaRPr lang="en-US" sz="2000" dirty="0">
              <a:solidFill>
                <a:srgbClr val="800000"/>
              </a:solidFill>
              <a:latin typeface="+mn-lt"/>
            </a:endParaRPr>
          </a:p>
        </p:txBody>
      </p:sp>
    </p:spTree>
    <p:extLst>
      <p:ext uri="{BB962C8B-B14F-4D97-AF65-F5344CB8AC3E}">
        <p14:creationId xmlns:p14="http://schemas.microsoft.com/office/powerpoint/2010/main" val="3919541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err="1">
                <a:solidFill>
                  <a:srgbClr val="C00000"/>
                </a:solidFill>
              </a:rPr>
              <a:t>Biba</a:t>
            </a:r>
            <a:r>
              <a:rPr lang="en-US" sz="2800" b="1" dirty="0">
                <a:solidFill>
                  <a:srgbClr val="C00000"/>
                </a:solidFill>
              </a:rPr>
              <a:t> Integrity </a:t>
            </a:r>
            <a:r>
              <a:rPr lang="en-US" sz="2800" b="1" dirty="0" smtClean="0">
                <a:solidFill>
                  <a:srgbClr val="C00000"/>
                </a:solidFill>
              </a:rPr>
              <a:t>Model Mandatory Policies</a:t>
            </a:r>
            <a:endParaRPr lang="en-US" sz="2800" dirty="0">
              <a:solidFill>
                <a:srgbClr val="C00000"/>
              </a:solidFill>
            </a:endParaRPr>
          </a:p>
        </p:txBody>
      </p:sp>
      <p:sp>
        <p:nvSpPr>
          <p:cNvPr id="2" name="Rectangle 1"/>
          <p:cNvSpPr/>
          <p:nvPr/>
        </p:nvSpPr>
        <p:spPr>
          <a:xfrm>
            <a:off x="762000" y="1352237"/>
            <a:ext cx="7518971" cy="3754874"/>
          </a:xfrm>
          <a:prstGeom prst="rect">
            <a:avLst/>
          </a:prstGeom>
        </p:spPr>
        <p:txBody>
          <a:bodyPr wrap="square">
            <a:spAutoFit/>
          </a:bodyPr>
          <a:lstStyle/>
          <a:p>
            <a:pPr marL="342900" lvl="0" indent="-342900" algn="just">
              <a:spcBef>
                <a:spcPts val="600"/>
              </a:spcBef>
              <a:buBlip>
                <a:blip r:embed="rId2"/>
              </a:buBlip>
            </a:pPr>
            <a:r>
              <a:rPr lang="en-US" sz="2000" dirty="0" err="1" smtClean="0">
                <a:solidFill>
                  <a:srgbClr val="800000"/>
                </a:solidFill>
                <a:latin typeface="+mn-lt"/>
              </a:rPr>
              <a:t>Biba</a:t>
            </a:r>
            <a:r>
              <a:rPr lang="en-US" sz="2000" dirty="0" smtClean="0">
                <a:solidFill>
                  <a:srgbClr val="800000"/>
                </a:solidFill>
                <a:latin typeface="+mn-lt"/>
              </a:rPr>
              <a:t> model deals with subject (S) and objects (O). Each subject and object is assigned an integrity level. Thus, </a:t>
            </a:r>
            <a:r>
              <a:rPr lang="en-US" sz="2000" dirty="0" err="1" smtClean="0">
                <a:solidFill>
                  <a:srgbClr val="800000"/>
                </a:solidFill>
                <a:latin typeface="+mn-lt"/>
              </a:rPr>
              <a:t>i</a:t>
            </a:r>
            <a:r>
              <a:rPr lang="en-US" sz="2000" dirty="0" smtClean="0">
                <a:solidFill>
                  <a:srgbClr val="800000"/>
                </a:solidFill>
                <a:latin typeface="+mn-lt"/>
              </a:rPr>
              <a:t>(s) indicates </a:t>
            </a:r>
            <a:r>
              <a:rPr lang="en-US" sz="2000" dirty="0">
                <a:solidFill>
                  <a:srgbClr val="800000"/>
                </a:solidFill>
                <a:latin typeface="+mn-lt"/>
              </a:rPr>
              <a:t>the integrity level of the subject and </a:t>
            </a:r>
            <a:r>
              <a:rPr lang="en-US" sz="2000" dirty="0" err="1">
                <a:solidFill>
                  <a:srgbClr val="800000"/>
                </a:solidFill>
                <a:latin typeface="+mn-lt"/>
              </a:rPr>
              <a:t>i</a:t>
            </a:r>
            <a:r>
              <a:rPr lang="en-US" sz="2000" dirty="0">
                <a:solidFill>
                  <a:srgbClr val="800000"/>
                </a:solidFill>
                <a:latin typeface="+mn-lt"/>
              </a:rPr>
              <a:t>(o) indicates the integrity level of the </a:t>
            </a:r>
            <a:r>
              <a:rPr lang="en-US" sz="2000" dirty="0" smtClean="0">
                <a:solidFill>
                  <a:srgbClr val="800000"/>
                </a:solidFill>
                <a:latin typeface="+mn-lt"/>
              </a:rPr>
              <a:t>object. Mandatory policies are:</a:t>
            </a:r>
          </a:p>
          <a:p>
            <a:pPr marL="800100" lvl="1" indent="-342900" algn="just">
              <a:spcBef>
                <a:spcPts val="600"/>
              </a:spcBef>
              <a:buBlip>
                <a:blip r:embed="rId3"/>
              </a:buBlip>
            </a:pPr>
            <a:r>
              <a:rPr lang="en-US" sz="1800" dirty="0" smtClean="0">
                <a:solidFill>
                  <a:srgbClr val="000099"/>
                </a:solidFill>
                <a:latin typeface="+mn-lt"/>
              </a:rPr>
              <a:t>Strict </a:t>
            </a:r>
            <a:r>
              <a:rPr lang="en-US" sz="1800" dirty="0">
                <a:solidFill>
                  <a:srgbClr val="000099"/>
                </a:solidFill>
                <a:latin typeface="+mn-lt"/>
              </a:rPr>
              <a:t>Integrity </a:t>
            </a:r>
            <a:r>
              <a:rPr lang="en-US" sz="1800" dirty="0" smtClean="0">
                <a:solidFill>
                  <a:srgbClr val="000099"/>
                </a:solidFill>
                <a:latin typeface="+mn-lt"/>
              </a:rPr>
              <a:t>Policy</a:t>
            </a:r>
          </a:p>
          <a:p>
            <a:pPr marL="800100" lvl="1" indent="-342900" algn="just">
              <a:spcBef>
                <a:spcPts val="600"/>
              </a:spcBef>
              <a:buBlip>
                <a:blip r:embed="rId3"/>
              </a:buBlip>
            </a:pPr>
            <a:r>
              <a:rPr lang="en-US" sz="1800" dirty="0">
                <a:solidFill>
                  <a:srgbClr val="000099"/>
                </a:solidFill>
                <a:latin typeface="+mn-lt"/>
              </a:rPr>
              <a:t>Low-Water-Mark Policy for </a:t>
            </a:r>
            <a:r>
              <a:rPr lang="en-US" sz="1800" dirty="0" smtClean="0">
                <a:solidFill>
                  <a:srgbClr val="000099"/>
                </a:solidFill>
                <a:latin typeface="+mn-lt"/>
              </a:rPr>
              <a:t>Subjects</a:t>
            </a:r>
          </a:p>
          <a:p>
            <a:pPr marL="800100" lvl="1" indent="-342900" algn="just">
              <a:spcBef>
                <a:spcPts val="600"/>
              </a:spcBef>
              <a:buBlip>
                <a:blip r:embed="rId3"/>
              </a:buBlip>
            </a:pPr>
            <a:r>
              <a:rPr lang="en-US" sz="1800" dirty="0">
                <a:solidFill>
                  <a:srgbClr val="000099"/>
                </a:solidFill>
                <a:latin typeface="+mn-lt"/>
              </a:rPr>
              <a:t>Low-Water-Mark Policy for </a:t>
            </a:r>
            <a:r>
              <a:rPr lang="en-US" sz="1800" dirty="0" smtClean="0">
                <a:solidFill>
                  <a:srgbClr val="000099"/>
                </a:solidFill>
                <a:latin typeface="+mn-lt"/>
              </a:rPr>
              <a:t>Objects</a:t>
            </a:r>
          </a:p>
          <a:p>
            <a:pPr marL="800100" lvl="1" indent="-342900" algn="just">
              <a:spcBef>
                <a:spcPts val="600"/>
              </a:spcBef>
              <a:buBlip>
                <a:blip r:embed="rId3"/>
              </a:buBlip>
            </a:pPr>
            <a:r>
              <a:rPr lang="en-US" sz="1800" dirty="0" smtClean="0">
                <a:solidFill>
                  <a:srgbClr val="000099"/>
                </a:solidFill>
                <a:latin typeface="+mn-lt"/>
              </a:rPr>
              <a:t>Low-Water-Mark </a:t>
            </a:r>
            <a:r>
              <a:rPr lang="en-US" sz="1800" dirty="0">
                <a:solidFill>
                  <a:srgbClr val="000099"/>
                </a:solidFill>
                <a:latin typeface="+mn-lt"/>
              </a:rPr>
              <a:t>Integrity Audit </a:t>
            </a:r>
            <a:r>
              <a:rPr lang="en-US" sz="1800" dirty="0" smtClean="0">
                <a:solidFill>
                  <a:srgbClr val="000099"/>
                </a:solidFill>
                <a:latin typeface="+mn-lt"/>
              </a:rPr>
              <a:t>Policy</a:t>
            </a:r>
          </a:p>
          <a:p>
            <a:pPr marL="800100" lvl="1" indent="-342900" algn="just">
              <a:spcBef>
                <a:spcPts val="600"/>
              </a:spcBef>
              <a:buBlip>
                <a:blip r:embed="rId3"/>
              </a:buBlip>
            </a:pPr>
            <a:r>
              <a:rPr lang="en-US" sz="1800" dirty="0">
                <a:solidFill>
                  <a:srgbClr val="000099"/>
                </a:solidFill>
                <a:latin typeface="+mn-lt"/>
              </a:rPr>
              <a:t>Ring </a:t>
            </a:r>
            <a:r>
              <a:rPr lang="en-US" sz="1800" dirty="0" smtClean="0">
                <a:solidFill>
                  <a:srgbClr val="000099"/>
                </a:solidFill>
                <a:latin typeface="+mn-lt"/>
              </a:rPr>
              <a:t>Policy</a:t>
            </a:r>
            <a:endParaRPr lang="en-US" sz="1800" dirty="0">
              <a:solidFill>
                <a:srgbClr val="000099"/>
              </a:solidFill>
              <a:latin typeface="+mn-lt"/>
            </a:endParaRPr>
          </a:p>
          <a:p>
            <a:pPr marL="800100" lvl="1" indent="-342900" algn="just">
              <a:spcBef>
                <a:spcPts val="600"/>
              </a:spcBef>
              <a:buBlip>
                <a:blip r:embed="rId3"/>
              </a:buBlip>
            </a:pPr>
            <a:endParaRPr lang="en-US" sz="1800" dirty="0">
              <a:solidFill>
                <a:srgbClr val="000099"/>
              </a:solidFill>
              <a:latin typeface="+mn-lt"/>
            </a:endParaRPr>
          </a:p>
        </p:txBody>
      </p:sp>
    </p:spTree>
    <p:extLst>
      <p:ext uri="{BB962C8B-B14F-4D97-AF65-F5344CB8AC3E}">
        <p14:creationId xmlns:p14="http://schemas.microsoft.com/office/powerpoint/2010/main" val="4212367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err="1">
                <a:solidFill>
                  <a:srgbClr val="C00000"/>
                </a:solidFill>
              </a:rPr>
              <a:t>Biba</a:t>
            </a:r>
            <a:r>
              <a:rPr lang="en-US" sz="2800" b="1" dirty="0">
                <a:solidFill>
                  <a:srgbClr val="C00000"/>
                </a:solidFill>
              </a:rPr>
              <a:t> Integrity </a:t>
            </a:r>
            <a:r>
              <a:rPr lang="en-US" sz="2800" b="1" dirty="0" smtClean="0">
                <a:solidFill>
                  <a:srgbClr val="C00000"/>
                </a:solidFill>
              </a:rPr>
              <a:t>Model Discretionary Policies</a:t>
            </a:r>
            <a:endParaRPr lang="en-US" sz="2800" dirty="0">
              <a:solidFill>
                <a:srgbClr val="C00000"/>
              </a:solidFill>
            </a:endParaRPr>
          </a:p>
        </p:txBody>
      </p:sp>
      <p:sp>
        <p:nvSpPr>
          <p:cNvPr id="2" name="Rectangle 1"/>
          <p:cNvSpPr/>
          <p:nvPr/>
        </p:nvSpPr>
        <p:spPr>
          <a:xfrm>
            <a:off x="762000" y="1352237"/>
            <a:ext cx="7518971" cy="1077218"/>
          </a:xfrm>
          <a:prstGeom prst="rect">
            <a:avLst/>
          </a:prstGeom>
        </p:spPr>
        <p:txBody>
          <a:bodyPr wrap="square">
            <a:spAutoFit/>
          </a:bodyPr>
          <a:lstStyle/>
          <a:p>
            <a:pPr marL="800100" lvl="1" indent="-342900" algn="just">
              <a:spcBef>
                <a:spcPts val="600"/>
              </a:spcBef>
              <a:buBlip>
                <a:blip r:embed="rId2"/>
              </a:buBlip>
            </a:pPr>
            <a:r>
              <a:rPr lang="en-US" sz="1800" dirty="0">
                <a:solidFill>
                  <a:srgbClr val="000099"/>
                </a:solidFill>
                <a:latin typeface="+mn-lt"/>
              </a:rPr>
              <a:t>Access Control Lists</a:t>
            </a:r>
          </a:p>
          <a:p>
            <a:pPr marL="800100" lvl="1" indent="-342900" algn="just">
              <a:spcBef>
                <a:spcPts val="600"/>
              </a:spcBef>
              <a:buBlip>
                <a:blip r:embed="rId2"/>
              </a:buBlip>
            </a:pPr>
            <a:r>
              <a:rPr lang="en-US" sz="1800" dirty="0">
                <a:solidFill>
                  <a:srgbClr val="000099"/>
                </a:solidFill>
                <a:latin typeface="+mn-lt"/>
              </a:rPr>
              <a:t>Object </a:t>
            </a:r>
            <a:r>
              <a:rPr lang="en-US" sz="1800" dirty="0" smtClean="0">
                <a:solidFill>
                  <a:srgbClr val="000099"/>
                </a:solidFill>
                <a:latin typeface="+mn-lt"/>
              </a:rPr>
              <a:t>Hierarchy</a:t>
            </a:r>
          </a:p>
          <a:p>
            <a:pPr marL="800100" lvl="1" indent="-342900" algn="just">
              <a:spcBef>
                <a:spcPts val="600"/>
              </a:spcBef>
              <a:buBlip>
                <a:blip r:embed="rId2"/>
              </a:buBlip>
            </a:pPr>
            <a:r>
              <a:rPr lang="en-US" sz="1800" dirty="0" smtClean="0">
                <a:solidFill>
                  <a:srgbClr val="000099"/>
                </a:solidFill>
                <a:latin typeface="+mn-lt"/>
              </a:rPr>
              <a:t>Ring</a:t>
            </a:r>
            <a:endParaRPr lang="en-US" sz="1800" dirty="0">
              <a:solidFill>
                <a:srgbClr val="000099"/>
              </a:solidFill>
              <a:latin typeface="+mn-lt"/>
            </a:endParaRPr>
          </a:p>
        </p:txBody>
      </p:sp>
    </p:spTree>
    <p:extLst>
      <p:ext uri="{BB962C8B-B14F-4D97-AF65-F5344CB8AC3E}">
        <p14:creationId xmlns:p14="http://schemas.microsoft.com/office/powerpoint/2010/main" val="1236818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Mandatory Policies</a:t>
            </a:r>
            <a:endParaRPr lang="en-US" sz="2800" dirty="0">
              <a:solidFill>
                <a:srgbClr val="C00000"/>
              </a:solidFill>
            </a:endParaRPr>
          </a:p>
        </p:txBody>
      </p:sp>
      <p:sp>
        <p:nvSpPr>
          <p:cNvPr id="2" name="Rectangle 1"/>
          <p:cNvSpPr/>
          <p:nvPr/>
        </p:nvSpPr>
        <p:spPr>
          <a:xfrm>
            <a:off x="762000" y="1352237"/>
            <a:ext cx="7518971" cy="4508927"/>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Strict </a:t>
            </a:r>
            <a:r>
              <a:rPr lang="en-US" sz="2000" dirty="0">
                <a:solidFill>
                  <a:srgbClr val="800000"/>
                </a:solidFill>
                <a:latin typeface="+mn-lt"/>
              </a:rPr>
              <a:t>Integrity </a:t>
            </a:r>
            <a:r>
              <a:rPr lang="en-US" sz="2000" dirty="0" smtClean="0">
                <a:solidFill>
                  <a:srgbClr val="800000"/>
                </a:solidFill>
                <a:latin typeface="+mn-lt"/>
              </a:rPr>
              <a:t>Policy: It states</a:t>
            </a:r>
          </a:p>
          <a:p>
            <a:pPr marL="800100" lvl="1" indent="-342900" algn="just">
              <a:spcBef>
                <a:spcPts val="600"/>
              </a:spcBef>
              <a:buBlip>
                <a:blip r:embed="rId3"/>
              </a:buBlip>
            </a:pPr>
            <a:r>
              <a:rPr lang="en-US" sz="1800" dirty="0">
                <a:solidFill>
                  <a:srgbClr val="000099"/>
                </a:solidFill>
                <a:latin typeface="+mn-lt"/>
              </a:rPr>
              <a:t>Simple Integrity Condition: </a:t>
            </a:r>
            <a:r>
              <a:rPr lang="en-US" sz="1800" dirty="0" smtClean="0">
                <a:solidFill>
                  <a:srgbClr val="000099"/>
                </a:solidFill>
                <a:latin typeface="+mn-lt"/>
              </a:rPr>
              <a:t>a subject </a:t>
            </a:r>
            <a:r>
              <a:rPr lang="en-US" sz="1800" i="1" dirty="0" smtClean="0">
                <a:solidFill>
                  <a:srgbClr val="000099"/>
                </a:solidFill>
                <a:latin typeface="+mn-lt"/>
              </a:rPr>
              <a:t>s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can observe (read) </a:t>
            </a:r>
            <a:r>
              <a:rPr lang="en-US" sz="1800" dirty="0" smtClean="0">
                <a:solidFill>
                  <a:srgbClr val="000099"/>
                </a:solidFill>
                <a:latin typeface="+mn-lt"/>
              </a:rPr>
              <a:t>object </a:t>
            </a:r>
            <a:r>
              <a:rPr lang="en-US" sz="1800" i="1" dirty="0" smtClean="0">
                <a:solidFill>
                  <a:srgbClr val="000099"/>
                </a:solidFill>
                <a:latin typeface="+mn-lt"/>
              </a:rPr>
              <a:t>o </a:t>
            </a:r>
            <a:r>
              <a:rPr lang="en-US" sz="1800" dirty="0">
                <a:solidFill>
                  <a:srgbClr val="000099"/>
                </a:solidFill>
                <a:latin typeface="+mn-lt"/>
              </a:rPr>
              <a:t>∈ </a:t>
            </a:r>
            <a:r>
              <a:rPr lang="en-US" sz="1800" i="1" dirty="0">
                <a:solidFill>
                  <a:srgbClr val="000099"/>
                </a:solidFill>
                <a:latin typeface="+mn-lt"/>
              </a:rPr>
              <a:t>O </a:t>
            </a:r>
            <a:r>
              <a:rPr lang="en-US" sz="1800" dirty="0">
                <a:solidFill>
                  <a:srgbClr val="000099"/>
                </a:solidFill>
                <a:latin typeface="+mn-lt"/>
              </a:rPr>
              <a:t>if and only if </a:t>
            </a:r>
            <a:r>
              <a:rPr lang="en-US" sz="1800" i="1" dirty="0" err="1">
                <a:solidFill>
                  <a:srgbClr val="000099"/>
                </a:solidFill>
                <a:latin typeface="+mn-lt"/>
              </a:rPr>
              <a:t>i</a:t>
            </a:r>
            <a:r>
              <a:rPr lang="en-US" sz="1800" i="1" dirty="0">
                <a:solidFill>
                  <a:srgbClr val="000099"/>
                </a:solidFill>
                <a:latin typeface="+mn-lt"/>
              </a:rPr>
              <a:t>(s) ≤ </a:t>
            </a:r>
            <a:r>
              <a:rPr lang="en-US" sz="1800" i="1" dirty="0" err="1">
                <a:solidFill>
                  <a:srgbClr val="000099"/>
                </a:solidFill>
                <a:latin typeface="+mn-lt"/>
              </a:rPr>
              <a:t>i</a:t>
            </a:r>
            <a:r>
              <a:rPr lang="en-US" sz="1800" i="1" dirty="0">
                <a:solidFill>
                  <a:srgbClr val="000099"/>
                </a:solidFill>
                <a:latin typeface="+mn-lt"/>
              </a:rPr>
              <a:t>(o). </a:t>
            </a:r>
            <a:r>
              <a:rPr lang="en-US" sz="1800" dirty="0">
                <a:solidFill>
                  <a:srgbClr val="000099"/>
                </a:solidFill>
                <a:latin typeface="+mn-lt"/>
              </a:rPr>
              <a:t>The property states that a subject (S) may observe an object (O) only if the integrity level of S is less than the integrity level of </a:t>
            </a:r>
            <a:r>
              <a:rPr lang="en-US" sz="1800" dirty="0" smtClean="0">
                <a:solidFill>
                  <a:srgbClr val="000099"/>
                </a:solidFill>
                <a:latin typeface="+mn-lt"/>
              </a:rPr>
              <a:t>O</a:t>
            </a:r>
          </a:p>
          <a:p>
            <a:pPr marL="800100" lvl="1" indent="-342900" algn="just">
              <a:spcBef>
                <a:spcPts val="600"/>
              </a:spcBef>
              <a:buBlip>
                <a:blip r:embed="rId3"/>
              </a:buBlip>
            </a:pPr>
            <a:r>
              <a:rPr lang="en-US" sz="1800" dirty="0">
                <a:solidFill>
                  <a:srgbClr val="000099"/>
                </a:solidFill>
                <a:latin typeface="+mn-lt"/>
              </a:rPr>
              <a:t>Integrity Star Property: </a:t>
            </a:r>
            <a:r>
              <a:rPr lang="en-US" sz="1800" i="1" dirty="0">
                <a:solidFill>
                  <a:srgbClr val="000099"/>
                </a:solidFill>
                <a:latin typeface="+mn-lt"/>
              </a:rPr>
              <a:t>s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can modify (write) to </a:t>
            </a:r>
            <a:r>
              <a:rPr lang="en-US" sz="1800" i="1" dirty="0">
                <a:solidFill>
                  <a:srgbClr val="000099"/>
                </a:solidFill>
                <a:latin typeface="+mn-lt"/>
              </a:rPr>
              <a:t>o </a:t>
            </a:r>
            <a:r>
              <a:rPr lang="en-US" sz="1800" dirty="0">
                <a:solidFill>
                  <a:srgbClr val="000099"/>
                </a:solidFill>
                <a:latin typeface="+mn-lt"/>
              </a:rPr>
              <a:t>∈ </a:t>
            </a:r>
            <a:r>
              <a:rPr lang="en-US" sz="1800" i="1" dirty="0">
                <a:solidFill>
                  <a:srgbClr val="000099"/>
                </a:solidFill>
                <a:latin typeface="+mn-lt"/>
              </a:rPr>
              <a:t>O </a:t>
            </a:r>
            <a:r>
              <a:rPr lang="en-US" sz="1800" dirty="0">
                <a:solidFill>
                  <a:srgbClr val="000099"/>
                </a:solidFill>
                <a:latin typeface="+mn-lt"/>
              </a:rPr>
              <a:t>if and only if </a:t>
            </a:r>
            <a:r>
              <a:rPr lang="en-US" sz="1800" i="1" dirty="0" err="1">
                <a:solidFill>
                  <a:srgbClr val="000099"/>
                </a:solidFill>
                <a:latin typeface="+mn-lt"/>
              </a:rPr>
              <a:t>i</a:t>
            </a:r>
            <a:r>
              <a:rPr lang="en-US" sz="1800" i="1" dirty="0">
                <a:solidFill>
                  <a:srgbClr val="000099"/>
                </a:solidFill>
                <a:latin typeface="+mn-lt"/>
              </a:rPr>
              <a:t>(o) ≤ </a:t>
            </a:r>
            <a:r>
              <a:rPr lang="en-US" sz="1800" i="1" dirty="0" err="1">
                <a:solidFill>
                  <a:srgbClr val="000099"/>
                </a:solidFill>
                <a:latin typeface="+mn-lt"/>
              </a:rPr>
              <a:t>i</a:t>
            </a:r>
            <a:r>
              <a:rPr lang="en-US" sz="1800" i="1" dirty="0">
                <a:solidFill>
                  <a:srgbClr val="000099"/>
                </a:solidFill>
                <a:latin typeface="+mn-lt"/>
              </a:rPr>
              <a:t>(s).</a:t>
            </a:r>
            <a:r>
              <a:rPr lang="en-US" sz="1800" dirty="0">
                <a:solidFill>
                  <a:srgbClr val="000099"/>
                </a:solidFill>
                <a:latin typeface="+mn-lt"/>
              </a:rPr>
              <a:t> This property states that an S can write to an O only if the integrity level of O is less than or equal to the S’s level. This rule prevents an S from writing to a more trusted O. (Note: opposite of Bell-</a:t>
            </a:r>
            <a:r>
              <a:rPr lang="en-US" sz="1800" dirty="0" err="1">
                <a:solidFill>
                  <a:srgbClr val="000099"/>
                </a:solidFill>
                <a:latin typeface="+mn-lt"/>
              </a:rPr>
              <a:t>LaPadula</a:t>
            </a:r>
            <a:r>
              <a:rPr lang="en-US" sz="1800" dirty="0">
                <a:solidFill>
                  <a:srgbClr val="000099"/>
                </a:solidFill>
                <a:latin typeface="+mn-lt"/>
              </a:rPr>
              <a:t> *-property</a:t>
            </a:r>
            <a:r>
              <a:rPr lang="en-US" sz="1800" dirty="0" smtClean="0">
                <a:solidFill>
                  <a:srgbClr val="000099"/>
                </a:solidFill>
                <a:latin typeface="+mn-lt"/>
              </a:rPr>
              <a:t>)</a:t>
            </a:r>
          </a:p>
          <a:p>
            <a:pPr marL="800100" lvl="1" indent="-342900" algn="just">
              <a:spcBef>
                <a:spcPts val="600"/>
              </a:spcBef>
              <a:buBlip>
                <a:blip r:embed="rId3"/>
              </a:buBlip>
            </a:pPr>
            <a:r>
              <a:rPr lang="en-US" sz="1800" dirty="0" smtClean="0">
                <a:solidFill>
                  <a:srgbClr val="000099"/>
                </a:solidFill>
                <a:latin typeface="+mn-lt"/>
              </a:rPr>
              <a:t>Invocation </a:t>
            </a:r>
            <a:r>
              <a:rPr lang="en-US" sz="1800" dirty="0">
                <a:solidFill>
                  <a:srgbClr val="000099"/>
                </a:solidFill>
                <a:latin typeface="+mn-lt"/>
              </a:rPr>
              <a:t>Property: </a:t>
            </a:r>
            <a:r>
              <a:rPr lang="en-US" sz="1800" i="1" dirty="0">
                <a:solidFill>
                  <a:srgbClr val="000099"/>
                </a:solidFill>
                <a:latin typeface="+mn-lt"/>
              </a:rPr>
              <a:t>s</a:t>
            </a:r>
            <a:r>
              <a:rPr lang="en-US" sz="1800" i="1" baseline="-25000" dirty="0">
                <a:solidFill>
                  <a:srgbClr val="000099"/>
                </a:solidFill>
                <a:latin typeface="+mn-lt"/>
              </a:rPr>
              <a:t>1</a:t>
            </a:r>
            <a:r>
              <a:rPr lang="en-US" sz="1800" dirty="0">
                <a:solidFill>
                  <a:srgbClr val="000099"/>
                </a:solidFill>
                <a:latin typeface="+mn-lt"/>
              </a:rPr>
              <a:t> ∈ </a:t>
            </a:r>
            <a:r>
              <a:rPr lang="en-US" sz="1800" i="1" dirty="0">
                <a:solidFill>
                  <a:srgbClr val="000099"/>
                </a:solidFill>
                <a:latin typeface="+mn-lt"/>
              </a:rPr>
              <a:t>S </a:t>
            </a:r>
            <a:r>
              <a:rPr lang="en-US" sz="1800" dirty="0">
                <a:solidFill>
                  <a:srgbClr val="000099"/>
                </a:solidFill>
                <a:latin typeface="+mn-lt"/>
              </a:rPr>
              <a:t>can invoke (execute) </a:t>
            </a:r>
            <a:r>
              <a:rPr lang="en-US" sz="1800" i="1" dirty="0">
                <a:solidFill>
                  <a:srgbClr val="000099"/>
                </a:solidFill>
                <a:latin typeface="+mn-lt"/>
              </a:rPr>
              <a:t>s</a:t>
            </a:r>
            <a:r>
              <a:rPr lang="en-US" sz="1800" baseline="-25000" dirty="0">
                <a:solidFill>
                  <a:srgbClr val="000099"/>
                </a:solidFill>
                <a:latin typeface="+mn-lt"/>
              </a:rPr>
              <a:t>2</a:t>
            </a:r>
            <a:r>
              <a:rPr lang="en-US" sz="1800" dirty="0">
                <a:solidFill>
                  <a:srgbClr val="000099"/>
                </a:solidFill>
                <a:latin typeface="+mn-lt"/>
              </a:rPr>
              <a:t> ∈ </a:t>
            </a:r>
            <a:r>
              <a:rPr lang="en-US" sz="1800" i="1" dirty="0">
                <a:solidFill>
                  <a:srgbClr val="000099"/>
                </a:solidFill>
                <a:latin typeface="+mn-lt"/>
              </a:rPr>
              <a:t>S </a:t>
            </a:r>
            <a:r>
              <a:rPr lang="en-US" sz="1800" dirty="0">
                <a:solidFill>
                  <a:srgbClr val="000099"/>
                </a:solidFill>
                <a:latin typeface="+mn-lt"/>
              </a:rPr>
              <a:t>if and only if </a:t>
            </a:r>
            <a:r>
              <a:rPr lang="en-US" sz="1800" i="1" dirty="0" err="1">
                <a:solidFill>
                  <a:srgbClr val="000099"/>
                </a:solidFill>
                <a:latin typeface="+mn-lt"/>
              </a:rPr>
              <a:t>i</a:t>
            </a:r>
            <a:r>
              <a:rPr lang="en-US" sz="1800" i="1" dirty="0">
                <a:solidFill>
                  <a:srgbClr val="000099"/>
                </a:solidFill>
                <a:latin typeface="+mn-lt"/>
              </a:rPr>
              <a:t>(s</a:t>
            </a:r>
            <a:r>
              <a:rPr lang="en-US" sz="1800" baseline="-25000" dirty="0">
                <a:solidFill>
                  <a:srgbClr val="000099"/>
                </a:solidFill>
                <a:latin typeface="+mn-lt"/>
              </a:rPr>
              <a:t>2</a:t>
            </a:r>
            <a:r>
              <a:rPr lang="en-US" sz="1800" dirty="0">
                <a:solidFill>
                  <a:srgbClr val="000099"/>
                </a:solidFill>
                <a:latin typeface="+mn-lt"/>
              </a:rPr>
              <a:t> </a:t>
            </a:r>
            <a:r>
              <a:rPr lang="en-US" sz="1800" i="1" dirty="0">
                <a:solidFill>
                  <a:srgbClr val="000099"/>
                </a:solidFill>
                <a:latin typeface="+mn-lt"/>
              </a:rPr>
              <a:t>) ≤  </a:t>
            </a:r>
            <a:r>
              <a:rPr lang="en-US" sz="1800" i="1" dirty="0" err="1">
                <a:solidFill>
                  <a:srgbClr val="000099"/>
                </a:solidFill>
                <a:latin typeface="+mn-lt"/>
              </a:rPr>
              <a:t>i</a:t>
            </a:r>
            <a:r>
              <a:rPr lang="en-US" sz="1800" i="1" dirty="0">
                <a:solidFill>
                  <a:srgbClr val="000099"/>
                </a:solidFill>
                <a:latin typeface="+mn-lt"/>
              </a:rPr>
              <a:t>(s</a:t>
            </a:r>
            <a:r>
              <a:rPr lang="en-US" sz="1800" i="1" baseline="-25000" dirty="0">
                <a:solidFill>
                  <a:srgbClr val="000099"/>
                </a:solidFill>
                <a:latin typeface="+mn-lt"/>
              </a:rPr>
              <a:t>1</a:t>
            </a:r>
            <a:r>
              <a:rPr lang="en-US" sz="1800" dirty="0">
                <a:solidFill>
                  <a:srgbClr val="000099"/>
                </a:solidFill>
                <a:latin typeface="+mn-lt"/>
              </a:rPr>
              <a:t> </a:t>
            </a:r>
            <a:r>
              <a:rPr lang="en-US" sz="1800" i="1" dirty="0">
                <a:solidFill>
                  <a:srgbClr val="000099"/>
                </a:solidFill>
                <a:latin typeface="+mn-lt"/>
              </a:rPr>
              <a:t>).</a:t>
            </a:r>
            <a:r>
              <a:rPr lang="en-US" sz="1800" dirty="0">
                <a:solidFill>
                  <a:srgbClr val="000099"/>
                </a:solidFill>
                <a:latin typeface="+mn-lt"/>
              </a:rPr>
              <a:t> This states that a subject </a:t>
            </a:r>
            <a:r>
              <a:rPr lang="en-US" sz="1800" i="1" dirty="0">
                <a:solidFill>
                  <a:srgbClr val="000099"/>
                </a:solidFill>
                <a:latin typeface="+mn-lt"/>
              </a:rPr>
              <a:t>s</a:t>
            </a:r>
            <a:r>
              <a:rPr lang="en-US" sz="1800" i="1" baseline="-25000" dirty="0">
                <a:solidFill>
                  <a:srgbClr val="000099"/>
                </a:solidFill>
                <a:latin typeface="+mn-lt"/>
              </a:rPr>
              <a:t>1 </a:t>
            </a:r>
            <a:r>
              <a:rPr lang="en-US" sz="1800" dirty="0">
                <a:solidFill>
                  <a:srgbClr val="000099"/>
                </a:solidFill>
                <a:latin typeface="+mn-lt"/>
              </a:rPr>
              <a:t>can only invoke another subject </a:t>
            </a:r>
            <a:r>
              <a:rPr lang="en-US" sz="1800" i="1" dirty="0">
                <a:solidFill>
                  <a:srgbClr val="000099"/>
                </a:solidFill>
                <a:latin typeface="+mn-lt"/>
              </a:rPr>
              <a:t>s</a:t>
            </a:r>
            <a:r>
              <a:rPr lang="en-US" sz="1800" baseline="-25000" dirty="0">
                <a:solidFill>
                  <a:srgbClr val="000099"/>
                </a:solidFill>
                <a:latin typeface="+mn-lt"/>
              </a:rPr>
              <a:t>2</a:t>
            </a:r>
            <a:r>
              <a:rPr lang="en-US" sz="1800" dirty="0">
                <a:solidFill>
                  <a:srgbClr val="000099"/>
                </a:solidFill>
                <a:latin typeface="+mn-lt"/>
              </a:rPr>
              <a:t> if </a:t>
            </a:r>
            <a:r>
              <a:rPr lang="en-US" sz="1800" i="1" dirty="0">
                <a:solidFill>
                  <a:srgbClr val="000099"/>
                </a:solidFill>
                <a:latin typeface="+mn-lt"/>
              </a:rPr>
              <a:t>s</a:t>
            </a:r>
            <a:r>
              <a:rPr lang="en-US" sz="1800" baseline="-25000" dirty="0">
                <a:solidFill>
                  <a:srgbClr val="000099"/>
                </a:solidFill>
                <a:latin typeface="+mn-lt"/>
              </a:rPr>
              <a:t>2 </a:t>
            </a:r>
            <a:r>
              <a:rPr lang="en-US" sz="1800" dirty="0">
                <a:solidFill>
                  <a:srgbClr val="000099"/>
                </a:solidFill>
                <a:latin typeface="+mn-lt"/>
              </a:rPr>
              <a:t>has a lower </a:t>
            </a:r>
            <a:r>
              <a:rPr lang="en-US" sz="1800" dirty="0" smtClean="0">
                <a:solidFill>
                  <a:srgbClr val="000099"/>
                </a:solidFill>
                <a:latin typeface="+mn-lt"/>
              </a:rPr>
              <a:t>or equal integrity </a:t>
            </a:r>
            <a:r>
              <a:rPr lang="en-US" sz="1800" dirty="0">
                <a:solidFill>
                  <a:srgbClr val="000099"/>
                </a:solidFill>
                <a:latin typeface="+mn-lt"/>
              </a:rPr>
              <a:t>level than </a:t>
            </a:r>
            <a:r>
              <a:rPr lang="en-US" sz="1800" i="1" dirty="0">
                <a:solidFill>
                  <a:srgbClr val="000099"/>
                </a:solidFill>
                <a:latin typeface="+mn-lt"/>
              </a:rPr>
              <a:t>s</a:t>
            </a:r>
            <a:r>
              <a:rPr lang="en-US" sz="1800" i="1" baseline="-25000" dirty="0">
                <a:solidFill>
                  <a:srgbClr val="000099"/>
                </a:solidFill>
                <a:latin typeface="+mn-lt"/>
              </a:rPr>
              <a:t>1</a:t>
            </a:r>
            <a:endParaRPr lang="en-US" sz="1800" dirty="0">
              <a:solidFill>
                <a:srgbClr val="000099"/>
              </a:solidFill>
              <a:latin typeface="+mn-lt"/>
            </a:endParaRPr>
          </a:p>
        </p:txBody>
      </p:sp>
    </p:spTree>
    <p:extLst>
      <p:ext uri="{BB962C8B-B14F-4D97-AF65-F5344CB8AC3E}">
        <p14:creationId xmlns:p14="http://schemas.microsoft.com/office/powerpoint/2010/main" val="3521038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Access Control Models</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5916" y="1370196"/>
            <a:ext cx="8135056" cy="3062377"/>
          </a:xfrm>
          <a:prstGeom prst="rect">
            <a:avLst/>
          </a:prstGeom>
        </p:spPr>
        <p:txBody>
          <a:bodyPr wrap="square">
            <a:spAutoFit/>
          </a:bodyPr>
          <a:lstStyle/>
          <a:p>
            <a:pPr marL="804863" lvl="0" indent="-342900" algn="just">
              <a:spcBef>
                <a:spcPts val="600"/>
              </a:spcBef>
              <a:buBlip>
                <a:blip r:embed="rId2"/>
              </a:buBlip>
            </a:pPr>
            <a:r>
              <a:rPr lang="en-US" dirty="0">
                <a:solidFill>
                  <a:srgbClr val="002060"/>
                </a:solidFill>
              </a:rPr>
              <a:t>Definitions</a:t>
            </a:r>
          </a:p>
          <a:p>
            <a:pPr marL="1254125" lvl="1" indent="-398463" algn="just">
              <a:spcBef>
                <a:spcPts val="600"/>
              </a:spcBef>
              <a:buBlip>
                <a:blip r:embed="rId3"/>
              </a:buBlip>
            </a:pPr>
            <a:r>
              <a:rPr lang="en-US" dirty="0">
                <a:solidFill>
                  <a:srgbClr val="C00000"/>
                </a:solidFill>
              </a:rPr>
              <a:t>User</a:t>
            </a:r>
            <a:r>
              <a:rPr lang="en-US" dirty="0">
                <a:solidFill>
                  <a:srgbClr val="002060"/>
                </a:solidFill>
              </a:rPr>
              <a:t>:  a human</a:t>
            </a:r>
          </a:p>
          <a:p>
            <a:pPr marL="1254125" lvl="1" indent="-398463" algn="just">
              <a:spcBef>
                <a:spcPts val="600"/>
              </a:spcBef>
              <a:buBlip>
                <a:blip r:embed="rId3"/>
              </a:buBlip>
            </a:pPr>
            <a:r>
              <a:rPr lang="en-US" dirty="0">
                <a:solidFill>
                  <a:srgbClr val="C00000"/>
                </a:solidFill>
              </a:rPr>
              <a:t>Subject</a:t>
            </a:r>
            <a:r>
              <a:rPr lang="en-US" dirty="0">
                <a:solidFill>
                  <a:srgbClr val="002060"/>
                </a:solidFill>
              </a:rPr>
              <a:t>:  a process executing on behalf of a user</a:t>
            </a:r>
          </a:p>
          <a:p>
            <a:pPr marL="1254125" lvl="1" indent="-398463" algn="just">
              <a:spcBef>
                <a:spcPts val="600"/>
              </a:spcBef>
              <a:buBlip>
                <a:blip r:embed="rId3"/>
              </a:buBlip>
            </a:pPr>
            <a:r>
              <a:rPr lang="en-US" dirty="0">
                <a:solidFill>
                  <a:srgbClr val="C00000"/>
                </a:solidFill>
              </a:rPr>
              <a:t>Object</a:t>
            </a:r>
            <a:r>
              <a:rPr lang="en-US" dirty="0">
                <a:solidFill>
                  <a:srgbClr val="002060"/>
                </a:solidFill>
              </a:rPr>
              <a:t>:  a piece of data or a resource</a:t>
            </a:r>
          </a:p>
          <a:p>
            <a:pPr marL="1254125" lvl="1" indent="-398463" algn="just">
              <a:spcBef>
                <a:spcPts val="600"/>
              </a:spcBef>
              <a:buBlip>
                <a:blip r:embed="rId3"/>
              </a:buBlip>
            </a:pPr>
            <a:endParaRPr lang="en-US" dirty="0">
              <a:solidFill>
                <a:srgbClr val="002060"/>
              </a:solidFill>
            </a:endParaRPr>
          </a:p>
          <a:p>
            <a:pPr marL="855662" lvl="1" algn="just">
              <a:spcBef>
                <a:spcPts val="600"/>
              </a:spcBef>
            </a:pPr>
            <a:r>
              <a:rPr lang="en-US" dirty="0">
                <a:solidFill>
                  <a:srgbClr val="002060"/>
                </a:solidFill>
              </a:rPr>
              <a:t>We will use these terms throughout access control discussion.</a:t>
            </a:r>
          </a:p>
        </p:txBody>
      </p:sp>
    </p:spTree>
    <p:extLst>
      <p:ext uri="{BB962C8B-B14F-4D97-AF65-F5344CB8AC3E}">
        <p14:creationId xmlns:p14="http://schemas.microsoft.com/office/powerpoint/2010/main" val="2671669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Mandatory Policies</a:t>
            </a:r>
            <a:endParaRPr lang="en-US" sz="2800" dirty="0">
              <a:solidFill>
                <a:srgbClr val="C00000"/>
              </a:solidFill>
            </a:endParaRPr>
          </a:p>
        </p:txBody>
      </p:sp>
      <p:sp>
        <p:nvSpPr>
          <p:cNvPr id="2" name="Rectangle 1"/>
          <p:cNvSpPr/>
          <p:nvPr/>
        </p:nvSpPr>
        <p:spPr>
          <a:xfrm>
            <a:off x="762000" y="1352237"/>
            <a:ext cx="7518971" cy="4708981"/>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Strict </a:t>
            </a:r>
            <a:r>
              <a:rPr lang="en-US" sz="2000" dirty="0">
                <a:solidFill>
                  <a:srgbClr val="800000"/>
                </a:solidFill>
                <a:latin typeface="+mn-lt"/>
              </a:rPr>
              <a:t>Integrity </a:t>
            </a:r>
            <a:r>
              <a:rPr lang="en-US" sz="2000" dirty="0" smtClean="0">
                <a:solidFill>
                  <a:srgbClr val="800000"/>
                </a:solidFill>
                <a:latin typeface="+mn-lt"/>
              </a:rPr>
              <a:t>Policy enforces </a:t>
            </a:r>
            <a:r>
              <a:rPr lang="en-US" sz="2000" dirty="0">
                <a:solidFill>
                  <a:srgbClr val="800000"/>
                </a:solidFill>
                <a:latin typeface="+mn-lt"/>
              </a:rPr>
              <a:t>“no write-up” and “no read-down” on the data in the system, which is the opposite of the Bell-</a:t>
            </a:r>
            <a:r>
              <a:rPr lang="en-US" sz="2000" dirty="0" err="1">
                <a:solidFill>
                  <a:srgbClr val="800000"/>
                </a:solidFill>
                <a:latin typeface="+mn-lt"/>
              </a:rPr>
              <a:t>LaPadula</a:t>
            </a:r>
            <a:r>
              <a:rPr lang="en-US" sz="2000" dirty="0">
                <a:solidFill>
                  <a:srgbClr val="800000"/>
                </a:solidFill>
                <a:latin typeface="+mn-lt"/>
              </a:rPr>
              <a:t> model. This policy restricts the contamination of data at higher level, since a subject is only allowed to modify data at their or lower level. The “no write up” is essential since it limits the damage that can be done by malicious objects in the system. For instance, “no write up” limits the amount of damage that is done by a Trojan horse in the system. If the malicious code was hidden in a subject it would only be able to write to objects at its integrity level or lower. This is important because it limits the damage that can be done to the operating system. The “no read down” prevents a trusted subject from being contaminated by a less trusted </a:t>
            </a:r>
            <a:r>
              <a:rPr lang="en-US" sz="2000" dirty="0" smtClean="0">
                <a:solidFill>
                  <a:srgbClr val="800000"/>
                </a:solidFill>
                <a:latin typeface="+mn-lt"/>
              </a:rPr>
              <a:t>object.</a:t>
            </a:r>
            <a:endParaRPr lang="en-US" sz="2000" dirty="0">
              <a:solidFill>
                <a:srgbClr val="800000"/>
              </a:solidFill>
              <a:latin typeface="+mn-lt"/>
            </a:endParaRPr>
          </a:p>
        </p:txBody>
      </p:sp>
    </p:spTree>
    <p:extLst>
      <p:ext uri="{BB962C8B-B14F-4D97-AF65-F5344CB8AC3E}">
        <p14:creationId xmlns:p14="http://schemas.microsoft.com/office/powerpoint/2010/main" val="5275283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Mandatory Policies</a:t>
            </a:r>
            <a:endParaRPr lang="en-US" sz="2800" dirty="0">
              <a:solidFill>
                <a:srgbClr val="C00000"/>
              </a:solidFill>
            </a:endParaRPr>
          </a:p>
        </p:txBody>
      </p:sp>
      <p:sp>
        <p:nvSpPr>
          <p:cNvPr id="2" name="Rectangle 1"/>
          <p:cNvSpPr/>
          <p:nvPr/>
        </p:nvSpPr>
        <p:spPr>
          <a:xfrm>
            <a:off x="762000" y="1352237"/>
            <a:ext cx="7518971" cy="2862322"/>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Strict </a:t>
            </a:r>
            <a:r>
              <a:rPr lang="en-US" sz="2000" dirty="0">
                <a:solidFill>
                  <a:srgbClr val="800000"/>
                </a:solidFill>
                <a:latin typeface="+mn-lt"/>
              </a:rPr>
              <a:t>i</a:t>
            </a:r>
            <a:r>
              <a:rPr lang="en-US" sz="2000" dirty="0" smtClean="0">
                <a:solidFill>
                  <a:srgbClr val="800000"/>
                </a:solidFill>
                <a:latin typeface="+mn-lt"/>
              </a:rPr>
              <a:t>ntegrity property </a:t>
            </a:r>
            <a:r>
              <a:rPr lang="en-US" sz="2000" dirty="0">
                <a:solidFill>
                  <a:srgbClr val="800000"/>
                </a:solidFill>
                <a:latin typeface="+mn-lt"/>
              </a:rPr>
              <a:t>is the most </a:t>
            </a:r>
            <a:r>
              <a:rPr lang="en-US" sz="2000" dirty="0" smtClean="0">
                <a:solidFill>
                  <a:srgbClr val="800000"/>
                </a:solidFill>
                <a:latin typeface="+mn-lt"/>
              </a:rPr>
              <a:t>restricted </a:t>
            </a:r>
            <a:r>
              <a:rPr lang="en-US" sz="2000" dirty="0">
                <a:solidFill>
                  <a:srgbClr val="800000"/>
                </a:solidFill>
                <a:latin typeface="+mn-lt"/>
              </a:rPr>
              <a:t>of the policies that make up the </a:t>
            </a:r>
            <a:r>
              <a:rPr lang="en-US" sz="2000" dirty="0" err="1">
                <a:solidFill>
                  <a:srgbClr val="800000"/>
                </a:solidFill>
                <a:latin typeface="+mn-lt"/>
              </a:rPr>
              <a:t>Biba</a:t>
            </a:r>
            <a:r>
              <a:rPr lang="en-US" sz="2000" dirty="0">
                <a:solidFill>
                  <a:srgbClr val="800000"/>
                </a:solidFill>
                <a:latin typeface="+mn-lt"/>
              </a:rPr>
              <a:t> model. The strict integrity property succeeds at enforcing integrity in a system, but it is not without its weaknesses. Specifically, the strict integrity property restricts the reading of lower level objects that may be too restrictive in some cases. To combat this problem, </a:t>
            </a:r>
            <a:r>
              <a:rPr lang="en-US" sz="2000" dirty="0" err="1">
                <a:solidFill>
                  <a:srgbClr val="800000"/>
                </a:solidFill>
                <a:latin typeface="+mn-lt"/>
              </a:rPr>
              <a:t>Biba</a:t>
            </a:r>
            <a:r>
              <a:rPr lang="en-US" sz="2000" dirty="0">
                <a:solidFill>
                  <a:srgbClr val="800000"/>
                </a:solidFill>
                <a:latin typeface="+mn-lt"/>
              </a:rPr>
              <a:t> devised a number of dynamic integrity polices that would allow trusted subjects access to an un-trusted </a:t>
            </a:r>
            <a:r>
              <a:rPr lang="en-US" sz="2000" dirty="0" err="1">
                <a:solidFill>
                  <a:srgbClr val="800000"/>
                </a:solidFill>
                <a:latin typeface="+mn-lt"/>
              </a:rPr>
              <a:t>Os</a:t>
            </a:r>
            <a:r>
              <a:rPr lang="en-US" sz="2000" dirty="0">
                <a:solidFill>
                  <a:srgbClr val="800000"/>
                </a:solidFill>
                <a:latin typeface="+mn-lt"/>
              </a:rPr>
              <a:t> or </a:t>
            </a:r>
            <a:r>
              <a:rPr lang="en-US" sz="2000" dirty="0" err="1">
                <a:solidFill>
                  <a:srgbClr val="800000"/>
                </a:solidFill>
                <a:latin typeface="+mn-lt"/>
              </a:rPr>
              <a:t>Ss</a:t>
            </a:r>
            <a:endParaRPr lang="en-US" sz="2000" dirty="0">
              <a:solidFill>
                <a:srgbClr val="800000"/>
              </a:solidFill>
              <a:latin typeface="+mn-lt"/>
            </a:endParaRPr>
          </a:p>
        </p:txBody>
      </p:sp>
    </p:spTree>
    <p:extLst>
      <p:ext uri="{BB962C8B-B14F-4D97-AF65-F5344CB8AC3E}">
        <p14:creationId xmlns:p14="http://schemas.microsoft.com/office/powerpoint/2010/main" val="38836198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Mandatory Policies</a:t>
            </a:r>
            <a:endParaRPr lang="en-US" sz="2800" dirty="0">
              <a:solidFill>
                <a:srgbClr val="C00000"/>
              </a:solidFill>
            </a:endParaRPr>
          </a:p>
        </p:txBody>
      </p:sp>
      <p:sp>
        <p:nvSpPr>
          <p:cNvPr id="2" name="Rectangle 1"/>
          <p:cNvSpPr/>
          <p:nvPr/>
        </p:nvSpPr>
        <p:spPr>
          <a:xfrm>
            <a:off x="762000" y="1352237"/>
            <a:ext cx="7518971" cy="4339650"/>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low-watermark policy for subjects is the second part of the </a:t>
            </a:r>
            <a:r>
              <a:rPr lang="en-US" sz="2000" dirty="0" err="1">
                <a:solidFill>
                  <a:srgbClr val="800000"/>
                </a:solidFill>
                <a:latin typeface="+mn-lt"/>
              </a:rPr>
              <a:t>Biba</a:t>
            </a:r>
            <a:r>
              <a:rPr lang="en-US" sz="2000" dirty="0">
                <a:solidFill>
                  <a:srgbClr val="800000"/>
                </a:solidFill>
                <a:latin typeface="+mn-lt"/>
              </a:rPr>
              <a:t> model. The policy </a:t>
            </a:r>
            <a:r>
              <a:rPr lang="en-US" sz="2000" dirty="0" smtClean="0">
                <a:solidFill>
                  <a:srgbClr val="800000"/>
                </a:solidFill>
                <a:latin typeface="+mn-lt"/>
              </a:rPr>
              <a:t>states:</a:t>
            </a:r>
          </a:p>
          <a:p>
            <a:pPr marL="800100" lvl="1" indent="-342900" algn="just">
              <a:spcBef>
                <a:spcPts val="600"/>
              </a:spcBef>
              <a:buBlip>
                <a:blip r:embed="rId3"/>
              </a:buBlip>
            </a:pPr>
            <a:r>
              <a:rPr lang="en-US" sz="1800" dirty="0">
                <a:solidFill>
                  <a:srgbClr val="000099"/>
                </a:solidFill>
                <a:latin typeface="+mn-lt"/>
              </a:rPr>
              <a:t>Integrity Star Property: </a:t>
            </a:r>
            <a:r>
              <a:rPr lang="en-US" sz="1800" i="1" dirty="0">
                <a:solidFill>
                  <a:srgbClr val="000099"/>
                </a:solidFill>
                <a:latin typeface="+mn-lt"/>
              </a:rPr>
              <a:t>s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can modify </a:t>
            </a:r>
            <a:r>
              <a:rPr lang="en-US" sz="1800" i="1" dirty="0">
                <a:solidFill>
                  <a:srgbClr val="000099"/>
                </a:solidFill>
                <a:latin typeface="+mn-lt"/>
              </a:rPr>
              <a:t>o </a:t>
            </a:r>
            <a:r>
              <a:rPr lang="en-US" sz="1800" dirty="0">
                <a:solidFill>
                  <a:srgbClr val="000099"/>
                </a:solidFill>
                <a:latin typeface="+mn-lt"/>
              </a:rPr>
              <a:t>∈ </a:t>
            </a:r>
            <a:r>
              <a:rPr lang="en-US" sz="1800" i="1" dirty="0">
                <a:solidFill>
                  <a:srgbClr val="000099"/>
                </a:solidFill>
                <a:latin typeface="+mn-lt"/>
              </a:rPr>
              <a:t>O </a:t>
            </a:r>
            <a:r>
              <a:rPr lang="en-US" sz="1800" dirty="0">
                <a:solidFill>
                  <a:srgbClr val="000099"/>
                </a:solidFill>
                <a:latin typeface="+mn-lt"/>
              </a:rPr>
              <a:t>if and only if </a:t>
            </a:r>
            <a:r>
              <a:rPr lang="en-US" sz="1800" i="1" dirty="0" err="1">
                <a:solidFill>
                  <a:srgbClr val="000099"/>
                </a:solidFill>
                <a:latin typeface="+mn-lt"/>
              </a:rPr>
              <a:t>i</a:t>
            </a:r>
            <a:r>
              <a:rPr lang="en-US" sz="1800" i="1" dirty="0">
                <a:solidFill>
                  <a:srgbClr val="000099"/>
                </a:solidFill>
                <a:latin typeface="+mn-lt"/>
              </a:rPr>
              <a:t>(o) ≤ </a:t>
            </a:r>
            <a:r>
              <a:rPr lang="en-US" sz="1800" i="1" dirty="0" err="1">
                <a:solidFill>
                  <a:srgbClr val="000099"/>
                </a:solidFill>
                <a:latin typeface="+mn-lt"/>
              </a:rPr>
              <a:t>i</a:t>
            </a:r>
            <a:r>
              <a:rPr lang="en-US" sz="1800" i="1" dirty="0">
                <a:solidFill>
                  <a:srgbClr val="000099"/>
                </a:solidFill>
                <a:latin typeface="+mn-lt"/>
              </a:rPr>
              <a:t>(s</a:t>
            </a:r>
            <a:r>
              <a:rPr lang="en-US" sz="1800" i="1" dirty="0" smtClean="0">
                <a:solidFill>
                  <a:srgbClr val="000099"/>
                </a:solidFill>
                <a:latin typeface="+mn-lt"/>
              </a:rPr>
              <a:t>).</a:t>
            </a:r>
          </a:p>
          <a:p>
            <a:pPr marL="855663" lvl="1" algn="just">
              <a:spcBef>
                <a:spcPts val="600"/>
              </a:spcBef>
            </a:pPr>
            <a:r>
              <a:rPr lang="en-US" sz="1800" dirty="0">
                <a:solidFill>
                  <a:srgbClr val="000099"/>
                </a:solidFill>
                <a:latin typeface="+mn-lt"/>
              </a:rPr>
              <a:t>If </a:t>
            </a:r>
            <a:r>
              <a:rPr lang="en-US" sz="1800" i="1" dirty="0">
                <a:solidFill>
                  <a:srgbClr val="000099"/>
                </a:solidFill>
                <a:latin typeface="+mn-lt"/>
              </a:rPr>
              <a:t>s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examines </a:t>
            </a:r>
            <a:r>
              <a:rPr lang="en-US" sz="1800" i="1" dirty="0">
                <a:solidFill>
                  <a:srgbClr val="000099"/>
                </a:solidFill>
                <a:latin typeface="+mn-lt"/>
              </a:rPr>
              <a:t>o </a:t>
            </a:r>
            <a:r>
              <a:rPr lang="en-US" sz="1800" dirty="0">
                <a:solidFill>
                  <a:srgbClr val="000099"/>
                </a:solidFill>
                <a:latin typeface="+mn-lt"/>
              </a:rPr>
              <a:t>∈ </a:t>
            </a:r>
            <a:r>
              <a:rPr lang="en-US" sz="1800" i="1" dirty="0">
                <a:solidFill>
                  <a:srgbClr val="000099"/>
                </a:solidFill>
                <a:latin typeface="+mn-lt"/>
              </a:rPr>
              <a:t>O </a:t>
            </a:r>
            <a:r>
              <a:rPr lang="en-US" sz="1800" dirty="0">
                <a:solidFill>
                  <a:srgbClr val="000099"/>
                </a:solidFill>
                <a:latin typeface="+mn-lt"/>
              </a:rPr>
              <a:t>then </a:t>
            </a:r>
            <a:r>
              <a:rPr lang="en-US" sz="1800" i="1" dirty="0" err="1">
                <a:solidFill>
                  <a:srgbClr val="000099"/>
                </a:solidFill>
                <a:latin typeface="+mn-lt"/>
              </a:rPr>
              <a:t>i</a:t>
            </a:r>
            <a:r>
              <a:rPr lang="en-US" sz="1800" dirty="0">
                <a:solidFill>
                  <a:srgbClr val="000099"/>
                </a:solidFill>
                <a:latin typeface="+mn-lt"/>
              </a:rPr>
              <a:t>′</a:t>
            </a:r>
            <a:r>
              <a:rPr lang="en-US" sz="1800" i="1" dirty="0">
                <a:solidFill>
                  <a:srgbClr val="000099"/>
                </a:solidFill>
                <a:latin typeface="+mn-lt"/>
              </a:rPr>
              <a:t>(s) = min(</a:t>
            </a:r>
            <a:r>
              <a:rPr lang="en-US" sz="1800" i="1" dirty="0" err="1">
                <a:solidFill>
                  <a:srgbClr val="000099"/>
                </a:solidFill>
                <a:latin typeface="+mn-lt"/>
              </a:rPr>
              <a:t>i</a:t>
            </a:r>
            <a:r>
              <a:rPr lang="en-US" sz="1800" i="1" dirty="0">
                <a:solidFill>
                  <a:srgbClr val="000099"/>
                </a:solidFill>
                <a:latin typeface="+mn-lt"/>
              </a:rPr>
              <a:t>(s),</a:t>
            </a:r>
            <a:r>
              <a:rPr lang="en-US" sz="1800" i="1" dirty="0" err="1">
                <a:solidFill>
                  <a:srgbClr val="000099"/>
                </a:solidFill>
                <a:latin typeface="+mn-lt"/>
              </a:rPr>
              <a:t>i</a:t>
            </a:r>
            <a:r>
              <a:rPr lang="en-US" sz="1800" i="1" dirty="0">
                <a:solidFill>
                  <a:srgbClr val="000099"/>
                </a:solidFill>
                <a:latin typeface="+mn-lt"/>
              </a:rPr>
              <a:t>(o)), </a:t>
            </a:r>
            <a:r>
              <a:rPr lang="en-US" sz="1800" dirty="0">
                <a:solidFill>
                  <a:srgbClr val="000099"/>
                </a:solidFill>
                <a:latin typeface="+mn-lt"/>
              </a:rPr>
              <a:t>where </a:t>
            </a:r>
            <a:r>
              <a:rPr lang="en-US" sz="1800" i="1" dirty="0" err="1">
                <a:solidFill>
                  <a:srgbClr val="000099"/>
                </a:solidFill>
                <a:latin typeface="+mn-lt"/>
              </a:rPr>
              <a:t>i</a:t>
            </a:r>
            <a:r>
              <a:rPr lang="en-US" sz="1800" dirty="0">
                <a:solidFill>
                  <a:srgbClr val="000099"/>
                </a:solidFill>
                <a:latin typeface="+mn-lt"/>
              </a:rPr>
              <a:t>′</a:t>
            </a:r>
            <a:r>
              <a:rPr lang="en-US" sz="1800" i="1" dirty="0">
                <a:solidFill>
                  <a:srgbClr val="000099"/>
                </a:solidFill>
                <a:latin typeface="+mn-lt"/>
              </a:rPr>
              <a:t>(s) </a:t>
            </a:r>
            <a:r>
              <a:rPr lang="en-US" sz="1800" dirty="0">
                <a:solidFill>
                  <a:srgbClr val="000099"/>
                </a:solidFill>
                <a:latin typeface="+mn-lt"/>
              </a:rPr>
              <a:t>is the subjects integrity level after the read. It enforces “no write up.” It states that if an S is to read a less trusted O then the integrity level of S will drop to that of O. This prevents an O from contaminating an S because the S’s integrity level will be reduced to that of the O. This prevents the modification of more trusted </a:t>
            </a:r>
            <a:r>
              <a:rPr lang="en-US" sz="1800" dirty="0" err="1">
                <a:solidFill>
                  <a:srgbClr val="000099"/>
                </a:solidFill>
                <a:latin typeface="+mn-lt"/>
              </a:rPr>
              <a:t>Os</a:t>
            </a:r>
            <a:r>
              <a:rPr lang="en-US" sz="1800" dirty="0" smtClean="0">
                <a:solidFill>
                  <a:srgbClr val="000099"/>
                </a:solidFill>
                <a:latin typeface="+mn-lt"/>
              </a:rPr>
              <a:t>.</a:t>
            </a:r>
            <a:endParaRPr lang="en-US" sz="1800" dirty="0">
              <a:solidFill>
                <a:srgbClr val="000099"/>
              </a:solidFill>
              <a:latin typeface="+mn-lt"/>
            </a:endParaRPr>
          </a:p>
          <a:p>
            <a:pPr marL="742950" lvl="2" indent="-285750" algn="just">
              <a:spcBef>
                <a:spcPts val="600"/>
              </a:spcBef>
              <a:buBlip>
                <a:blip r:embed="rId3"/>
              </a:buBlip>
            </a:pPr>
            <a:r>
              <a:rPr lang="en-US" sz="1800" dirty="0">
                <a:solidFill>
                  <a:srgbClr val="000099"/>
                </a:solidFill>
                <a:latin typeface="+mn-lt"/>
              </a:rPr>
              <a:t>Invocation Property: </a:t>
            </a:r>
            <a:r>
              <a:rPr lang="en-US" sz="1800" i="1" dirty="0">
                <a:solidFill>
                  <a:srgbClr val="000099"/>
                </a:solidFill>
                <a:latin typeface="+mn-lt"/>
              </a:rPr>
              <a:t>s</a:t>
            </a:r>
            <a:r>
              <a:rPr lang="en-US" sz="1800" i="1" baseline="-25000" dirty="0">
                <a:solidFill>
                  <a:srgbClr val="000099"/>
                </a:solidFill>
                <a:latin typeface="+mn-lt"/>
              </a:rPr>
              <a:t>1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can invoke </a:t>
            </a:r>
            <a:r>
              <a:rPr lang="en-US" sz="1800" i="1" dirty="0">
                <a:solidFill>
                  <a:srgbClr val="000099"/>
                </a:solidFill>
                <a:latin typeface="+mn-lt"/>
              </a:rPr>
              <a:t>s</a:t>
            </a:r>
            <a:r>
              <a:rPr lang="en-US" sz="1800" i="1" baseline="-25000" dirty="0">
                <a:solidFill>
                  <a:srgbClr val="000099"/>
                </a:solidFill>
                <a:latin typeface="+mn-lt"/>
              </a:rPr>
              <a:t>2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if and only if </a:t>
            </a:r>
            <a:r>
              <a:rPr lang="en-US" sz="1800" i="1" dirty="0" err="1">
                <a:solidFill>
                  <a:srgbClr val="000099"/>
                </a:solidFill>
                <a:latin typeface="+mn-lt"/>
              </a:rPr>
              <a:t>i</a:t>
            </a:r>
            <a:r>
              <a:rPr lang="en-US" sz="1800" i="1" dirty="0">
                <a:solidFill>
                  <a:srgbClr val="000099"/>
                </a:solidFill>
                <a:latin typeface="+mn-lt"/>
              </a:rPr>
              <a:t>(s</a:t>
            </a:r>
            <a:r>
              <a:rPr lang="en-US" sz="1800" i="1" baseline="-25000" dirty="0">
                <a:solidFill>
                  <a:srgbClr val="000099"/>
                </a:solidFill>
                <a:latin typeface="+mn-lt"/>
              </a:rPr>
              <a:t>1</a:t>
            </a:r>
            <a:r>
              <a:rPr lang="en-US" sz="1800" i="1" dirty="0">
                <a:solidFill>
                  <a:srgbClr val="000099"/>
                </a:solidFill>
                <a:latin typeface="+mn-lt"/>
              </a:rPr>
              <a:t>) ≤ </a:t>
            </a:r>
            <a:r>
              <a:rPr lang="en-US" sz="1800" i="1" dirty="0" err="1">
                <a:solidFill>
                  <a:srgbClr val="000099"/>
                </a:solidFill>
                <a:latin typeface="+mn-lt"/>
              </a:rPr>
              <a:t>i</a:t>
            </a:r>
            <a:r>
              <a:rPr lang="en-US" sz="1800" i="1" dirty="0">
                <a:solidFill>
                  <a:srgbClr val="000099"/>
                </a:solidFill>
                <a:latin typeface="+mn-lt"/>
              </a:rPr>
              <a:t>(s</a:t>
            </a:r>
            <a:r>
              <a:rPr lang="en-US" sz="1800" i="1" baseline="-25000" dirty="0">
                <a:solidFill>
                  <a:srgbClr val="000099"/>
                </a:solidFill>
                <a:latin typeface="+mn-lt"/>
              </a:rPr>
              <a:t>2</a:t>
            </a:r>
            <a:r>
              <a:rPr lang="en-US" sz="1800" i="1" dirty="0">
                <a:solidFill>
                  <a:srgbClr val="000099"/>
                </a:solidFill>
                <a:latin typeface="+mn-lt"/>
              </a:rPr>
              <a:t>)</a:t>
            </a:r>
            <a:r>
              <a:rPr lang="en-US" sz="1800" dirty="0">
                <a:solidFill>
                  <a:srgbClr val="000099"/>
                </a:solidFill>
                <a:latin typeface="+mn-lt"/>
              </a:rPr>
              <a:t>.</a:t>
            </a:r>
          </a:p>
          <a:p>
            <a:pPr marL="855663" lvl="1" algn="just">
              <a:spcBef>
                <a:spcPts val="600"/>
              </a:spcBef>
            </a:pPr>
            <a:endParaRPr lang="en-US" sz="1800" dirty="0" smtClean="0">
              <a:solidFill>
                <a:srgbClr val="000099"/>
              </a:solidFill>
              <a:latin typeface="+mn-lt"/>
            </a:endParaRPr>
          </a:p>
        </p:txBody>
      </p:sp>
    </p:spTree>
    <p:extLst>
      <p:ext uri="{BB962C8B-B14F-4D97-AF65-F5344CB8AC3E}">
        <p14:creationId xmlns:p14="http://schemas.microsoft.com/office/powerpoint/2010/main" val="1915120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Mandatory Policies</a:t>
            </a:r>
            <a:endParaRPr lang="en-US" sz="2800" dirty="0">
              <a:solidFill>
                <a:srgbClr val="C00000"/>
              </a:solidFill>
            </a:endParaRPr>
          </a:p>
        </p:txBody>
      </p:sp>
      <p:sp>
        <p:nvSpPr>
          <p:cNvPr id="2" name="Rectangle 1"/>
          <p:cNvSpPr/>
          <p:nvPr/>
        </p:nvSpPr>
        <p:spPr>
          <a:xfrm>
            <a:off x="762000" y="1352237"/>
            <a:ext cx="7518971" cy="4939814"/>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The Low-watermark </a:t>
            </a:r>
            <a:r>
              <a:rPr lang="en-US" sz="2000" dirty="0">
                <a:solidFill>
                  <a:srgbClr val="800000"/>
                </a:solidFill>
                <a:latin typeface="+mn-lt"/>
              </a:rPr>
              <a:t>policy for </a:t>
            </a:r>
            <a:r>
              <a:rPr lang="en-US" sz="2000" dirty="0" err="1">
                <a:solidFill>
                  <a:srgbClr val="800000"/>
                </a:solidFill>
                <a:latin typeface="+mn-lt"/>
              </a:rPr>
              <a:t>Ss</a:t>
            </a:r>
            <a:r>
              <a:rPr lang="en-US" sz="2000" dirty="0">
                <a:solidFill>
                  <a:srgbClr val="800000"/>
                </a:solidFill>
                <a:latin typeface="+mn-lt"/>
              </a:rPr>
              <a:t> in essence lowers the integrity level of S to the lowest integrity level of S and O involved. Last, the low-watermark policy for subject uses the invocation </a:t>
            </a:r>
            <a:r>
              <a:rPr lang="en-US" sz="2000" dirty="0" smtClean="0">
                <a:solidFill>
                  <a:srgbClr val="800000"/>
                </a:solidFill>
                <a:latin typeface="+mn-lt"/>
              </a:rPr>
              <a:t>property.</a:t>
            </a:r>
          </a:p>
          <a:p>
            <a:pPr marL="342900"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low-watermark policy for </a:t>
            </a:r>
            <a:r>
              <a:rPr lang="en-US" sz="2000" dirty="0" err="1">
                <a:solidFill>
                  <a:srgbClr val="800000"/>
                </a:solidFill>
                <a:latin typeface="+mn-lt"/>
              </a:rPr>
              <a:t>Ss</a:t>
            </a:r>
            <a:r>
              <a:rPr lang="en-US" sz="2000" dirty="0">
                <a:solidFill>
                  <a:srgbClr val="800000"/>
                </a:solidFill>
                <a:latin typeface="+mn-lt"/>
              </a:rPr>
              <a:t> is a dynamic policy because it lowers the integrity level of a subject based on the observations of </a:t>
            </a:r>
            <a:r>
              <a:rPr lang="en-US" sz="2000" dirty="0" err="1" smtClean="0">
                <a:solidFill>
                  <a:srgbClr val="800000"/>
                </a:solidFill>
                <a:latin typeface="+mn-lt"/>
              </a:rPr>
              <a:t>Os</a:t>
            </a:r>
            <a:r>
              <a:rPr lang="en-US" sz="2000" dirty="0" smtClean="0">
                <a:solidFill>
                  <a:srgbClr val="800000"/>
                </a:solidFill>
                <a:latin typeface="+mn-lt"/>
              </a:rPr>
              <a:t>.</a:t>
            </a:r>
          </a:p>
          <a:p>
            <a:pPr marL="342900" indent="-342900" algn="just">
              <a:spcBef>
                <a:spcPts val="600"/>
              </a:spcBef>
              <a:buBlip>
                <a:blip r:embed="rId2"/>
              </a:buBlip>
            </a:pPr>
            <a:r>
              <a:rPr lang="en-US" sz="2000" dirty="0" smtClean="0">
                <a:solidFill>
                  <a:srgbClr val="800000"/>
                </a:solidFill>
                <a:latin typeface="+mn-lt"/>
              </a:rPr>
              <a:t>This </a:t>
            </a:r>
            <a:r>
              <a:rPr lang="en-US" sz="2000" dirty="0">
                <a:solidFill>
                  <a:srgbClr val="800000"/>
                </a:solidFill>
                <a:latin typeface="+mn-lt"/>
              </a:rPr>
              <a:t>policy is not without its problems. One problem with this policy is </a:t>
            </a:r>
            <a:r>
              <a:rPr lang="en-US" sz="2000" dirty="0" smtClean="0">
                <a:solidFill>
                  <a:srgbClr val="800000"/>
                </a:solidFill>
                <a:latin typeface="+mn-lt"/>
              </a:rPr>
              <a:t>that if </a:t>
            </a:r>
            <a:r>
              <a:rPr lang="en-US" sz="2000" dirty="0">
                <a:solidFill>
                  <a:srgbClr val="800000"/>
                </a:solidFill>
                <a:latin typeface="+mn-lt"/>
              </a:rPr>
              <a:t>an S observes a lower integrity O, it will drop the S’s integrity level. Then, if S needs to legitimately </a:t>
            </a:r>
            <a:r>
              <a:rPr lang="en-US" sz="2000" dirty="0" smtClean="0">
                <a:solidFill>
                  <a:srgbClr val="800000"/>
                </a:solidFill>
                <a:latin typeface="+mn-lt"/>
              </a:rPr>
              <a:t>observe/modify </a:t>
            </a:r>
            <a:r>
              <a:rPr lang="en-US" sz="2000" dirty="0">
                <a:solidFill>
                  <a:srgbClr val="800000"/>
                </a:solidFill>
                <a:latin typeface="+mn-lt"/>
              </a:rPr>
              <a:t>another O, it may not be able to do so because the S’s integrity level has been lowered. Depending on the times of read requests by S, to observe the </a:t>
            </a:r>
            <a:r>
              <a:rPr lang="en-US" sz="2000" dirty="0" err="1">
                <a:solidFill>
                  <a:srgbClr val="800000"/>
                </a:solidFill>
                <a:latin typeface="+mn-lt"/>
              </a:rPr>
              <a:t>Os</a:t>
            </a:r>
            <a:r>
              <a:rPr lang="en-US" sz="2000" dirty="0">
                <a:solidFill>
                  <a:srgbClr val="800000"/>
                </a:solidFill>
                <a:latin typeface="+mn-lt"/>
              </a:rPr>
              <a:t>, a denial of service could develop.</a:t>
            </a:r>
          </a:p>
          <a:p>
            <a:pPr marL="342900" indent="-342900" algn="just">
              <a:spcBef>
                <a:spcPts val="600"/>
              </a:spcBef>
              <a:buBlip>
                <a:blip r:embed="rId2"/>
              </a:buBlip>
            </a:pPr>
            <a:endParaRPr lang="en-US" sz="2000" dirty="0" smtClean="0">
              <a:solidFill>
                <a:srgbClr val="800000"/>
              </a:solidFill>
              <a:latin typeface="+mn-lt"/>
            </a:endParaRPr>
          </a:p>
        </p:txBody>
      </p:sp>
    </p:spTree>
    <p:extLst>
      <p:ext uri="{BB962C8B-B14F-4D97-AF65-F5344CB8AC3E}">
        <p14:creationId xmlns:p14="http://schemas.microsoft.com/office/powerpoint/2010/main" val="22993061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Mandatory Policies</a:t>
            </a:r>
            <a:endParaRPr lang="en-US" sz="2800" dirty="0">
              <a:solidFill>
                <a:srgbClr val="C00000"/>
              </a:solidFill>
            </a:endParaRPr>
          </a:p>
        </p:txBody>
      </p:sp>
      <p:sp>
        <p:nvSpPr>
          <p:cNvPr id="2" name="Rectangle 1"/>
          <p:cNvSpPr/>
          <p:nvPr/>
        </p:nvSpPr>
        <p:spPr>
          <a:xfrm>
            <a:off x="685800" y="1241142"/>
            <a:ext cx="7518971" cy="4924425"/>
          </a:xfrm>
          <a:prstGeom prst="rect">
            <a:avLst/>
          </a:prstGeom>
        </p:spPr>
        <p:txBody>
          <a:bodyPr wrap="square">
            <a:spAutoFit/>
          </a:bodyPr>
          <a:lstStyle/>
          <a:p>
            <a:pPr marL="342900" indent="-342900" algn="just">
              <a:spcBef>
                <a:spcPts val="600"/>
              </a:spcBef>
              <a:buBlip>
                <a:blip r:embed="rId2"/>
              </a:buBlip>
            </a:pPr>
            <a:r>
              <a:rPr lang="en-US" sz="2000" dirty="0">
                <a:solidFill>
                  <a:srgbClr val="800000"/>
                </a:solidFill>
                <a:latin typeface="+mn-lt"/>
              </a:rPr>
              <a:t>The low-watermark policy for objects is the third part of the </a:t>
            </a:r>
            <a:r>
              <a:rPr lang="en-US" sz="2000" dirty="0" err="1">
                <a:solidFill>
                  <a:srgbClr val="800000"/>
                </a:solidFill>
                <a:latin typeface="+mn-lt"/>
              </a:rPr>
              <a:t>Biba</a:t>
            </a:r>
            <a:r>
              <a:rPr lang="en-US" sz="2000" dirty="0">
                <a:solidFill>
                  <a:srgbClr val="800000"/>
                </a:solidFill>
                <a:latin typeface="+mn-lt"/>
              </a:rPr>
              <a:t> model. This policy is similar to the low-watermark policy for subject. </a:t>
            </a:r>
            <a:r>
              <a:rPr lang="en-US" sz="2000" dirty="0" smtClean="0">
                <a:solidFill>
                  <a:srgbClr val="800000"/>
                </a:solidFill>
                <a:latin typeface="+mn-lt"/>
              </a:rPr>
              <a:t>The </a:t>
            </a:r>
            <a:r>
              <a:rPr lang="en-US" sz="2000" dirty="0">
                <a:solidFill>
                  <a:srgbClr val="800000"/>
                </a:solidFill>
                <a:latin typeface="+mn-lt"/>
              </a:rPr>
              <a:t>policy </a:t>
            </a:r>
            <a:r>
              <a:rPr lang="en-US" sz="2000" dirty="0" smtClean="0">
                <a:solidFill>
                  <a:srgbClr val="800000"/>
                </a:solidFill>
                <a:latin typeface="+mn-lt"/>
              </a:rPr>
              <a:t>states:</a:t>
            </a:r>
          </a:p>
          <a:p>
            <a:pPr marL="800100" lvl="1" indent="-342900" algn="just">
              <a:spcBef>
                <a:spcPts val="600"/>
              </a:spcBef>
              <a:buBlip>
                <a:blip r:embed="rId3"/>
              </a:buBlip>
            </a:pPr>
            <a:r>
              <a:rPr lang="en-US" sz="1800" i="1" dirty="0">
                <a:solidFill>
                  <a:srgbClr val="000099"/>
                </a:solidFill>
                <a:latin typeface="+mn-lt"/>
              </a:rPr>
              <a:t>s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can modify any </a:t>
            </a:r>
            <a:r>
              <a:rPr lang="en-US" sz="1800" i="1" dirty="0">
                <a:solidFill>
                  <a:srgbClr val="000099"/>
                </a:solidFill>
                <a:latin typeface="+mn-lt"/>
              </a:rPr>
              <a:t>o </a:t>
            </a:r>
            <a:r>
              <a:rPr lang="en-US" sz="1800" dirty="0">
                <a:solidFill>
                  <a:srgbClr val="000099"/>
                </a:solidFill>
                <a:latin typeface="+mn-lt"/>
              </a:rPr>
              <a:t>∈ </a:t>
            </a:r>
            <a:r>
              <a:rPr lang="en-US" sz="1800" i="1" dirty="0">
                <a:solidFill>
                  <a:srgbClr val="000099"/>
                </a:solidFill>
                <a:latin typeface="+mn-lt"/>
              </a:rPr>
              <a:t>O </a:t>
            </a:r>
            <a:r>
              <a:rPr lang="en-US" sz="1800" dirty="0">
                <a:solidFill>
                  <a:srgbClr val="000099"/>
                </a:solidFill>
                <a:latin typeface="+mn-lt"/>
              </a:rPr>
              <a:t>regardless of integrity level</a:t>
            </a:r>
            <a:r>
              <a:rPr lang="en-US" sz="1800" dirty="0" smtClean="0">
                <a:solidFill>
                  <a:srgbClr val="000099"/>
                </a:solidFill>
                <a:latin typeface="+mn-lt"/>
              </a:rPr>
              <a:t>.</a:t>
            </a:r>
            <a:endParaRPr lang="en-US" sz="1800" i="1" dirty="0" smtClean="0">
              <a:solidFill>
                <a:srgbClr val="000099"/>
              </a:solidFill>
              <a:latin typeface="+mn-lt"/>
            </a:endParaRPr>
          </a:p>
          <a:p>
            <a:pPr marL="742950" lvl="2" indent="-285750" algn="just">
              <a:spcBef>
                <a:spcPts val="600"/>
              </a:spcBef>
              <a:buBlip>
                <a:blip r:embed="rId3"/>
              </a:buBlip>
            </a:pPr>
            <a:r>
              <a:rPr lang="en-US" sz="1800" dirty="0">
                <a:solidFill>
                  <a:srgbClr val="000099"/>
                </a:solidFill>
                <a:latin typeface="+mn-lt"/>
              </a:rPr>
              <a:t>If </a:t>
            </a:r>
            <a:r>
              <a:rPr lang="en-US" sz="1800" i="1" dirty="0">
                <a:solidFill>
                  <a:srgbClr val="000099"/>
                </a:solidFill>
                <a:latin typeface="+mn-lt"/>
              </a:rPr>
              <a:t>s </a:t>
            </a:r>
            <a:r>
              <a:rPr lang="en-US" sz="1800" dirty="0">
                <a:solidFill>
                  <a:srgbClr val="000099"/>
                </a:solidFill>
                <a:latin typeface="+mn-lt"/>
              </a:rPr>
              <a:t>∈ </a:t>
            </a:r>
            <a:r>
              <a:rPr lang="en-US" sz="1800" i="1" dirty="0">
                <a:solidFill>
                  <a:srgbClr val="000099"/>
                </a:solidFill>
                <a:latin typeface="+mn-lt"/>
              </a:rPr>
              <a:t>S </a:t>
            </a:r>
            <a:r>
              <a:rPr lang="en-US" sz="1800" dirty="0" smtClean="0">
                <a:solidFill>
                  <a:srgbClr val="000099"/>
                </a:solidFill>
                <a:latin typeface="+mn-lt"/>
              </a:rPr>
              <a:t>accesses </a:t>
            </a:r>
            <a:r>
              <a:rPr lang="en-US" sz="1800" i="1" dirty="0" smtClean="0">
                <a:solidFill>
                  <a:srgbClr val="000099"/>
                </a:solidFill>
                <a:latin typeface="+mn-lt"/>
              </a:rPr>
              <a:t>o </a:t>
            </a:r>
            <a:r>
              <a:rPr lang="en-US" sz="1800" dirty="0">
                <a:solidFill>
                  <a:srgbClr val="000099"/>
                </a:solidFill>
                <a:latin typeface="+mn-lt"/>
              </a:rPr>
              <a:t>∈ </a:t>
            </a:r>
            <a:r>
              <a:rPr lang="en-US" sz="1800" i="1" dirty="0">
                <a:solidFill>
                  <a:srgbClr val="000099"/>
                </a:solidFill>
                <a:latin typeface="+mn-lt"/>
              </a:rPr>
              <a:t>O </a:t>
            </a:r>
            <a:r>
              <a:rPr lang="en-US" sz="1800" dirty="0">
                <a:solidFill>
                  <a:srgbClr val="000099"/>
                </a:solidFill>
                <a:latin typeface="+mn-lt"/>
              </a:rPr>
              <a:t>then </a:t>
            </a:r>
            <a:r>
              <a:rPr lang="en-US" sz="1800" i="1" dirty="0">
                <a:solidFill>
                  <a:srgbClr val="000099"/>
                </a:solidFill>
                <a:latin typeface="+mn-lt"/>
              </a:rPr>
              <a:t>i’(o) = min(i(s),i(o)), </a:t>
            </a:r>
            <a:r>
              <a:rPr lang="en-US" sz="1800" dirty="0">
                <a:solidFill>
                  <a:srgbClr val="000099"/>
                </a:solidFill>
                <a:latin typeface="+mn-lt"/>
              </a:rPr>
              <a:t>where </a:t>
            </a:r>
            <a:r>
              <a:rPr lang="en-US" sz="1800" i="1" dirty="0">
                <a:solidFill>
                  <a:srgbClr val="000099"/>
                </a:solidFill>
                <a:latin typeface="+mn-lt"/>
              </a:rPr>
              <a:t>i’(o) </a:t>
            </a:r>
            <a:r>
              <a:rPr lang="en-US" sz="1800" dirty="0">
                <a:solidFill>
                  <a:srgbClr val="000099"/>
                </a:solidFill>
                <a:latin typeface="+mn-lt"/>
              </a:rPr>
              <a:t>is the objects integrity level after it is </a:t>
            </a:r>
            <a:r>
              <a:rPr lang="en-US" sz="1800" dirty="0" smtClean="0">
                <a:solidFill>
                  <a:srgbClr val="000099"/>
                </a:solidFill>
                <a:latin typeface="+mn-lt"/>
              </a:rPr>
              <a:t>modified.</a:t>
            </a:r>
          </a:p>
          <a:p>
            <a:pPr marL="457200" lvl="2" algn="just">
              <a:spcBef>
                <a:spcPts val="600"/>
              </a:spcBef>
            </a:pPr>
            <a:r>
              <a:rPr lang="en-US" sz="1800" dirty="0">
                <a:solidFill>
                  <a:srgbClr val="000099"/>
                </a:solidFill>
                <a:latin typeface="+mn-lt"/>
              </a:rPr>
              <a:t>This policy allows any S to modify any O. The O’s integrity level is then lowered if the S’s integrity level is less than the O. It is also a dynamic policy because the integrity levels of the </a:t>
            </a:r>
            <a:r>
              <a:rPr lang="en-US" sz="1800" dirty="0" err="1">
                <a:solidFill>
                  <a:srgbClr val="000099"/>
                </a:solidFill>
                <a:latin typeface="+mn-lt"/>
              </a:rPr>
              <a:t>Os</a:t>
            </a:r>
            <a:r>
              <a:rPr lang="en-US" sz="1800" dirty="0">
                <a:solidFill>
                  <a:srgbClr val="000099"/>
                </a:solidFill>
                <a:latin typeface="+mn-lt"/>
              </a:rPr>
              <a:t> in the system are changed based on what </a:t>
            </a:r>
            <a:r>
              <a:rPr lang="en-US" sz="1800" dirty="0" err="1">
                <a:solidFill>
                  <a:srgbClr val="000099"/>
                </a:solidFill>
                <a:latin typeface="+mn-lt"/>
              </a:rPr>
              <a:t>Ss</a:t>
            </a:r>
            <a:r>
              <a:rPr lang="en-US" sz="1800" dirty="0">
                <a:solidFill>
                  <a:srgbClr val="000099"/>
                </a:solidFill>
                <a:latin typeface="+mn-lt"/>
              </a:rPr>
              <a:t> modify them. This policy does nothing to prevent an un-trusted S from modifying a trusted O. This policy is not very practical</a:t>
            </a:r>
            <a:r>
              <a:rPr lang="en-US" sz="1800" dirty="0" smtClean="0">
                <a:solidFill>
                  <a:srgbClr val="000099"/>
                </a:solidFill>
                <a:latin typeface="+mn-lt"/>
              </a:rPr>
              <a:t>. </a:t>
            </a:r>
            <a:r>
              <a:rPr lang="en-US" sz="1800" dirty="0">
                <a:solidFill>
                  <a:srgbClr val="000099"/>
                </a:solidFill>
                <a:latin typeface="+mn-lt"/>
              </a:rPr>
              <a:t>If a malicious program was inserted into the computer system, it could modify any O in the system. The result would be to lower the integrity level of the infected O</a:t>
            </a:r>
            <a:r>
              <a:rPr lang="en-US" sz="1800" dirty="0" smtClean="0">
                <a:solidFill>
                  <a:srgbClr val="000099"/>
                </a:solidFill>
                <a:latin typeface="+mn-lt"/>
              </a:rPr>
              <a:t>.</a:t>
            </a:r>
          </a:p>
          <a:p>
            <a:pPr marL="457200" lvl="2" algn="just">
              <a:spcBef>
                <a:spcPts val="600"/>
              </a:spcBef>
            </a:pPr>
            <a:r>
              <a:rPr lang="en-US" sz="1800" dirty="0" smtClean="0">
                <a:solidFill>
                  <a:srgbClr val="FF0000"/>
                </a:solidFill>
                <a:latin typeface="+mn-lt"/>
              </a:rPr>
              <a:t>Prone to </a:t>
            </a:r>
            <a:r>
              <a:rPr lang="en-US" sz="1800" dirty="0" err="1" smtClean="0">
                <a:solidFill>
                  <a:srgbClr val="FF0000"/>
                </a:solidFill>
                <a:latin typeface="+mn-lt"/>
              </a:rPr>
              <a:t>DoS</a:t>
            </a:r>
            <a:r>
              <a:rPr lang="en-US" sz="1800" dirty="0" smtClean="0">
                <a:solidFill>
                  <a:srgbClr val="FF0000"/>
                </a:solidFill>
                <a:latin typeface="+mn-lt"/>
              </a:rPr>
              <a:t> attacks…?</a:t>
            </a:r>
          </a:p>
        </p:txBody>
      </p:sp>
    </p:spTree>
    <p:extLst>
      <p:ext uri="{BB962C8B-B14F-4D97-AF65-F5344CB8AC3E}">
        <p14:creationId xmlns:p14="http://schemas.microsoft.com/office/powerpoint/2010/main" val="18904671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Mandatory Policies</a:t>
            </a:r>
            <a:endParaRPr lang="en-US" sz="2800" dirty="0">
              <a:solidFill>
                <a:srgbClr val="C00000"/>
              </a:solidFill>
            </a:endParaRPr>
          </a:p>
        </p:txBody>
      </p:sp>
      <p:sp>
        <p:nvSpPr>
          <p:cNvPr id="2" name="Rectangle 1"/>
          <p:cNvSpPr/>
          <p:nvPr/>
        </p:nvSpPr>
        <p:spPr>
          <a:xfrm>
            <a:off x="762000" y="1352237"/>
            <a:ext cx="7518971" cy="3524042"/>
          </a:xfrm>
          <a:prstGeom prst="rect">
            <a:avLst/>
          </a:prstGeom>
        </p:spPr>
        <p:txBody>
          <a:bodyPr wrap="square">
            <a:spAutoFit/>
          </a:bodyPr>
          <a:lstStyle/>
          <a:p>
            <a:pPr marL="342900" indent="-342900" algn="just">
              <a:spcBef>
                <a:spcPts val="600"/>
              </a:spcBef>
              <a:buBlip>
                <a:blip r:embed="rId2"/>
              </a:buBlip>
            </a:pPr>
            <a:r>
              <a:rPr lang="en-US" sz="2000" dirty="0">
                <a:solidFill>
                  <a:srgbClr val="800000"/>
                </a:solidFill>
                <a:latin typeface="+mn-lt"/>
              </a:rPr>
              <a:t>The </a:t>
            </a:r>
            <a:r>
              <a:rPr lang="en-US" sz="2000" dirty="0" smtClean="0">
                <a:solidFill>
                  <a:srgbClr val="800000"/>
                </a:solidFill>
                <a:latin typeface="+mn-lt"/>
              </a:rPr>
              <a:t>ring </a:t>
            </a:r>
            <a:r>
              <a:rPr lang="en-US" sz="2000" dirty="0">
                <a:solidFill>
                  <a:srgbClr val="800000"/>
                </a:solidFill>
                <a:latin typeface="+mn-lt"/>
              </a:rPr>
              <a:t>policy is the last mandatory policy of the </a:t>
            </a:r>
            <a:r>
              <a:rPr lang="en-US" sz="2000" dirty="0" err="1">
                <a:solidFill>
                  <a:srgbClr val="800000"/>
                </a:solidFill>
                <a:latin typeface="+mn-lt"/>
              </a:rPr>
              <a:t>Biba</a:t>
            </a:r>
            <a:r>
              <a:rPr lang="en-US" sz="2000" dirty="0">
                <a:solidFill>
                  <a:srgbClr val="800000"/>
                </a:solidFill>
                <a:latin typeface="+mn-lt"/>
              </a:rPr>
              <a:t> Model. This policy is not dynamic like the first three policies. Integrity labels used for the ring policy are fixed, similar to those in the strict integrity policy. The Ring Policy states</a:t>
            </a:r>
            <a:r>
              <a:rPr lang="en-US" sz="2000" dirty="0" smtClean="0">
                <a:solidFill>
                  <a:srgbClr val="800000"/>
                </a:solidFill>
                <a:latin typeface="+mn-lt"/>
              </a:rPr>
              <a:t>:</a:t>
            </a:r>
          </a:p>
          <a:p>
            <a:pPr marL="742950" lvl="1" indent="-285750" algn="just">
              <a:spcBef>
                <a:spcPts val="600"/>
              </a:spcBef>
              <a:buBlip>
                <a:blip r:embed="rId3"/>
              </a:buBlip>
            </a:pPr>
            <a:r>
              <a:rPr lang="en-US" sz="1800" dirty="0">
                <a:solidFill>
                  <a:srgbClr val="000099"/>
                </a:solidFill>
                <a:latin typeface="+mn-lt"/>
              </a:rPr>
              <a:t>Any subject can observe any object, regardless of integrity </a:t>
            </a:r>
            <a:r>
              <a:rPr lang="en-US" sz="1800" dirty="0" smtClean="0">
                <a:solidFill>
                  <a:srgbClr val="000099"/>
                </a:solidFill>
                <a:latin typeface="+mn-lt"/>
              </a:rPr>
              <a:t>levels</a:t>
            </a:r>
            <a:endParaRPr lang="en-US" sz="1800" i="1" dirty="0" smtClean="0">
              <a:solidFill>
                <a:srgbClr val="000099"/>
              </a:solidFill>
              <a:latin typeface="+mn-lt"/>
            </a:endParaRPr>
          </a:p>
          <a:p>
            <a:pPr marL="742950" lvl="2" indent="-285750" algn="just">
              <a:spcBef>
                <a:spcPts val="600"/>
              </a:spcBef>
              <a:buBlip>
                <a:blip r:embed="rId3"/>
              </a:buBlip>
            </a:pPr>
            <a:r>
              <a:rPr lang="en-US" sz="1800" dirty="0">
                <a:solidFill>
                  <a:srgbClr val="000099"/>
                </a:solidFill>
                <a:latin typeface="+mn-lt"/>
              </a:rPr>
              <a:t>Integrity Star Property: </a:t>
            </a:r>
            <a:r>
              <a:rPr lang="en-US" sz="1800" i="1" dirty="0">
                <a:solidFill>
                  <a:srgbClr val="000099"/>
                </a:solidFill>
                <a:latin typeface="+mn-lt"/>
              </a:rPr>
              <a:t>s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can modify </a:t>
            </a:r>
            <a:r>
              <a:rPr lang="en-US" sz="1800" i="1" dirty="0">
                <a:solidFill>
                  <a:srgbClr val="000099"/>
                </a:solidFill>
                <a:latin typeface="+mn-lt"/>
              </a:rPr>
              <a:t>o </a:t>
            </a:r>
            <a:r>
              <a:rPr lang="en-US" sz="1800" dirty="0">
                <a:solidFill>
                  <a:srgbClr val="000099"/>
                </a:solidFill>
                <a:latin typeface="+mn-lt"/>
              </a:rPr>
              <a:t>∈ </a:t>
            </a:r>
            <a:r>
              <a:rPr lang="en-US" sz="1800" i="1" dirty="0">
                <a:solidFill>
                  <a:srgbClr val="000099"/>
                </a:solidFill>
                <a:latin typeface="+mn-lt"/>
              </a:rPr>
              <a:t>O </a:t>
            </a:r>
            <a:r>
              <a:rPr lang="en-US" sz="1800" dirty="0">
                <a:solidFill>
                  <a:srgbClr val="000099"/>
                </a:solidFill>
                <a:latin typeface="+mn-lt"/>
              </a:rPr>
              <a:t>if and only if </a:t>
            </a:r>
            <a:r>
              <a:rPr lang="en-US" sz="1800" i="1" dirty="0" err="1">
                <a:solidFill>
                  <a:srgbClr val="000099"/>
                </a:solidFill>
                <a:latin typeface="+mn-lt"/>
              </a:rPr>
              <a:t>i</a:t>
            </a:r>
            <a:r>
              <a:rPr lang="en-US" sz="1800" i="1" dirty="0">
                <a:solidFill>
                  <a:srgbClr val="000099"/>
                </a:solidFill>
                <a:latin typeface="+mn-lt"/>
              </a:rPr>
              <a:t>(o) ≤ </a:t>
            </a:r>
            <a:r>
              <a:rPr lang="en-US" sz="1800" i="1" dirty="0" err="1">
                <a:solidFill>
                  <a:srgbClr val="000099"/>
                </a:solidFill>
                <a:latin typeface="+mn-lt"/>
              </a:rPr>
              <a:t>i</a:t>
            </a:r>
            <a:r>
              <a:rPr lang="en-US" sz="1800" i="1" dirty="0">
                <a:solidFill>
                  <a:srgbClr val="000099"/>
                </a:solidFill>
                <a:latin typeface="+mn-lt"/>
              </a:rPr>
              <a:t>(s</a:t>
            </a:r>
            <a:r>
              <a:rPr lang="en-US" sz="1800" i="1" dirty="0" smtClean="0">
                <a:solidFill>
                  <a:srgbClr val="000099"/>
                </a:solidFill>
                <a:latin typeface="+mn-lt"/>
              </a:rPr>
              <a:t>)</a:t>
            </a:r>
            <a:r>
              <a:rPr lang="en-US" sz="1800" dirty="0" smtClean="0">
                <a:solidFill>
                  <a:srgbClr val="000099"/>
                </a:solidFill>
                <a:latin typeface="+mn-lt"/>
              </a:rPr>
              <a:t>.</a:t>
            </a:r>
          </a:p>
          <a:p>
            <a:pPr marL="742950" lvl="2" indent="-285750" algn="just">
              <a:spcBef>
                <a:spcPts val="600"/>
              </a:spcBef>
              <a:buBlip>
                <a:blip r:embed="rId3"/>
              </a:buBlip>
            </a:pPr>
            <a:r>
              <a:rPr lang="en-US" sz="1800" dirty="0">
                <a:solidFill>
                  <a:srgbClr val="000099"/>
                </a:solidFill>
                <a:latin typeface="+mn-lt"/>
              </a:rPr>
              <a:t>Invocation Property: </a:t>
            </a:r>
            <a:r>
              <a:rPr lang="en-US" sz="1800" i="1" dirty="0">
                <a:solidFill>
                  <a:srgbClr val="000099"/>
                </a:solidFill>
                <a:latin typeface="+mn-lt"/>
              </a:rPr>
              <a:t>s</a:t>
            </a:r>
            <a:r>
              <a:rPr lang="en-US" sz="1800" i="1" baseline="-25000" dirty="0">
                <a:solidFill>
                  <a:srgbClr val="000099"/>
                </a:solidFill>
                <a:latin typeface="+mn-lt"/>
              </a:rPr>
              <a:t>1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can invoke </a:t>
            </a:r>
            <a:r>
              <a:rPr lang="en-US" sz="1800" i="1" dirty="0">
                <a:solidFill>
                  <a:srgbClr val="000099"/>
                </a:solidFill>
                <a:latin typeface="+mn-lt"/>
              </a:rPr>
              <a:t>s</a:t>
            </a:r>
            <a:r>
              <a:rPr lang="en-US" sz="1800" i="1" baseline="-25000" dirty="0">
                <a:solidFill>
                  <a:srgbClr val="000099"/>
                </a:solidFill>
                <a:latin typeface="+mn-lt"/>
              </a:rPr>
              <a:t>2 </a:t>
            </a:r>
            <a:r>
              <a:rPr lang="en-US" sz="1800" dirty="0">
                <a:solidFill>
                  <a:srgbClr val="000099"/>
                </a:solidFill>
                <a:latin typeface="+mn-lt"/>
              </a:rPr>
              <a:t>∈ </a:t>
            </a:r>
            <a:r>
              <a:rPr lang="en-US" sz="1800" i="1" dirty="0">
                <a:solidFill>
                  <a:srgbClr val="000099"/>
                </a:solidFill>
                <a:latin typeface="+mn-lt"/>
              </a:rPr>
              <a:t>S </a:t>
            </a:r>
            <a:r>
              <a:rPr lang="en-US" sz="1800" dirty="0">
                <a:solidFill>
                  <a:srgbClr val="000099"/>
                </a:solidFill>
                <a:latin typeface="+mn-lt"/>
              </a:rPr>
              <a:t>if and only if </a:t>
            </a:r>
            <a:r>
              <a:rPr lang="en-US" sz="1800" i="1" dirty="0" err="1">
                <a:solidFill>
                  <a:srgbClr val="000099"/>
                </a:solidFill>
                <a:latin typeface="+mn-lt"/>
              </a:rPr>
              <a:t>i</a:t>
            </a:r>
            <a:r>
              <a:rPr lang="en-US" sz="1800" i="1" dirty="0">
                <a:solidFill>
                  <a:srgbClr val="000099"/>
                </a:solidFill>
                <a:latin typeface="+mn-lt"/>
              </a:rPr>
              <a:t>(s</a:t>
            </a:r>
            <a:r>
              <a:rPr lang="en-US" sz="1800" i="1" baseline="-25000" dirty="0">
                <a:solidFill>
                  <a:srgbClr val="000099"/>
                </a:solidFill>
                <a:latin typeface="+mn-lt"/>
              </a:rPr>
              <a:t>2</a:t>
            </a:r>
            <a:r>
              <a:rPr lang="en-US" sz="1800" i="1" dirty="0">
                <a:solidFill>
                  <a:srgbClr val="000099"/>
                </a:solidFill>
                <a:latin typeface="+mn-lt"/>
              </a:rPr>
              <a:t>) ≤ </a:t>
            </a:r>
            <a:r>
              <a:rPr lang="en-US" sz="1800" i="1" dirty="0" err="1">
                <a:solidFill>
                  <a:srgbClr val="000099"/>
                </a:solidFill>
                <a:latin typeface="+mn-lt"/>
              </a:rPr>
              <a:t>i</a:t>
            </a:r>
            <a:r>
              <a:rPr lang="en-US" sz="1800" i="1" dirty="0">
                <a:solidFill>
                  <a:srgbClr val="000099"/>
                </a:solidFill>
                <a:latin typeface="+mn-lt"/>
              </a:rPr>
              <a:t>(s</a:t>
            </a:r>
            <a:r>
              <a:rPr lang="en-US" sz="1800" i="1" baseline="-25000" dirty="0">
                <a:solidFill>
                  <a:srgbClr val="000099"/>
                </a:solidFill>
                <a:latin typeface="+mn-lt"/>
              </a:rPr>
              <a:t>1</a:t>
            </a:r>
            <a:r>
              <a:rPr lang="en-US" sz="1800" i="1" dirty="0" smtClean="0">
                <a:solidFill>
                  <a:srgbClr val="000099"/>
                </a:solidFill>
                <a:latin typeface="+mn-lt"/>
              </a:rPr>
              <a:t>)</a:t>
            </a:r>
            <a:endParaRPr lang="en-US" sz="1800" dirty="0" smtClean="0">
              <a:solidFill>
                <a:srgbClr val="000099"/>
              </a:solidFill>
              <a:latin typeface="+mn-lt"/>
            </a:endParaRPr>
          </a:p>
        </p:txBody>
      </p:sp>
    </p:spTree>
    <p:extLst>
      <p:ext uri="{BB962C8B-B14F-4D97-AF65-F5344CB8AC3E}">
        <p14:creationId xmlns:p14="http://schemas.microsoft.com/office/powerpoint/2010/main" val="3010019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Mandatory Policies</a:t>
            </a:r>
            <a:endParaRPr lang="en-US" sz="2800" dirty="0">
              <a:solidFill>
                <a:srgbClr val="C00000"/>
              </a:solidFill>
            </a:endParaRPr>
          </a:p>
        </p:txBody>
      </p:sp>
      <p:sp>
        <p:nvSpPr>
          <p:cNvPr id="2" name="Rectangle 1"/>
          <p:cNvSpPr/>
          <p:nvPr/>
        </p:nvSpPr>
        <p:spPr>
          <a:xfrm>
            <a:off x="762000" y="1352237"/>
            <a:ext cx="7518971" cy="4478149"/>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Ring Policy allows any S to observe any O. The policy is only concerned with direct modification. An S can write to an O only if the integrity level of O is less than or equal to the integrity level of S, which is the integrity star property. The last part of the ring policy is the invocation </a:t>
            </a:r>
            <a:r>
              <a:rPr lang="en-US" sz="2000" dirty="0" smtClean="0">
                <a:solidFill>
                  <a:srgbClr val="800000"/>
                </a:solidFill>
                <a:latin typeface="+mn-lt"/>
              </a:rPr>
              <a:t>property.</a:t>
            </a:r>
          </a:p>
          <a:p>
            <a:pPr marL="342900"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ring policy is not perfect; it allows improper modifications to take place. An S can read a low level O, and then modifies the data observed at its integrity level. An example of this would be, a user reading a less trusted O then remembers the data they read and then at a later time, writing that data to an O at their integrity level. The ring policy allows indirect modification of trusted data.</a:t>
            </a:r>
          </a:p>
        </p:txBody>
      </p:sp>
    </p:spTree>
    <p:extLst>
      <p:ext uri="{BB962C8B-B14F-4D97-AF65-F5344CB8AC3E}">
        <p14:creationId xmlns:p14="http://schemas.microsoft.com/office/powerpoint/2010/main" val="41956199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a:solidFill>
                  <a:srgbClr val="C00000"/>
                </a:solidFill>
              </a:rPr>
              <a:t>Discretionary </a:t>
            </a:r>
            <a:r>
              <a:rPr lang="en-US" sz="2800" b="1" dirty="0" err="1">
                <a:solidFill>
                  <a:srgbClr val="C00000"/>
                </a:solidFill>
              </a:rPr>
              <a:t>Biba</a:t>
            </a:r>
            <a:r>
              <a:rPr lang="en-US" sz="2800" b="1" dirty="0">
                <a:solidFill>
                  <a:srgbClr val="C00000"/>
                </a:solidFill>
              </a:rPr>
              <a:t> Policies</a:t>
            </a:r>
            <a:endParaRPr lang="en-US" sz="2800" dirty="0">
              <a:solidFill>
                <a:srgbClr val="C00000"/>
              </a:solidFill>
            </a:endParaRPr>
          </a:p>
        </p:txBody>
      </p:sp>
      <p:sp>
        <p:nvSpPr>
          <p:cNvPr id="2" name="Rectangle 1"/>
          <p:cNvSpPr/>
          <p:nvPr/>
        </p:nvSpPr>
        <p:spPr>
          <a:xfrm>
            <a:off x="762000" y="1176391"/>
            <a:ext cx="7518971" cy="4939814"/>
          </a:xfrm>
          <a:prstGeom prst="rect">
            <a:avLst/>
          </a:prstGeom>
        </p:spPr>
        <p:txBody>
          <a:bodyPr wrap="square">
            <a:spAutoFit/>
          </a:bodyPr>
          <a:lstStyle/>
          <a:p>
            <a:pPr marL="342900" indent="-342900" algn="just">
              <a:spcBef>
                <a:spcPts val="600"/>
              </a:spcBef>
              <a:buBlip>
                <a:blip r:embed="rId2"/>
              </a:buBlip>
            </a:pPr>
            <a:r>
              <a:rPr lang="en-US" sz="2000" dirty="0" smtClean="0">
                <a:latin typeface="+mn-lt"/>
              </a:rPr>
              <a:t>The </a:t>
            </a:r>
            <a:r>
              <a:rPr lang="en-US" sz="2000" dirty="0" err="1">
                <a:latin typeface="+mn-lt"/>
              </a:rPr>
              <a:t>Biba</a:t>
            </a:r>
            <a:r>
              <a:rPr lang="en-US" sz="2000" dirty="0">
                <a:latin typeface="+mn-lt"/>
              </a:rPr>
              <a:t> model has a number of discretionary </a:t>
            </a:r>
            <a:r>
              <a:rPr lang="en-US" sz="2000" dirty="0" smtClean="0">
                <a:latin typeface="+mn-lt"/>
              </a:rPr>
              <a:t>policies that are </a:t>
            </a:r>
            <a:r>
              <a:rPr lang="en-US" sz="2000" dirty="0">
                <a:latin typeface="+mn-lt"/>
              </a:rPr>
              <a:t>not used as much as </a:t>
            </a:r>
            <a:r>
              <a:rPr lang="en-US" sz="2000" dirty="0" smtClean="0">
                <a:latin typeface="+mn-lt"/>
              </a:rPr>
              <a:t>its mandatory policies</a:t>
            </a:r>
          </a:p>
          <a:p>
            <a:pPr marL="342900" indent="-342900" algn="just">
              <a:spcBef>
                <a:spcPts val="600"/>
              </a:spcBef>
              <a:buBlip>
                <a:blip r:embed="rId2"/>
              </a:buBlip>
            </a:pPr>
            <a:r>
              <a:rPr lang="en-US" sz="2000" dirty="0">
                <a:latin typeface="+mn-lt"/>
              </a:rPr>
              <a:t>F</a:t>
            </a:r>
            <a:r>
              <a:rPr lang="en-US" sz="2000" dirty="0" smtClean="0">
                <a:latin typeface="+mn-lt"/>
              </a:rPr>
              <a:t>irst </a:t>
            </a:r>
            <a:r>
              <a:rPr lang="en-US" sz="2000" dirty="0">
                <a:latin typeface="+mn-lt"/>
              </a:rPr>
              <a:t>discretionary policy is an access control list that can be used to determine which </a:t>
            </a:r>
            <a:r>
              <a:rPr lang="en-US" sz="2000" dirty="0" err="1">
                <a:latin typeface="+mn-lt"/>
              </a:rPr>
              <a:t>Ss</a:t>
            </a:r>
            <a:r>
              <a:rPr lang="en-US" sz="2000" dirty="0">
                <a:latin typeface="+mn-lt"/>
              </a:rPr>
              <a:t> can access which </a:t>
            </a:r>
            <a:r>
              <a:rPr lang="en-US" sz="2000" dirty="0" err="1">
                <a:latin typeface="+mn-lt"/>
              </a:rPr>
              <a:t>Os</a:t>
            </a:r>
            <a:r>
              <a:rPr lang="en-US" sz="2000" dirty="0">
                <a:latin typeface="+mn-lt"/>
              </a:rPr>
              <a:t>. The access control list can then be modified by the </a:t>
            </a:r>
            <a:r>
              <a:rPr lang="en-US" sz="2000" dirty="0" err="1">
                <a:latin typeface="+mn-lt"/>
              </a:rPr>
              <a:t>Ss</a:t>
            </a:r>
            <a:r>
              <a:rPr lang="en-US" sz="2000" dirty="0">
                <a:latin typeface="+mn-lt"/>
              </a:rPr>
              <a:t> with the correct </a:t>
            </a:r>
            <a:r>
              <a:rPr lang="en-US" sz="2000" dirty="0" smtClean="0">
                <a:latin typeface="+mn-lt"/>
              </a:rPr>
              <a:t>privileges.</a:t>
            </a:r>
          </a:p>
          <a:p>
            <a:pPr marL="342900" indent="-342900" algn="just">
              <a:spcBef>
                <a:spcPts val="600"/>
              </a:spcBef>
              <a:buBlip>
                <a:blip r:embed="rId2"/>
              </a:buBlip>
            </a:pPr>
            <a:r>
              <a:rPr lang="en-US" sz="2000" dirty="0" smtClean="0">
                <a:latin typeface="+mn-lt"/>
              </a:rPr>
              <a:t>Second</a:t>
            </a:r>
            <a:r>
              <a:rPr lang="en-US" sz="2000" dirty="0">
                <a:latin typeface="+mn-lt"/>
              </a:rPr>
              <a:t>, integrity can be enforced by using an O hierarchy. With this method, there is root and </a:t>
            </a:r>
            <a:r>
              <a:rPr lang="en-US" sz="2000" dirty="0" err="1">
                <a:latin typeface="+mn-lt"/>
              </a:rPr>
              <a:t>Os</a:t>
            </a:r>
            <a:r>
              <a:rPr lang="en-US" sz="2000" dirty="0">
                <a:latin typeface="+mn-lt"/>
              </a:rPr>
              <a:t> that are ancestors to the root. To access a particular O, S must have the observe privileges to that O and all the other ancestor </a:t>
            </a:r>
            <a:r>
              <a:rPr lang="en-US" sz="2000" dirty="0" err="1">
                <a:latin typeface="+mn-lt"/>
              </a:rPr>
              <a:t>Os</a:t>
            </a:r>
            <a:r>
              <a:rPr lang="en-US" sz="2000" dirty="0">
                <a:latin typeface="+mn-lt"/>
              </a:rPr>
              <a:t> all the way up to the </a:t>
            </a:r>
            <a:r>
              <a:rPr lang="en-US" sz="2000" dirty="0" smtClean="0">
                <a:latin typeface="+mn-lt"/>
              </a:rPr>
              <a:t>root.</a:t>
            </a:r>
          </a:p>
          <a:p>
            <a:pPr marL="342900" indent="-342900" algn="just">
              <a:spcBef>
                <a:spcPts val="600"/>
              </a:spcBef>
              <a:buBlip>
                <a:blip r:embed="rId2"/>
              </a:buBlip>
            </a:pPr>
            <a:r>
              <a:rPr lang="en-US" sz="2000" dirty="0" smtClean="0">
                <a:latin typeface="+mn-lt"/>
              </a:rPr>
              <a:t>Last</a:t>
            </a:r>
            <a:r>
              <a:rPr lang="en-US" sz="2000" dirty="0">
                <a:latin typeface="+mn-lt"/>
              </a:rPr>
              <a:t>, discretionary policy is the ring </a:t>
            </a:r>
            <a:r>
              <a:rPr lang="en-US" sz="2000" dirty="0" smtClean="0">
                <a:latin typeface="+mn-lt"/>
              </a:rPr>
              <a:t>policy that numbers </a:t>
            </a:r>
            <a:r>
              <a:rPr lang="en-US" sz="2000" dirty="0">
                <a:latin typeface="+mn-lt"/>
              </a:rPr>
              <a:t>the rings in the system with the lower number being a higher privilege. The access modes of S must fall within a certain range of values to be permitted to access an O</a:t>
            </a:r>
            <a:r>
              <a:rPr lang="en-US" sz="2000" dirty="0" smtClean="0">
                <a:latin typeface="+mn-lt"/>
              </a:rPr>
              <a:t>.</a:t>
            </a:r>
            <a:endParaRPr lang="en-US" sz="2000" dirty="0">
              <a:solidFill>
                <a:srgbClr val="800000"/>
              </a:solidFill>
              <a:latin typeface="+mn-lt"/>
            </a:endParaRPr>
          </a:p>
        </p:txBody>
      </p:sp>
    </p:spTree>
    <p:extLst>
      <p:ext uri="{BB962C8B-B14F-4D97-AF65-F5344CB8AC3E}">
        <p14:creationId xmlns:p14="http://schemas.microsoft.com/office/powerpoint/2010/main" val="1864628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smtClean="0">
                <a:solidFill>
                  <a:srgbClr val="C00000"/>
                </a:solidFill>
              </a:rPr>
              <a:t>Biba</a:t>
            </a:r>
            <a:r>
              <a:rPr lang="en-US" sz="2800" b="1" dirty="0" smtClean="0">
                <a:solidFill>
                  <a:srgbClr val="C00000"/>
                </a:solidFill>
              </a:rPr>
              <a:t> Model: Advantages </a:t>
            </a:r>
            <a:r>
              <a:rPr lang="en-US" sz="2800" b="1" dirty="0">
                <a:solidFill>
                  <a:srgbClr val="C00000"/>
                </a:solidFill>
              </a:rPr>
              <a:t>&amp; Disadvantages</a:t>
            </a:r>
            <a:endParaRPr lang="en-US" sz="2800" dirty="0">
              <a:solidFill>
                <a:srgbClr val="C00000"/>
              </a:solidFill>
            </a:endParaRPr>
          </a:p>
        </p:txBody>
      </p:sp>
      <p:sp>
        <p:nvSpPr>
          <p:cNvPr id="2" name="Rectangle 1"/>
          <p:cNvSpPr/>
          <p:nvPr/>
        </p:nvSpPr>
        <p:spPr>
          <a:xfrm>
            <a:off x="762000" y="1176391"/>
            <a:ext cx="7518971" cy="4985980"/>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There </a:t>
            </a:r>
            <a:r>
              <a:rPr lang="en-US" sz="2000" dirty="0">
                <a:solidFill>
                  <a:srgbClr val="800000"/>
                </a:solidFill>
                <a:latin typeface="+mn-lt"/>
              </a:rPr>
              <a:t>are a number of benefits </a:t>
            </a:r>
            <a:r>
              <a:rPr lang="en-US" sz="2000" dirty="0" smtClean="0">
                <a:solidFill>
                  <a:srgbClr val="800000"/>
                </a:solidFill>
                <a:latin typeface="+mn-lt"/>
              </a:rPr>
              <a:t>of </a:t>
            </a:r>
            <a:r>
              <a:rPr lang="en-US" sz="2000" dirty="0" err="1" smtClean="0">
                <a:solidFill>
                  <a:srgbClr val="800000"/>
                </a:solidFill>
                <a:latin typeface="+mn-lt"/>
              </a:rPr>
              <a:t>Biba</a:t>
            </a:r>
            <a:r>
              <a:rPr lang="en-US" sz="2000" dirty="0" smtClean="0">
                <a:solidFill>
                  <a:srgbClr val="800000"/>
                </a:solidFill>
                <a:latin typeface="+mn-lt"/>
              </a:rPr>
              <a:t> model.</a:t>
            </a:r>
          </a:p>
          <a:p>
            <a:pPr marL="800100" lvl="1" indent="-342900" algn="just">
              <a:spcBef>
                <a:spcPts val="600"/>
              </a:spcBef>
              <a:buBlip>
                <a:blip r:embed="rId3"/>
              </a:buBlip>
            </a:pPr>
            <a:r>
              <a:rPr lang="en-US" sz="1800" dirty="0">
                <a:solidFill>
                  <a:srgbClr val="000099"/>
                </a:solidFill>
                <a:latin typeface="+mn-lt"/>
              </a:rPr>
              <a:t>F</a:t>
            </a:r>
            <a:r>
              <a:rPr lang="en-US" sz="1800" dirty="0" smtClean="0">
                <a:solidFill>
                  <a:srgbClr val="000099"/>
                </a:solidFill>
                <a:latin typeface="+mn-lt"/>
              </a:rPr>
              <a:t>irst </a:t>
            </a:r>
            <a:r>
              <a:rPr lang="en-US" sz="1800" dirty="0">
                <a:solidFill>
                  <a:srgbClr val="000099"/>
                </a:solidFill>
                <a:latin typeface="+mn-lt"/>
              </a:rPr>
              <a:t>benefit of the model is it is easier to </a:t>
            </a:r>
            <a:r>
              <a:rPr lang="en-US" sz="1800" dirty="0" smtClean="0">
                <a:solidFill>
                  <a:srgbClr val="000099"/>
                </a:solidFill>
                <a:latin typeface="+mn-lt"/>
              </a:rPr>
              <a:t>implement its strict </a:t>
            </a:r>
            <a:r>
              <a:rPr lang="en-US" sz="1800" dirty="0">
                <a:solidFill>
                  <a:srgbClr val="000099"/>
                </a:solidFill>
                <a:latin typeface="+mn-lt"/>
              </a:rPr>
              <a:t>integrity policy </a:t>
            </a:r>
            <a:r>
              <a:rPr lang="en-US" sz="1800" dirty="0" smtClean="0">
                <a:solidFill>
                  <a:srgbClr val="000099"/>
                </a:solidFill>
                <a:latin typeface="+mn-lt"/>
              </a:rPr>
              <a:t>compared </a:t>
            </a:r>
            <a:r>
              <a:rPr lang="en-US" sz="1800" dirty="0">
                <a:solidFill>
                  <a:srgbClr val="000099"/>
                </a:solidFill>
                <a:latin typeface="+mn-lt"/>
              </a:rPr>
              <a:t>to the Bell-</a:t>
            </a:r>
            <a:r>
              <a:rPr lang="en-US" sz="1800" dirty="0" err="1">
                <a:solidFill>
                  <a:srgbClr val="000099"/>
                </a:solidFill>
                <a:latin typeface="+mn-lt"/>
              </a:rPr>
              <a:t>LaPadula</a:t>
            </a:r>
            <a:r>
              <a:rPr lang="en-US" sz="1800" dirty="0">
                <a:solidFill>
                  <a:srgbClr val="000099"/>
                </a:solidFill>
                <a:latin typeface="+mn-lt"/>
              </a:rPr>
              <a:t> model. Another advantage is that the </a:t>
            </a:r>
            <a:r>
              <a:rPr lang="en-US" sz="1800" dirty="0" err="1">
                <a:solidFill>
                  <a:srgbClr val="000099"/>
                </a:solidFill>
                <a:latin typeface="+mn-lt"/>
              </a:rPr>
              <a:t>Biba</a:t>
            </a:r>
            <a:r>
              <a:rPr lang="en-US" sz="1800" dirty="0">
                <a:solidFill>
                  <a:srgbClr val="000099"/>
                </a:solidFill>
                <a:latin typeface="+mn-lt"/>
              </a:rPr>
              <a:t> model provides a number of different policies that can be selected based on system needs. If the strict integrity property is too restricting, one of the dynamic policies could be used in its </a:t>
            </a:r>
            <a:r>
              <a:rPr lang="en-US" sz="1800" dirty="0" smtClean="0">
                <a:solidFill>
                  <a:srgbClr val="000099"/>
                </a:solidFill>
                <a:latin typeface="+mn-lt"/>
              </a:rPr>
              <a:t>place.</a:t>
            </a:r>
          </a:p>
          <a:p>
            <a:pPr marL="800100" lvl="1" indent="-342900" algn="just">
              <a:spcBef>
                <a:spcPts val="600"/>
              </a:spcBef>
              <a:buBlip>
                <a:blip r:embed="rId3"/>
              </a:buBlip>
            </a:pPr>
            <a:r>
              <a:rPr lang="en-US" sz="1800" dirty="0" smtClean="0">
                <a:solidFill>
                  <a:srgbClr val="000099"/>
                </a:solidFill>
                <a:latin typeface="+mn-lt"/>
              </a:rPr>
              <a:t>The </a:t>
            </a:r>
            <a:r>
              <a:rPr lang="en-US" sz="1800" dirty="0" err="1">
                <a:solidFill>
                  <a:srgbClr val="000099"/>
                </a:solidFill>
                <a:latin typeface="+mn-lt"/>
              </a:rPr>
              <a:t>Biba</a:t>
            </a:r>
            <a:r>
              <a:rPr lang="en-US" sz="1800" dirty="0">
                <a:solidFill>
                  <a:srgbClr val="000099"/>
                </a:solidFill>
                <a:latin typeface="+mn-lt"/>
              </a:rPr>
              <a:t> model is not without its drawbacks. The first problem with this model is selecting the right policy to implement. The model gives a number of different policies that can be used. On one hand, it provides more flexibility and on the other, the large number of polices can make it harder to select the right policy. Another problem is the model does nothing to enforce confidentiality. For this reason, the </a:t>
            </a:r>
            <a:r>
              <a:rPr lang="en-US" sz="1800" dirty="0" err="1">
                <a:solidFill>
                  <a:srgbClr val="000099"/>
                </a:solidFill>
                <a:latin typeface="+mn-lt"/>
              </a:rPr>
              <a:t>Biba</a:t>
            </a:r>
            <a:r>
              <a:rPr lang="en-US" sz="1800" dirty="0">
                <a:solidFill>
                  <a:srgbClr val="000099"/>
                </a:solidFill>
                <a:latin typeface="+mn-lt"/>
              </a:rPr>
              <a:t> model should be combined with other </a:t>
            </a:r>
            <a:r>
              <a:rPr lang="en-US" sz="1800" dirty="0" smtClean="0">
                <a:solidFill>
                  <a:srgbClr val="000099"/>
                </a:solidFill>
                <a:latin typeface="+mn-lt"/>
              </a:rPr>
              <a:t>model.</a:t>
            </a:r>
            <a:endParaRPr lang="en-US" sz="1800" dirty="0">
              <a:solidFill>
                <a:srgbClr val="000099"/>
              </a:solidFill>
              <a:latin typeface="+mn-lt"/>
            </a:endParaRPr>
          </a:p>
        </p:txBody>
      </p:sp>
    </p:spTree>
    <p:extLst>
      <p:ext uri="{BB962C8B-B14F-4D97-AF65-F5344CB8AC3E}">
        <p14:creationId xmlns:p14="http://schemas.microsoft.com/office/powerpoint/2010/main" val="7136739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t>Lipner’s</a:t>
            </a:r>
            <a:r>
              <a:rPr lang="en-US" sz="2800" b="1" dirty="0"/>
              <a:t> Integrity Matrix Model</a:t>
            </a:r>
            <a:endParaRPr lang="en-US" sz="2800" dirty="0"/>
          </a:p>
        </p:txBody>
      </p:sp>
      <p:sp>
        <p:nvSpPr>
          <p:cNvPr id="2" name="Rectangle 1"/>
          <p:cNvSpPr/>
          <p:nvPr/>
        </p:nvSpPr>
        <p:spPr>
          <a:xfrm>
            <a:off x="762000" y="1176391"/>
            <a:ext cx="7518971" cy="4708981"/>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Commercial </a:t>
            </a:r>
            <a:r>
              <a:rPr lang="en-US" sz="2000" dirty="0">
                <a:solidFill>
                  <a:srgbClr val="800000"/>
                </a:solidFill>
                <a:latin typeface="+mn-lt"/>
              </a:rPr>
              <a:t>firms grant access based on individual needs and has a larger categories or large number of security levels. It tries to control the production program. Integrity of the object is of prime importance. The situation is different in military environment where creation of compartment is centralized. In commercial firms, it is decentralized. The Bell-</a:t>
            </a:r>
            <a:r>
              <a:rPr lang="en-US" sz="2000" dirty="0" err="1">
                <a:solidFill>
                  <a:srgbClr val="800000"/>
                </a:solidFill>
                <a:latin typeface="+mn-lt"/>
              </a:rPr>
              <a:t>LaPadula</a:t>
            </a:r>
            <a:r>
              <a:rPr lang="en-US" sz="2000" dirty="0">
                <a:solidFill>
                  <a:srgbClr val="800000"/>
                </a:solidFill>
                <a:latin typeface="+mn-lt"/>
              </a:rPr>
              <a:t> Model lacks capability to track what questions have been asked. So </a:t>
            </a:r>
            <a:r>
              <a:rPr lang="en-US" sz="2000" dirty="0" err="1">
                <a:solidFill>
                  <a:srgbClr val="800000"/>
                </a:solidFill>
                <a:latin typeface="+mn-lt"/>
              </a:rPr>
              <a:t>Lipner</a:t>
            </a:r>
            <a:r>
              <a:rPr lang="en-US" sz="2000" dirty="0">
                <a:solidFill>
                  <a:srgbClr val="800000"/>
                </a:solidFill>
                <a:latin typeface="+mn-lt"/>
              </a:rPr>
              <a:t> combined Bell </a:t>
            </a:r>
            <a:r>
              <a:rPr lang="en-US" sz="2000" dirty="0" err="1">
                <a:solidFill>
                  <a:srgbClr val="800000"/>
                </a:solidFill>
                <a:latin typeface="+mn-lt"/>
              </a:rPr>
              <a:t>LaPadula</a:t>
            </a:r>
            <a:r>
              <a:rPr lang="en-US" sz="2000" dirty="0">
                <a:solidFill>
                  <a:srgbClr val="800000"/>
                </a:solidFill>
                <a:latin typeface="+mn-lt"/>
              </a:rPr>
              <a:t> model with </a:t>
            </a:r>
            <a:r>
              <a:rPr lang="en-US" sz="2000" dirty="0" err="1">
                <a:solidFill>
                  <a:srgbClr val="800000"/>
                </a:solidFill>
                <a:latin typeface="+mn-lt"/>
              </a:rPr>
              <a:t>Biba</a:t>
            </a:r>
            <a:r>
              <a:rPr lang="en-US" sz="2000" dirty="0">
                <a:solidFill>
                  <a:srgbClr val="800000"/>
                </a:solidFill>
                <a:latin typeface="+mn-lt"/>
              </a:rPr>
              <a:t> Model to create a model that conformed more accurately to the requirements of a com­mercial policy (</a:t>
            </a:r>
            <a:r>
              <a:rPr lang="en-US" sz="2000" dirty="0" err="1">
                <a:solidFill>
                  <a:srgbClr val="800000"/>
                </a:solidFill>
                <a:latin typeface="+mn-lt"/>
              </a:rPr>
              <a:t>Lipner</a:t>
            </a:r>
            <a:r>
              <a:rPr lang="en-US" sz="2000" dirty="0">
                <a:solidFill>
                  <a:srgbClr val="800000"/>
                </a:solidFill>
                <a:latin typeface="+mn-lt"/>
              </a:rPr>
              <a:t> describes a business scenario, e.g., a bank or engineering company.) The primary purpose is to introduce flexible control over object modification to the mandatory security provisioned by </a:t>
            </a:r>
            <a:r>
              <a:rPr lang="en-US" sz="2000" dirty="0" smtClean="0">
                <a:solidFill>
                  <a:srgbClr val="800000"/>
                </a:solidFill>
                <a:latin typeface="+mn-lt"/>
              </a:rPr>
              <a:t>BLP.</a:t>
            </a:r>
          </a:p>
        </p:txBody>
      </p:sp>
    </p:spTree>
    <p:extLst>
      <p:ext uri="{BB962C8B-B14F-4D97-AF65-F5344CB8AC3E}">
        <p14:creationId xmlns:p14="http://schemas.microsoft.com/office/powerpoint/2010/main" val="220605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Access Control Models</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5916" y="1370196"/>
            <a:ext cx="8135056" cy="2246769"/>
          </a:xfrm>
          <a:prstGeom prst="rect">
            <a:avLst/>
          </a:prstGeom>
        </p:spPr>
        <p:txBody>
          <a:bodyPr wrap="square">
            <a:spAutoFit/>
          </a:bodyPr>
          <a:lstStyle/>
          <a:p>
            <a:pPr marL="804863" lvl="0" indent="-342900" algn="just">
              <a:spcBef>
                <a:spcPts val="600"/>
              </a:spcBef>
              <a:buBlip>
                <a:blip r:embed="rId2"/>
              </a:buBlip>
            </a:pPr>
            <a:r>
              <a:rPr lang="en-US" dirty="0" smtClean="0">
                <a:solidFill>
                  <a:srgbClr val="002060"/>
                </a:solidFill>
              </a:rPr>
              <a:t>There are four major access control models</a:t>
            </a:r>
            <a:endParaRPr lang="en-US" dirty="0">
              <a:solidFill>
                <a:srgbClr val="002060"/>
              </a:solidFill>
            </a:endParaRPr>
          </a:p>
          <a:p>
            <a:pPr marL="1254125" lvl="1" indent="-398463" algn="just">
              <a:spcBef>
                <a:spcPts val="600"/>
              </a:spcBef>
              <a:buBlip>
                <a:blip r:embed="rId3"/>
              </a:buBlip>
            </a:pPr>
            <a:r>
              <a:rPr lang="en-US" i="1" dirty="0">
                <a:solidFill>
                  <a:srgbClr val="C00000"/>
                </a:solidFill>
              </a:rPr>
              <a:t>Discretionary Access Control </a:t>
            </a:r>
            <a:r>
              <a:rPr lang="en-US" i="1" dirty="0" smtClean="0">
                <a:solidFill>
                  <a:srgbClr val="C00000"/>
                </a:solidFill>
              </a:rPr>
              <a:t>(DAC)</a:t>
            </a:r>
          </a:p>
          <a:p>
            <a:pPr marL="1254125" lvl="1" indent="-398463" algn="just">
              <a:spcBef>
                <a:spcPts val="600"/>
              </a:spcBef>
              <a:buBlip>
                <a:blip r:embed="rId3"/>
              </a:buBlip>
            </a:pPr>
            <a:r>
              <a:rPr lang="en-US" i="1" dirty="0" smtClean="0">
                <a:solidFill>
                  <a:srgbClr val="C00000"/>
                </a:solidFill>
              </a:rPr>
              <a:t>Mandatory Access Control (MAC)</a:t>
            </a:r>
          </a:p>
          <a:p>
            <a:pPr marL="1254125" lvl="1" indent="-398463" algn="just">
              <a:spcBef>
                <a:spcPts val="600"/>
              </a:spcBef>
              <a:buBlip>
                <a:blip r:embed="rId3"/>
              </a:buBlip>
            </a:pPr>
            <a:r>
              <a:rPr lang="en-US" i="1" dirty="0" smtClean="0">
                <a:solidFill>
                  <a:srgbClr val="C00000"/>
                </a:solidFill>
              </a:rPr>
              <a:t>Role based Access Control (RBAC)</a:t>
            </a:r>
          </a:p>
          <a:p>
            <a:pPr marL="1254125" lvl="1" indent="-398463" algn="just">
              <a:spcBef>
                <a:spcPts val="600"/>
              </a:spcBef>
              <a:buBlip>
                <a:blip r:embed="rId3"/>
              </a:buBlip>
            </a:pPr>
            <a:r>
              <a:rPr lang="en-US" i="1" dirty="0" smtClean="0">
                <a:solidFill>
                  <a:srgbClr val="C00000"/>
                </a:solidFill>
              </a:rPr>
              <a:t>Rule </a:t>
            </a:r>
            <a:r>
              <a:rPr lang="en-US" i="1" dirty="0">
                <a:solidFill>
                  <a:srgbClr val="C00000"/>
                </a:solidFill>
              </a:rPr>
              <a:t>based </a:t>
            </a:r>
            <a:r>
              <a:rPr lang="en-US" i="1" dirty="0" smtClean="0">
                <a:solidFill>
                  <a:srgbClr val="C00000"/>
                </a:solidFill>
              </a:rPr>
              <a:t>Access Control (RBAC)</a:t>
            </a:r>
            <a:endParaRPr lang="en-US" i="1" dirty="0">
              <a:solidFill>
                <a:srgbClr val="C00000"/>
              </a:solidFill>
            </a:endParaRPr>
          </a:p>
        </p:txBody>
      </p:sp>
    </p:spTree>
    <p:extLst>
      <p:ext uri="{BB962C8B-B14F-4D97-AF65-F5344CB8AC3E}">
        <p14:creationId xmlns:p14="http://schemas.microsoft.com/office/powerpoint/2010/main" val="23759659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t>Lipner’s</a:t>
            </a:r>
            <a:r>
              <a:rPr lang="en-US" sz="2800" b="1" dirty="0"/>
              <a:t> Integrity Matrix Model</a:t>
            </a:r>
            <a:endParaRPr lang="en-US" sz="2800" dirty="0"/>
          </a:p>
        </p:txBody>
      </p:sp>
      <p:sp>
        <p:nvSpPr>
          <p:cNvPr id="2" name="Rectangle 1"/>
          <p:cNvSpPr/>
          <p:nvPr/>
        </p:nvSpPr>
        <p:spPr>
          <a:xfrm>
            <a:off x="762000" y="1176391"/>
            <a:ext cx="7518971" cy="4108817"/>
          </a:xfrm>
          <a:prstGeom prst="rect">
            <a:avLst/>
          </a:prstGeom>
        </p:spPr>
        <p:txBody>
          <a:bodyPr wrap="square">
            <a:spAutoFit/>
          </a:bodyPr>
          <a:lstStyle/>
          <a:p>
            <a:pPr marL="342900" indent="-342900" algn="just">
              <a:spcBef>
                <a:spcPts val="600"/>
              </a:spcBef>
              <a:buBlip>
                <a:blip r:embed="rId2"/>
              </a:buBlip>
            </a:pPr>
            <a:r>
              <a:rPr lang="en-US" sz="2000" dirty="0" err="1" smtClean="0">
                <a:solidFill>
                  <a:srgbClr val="800000"/>
                </a:solidFill>
                <a:latin typeface="+mn-lt"/>
              </a:rPr>
              <a:t>Lipner</a:t>
            </a:r>
            <a:r>
              <a:rPr lang="en-US" sz="2000" dirty="0" smtClean="0">
                <a:solidFill>
                  <a:srgbClr val="800000"/>
                </a:solidFill>
                <a:latin typeface="+mn-lt"/>
              </a:rPr>
              <a:t> identifies five requirements</a:t>
            </a:r>
            <a:r>
              <a:rPr lang="en-US" sz="2000" dirty="0">
                <a:solidFill>
                  <a:srgbClr val="800000"/>
                </a:solidFill>
                <a:latin typeface="+mn-lt"/>
              </a:rPr>
              <a:t>:</a:t>
            </a:r>
            <a:endParaRPr lang="en-US" sz="2000" dirty="0" smtClean="0">
              <a:solidFill>
                <a:srgbClr val="800000"/>
              </a:solidFill>
              <a:latin typeface="+mn-lt"/>
            </a:endParaRPr>
          </a:p>
          <a:p>
            <a:pPr marL="800100" lvl="1" indent="-342900" algn="just">
              <a:spcBef>
                <a:spcPts val="600"/>
              </a:spcBef>
              <a:buFont typeface="+mj-lt"/>
              <a:buAutoNum type="arabicPeriod"/>
            </a:pPr>
            <a:r>
              <a:rPr lang="en-US" sz="1800" dirty="0" smtClean="0">
                <a:solidFill>
                  <a:srgbClr val="000099"/>
                </a:solidFill>
                <a:latin typeface="+mn-lt"/>
              </a:rPr>
              <a:t>Users </a:t>
            </a:r>
            <a:r>
              <a:rPr lang="en-US" sz="1800" dirty="0">
                <a:solidFill>
                  <a:srgbClr val="000099"/>
                </a:solidFill>
                <a:latin typeface="+mn-lt"/>
              </a:rPr>
              <a:t>will not write their own programs, but will use existing production programs and </a:t>
            </a:r>
            <a:r>
              <a:rPr lang="en-US" sz="1800" dirty="0" smtClean="0">
                <a:solidFill>
                  <a:srgbClr val="000099"/>
                </a:solidFill>
                <a:latin typeface="+mn-lt"/>
              </a:rPr>
              <a:t>databases.</a:t>
            </a:r>
          </a:p>
          <a:p>
            <a:pPr marL="800100" lvl="1" indent="-342900" algn="just">
              <a:spcBef>
                <a:spcPts val="600"/>
              </a:spcBef>
              <a:buFont typeface="+mj-lt"/>
              <a:buAutoNum type="arabicPeriod"/>
            </a:pPr>
            <a:r>
              <a:rPr lang="en-US" sz="1800" dirty="0" smtClean="0">
                <a:solidFill>
                  <a:srgbClr val="000099"/>
                </a:solidFill>
                <a:latin typeface="+mn-lt"/>
              </a:rPr>
              <a:t>Programmers </a:t>
            </a:r>
            <a:r>
              <a:rPr lang="en-US" sz="1800" dirty="0">
                <a:solidFill>
                  <a:srgbClr val="000099"/>
                </a:solidFill>
                <a:latin typeface="+mn-lt"/>
              </a:rPr>
              <a:t>will develop and test programs on a nonproduction system; if they need access to actual data, they will be given production data via a special process, but will use it on their development </a:t>
            </a:r>
            <a:r>
              <a:rPr lang="en-US" sz="1800" dirty="0" smtClean="0">
                <a:solidFill>
                  <a:srgbClr val="000099"/>
                </a:solidFill>
                <a:latin typeface="+mn-lt"/>
              </a:rPr>
              <a:t>system.</a:t>
            </a:r>
          </a:p>
          <a:p>
            <a:pPr marL="800100" lvl="1" indent="-342900" algn="just">
              <a:spcBef>
                <a:spcPts val="600"/>
              </a:spcBef>
              <a:buFont typeface="+mj-lt"/>
              <a:buAutoNum type="arabicPeriod"/>
            </a:pPr>
            <a:r>
              <a:rPr lang="en-US" sz="1800" dirty="0" smtClean="0">
                <a:solidFill>
                  <a:srgbClr val="000099"/>
                </a:solidFill>
                <a:latin typeface="+mn-lt"/>
              </a:rPr>
              <a:t>A </a:t>
            </a:r>
            <a:r>
              <a:rPr lang="en-US" sz="1800" dirty="0">
                <a:solidFill>
                  <a:srgbClr val="000099"/>
                </a:solidFill>
                <a:latin typeface="+mn-lt"/>
              </a:rPr>
              <a:t>special process must be followed to install a program from the development system on to the production </a:t>
            </a:r>
            <a:r>
              <a:rPr lang="en-US" sz="1800" dirty="0" smtClean="0">
                <a:solidFill>
                  <a:srgbClr val="000099"/>
                </a:solidFill>
                <a:latin typeface="+mn-lt"/>
              </a:rPr>
              <a:t>system.</a:t>
            </a:r>
          </a:p>
          <a:p>
            <a:pPr marL="800100" lvl="1" indent="-342900" algn="just">
              <a:spcBef>
                <a:spcPts val="600"/>
              </a:spcBef>
              <a:buFont typeface="+mj-lt"/>
              <a:buAutoNum type="arabicPeriod"/>
            </a:pPr>
            <a:r>
              <a:rPr lang="en-US" sz="1800" dirty="0" smtClean="0">
                <a:solidFill>
                  <a:srgbClr val="000099"/>
                </a:solidFill>
                <a:latin typeface="+mn-lt"/>
              </a:rPr>
              <a:t>The </a:t>
            </a:r>
            <a:r>
              <a:rPr lang="en-US" sz="1800" dirty="0">
                <a:solidFill>
                  <a:srgbClr val="000099"/>
                </a:solidFill>
                <a:latin typeface="+mn-lt"/>
              </a:rPr>
              <a:t>special process in requirement 3 must be controlled and </a:t>
            </a:r>
            <a:r>
              <a:rPr lang="en-US" sz="1800" dirty="0" smtClean="0">
                <a:solidFill>
                  <a:srgbClr val="000099"/>
                </a:solidFill>
                <a:latin typeface="+mn-lt"/>
              </a:rPr>
              <a:t>audited.</a:t>
            </a:r>
          </a:p>
          <a:p>
            <a:pPr marL="800100" lvl="1" indent="-342900" algn="just">
              <a:spcBef>
                <a:spcPts val="600"/>
              </a:spcBef>
              <a:buFont typeface="+mj-lt"/>
              <a:buAutoNum type="arabicPeriod"/>
            </a:pPr>
            <a:r>
              <a:rPr lang="en-US" sz="1800" dirty="0" smtClean="0">
                <a:solidFill>
                  <a:srgbClr val="000099"/>
                </a:solidFill>
                <a:latin typeface="+mn-lt"/>
              </a:rPr>
              <a:t>The </a:t>
            </a:r>
            <a:r>
              <a:rPr lang="en-US" sz="1800" dirty="0">
                <a:solidFill>
                  <a:srgbClr val="000099"/>
                </a:solidFill>
                <a:latin typeface="+mn-lt"/>
              </a:rPr>
              <a:t>managers and auditors must have access to both the system state and the system logs that are generated</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1512640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3585597"/>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In </a:t>
            </a:r>
            <a:r>
              <a:rPr lang="en-US" sz="2000" dirty="0">
                <a:solidFill>
                  <a:srgbClr val="800000"/>
                </a:solidFill>
                <a:latin typeface="+mn-lt"/>
              </a:rPr>
              <a:t>his model, </a:t>
            </a:r>
            <a:r>
              <a:rPr lang="en-US" sz="2000" dirty="0" err="1">
                <a:solidFill>
                  <a:srgbClr val="800000"/>
                </a:solidFill>
                <a:latin typeface="+mn-lt"/>
              </a:rPr>
              <a:t>Lipner</a:t>
            </a:r>
            <a:r>
              <a:rPr lang="en-US" sz="2000" dirty="0">
                <a:solidFill>
                  <a:srgbClr val="800000"/>
                </a:solidFill>
                <a:latin typeface="+mn-lt"/>
              </a:rPr>
              <a:t> satisfied these requirements through (a) separation of duty, (b) separation of function, and (c) auditing</a:t>
            </a:r>
            <a:r>
              <a:rPr lang="en-US" sz="2000" dirty="0" smtClean="0">
                <a:solidFill>
                  <a:srgbClr val="800000"/>
                </a:solidFill>
                <a:latin typeface="+mn-lt"/>
              </a:rPr>
              <a:t>.</a:t>
            </a:r>
          </a:p>
          <a:p>
            <a:pPr marL="800100" lvl="1" indent="-342900" algn="just">
              <a:spcBef>
                <a:spcPts val="600"/>
              </a:spcBef>
              <a:buBlip>
                <a:blip r:embed="rId3"/>
              </a:buBlip>
            </a:pPr>
            <a:r>
              <a:rPr lang="en-US" sz="1800" dirty="0" smtClean="0">
                <a:solidFill>
                  <a:srgbClr val="000099"/>
                </a:solidFill>
                <a:latin typeface="+mn-lt"/>
              </a:rPr>
              <a:t>Separation </a:t>
            </a:r>
            <a:r>
              <a:rPr lang="en-US" sz="1800" dirty="0">
                <a:solidFill>
                  <a:srgbClr val="000099"/>
                </a:solidFill>
                <a:latin typeface="+mn-lt"/>
              </a:rPr>
              <a:t>of Duty: If two or more steps are required to perform a critical function then at least two separate persons should perform the steps, for example, moving a program from the development stage to the production system. In this task, a separate “installer” is more likely to catch a problem than the original developer. Similarly, if the developer wants to subvert production data with a corrupt program then a separate certifier will be able to catch it the original developer</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664112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2754600"/>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In </a:t>
            </a:r>
            <a:r>
              <a:rPr lang="en-US" sz="2000" dirty="0">
                <a:solidFill>
                  <a:srgbClr val="800000"/>
                </a:solidFill>
                <a:latin typeface="+mn-lt"/>
              </a:rPr>
              <a:t>his model, </a:t>
            </a:r>
            <a:r>
              <a:rPr lang="en-US" sz="2000" dirty="0" err="1">
                <a:solidFill>
                  <a:srgbClr val="800000"/>
                </a:solidFill>
                <a:latin typeface="+mn-lt"/>
              </a:rPr>
              <a:t>Lipner</a:t>
            </a:r>
            <a:r>
              <a:rPr lang="en-US" sz="2000" dirty="0">
                <a:solidFill>
                  <a:srgbClr val="800000"/>
                </a:solidFill>
                <a:latin typeface="+mn-lt"/>
              </a:rPr>
              <a:t> satisfied these requirements through (a) separation of duty, (b) separation of function, and (c) auditing</a:t>
            </a:r>
            <a:r>
              <a:rPr lang="en-US" sz="2000" dirty="0" smtClean="0">
                <a:solidFill>
                  <a:srgbClr val="800000"/>
                </a:solidFill>
                <a:latin typeface="+mn-lt"/>
              </a:rPr>
              <a:t>.</a:t>
            </a:r>
          </a:p>
          <a:p>
            <a:pPr marL="800100" lvl="1" indent="-342900" algn="just">
              <a:spcBef>
                <a:spcPts val="600"/>
              </a:spcBef>
              <a:buBlip>
                <a:blip r:embed="rId3"/>
              </a:buBlip>
            </a:pPr>
            <a:r>
              <a:rPr lang="en-US" sz="1800" dirty="0" smtClean="0">
                <a:solidFill>
                  <a:srgbClr val="000099"/>
                </a:solidFill>
                <a:latin typeface="+mn-lt"/>
              </a:rPr>
              <a:t>Separation </a:t>
            </a:r>
            <a:r>
              <a:rPr lang="en-US" sz="1800" dirty="0">
                <a:solidFill>
                  <a:srgbClr val="000099"/>
                </a:solidFill>
                <a:latin typeface="+mn-lt"/>
              </a:rPr>
              <a:t>of Function: The same person should not perform two or more different functions in the system. For example, developers do not develop new programs on production systems because of the potential threat to production data and they do not process production data on </a:t>
            </a:r>
            <a:r>
              <a:rPr lang="en-US" sz="1800" dirty="0" smtClean="0">
                <a:solidFill>
                  <a:srgbClr val="000099"/>
                </a:solidFill>
                <a:latin typeface="+mn-lt"/>
              </a:rPr>
              <a:t>the development </a:t>
            </a:r>
            <a:r>
              <a:rPr lang="en-US" sz="1800" dirty="0">
                <a:solidFill>
                  <a:srgbClr val="000099"/>
                </a:solidFill>
                <a:latin typeface="+mn-lt"/>
              </a:rPr>
              <a:t>system</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2201623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1923604"/>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In </a:t>
            </a:r>
            <a:r>
              <a:rPr lang="en-US" sz="2000" dirty="0">
                <a:solidFill>
                  <a:srgbClr val="800000"/>
                </a:solidFill>
                <a:latin typeface="+mn-lt"/>
              </a:rPr>
              <a:t>his model, </a:t>
            </a:r>
            <a:r>
              <a:rPr lang="en-US" sz="2000" dirty="0" err="1">
                <a:solidFill>
                  <a:srgbClr val="800000"/>
                </a:solidFill>
                <a:latin typeface="+mn-lt"/>
              </a:rPr>
              <a:t>Lipner</a:t>
            </a:r>
            <a:r>
              <a:rPr lang="en-US" sz="2000" dirty="0">
                <a:solidFill>
                  <a:srgbClr val="800000"/>
                </a:solidFill>
                <a:latin typeface="+mn-lt"/>
              </a:rPr>
              <a:t> satisfied these requirements through (a) separation of duty, (b) separation of function, and (c) auditing</a:t>
            </a:r>
            <a:r>
              <a:rPr lang="en-US" sz="2000" dirty="0" smtClean="0">
                <a:solidFill>
                  <a:srgbClr val="800000"/>
                </a:solidFill>
                <a:latin typeface="+mn-lt"/>
              </a:rPr>
              <a:t>.</a:t>
            </a:r>
          </a:p>
          <a:p>
            <a:pPr marL="800100" lvl="1" indent="-342900" algn="just">
              <a:spcBef>
                <a:spcPts val="600"/>
              </a:spcBef>
              <a:buBlip>
                <a:blip r:embed="rId3"/>
              </a:buBlip>
            </a:pPr>
            <a:r>
              <a:rPr lang="en-US" sz="1800" dirty="0" smtClean="0">
                <a:solidFill>
                  <a:srgbClr val="000099"/>
                </a:solidFill>
                <a:latin typeface="+mn-lt"/>
              </a:rPr>
              <a:t>Auditing</a:t>
            </a:r>
            <a:r>
              <a:rPr lang="en-US" sz="1800" dirty="0">
                <a:solidFill>
                  <a:srgbClr val="000099"/>
                </a:solidFill>
                <a:latin typeface="+mn-lt"/>
              </a:rPr>
              <a:t>: It is the process of analyzing systems to determine what actions took place and who performed them. This is needed for recovery and accountability</a:t>
            </a:r>
          </a:p>
        </p:txBody>
      </p:sp>
    </p:spTree>
    <p:extLst>
      <p:ext uri="{BB962C8B-B14F-4D97-AF65-F5344CB8AC3E}">
        <p14:creationId xmlns:p14="http://schemas.microsoft.com/office/powerpoint/2010/main" val="15772167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2492990"/>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A </a:t>
            </a:r>
            <a:r>
              <a:rPr lang="en-US" sz="2000" dirty="0">
                <a:solidFill>
                  <a:srgbClr val="800000"/>
                </a:solidFill>
                <a:latin typeface="+mn-lt"/>
              </a:rPr>
              <a:t>system under the model is comprised of</a:t>
            </a:r>
            <a:r>
              <a:rPr lang="en-US" sz="2000" dirty="0" smtClean="0">
                <a:solidFill>
                  <a:srgbClr val="800000"/>
                </a:solidFill>
                <a:latin typeface="+mn-lt"/>
              </a:rPr>
              <a:t>:</a:t>
            </a:r>
          </a:p>
          <a:p>
            <a:pPr marL="800100" lvl="1" indent="-342900" algn="just">
              <a:spcBef>
                <a:spcPts val="600"/>
              </a:spcBef>
              <a:buBlip>
                <a:blip r:embed="rId3"/>
              </a:buBlip>
            </a:pPr>
            <a:r>
              <a:rPr lang="en-US" sz="1800" dirty="0" smtClean="0">
                <a:solidFill>
                  <a:srgbClr val="000099"/>
                </a:solidFill>
                <a:latin typeface="+mn-lt"/>
              </a:rPr>
              <a:t>Users: ordinary</a:t>
            </a:r>
            <a:r>
              <a:rPr lang="en-US" sz="1800" dirty="0">
                <a:solidFill>
                  <a:srgbClr val="000099"/>
                </a:solidFill>
                <a:latin typeface="+mn-lt"/>
              </a:rPr>
              <a:t>, application developers, system programmers, system controllers, system managers</a:t>
            </a:r>
            <a:r>
              <a:rPr lang="en-US" sz="1800" dirty="0" smtClean="0">
                <a:solidFill>
                  <a:srgbClr val="000099"/>
                </a:solidFill>
                <a:latin typeface="+mn-lt"/>
              </a:rPr>
              <a:t>/ auditors </a:t>
            </a:r>
            <a:r>
              <a:rPr lang="en-US" sz="1800" dirty="0">
                <a:solidFill>
                  <a:srgbClr val="000099"/>
                </a:solidFill>
                <a:latin typeface="+mn-lt"/>
              </a:rPr>
              <a:t>and </a:t>
            </a:r>
            <a:r>
              <a:rPr lang="en-US" sz="1800" dirty="0" smtClean="0">
                <a:solidFill>
                  <a:srgbClr val="000099"/>
                </a:solidFill>
                <a:latin typeface="+mn-lt"/>
              </a:rPr>
              <a:t>repair</a:t>
            </a:r>
          </a:p>
          <a:p>
            <a:pPr marL="800100" lvl="1" indent="-342900" algn="just">
              <a:spcBef>
                <a:spcPts val="600"/>
              </a:spcBef>
              <a:buBlip>
                <a:blip r:embed="rId3"/>
              </a:buBlip>
            </a:pPr>
            <a:r>
              <a:rPr lang="en-US" sz="1800" dirty="0">
                <a:solidFill>
                  <a:srgbClr val="000099"/>
                </a:solidFill>
                <a:latin typeface="+mn-lt"/>
              </a:rPr>
              <a:t>Objects: development code/test data, production code, production data, software tools, system programs, system programs in modification, system and application logs, and </a:t>
            </a:r>
            <a:r>
              <a:rPr lang="en-US" sz="1800" dirty="0" smtClean="0">
                <a:solidFill>
                  <a:srgbClr val="000099"/>
                </a:solidFill>
                <a:latin typeface="+mn-lt"/>
              </a:rPr>
              <a:t>repair</a:t>
            </a:r>
            <a:endParaRPr lang="en-US" sz="1800" dirty="0">
              <a:solidFill>
                <a:srgbClr val="000099"/>
              </a:solidFill>
              <a:latin typeface="+mn-lt"/>
            </a:endParaRPr>
          </a:p>
        </p:txBody>
      </p:sp>
    </p:spTree>
    <p:extLst>
      <p:ext uri="{BB962C8B-B14F-4D97-AF65-F5344CB8AC3E}">
        <p14:creationId xmlns:p14="http://schemas.microsoft.com/office/powerpoint/2010/main" val="31695579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4431983"/>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To </a:t>
            </a:r>
            <a:r>
              <a:rPr lang="en-US" sz="2000" dirty="0">
                <a:solidFill>
                  <a:srgbClr val="800000"/>
                </a:solidFill>
                <a:latin typeface="+mn-lt"/>
              </a:rPr>
              <a:t>meet the security and integrity needs of an arbitrary system and user access to objects, </a:t>
            </a:r>
            <a:r>
              <a:rPr lang="en-US" sz="2000" dirty="0" err="1">
                <a:solidFill>
                  <a:srgbClr val="800000"/>
                </a:solidFill>
                <a:latin typeface="+mn-lt"/>
              </a:rPr>
              <a:t>Lipner</a:t>
            </a:r>
            <a:r>
              <a:rPr lang="en-US" sz="2000" dirty="0">
                <a:solidFill>
                  <a:srgbClr val="800000"/>
                </a:solidFill>
                <a:latin typeface="+mn-lt"/>
              </a:rPr>
              <a:t> provides two security levels, in the following order (higher to lower</a:t>
            </a:r>
            <a:r>
              <a:rPr lang="en-US" sz="2000" dirty="0" smtClean="0">
                <a:solidFill>
                  <a:srgbClr val="800000"/>
                </a:solidFill>
                <a:latin typeface="+mn-lt"/>
              </a:rPr>
              <a:t>):</a:t>
            </a:r>
          </a:p>
          <a:p>
            <a:pPr algn="just">
              <a:spcBef>
                <a:spcPts val="600"/>
              </a:spcBef>
            </a:pPr>
            <a:r>
              <a:rPr lang="en-US" sz="2000" dirty="0">
                <a:solidFill>
                  <a:srgbClr val="800000"/>
                </a:solidFill>
                <a:latin typeface="+mn-lt"/>
              </a:rPr>
              <a:t>There are two confidentiality levels:</a:t>
            </a:r>
          </a:p>
          <a:p>
            <a:pPr marL="800100" lvl="1" indent="-342900" algn="just">
              <a:spcBef>
                <a:spcPts val="600"/>
              </a:spcBef>
              <a:buBlip>
                <a:blip r:embed="rId3"/>
              </a:buBlip>
            </a:pPr>
            <a:r>
              <a:rPr lang="en-US" sz="1800" dirty="0" smtClean="0">
                <a:solidFill>
                  <a:srgbClr val="000099"/>
                </a:solidFill>
                <a:latin typeface="+mn-lt"/>
              </a:rPr>
              <a:t>Audit </a:t>
            </a:r>
            <a:r>
              <a:rPr lang="en-US" sz="1800" dirty="0">
                <a:solidFill>
                  <a:srgbClr val="000099"/>
                </a:solidFill>
                <a:latin typeface="+mn-lt"/>
              </a:rPr>
              <a:t>Manager (AM): system audit and management functions are at this </a:t>
            </a:r>
            <a:r>
              <a:rPr lang="en-US" sz="1800" dirty="0" smtClean="0">
                <a:solidFill>
                  <a:srgbClr val="000099"/>
                </a:solidFill>
                <a:latin typeface="+mn-lt"/>
              </a:rPr>
              <a:t>level</a:t>
            </a:r>
          </a:p>
          <a:p>
            <a:pPr marL="800100" lvl="1" indent="-342900" algn="just">
              <a:spcBef>
                <a:spcPts val="600"/>
              </a:spcBef>
              <a:buBlip>
                <a:blip r:embed="rId3"/>
              </a:buBlip>
            </a:pPr>
            <a:r>
              <a:rPr lang="en-US" sz="1800" dirty="0" smtClean="0">
                <a:solidFill>
                  <a:srgbClr val="000099"/>
                </a:solidFill>
                <a:latin typeface="+mn-lt"/>
              </a:rPr>
              <a:t>System </a:t>
            </a:r>
            <a:r>
              <a:rPr lang="en-US" sz="1800" dirty="0">
                <a:solidFill>
                  <a:srgbClr val="000099"/>
                </a:solidFill>
                <a:latin typeface="+mn-lt"/>
              </a:rPr>
              <a:t>Low (SL): any process can read information at this </a:t>
            </a:r>
            <a:r>
              <a:rPr lang="en-US" sz="1800" dirty="0" smtClean="0">
                <a:solidFill>
                  <a:srgbClr val="000099"/>
                </a:solidFill>
                <a:latin typeface="+mn-lt"/>
              </a:rPr>
              <a:t>level</a:t>
            </a:r>
            <a:endParaRPr lang="en-US" sz="1800" dirty="0">
              <a:solidFill>
                <a:srgbClr val="000099"/>
              </a:solidFill>
              <a:latin typeface="+mn-lt"/>
            </a:endParaRPr>
          </a:p>
          <a:p>
            <a:pPr marL="0" lvl="1" algn="just">
              <a:spcBef>
                <a:spcPts val="600"/>
              </a:spcBef>
            </a:pPr>
            <a:r>
              <a:rPr lang="en-US" sz="2000" dirty="0">
                <a:solidFill>
                  <a:srgbClr val="800000"/>
                </a:solidFill>
                <a:latin typeface="+mn-lt"/>
              </a:rPr>
              <a:t>In addition there are three confidentiality categories:</a:t>
            </a:r>
          </a:p>
          <a:p>
            <a:pPr marL="285750" lvl="1" indent="-285750" algn="just">
              <a:spcBef>
                <a:spcPts val="600"/>
              </a:spcBef>
              <a:buFont typeface="Arial" panose="020B0604020202020204" pitchFamily="34" charset="0"/>
              <a:buChar char="•"/>
            </a:pPr>
            <a:r>
              <a:rPr lang="en-US" sz="1800" dirty="0">
                <a:solidFill>
                  <a:srgbClr val="000099"/>
                </a:solidFill>
                <a:latin typeface="+mn-lt"/>
              </a:rPr>
              <a:t>Production (SP): production code and data.</a:t>
            </a:r>
          </a:p>
          <a:p>
            <a:pPr marL="285750" lvl="1" indent="-285750" algn="just">
              <a:spcBef>
                <a:spcPts val="600"/>
              </a:spcBef>
              <a:buFont typeface="Arial" panose="020B0604020202020204" pitchFamily="34" charset="0"/>
              <a:buChar char="•"/>
            </a:pPr>
            <a:r>
              <a:rPr lang="en-US" sz="1800" dirty="0">
                <a:solidFill>
                  <a:srgbClr val="000099"/>
                </a:solidFill>
                <a:latin typeface="+mn-lt"/>
              </a:rPr>
              <a:t>Development (SD): programs under development.</a:t>
            </a:r>
          </a:p>
          <a:p>
            <a:pPr marL="285750" lvl="1" indent="-285750" algn="just">
              <a:spcBef>
                <a:spcPts val="600"/>
              </a:spcBef>
              <a:buFont typeface="Arial" panose="020B0604020202020204" pitchFamily="34" charset="0"/>
              <a:buChar char="•"/>
            </a:pPr>
            <a:r>
              <a:rPr lang="en-US" sz="1800" dirty="0">
                <a:solidFill>
                  <a:srgbClr val="000099"/>
                </a:solidFill>
                <a:latin typeface="+mn-lt"/>
              </a:rPr>
              <a:t>System Development (SSD): system programs in development.</a:t>
            </a:r>
          </a:p>
          <a:p>
            <a:pPr marL="0" lvl="1" algn="just">
              <a:spcBef>
                <a:spcPts val="600"/>
              </a:spcBef>
            </a:pPr>
            <a:endParaRPr lang="en-US" sz="1800" dirty="0" smtClean="0">
              <a:solidFill>
                <a:srgbClr val="000099"/>
              </a:solidFill>
              <a:latin typeface="+mn-lt"/>
            </a:endParaRPr>
          </a:p>
        </p:txBody>
      </p:sp>
    </p:spTree>
    <p:extLst>
      <p:ext uri="{BB962C8B-B14F-4D97-AF65-F5344CB8AC3E}">
        <p14:creationId xmlns:p14="http://schemas.microsoft.com/office/powerpoint/2010/main" val="37283318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3400931"/>
          </a:xfrm>
          <a:prstGeom prst="rect">
            <a:avLst/>
          </a:prstGeom>
        </p:spPr>
        <p:txBody>
          <a:bodyPr wrap="square">
            <a:spAutoFit/>
          </a:bodyPr>
          <a:lstStyle/>
          <a:p>
            <a:pPr algn="just">
              <a:spcBef>
                <a:spcPts val="600"/>
              </a:spcBef>
            </a:pPr>
            <a:r>
              <a:rPr lang="en-US" sz="2000" dirty="0" smtClean="0">
                <a:solidFill>
                  <a:srgbClr val="800000"/>
                </a:solidFill>
                <a:latin typeface="+mn-lt"/>
              </a:rPr>
              <a:t>There </a:t>
            </a:r>
            <a:r>
              <a:rPr lang="en-US" sz="2000" dirty="0">
                <a:solidFill>
                  <a:srgbClr val="800000"/>
                </a:solidFill>
                <a:latin typeface="+mn-lt"/>
              </a:rPr>
              <a:t>are three integrity </a:t>
            </a:r>
            <a:r>
              <a:rPr lang="en-US" sz="2000" dirty="0" smtClean="0">
                <a:solidFill>
                  <a:srgbClr val="800000"/>
                </a:solidFill>
                <a:latin typeface="+mn-lt"/>
              </a:rPr>
              <a:t>classification(highest </a:t>
            </a:r>
            <a:r>
              <a:rPr lang="en-US" sz="2000" dirty="0">
                <a:solidFill>
                  <a:srgbClr val="800000"/>
                </a:solidFill>
                <a:latin typeface="+mn-lt"/>
              </a:rPr>
              <a:t>to lowest):</a:t>
            </a:r>
          </a:p>
          <a:p>
            <a:pPr marL="342900" indent="-342900" algn="just">
              <a:spcBef>
                <a:spcPts val="600"/>
              </a:spcBef>
              <a:buFont typeface="Arial" panose="020B0604020202020204" pitchFamily="34" charset="0"/>
              <a:buChar char="•"/>
            </a:pPr>
            <a:r>
              <a:rPr lang="en-US" sz="2000" dirty="0">
                <a:solidFill>
                  <a:srgbClr val="800000"/>
                </a:solidFill>
                <a:latin typeface="+mn-lt"/>
              </a:rPr>
              <a:t>System Program (ISP): system software</a:t>
            </a:r>
          </a:p>
          <a:p>
            <a:pPr marL="342900" indent="-342900" algn="just">
              <a:spcBef>
                <a:spcPts val="600"/>
              </a:spcBef>
              <a:buFont typeface="Arial" panose="020B0604020202020204" pitchFamily="34" charset="0"/>
              <a:buChar char="•"/>
            </a:pPr>
            <a:r>
              <a:rPr lang="en-US" sz="2000" dirty="0">
                <a:solidFill>
                  <a:srgbClr val="800000"/>
                </a:solidFill>
                <a:latin typeface="+mn-lt"/>
              </a:rPr>
              <a:t>Operational (IO): production programs and development software</a:t>
            </a:r>
          </a:p>
          <a:p>
            <a:pPr marL="342900" indent="-342900" algn="just">
              <a:spcBef>
                <a:spcPts val="600"/>
              </a:spcBef>
              <a:buFont typeface="Arial" panose="020B0604020202020204" pitchFamily="34" charset="0"/>
              <a:buChar char="•"/>
            </a:pPr>
            <a:r>
              <a:rPr lang="en-US" sz="2000" dirty="0">
                <a:solidFill>
                  <a:srgbClr val="800000"/>
                </a:solidFill>
                <a:latin typeface="+mn-lt"/>
              </a:rPr>
              <a:t>System Low (ISL): user level behavior</a:t>
            </a:r>
          </a:p>
          <a:p>
            <a:pPr algn="just">
              <a:spcBef>
                <a:spcPts val="600"/>
              </a:spcBef>
            </a:pPr>
            <a:endParaRPr lang="en-US" sz="2000" dirty="0" smtClean="0">
              <a:solidFill>
                <a:srgbClr val="800000"/>
              </a:solidFill>
              <a:latin typeface="+mn-lt"/>
            </a:endParaRPr>
          </a:p>
          <a:p>
            <a:pPr algn="just">
              <a:spcBef>
                <a:spcPts val="600"/>
              </a:spcBef>
            </a:pPr>
            <a:r>
              <a:rPr lang="en-US" sz="2000" dirty="0" smtClean="0">
                <a:solidFill>
                  <a:srgbClr val="800000"/>
                </a:solidFill>
                <a:latin typeface="+mn-lt"/>
              </a:rPr>
              <a:t>And </a:t>
            </a:r>
            <a:r>
              <a:rPr lang="en-US" sz="2000" dirty="0">
                <a:solidFill>
                  <a:srgbClr val="800000"/>
                </a:solidFill>
                <a:latin typeface="+mn-lt"/>
              </a:rPr>
              <a:t>two integrity categories:</a:t>
            </a:r>
          </a:p>
          <a:p>
            <a:pPr marL="342900" indent="-342900" algn="just">
              <a:spcBef>
                <a:spcPts val="600"/>
              </a:spcBef>
              <a:buFont typeface="Arial" panose="020B0604020202020204" pitchFamily="34" charset="0"/>
              <a:buChar char="•"/>
            </a:pPr>
            <a:r>
              <a:rPr lang="en-US" sz="2000" dirty="0">
                <a:solidFill>
                  <a:srgbClr val="800000"/>
                </a:solidFill>
                <a:latin typeface="+mn-lt"/>
              </a:rPr>
              <a:t>Development (ID)</a:t>
            </a:r>
          </a:p>
          <a:p>
            <a:pPr marL="342900" indent="-342900" algn="just">
              <a:spcBef>
                <a:spcPts val="600"/>
              </a:spcBef>
              <a:buFont typeface="Arial" panose="020B0604020202020204" pitchFamily="34" charset="0"/>
              <a:buChar char="•"/>
            </a:pPr>
            <a:r>
              <a:rPr lang="en-US" sz="2000" dirty="0">
                <a:solidFill>
                  <a:srgbClr val="800000"/>
                </a:solidFill>
                <a:latin typeface="+mn-lt"/>
              </a:rPr>
              <a:t>Production (IP)</a:t>
            </a:r>
          </a:p>
        </p:txBody>
      </p:sp>
    </p:spTree>
    <p:extLst>
      <p:ext uri="{BB962C8B-B14F-4D97-AF65-F5344CB8AC3E}">
        <p14:creationId xmlns:p14="http://schemas.microsoft.com/office/powerpoint/2010/main" val="20632261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5170646"/>
          </a:xfrm>
          <a:prstGeom prst="rect">
            <a:avLst/>
          </a:prstGeom>
        </p:spPr>
        <p:txBody>
          <a:bodyPr wrap="square">
            <a:spAutoFit/>
          </a:bodyPr>
          <a:lstStyle/>
          <a:p>
            <a:pPr marL="342900" indent="-342900" algn="just">
              <a:spcBef>
                <a:spcPts val="600"/>
              </a:spcBef>
              <a:buBlip>
                <a:blip r:embed="rId2"/>
              </a:buBlip>
            </a:pPr>
            <a:r>
              <a:rPr lang="en-US" sz="1400" dirty="0">
                <a:solidFill>
                  <a:srgbClr val="800000"/>
                </a:solidFill>
                <a:latin typeface="+mn-lt"/>
              </a:rPr>
              <a:t>Security levels (both confidentiality and integrity) are assigned </a:t>
            </a:r>
            <a:r>
              <a:rPr lang="en-US" sz="1400" dirty="0" smtClean="0">
                <a:solidFill>
                  <a:srgbClr val="800000"/>
                </a:solidFill>
                <a:latin typeface="+mn-lt"/>
              </a:rPr>
              <a:t>to subjects </a:t>
            </a:r>
            <a:r>
              <a:rPr lang="en-US" sz="1400" dirty="0">
                <a:solidFill>
                  <a:srgbClr val="800000"/>
                </a:solidFill>
                <a:latin typeface="+mn-lt"/>
              </a:rPr>
              <a:t>based on their roles in the organization and their need </a:t>
            </a:r>
            <a:r>
              <a:rPr lang="en-US" sz="1400" dirty="0" smtClean="0">
                <a:solidFill>
                  <a:srgbClr val="800000"/>
                </a:solidFill>
                <a:latin typeface="+mn-lt"/>
              </a:rPr>
              <a:t>to know.</a:t>
            </a:r>
          </a:p>
          <a:p>
            <a:pPr algn="just">
              <a:spcBef>
                <a:spcPts val="600"/>
              </a:spcBef>
            </a:pPr>
            <a:endParaRPr lang="en-US" sz="1400" dirty="0" smtClean="0">
              <a:solidFill>
                <a:srgbClr val="800000"/>
              </a:solidFill>
              <a:latin typeface="+mn-lt"/>
            </a:endParaRPr>
          </a:p>
          <a:p>
            <a:pPr algn="just">
              <a:spcBef>
                <a:spcPts val="600"/>
              </a:spcBef>
            </a:pPr>
            <a:endParaRPr lang="en-US" sz="1400" dirty="0">
              <a:solidFill>
                <a:srgbClr val="800000"/>
              </a:solidFill>
              <a:latin typeface="+mn-lt"/>
            </a:endParaRPr>
          </a:p>
          <a:p>
            <a:pPr algn="just">
              <a:spcBef>
                <a:spcPts val="600"/>
              </a:spcBef>
            </a:pPr>
            <a:endParaRPr lang="en-US" sz="1400" dirty="0" smtClean="0">
              <a:solidFill>
                <a:srgbClr val="800000"/>
              </a:solidFill>
              <a:latin typeface="+mn-lt"/>
            </a:endParaRPr>
          </a:p>
          <a:p>
            <a:pPr algn="just">
              <a:spcBef>
                <a:spcPts val="600"/>
              </a:spcBef>
            </a:pPr>
            <a:endParaRPr lang="en-US" sz="1400" dirty="0">
              <a:solidFill>
                <a:srgbClr val="800000"/>
              </a:solidFill>
              <a:latin typeface="+mn-lt"/>
            </a:endParaRPr>
          </a:p>
          <a:p>
            <a:pPr algn="just">
              <a:spcBef>
                <a:spcPts val="600"/>
              </a:spcBef>
            </a:pPr>
            <a:endParaRPr lang="en-US" sz="1400" dirty="0" smtClean="0">
              <a:solidFill>
                <a:srgbClr val="800000"/>
              </a:solidFill>
              <a:latin typeface="+mn-lt"/>
            </a:endParaRPr>
          </a:p>
          <a:p>
            <a:pPr algn="just">
              <a:spcBef>
                <a:spcPts val="600"/>
              </a:spcBef>
            </a:pPr>
            <a:endParaRPr lang="en-US" sz="1400" dirty="0">
              <a:solidFill>
                <a:srgbClr val="800000"/>
              </a:solidFill>
              <a:latin typeface="+mn-lt"/>
            </a:endParaRPr>
          </a:p>
          <a:p>
            <a:pPr algn="just">
              <a:spcBef>
                <a:spcPts val="600"/>
              </a:spcBef>
            </a:pPr>
            <a:endParaRPr lang="en-US" sz="1400" dirty="0" smtClean="0">
              <a:solidFill>
                <a:srgbClr val="800000"/>
              </a:solidFill>
              <a:latin typeface="+mn-lt"/>
            </a:endParaRPr>
          </a:p>
          <a:p>
            <a:pPr algn="just">
              <a:spcBef>
                <a:spcPts val="600"/>
              </a:spcBef>
            </a:pPr>
            <a:endParaRPr lang="en-US" sz="1400" dirty="0">
              <a:solidFill>
                <a:srgbClr val="800000"/>
              </a:solidFill>
              <a:latin typeface="+mn-lt"/>
            </a:endParaRPr>
          </a:p>
          <a:p>
            <a:pPr algn="just">
              <a:spcBef>
                <a:spcPts val="600"/>
              </a:spcBef>
            </a:pPr>
            <a:endParaRPr lang="en-US" sz="1400" dirty="0" smtClean="0">
              <a:solidFill>
                <a:srgbClr val="800000"/>
              </a:solidFill>
              <a:latin typeface="+mn-lt"/>
            </a:endParaRPr>
          </a:p>
          <a:p>
            <a:pPr algn="just">
              <a:spcBef>
                <a:spcPts val="600"/>
              </a:spcBef>
            </a:pPr>
            <a:endParaRPr lang="en-US" sz="1400" dirty="0">
              <a:solidFill>
                <a:srgbClr val="800000"/>
              </a:solidFill>
              <a:latin typeface="+mn-lt"/>
            </a:endParaRPr>
          </a:p>
          <a:p>
            <a:pPr algn="just">
              <a:spcBef>
                <a:spcPts val="600"/>
              </a:spcBef>
            </a:pPr>
            <a:endParaRPr lang="en-US" sz="1400" dirty="0" smtClean="0">
              <a:solidFill>
                <a:srgbClr val="800000"/>
              </a:solidFill>
              <a:latin typeface="+mn-lt"/>
            </a:endParaRPr>
          </a:p>
          <a:p>
            <a:pPr algn="just">
              <a:spcBef>
                <a:spcPts val="600"/>
              </a:spcBef>
            </a:pPr>
            <a:endParaRPr lang="en-US" sz="1400" dirty="0">
              <a:solidFill>
                <a:srgbClr val="800000"/>
              </a:solidFill>
              <a:latin typeface="+mn-lt"/>
            </a:endParaRPr>
          </a:p>
          <a:p>
            <a:pPr algn="just">
              <a:spcBef>
                <a:spcPts val="600"/>
              </a:spcBef>
            </a:pPr>
            <a:endParaRPr lang="en-US" sz="1400" dirty="0" smtClean="0">
              <a:solidFill>
                <a:srgbClr val="800000"/>
              </a:solidFill>
              <a:latin typeface="+mn-lt"/>
            </a:endParaRPr>
          </a:p>
          <a:p>
            <a:pPr algn="just">
              <a:spcBef>
                <a:spcPts val="600"/>
              </a:spcBef>
            </a:pPr>
            <a:endParaRPr lang="en-US" sz="1400" dirty="0">
              <a:solidFill>
                <a:srgbClr val="800000"/>
              </a:solidFill>
              <a:latin typeface="+mn-lt"/>
            </a:endParaRPr>
          </a:p>
          <a:p>
            <a:pPr algn="just">
              <a:spcBef>
                <a:spcPts val="600"/>
              </a:spcBef>
            </a:pPr>
            <a:r>
              <a:rPr lang="en-US" sz="1200" dirty="0" smtClean="0">
                <a:solidFill>
                  <a:srgbClr val="800000"/>
                </a:solidFill>
                <a:latin typeface="+mn-lt"/>
              </a:rPr>
              <a:t>Here </a:t>
            </a:r>
            <a:r>
              <a:rPr lang="en-US" sz="1200" dirty="0">
                <a:solidFill>
                  <a:srgbClr val="800000"/>
                </a:solidFill>
                <a:latin typeface="+mn-lt"/>
              </a:rPr>
              <a:t>downgrade means the ability to move software (objects) </a:t>
            </a:r>
            <a:r>
              <a:rPr lang="en-US" sz="1200" dirty="0" smtClean="0">
                <a:solidFill>
                  <a:srgbClr val="800000"/>
                </a:solidFill>
                <a:latin typeface="+mn-lt"/>
              </a:rPr>
              <a:t>from development </a:t>
            </a:r>
            <a:r>
              <a:rPr lang="en-US" sz="1200" dirty="0">
                <a:solidFill>
                  <a:srgbClr val="800000"/>
                </a:solidFill>
                <a:latin typeface="+mn-lt"/>
              </a:rPr>
              <a:t>to production.</a:t>
            </a:r>
            <a:endParaRPr lang="en-US" sz="1200" dirty="0" smtClean="0">
              <a:solidFill>
                <a:srgbClr val="800000"/>
              </a:solidFill>
              <a:latin typeface="+mn-lt"/>
            </a:endParaRPr>
          </a:p>
          <a:p>
            <a:pPr marL="342900" indent="-342900" algn="just">
              <a:spcBef>
                <a:spcPts val="600"/>
              </a:spcBef>
              <a:buBlip>
                <a:blip r:embed="rId2"/>
              </a:buBlip>
            </a:pPr>
            <a:endParaRPr lang="en-US" sz="1400" dirty="0">
              <a:solidFill>
                <a:srgbClr val="800000"/>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583762178"/>
              </p:ext>
            </p:extLst>
          </p:nvPr>
        </p:nvGraphicFramePr>
        <p:xfrm>
          <a:off x="2145322" y="1688122"/>
          <a:ext cx="5539153" cy="3383280"/>
        </p:xfrm>
        <a:graphic>
          <a:graphicData uri="http://schemas.openxmlformats.org/drawingml/2006/table">
            <a:tbl>
              <a:tblPr firstRow="1" bandRow="1">
                <a:tableStyleId>{5C22544A-7EE6-4342-B048-85BDC9FD1C3A}</a:tableStyleId>
              </a:tblPr>
              <a:tblGrid>
                <a:gridCol w="2154116">
                  <a:extLst>
                    <a:ext uri="{9D8B030D-6E8A-4147-A177-3AD203B41FA5}">
                      <a16:colId xmlns:a16="http://schemas.microsoft.com/office/drawing/2014/main" val="20000"/>
                    </a:ext>
                  </a:extLst>
                </a:gridCol>
                <a:gridCol w="1860950">
                  <a:extLst>
                    <a:ext uri="{9D8B030D-6E8A-4147-A177-3AD203B41FA5}">
                      <a16:colId xmlns:a16="http://schemas.microsoft.com/office/drawing/2014/main" val="20001"/>
                    </a:ext>
                  </a:extLst>
                </a:gridCol>
                <a:gridCol w="1524087">
                  <a:extLst>
                    <a:ext uri="{9D8B030D-6E8A-4147-A177-3AD203B41FA5}">
                      <a16:colId xmlns:a16="http://schemas.microsoft.com/office/drawing/2014/main" val="20002"/>
                    </a:ext>
                  </a:extLst>
                </a:gridCol>
              </a:tblGrid>
              <a:tr h="323793">
                <a:tc>
                  <a:txBody>
                    <a:bodyPr/>
                    <a:lstStyle/>
                    <a:p>
                      <a:pPr algn="ctr"/>
                      <a:r>
                        <a:rPr lang="en-US" dirty="0" smtClean="0"/>
                        <a:t>User Role</a:t>
                      </a:r>
                      <a:endParaRPr lang="en-US" dirty="0"/>
                    </a:p>
                  </a:txBody>
                  <a:tcPr/>
                </a:tc>
                <a:tc>
                  <a:txBody>
                    <a:bodyPr/>
                    <a:lstStyle/>
                    <a:p>
                      <a:pPr algn="ctr"/>
                      <a:r>
                        <a:rPr lang="en-US" dirty="0" smtClean="0"/>
                        <a:t>Confidentiality</a:t>
                      </a:r>
                      <a:endParaRPr lang="en-US" dirty="0"/>
                    </a:p>
                  </a:txBody>
                  <a:tcPr/>
                </a:tc>
                <a:tc>
                  <a:txBody>
                    <a:bodyPr/>
                    <a:lstStyle/>
                    <a:p>
                      <a:pPr algn="ctr"/>
                      <a:r>
                        <a:rPr lang="en-US" dirty="0" smtClean="0"/>
                        <a:t>Integrity</a:t>
                      </a:r>
                      <a:endParaRPr lang="en-US" dirty="0"/>
                    </a:p>
                  </a:txBody>
                  <a:tcPr/>
                </a:tc>
                <a:extLst>
                  <a:ext uri="{0D108BD9-81ED-4DB2-BD59-A6C34878D82A}">
                    <a16:rowId xmlns:a16="http://schemas.microsoft.com/office/drawing/2014/main" val="10000"/>
                  </a:ext>
                </a:extLst>
              </a:tr>
              <a:tr h="323793">
                <a:tc>
                  <a:txBody>
                    <a:bodyPr/>
                    <a:lstStyle/>
                    <a:p>
                      <a:pPr algn="ctr"/>
                      <a:r>
                        <a:rPr lang="en-US" dirty="0" smtClean="0"/>
                        <a:t>Ordinary users</a:t>
                      </a:r>
                      <a:endParaRPr lang="en-US" dirty="0"/>
                    </a:p>
                  </a:txBody>
                  <a:tcPr/>
                </a:tc>
                <a:tc>
                  <a:txBody>
                    <a:bodyPr/>
                    <a:lstStyle/>
                    <a:p>
                      <a:pPr algn="ctr"/>
                      <a:r>
                        <a:rPr lang="en-US" dirty="0" smtClean="0"/>
                        <a:t>(SL, {SP})</a:t>
                      </a:r>
                      <a:endParaRPr lang="en-US" dirty="0"/>
                    </a:p>
                  </a:txBody>
                  <a:tcPr/>
                </a:tc>
                <a:tc>
                  <a:txBody>
                    <a:bodyPr/>
                    <a:lstStyle/>
                    <a:p>
                      <a:pPr algn="ctr"/>
                      <a:r>
                        <a:rPr lang="en-US" dirty="0" smtClean="0"/>
                        <a:t> (ISL, {IP})</a:t>
                      </a:r>
                      <a:endParaRPr lang="en-US" dirty="0"/>
                    </a:p>
                  </a:txBody>
                  <a:tcPr/>
                </a:tc>
                <a:extLst>
                  <a:ext uri="{0D108BD9-81ED-4DB2-BD59-A6C34878D82A}">
                    <a16:rowId xmlns:a16="http://schemas.microsoft.com/office/drawing/2014/main" val="10001"/>
                  </a:ext>
                </a:extLst>
              </a:tr>
              <a:tr h="558876">
                <a:tc>
                  <a:txBody>
                    <a:bodyPr/>
                    <a:lstStyle/>
                    <a:p>
                      <a:pPr algn="ctr"/>
                      <a:r>
                        <a:rPr lang="en-US" dirty="0" smtClean="0"/>
                        <a:t>Application developers</a:t>
                      </a:r>
                      <a:endParaRPr lang="en-US" dirty="0"/>
                    </a:p>
                  </a:txBody>
                  <a:tcPr/>
                </a:tc>
                <a:tc>
                  <a:txBody>
                    <a:bodyPr/>
                    <a:lstStyle/>
                    <a:p>
                      <a:pPr algn="ctr"/>
                      <a:r>
                        <a:rPr lang="en-US" dirty="0" smtClean="0"/>
                        <a:t>(SL, {SD})</a:t>
                      </a:r>
                      <a:endParaRPr lang="en-US" dirty="0"/>
                    </a:p>
                  </a:txBody>
                  <a:tcPr/>
                </a:tc>
                <a:tc>
                  <a:txBody>
                    <a:bodyPr/>
                    <a:lstStyle/>
                    <a:p>
                      <a:pPr algn="ctr"/>
                      <a:r>
                        <a:rPr lang="en-US" dirty="0" smtClean="0"/>
                        <a:t>{ISL, {ID})</a:t>
                      </a:r>
                      <a:endParaRPr lang="en-US" dirty="0"/>
                    </a:p>
                  </a:txBody>
                  <a:tcPr/>
                </a:tc>
                <a:extLst>
                  <a:ext uri="{0D108BD9-81ED-4DB2-BD59-A6C34878D82A}">
                    <a16:rowId xmlns:a16="http://schemas.microsoft.com/office/drawing/2014/main" val="10002"/>
                  </a:ext>
                </a:extLst>
              </a:tr>
              <a:tr h="558876">
                <a:tc>
                  <a:txBody>
                    <a:bodyPr/>
                    <a:lstStyle/>
                    <a:p>
                      <a:pPr algn="ctr"/>
                      <a:r>
                        <a:rPr lang="en-US" dirty="0" smtClean="0"/>
                        <a:t>System programmers</a:t>
                      </a:r>
                      <a:endParaRPr lang="en-US" dirty="0"/>
                    </a:p>
                  </a:txBody>
                  <a:tcPr/>
                </a:tc>
                <a:tc>
                  <a:txBody>
                    <a:bodyPr/>
                    <a:lstStyle/>
                    <a:p>
                      <a:pPr algn="ctr"/>
                      <a:r>
                        <a:rPr lang="en-US" dirty="0" smtClean="0"/>
                        <a:t>(SL, {SSD})</a:t>
                      </a:r>
                      <a:endParaRPr lang="en-US" dirty="0"/>
                    </a:p>
                  </a:txBody>
                  <a:tcPr/>
                </a:tc>
                <a:tc>
                  <a:txBody>
                    <a:bodyPr/>
                    <a:lstStyle/>
                    <a:p>
                      <a:pPr algn="ctr"/>
                      <a:r>
                        <a:rPr lang="en-US" dirty="0" smtClean="0"/>
                        <a:t>{ISL, {ID})</a:t>
                      </a:r>
                      <a:endParaRPr lang="en-US" dirty="0"/>
                    </a:p>
                  </a:txBody>
                  <a:tcPr/>
                </a:tc>
                <a:extLst>
                  <a:ext uri="{0D108BD9-81ED-4DB2-BD59-A6C34878D82A}">
                    <a16:rowId xmlns:a16="http://schemas.microsoft.com/office/drawing/2014/main" val="10003"/>
                  </a:ext>
                </a:extLst>
              </a:tr>
              <a:tr h="558876">
                <a:tc>
                  <a:txBody>
                    <a:bodyPr/>
                    <a:lstStyle/>
                    <a:p>
                      <a:pPr algn="ctr"/>
                      <a:r>
                        <a:rPr lang="en-US" dirty="0" smtClean="0"/>
                        <a:t>System managers/auditors</a:t>
                      </a:r>
                      <a:endParaRPr lang="en-US" dirty="0"/>
                    </a:p>
                  </a:txBody>
                  <a:tcPr/>
                </a:tc>
                <a:tc>
                  <a:txBody>
                    <a:bodyPr/>
                    <a:lstStyle/>
                    <a:p>
                      <a:pPr algn="ctr"/>
                      <a:r>
                        <a:rPr lang="en-US" dirty="0" smtClean="0"/>
                        <a:t>(AM, {SP, SD, SSD})</a:t>
                      </a:r>
                      <a:endParaRPr lang="en-US" dirty="0"/>
                    </a:p>
                  </a:txBody>
                  <a:tcPr/>
                </a:tc>
                <a:tc>
                  <a:txBody>
                    <a:bodyPr/>
                    <a:lstStyle/>
                    <a:p>
                      <a:pPr algn="ctr"/>
                      <a:r>
                        <a:rPr lang="en-US" dirty="0" smtClean="0"/>
                        <a:t>{ISL, {IP, ID})</a:t>
                      </a:r>
                      <a:endParaRPr lang="en-US" dirty="0"/>
                    </a:p>
                  </a:txBody>
                  <a:tcPr/>
                </a:tc>
                <a:extLst>
                  <a:ext uri="{0D108BD9-81ED-4DB2-BD59-A6C34878D82A}">
                    <a16:rowId xmlns:a16="http://schemas.microsoft.com/office/drawing/2014/main" val="10004"/>
                  </a:ext>
                </a:extLst>
              </a:tr>
              <a:tr h="323793">
                <a:tc>
                  <a:txBody>
                    <a:bodyPr/>
                    <a:lstStyle/>
                    <a:p>
                      <a:pPr algn="ctr"/>
                      <a:r>
                        <a:rPr lang="en-US" dirty="0" smtClean="0"/>
                        <a:t>System controllers</a:t>
                      </a:r>
                      <a:endParaRPr lang="en-US" dirty="0"/>
                    </a:p>
                  </a:txBody>
                  <a:tcPr/>
                </a:tc>
                <a:tc>
                  <a:txBody>
                    <a:bodyPr/>
                    <a:lstStyle/>
                    <a:p>
                      <a:pPr algn="ctr"/>
                      <a:r>
                        <a:rPr lang="en-US" dirty="0" smtClean="0"/>
                        <a:t>(SL, {SP, SD})</a:t>
                      </a:r>
                      <a:endParaRPr lang="en-US" dirty="0"/>
                    </a:p>
                  </a:txBody>
                  <a:tcPr/>
                </a:tc>
                <a:tc>
                  <a:txBody>
                    <a:bodyPr/>
                    <a:lstStyle/>
                    <a:p>
                      <a:pPr algn="ctr"/>
                      <a:r>
                        <a:rPr lang="en-US" dirty="0" smtClean="0"/>
                        <a:t>{ISP, {IP, ID})</a:t>
                      </a:r>
                      <a:endParaRPr lang="en-US" dirty="0"/>
                    </a:p>
                  </a:txBody>
                  <a:tcPr/>
                </a:tc>
                <a:extLst>
                  <a:ext uri="{0D108BD9-81ED-4DB2-BD59-A6C34878D82A}">
                    <a16:rowId xmlns:a16="http://schemas.microsoft.com/office/drawing/2014/main" val="10005"/>
                  </a:ext>
                </a:extLst>
              </a:tr>
              <a:tr h="323793">
                <a:tc>
                  <a:txBody>
                    <a:bodyPr/>
                    <a:lstStyle/>
                    <a:p>
                      <a:pPr algn="ctr"/>
                      <a:endParaRPr lang="en-US" dirty="0"/>
                    </a:p>
                  </a:txBody>
                  <a:tcPr/>
                </a:tc>
                <a:tc gridSpan="2">
                  <a:txBody>
                    <a:bodyPr/>
                    <a:lstStyle/>
                    <a:p>
                      <a:pPr algn="ctr"/>
                      <a:r>
                        <a:rPr lang="en-US" dirty="0" smtClean="0"/>
                        <a:t>&amp; Downgrade</a:t>
                      </a:r>
                      <a:endParaRPr lang="en-US" dirty="0"/>
                    </a:p>
                  </a:txBody>
                  <a:tcPr/>
                </a:tc>
                <a:tc hMerge="1">
                  <a:txBody>
                    <a:bodyPr/>
                    <a:lstStyle/>
                    <a:p>
                      <a:pPr algn="ct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87053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pic>
        <p:nvPicPr>
          <p:cNvPr id="4" name="Picture 3"/>
          <p:cNvPicPr>
            <a:picLocks noChangeAspect="1"/>
          </p:cNvPicPr>
          <p:nvPr/>
        </p:nvPicPr>
        <p:blipFill>
          <a:blip r:embed="rId2"/>
          <a:stretch>
            <a:fillRect/>
          </a:stretch>
        </p:blipFill>
        <p:spPr>
          <a:xfrm>
            <a:off x="274904" y="1047325"/>
            <a:ext cx="8692884" cy="4475289"/>
          </a:xfrm>
          <a:prstGeom prst="rect">
            <a:avLst/>
          </a:prstGeom>
        </p:spPr>
      </p:pic>
    </p:spTree>
    <p:extLst>
      <p:ext uri="{BB962C8B-B14F-4D97-AF65-F5344CB8AC3E}">
        <p14:creationId xmlns:p14="http://schemas.microsoft.com/office/powerpoint/2010/main" val="22202992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5" name="Rectangle 4"/>
          <p:cNvSpPr/>
          <p:nvPr/>
        </p:nvSpPr>
        <p:spPr>
          <a:xfrm>
            <a:off x="742154" y="1176391"/>
            <a:ext cx="7518971" cy="784830"/>
          </a:xfrm>
          <a:prstGeom prst="rect">
            <a:avLst/>
          </a:prstGeom>
        </p:spPr>
        <p:txBody>
          <a:bodyPr wrap="square">
            <a:spAutoFit/>
          </a:bodyPr>
          <a:lstStyle/>
          <a:p>
            <a:pPr algn="just">
              <a:spcBef>
                <a:spcPts val="600"/>
              </a:spcBef>
            </a:pPr>
            <a:r>
              <a:rPr lang="en-US" sz="2000" dirty="0">
                <a:solidFill>
                  <a:srgbClr val="800000"/>
                </a:solidFill>
                <a:latin typeface="+mn-lt"/>
              </a:rPr>
              <a:t>Some questions:</a:t>
            </a:r>
          </a:p>
          <a:p>
            <a:pPr algn="just">
              <a:spcBef>
                <a:spcPts val="600"/>
              </a:spcBef>
            </a:pPr>
            <a:r>
              <a:rPr lang="en-US" sz="2000" dirty="0">
                <a:solidFill>
                  <a:srgbClr val="800000"/>
                </a:solidFill>
                <a:latin typeface="+mn-lt"/>
              </a:rPr>
              <a:t>1 Can an ordinary user utilize a system program? Modify it</a:t>
            </a:r>
            <a:r>
              <a:rPr lang="en-US" sz="2000" dirty="0" smtClean="0">
                <a:solidFill>
                  <a:srgbClr val="800000"/>
                </a:solidFill>
                <a:latin typeface="+mn-lt"/>
              </a:rPr>
              <a:t>?</a:t>
            </a:r>
            <a:endParaRPr lang="en-US" sz="2000" dirty="0">
              <a:solidFill>
                <a:srgbClr val="800000"/>
              </a:solidFill>
              <a:latin typeface="+mn-lt"/>
            </a:endParaRPr>
          </a:p>
        </p:txBody>
      </p:sp>
      <p:sp>
        <p:nvSpPr>
          <p:cNvPr id="6" name="Rectangle 5"/>
          <p:cNvSpPr/>
          <p:nvPr/>
        </p:nvSpPr>
        <p:spPr>
          <a:xfrm>
            <a:off x="742155" y="4593453"/>
            <a:ext cx="7518971" cy="1169551"/>
          </a:xfrm>
          <a:prstGeom prst="rect">
            <a:avLst/>
          </a:prstGeom>
        </p:spPr>
        <p:txBody>
          <a:bodyPr wrap="square">
            <a:spAutoFit/>
          </a:bodyPr>
          <a:lstStyle/>
          <a:p>
            <a:pPr algn="just">
              <a:spcBef>
                <a:spcPts val="600"/>
              </a:spcBef>
            </a:pPr>
            <a:r>
              <a:rPr lang="en-US" sz="2000" dirty="0" smtClean="0">
                <a:solidFill>
                  <a:srgbClr val="800000"/>
                </a:solidFill>
                <a:latin typeface="+mn-lt"/>
              </a:rPr>
              <a:t>Moving </a:t>
            </a:r>
            <a:r>
              <a:rPr lang="en-US" sz="2000" dirty="0">
                <a:solidFill>
                  <a:srgbClr val="800000"/>
                </a:solidFill>
                <a:latin typeface="+mn-lt"/>
              </a:rPr>
              <a:t>objects from the development to production world</a:t>
            </a:r>
          </a:p>
          <a:p>
            <a:pPr algn="just">
              <a:spcBef>
                <a:spcPts val="600"/>
              </a:spcBef>
            </a:pPr>
            <a:r>
              <a:rPr lang="en-US" sz="2000" dirty="0">
                <a:solidFill>
                  <a:srgbClr val="800000"/>
                </a:solidFill>
                <a:latin typeface="+mn-lt"/>
              </a:rPr>
              <a:t>means changing their labels. There’s no obvious way to do</a:t>
            </a:r>
          </a:p>
          <a:p>
            <a:pPr algn="just">
              <a:spcBef>
                <a:spcPts val="600"/>
              </a:spcBef>
            </a:pPr>
            <a:r>
              <a:rPr lang="en-US" sz="2000" dirty="0">
                <a:solidFill>
                  <a:srgbClr val="800000"/>
                </a:solidFill>
                <a:latin typeface="+mn-lt"/>
              </a:rPr>
              <a:t>that in BLP or </a:t>
            </a:r>
            <a:r>
              <a:rPr lang="en-US" sz="2000" dirty="0" err="1">
                <a:solidFill>
                  <a:srgbClr val="800000"/>
                </a:solidFill>
                <a:latin typeface="+mn-lt"/>
              </a:rPr>
              <a:t>Biba</a:t>
            </a:r>
            <a:r>
              <a:rPr lang="en-US" sz="2000" dirty="0">
                <a:solidFill>
                  <a:srgbClr val="800000"/>
                </a:solidFill>
                <a:latin typeface="+mn-lt"/>
              </a:rPr>
              <a:t>.</a:t>
            </a:r>
          </a:p>
        </p:txBody>
      </p:sp>
      <p:sp>
        <p:nvSpPr>
          <p:cNvPr id="2" name="Rectangle 1"/>
          <p:cNvSpPr/>
          <p:nvPr/>
        </p:nvSpPr>
        <p:spPr>
          <a:xfrm>
            <a:off x="742155" y="2690412"/>
            <a:ext cx="7305230" cy="707886"/>
          </a:xfrm>
          <a:prstGeom prst="rect">
            <a:avLst/>
          </a:prstGeom>
        </p:spPr>
        <p:txBody>
          <a:bodyPr wrap="square">
            <a:spAutoFit/>
          </a:bodyPr>
          <a:lstStyle/>
          <a:p>
            <a:pPr algn="just">
              <a:spcBef>
                <a:spcPts val="600"/>
              </a:spcBef>
            </a:pPr>
            <a:r>
              <a:rPr lang="en-US" sz="2000" dirty="0">
                <a:solidFill>
                  <a:srgbClr val="800000"/>
                </a:solidFill>
                <a:latin typeface="+mj-lt"/>
              </a:rPr>
              <a:t>2 Can a system programmer use production software? Modify it</a:t>
            </a:r>
            <a:r>
              <a:rPr lang="en-US" sz="2000" dirty="0" smtClean="0">
                <a:solidFill>
                  <a:srgbClr val="800000"/>
                </a:solidFill>
                <a:latin typeface="+mj-lt"/>
              </a:rPr>
              <a:t>?</a:t>
            </a:r>
            <a:endParaRPr lang="en-US" sz="2000" dirty="0">
              <a:solidFill>
                <a:srgbClr val="800000"/>
              </a:solidFill>
              <a:latin typeface="+mj-lt"/>
            </a:endParaRPr>
          </a:p>
        </p:txBody>
      </p:sp>
      <p:sp>
        <p:nvSpPr>
          <p:cNvPr id="3" name="Rectangle 2"/>
          <p:cNvSpPr/>
          <p:nvPr/>
        </p:nvSpPr>
        <p:spPr>
          <a:xfrm>
            <a:off x="742155" y="1961221"/>
            <a:ext cx="7305230" cy="784830"/>
          </a:xfrm>
          <a:prstGeom prst="rect">
            <a:avLst/>
          </a:prstGeom>
        </p:spPr>
        <p:txBody>
          <a:bodyPr wrap="square">
            <a:spAutoFit/>
          </a:bodyPr>
          <a:lstStyle/>
          <a:p>
            <a:pPr algn="just">
              <a:spcBef>
                <a:spcPts val="600"/>
              </a:spcBef>
            </a:pPr>
            <a:r>
              <a:rPr lang="en-US" sz="2000" dirty="0">
                <a:solidFill>
                  <a:srgbClr val="800000"/>
                </a:solidFill>
                <a:latin typeface="+mj-lt"/>
              </a:rPr>
              <a:t>That depends on what “utilize” means. If “utilize” means</a:t>
            </a:r>
          </a:p>
          <a:p>
            <a:pPr algn="just">
              <a:spcBef>
                <a:spcPts val="600"/>
              </a:spcBef>
            </a:pPr>
            <a:r>
              <a:rPr lang="en-US" sz="2000" dirty="0">
                <a:solidFill>
                  <a:srgbClr val="800000"/>
                </a:solidFill>
                <a:latin typeface="+mj-lt"/>
              </a:rPr>
              <a:t>“read” then he can read, but not modify.</a:t>
            </a:r>
          </a:p>
        </p:txBody>
      </p:sp>
      <p:sp>
        <p:nvSpPr>
          <p:cNvPr id="4" name="Rectangle 3"/>
          <p:cNvSpPr/>
          <p:nvPr/>
        </p:nvSpPr>
        <p:spPr>
          <a:xfrm>
            <a:off x="752077" y="3773546"/>
            <a:ext cx="7285385" cy="707886"/>
          </a:xfrm>
          <a:prstGeom prst="rect">
            <a:avLst/>
          </a:prstGeom>
        </p:spPr>
        <p:txBody>
          <a:bodyPr wrap="square">
            <a:spAutoFit/>
          </a:bodyPr>
          <a:lstStyle/>
          <a:p>
            <a:pPr algn="just">
              <a:spcBef>
                <a:spcPts val="600"/>
              </a:spcBef>
            </a:pPr>
            <a:r>
              <a:rPr lang="en-US" sz="2000" dirty="0">
                <a:solidFill>
                  <a:srgbClr val="800000"/>
                </a:solidFill>
                <a:latin typeface="+mj-lt"/>
              </a:rPr>
              <a:t>3 Why is that special downgrade permission required? Could it be done with BLP and </a:t>
            </a:r>
            <a:r>
              <a:rPr lang="en-US" sz="2000" dirty="0" err="1">
                <a:solidFill>
                  <a:srgbClr val="800000"/>
                </a:solidFill>
                <a:latin typeface="+mj-lt"/>
              </a:rPr>
              <a:t>Biba</a:t>
            </a:r>
            <a:r>
              <a:rPr lang="en-US" sz="2000" dirty="0">
                <a:solidFill>
                  <a:srgbClr val="800000"/>
                </a:solidFill>
                <a:latin typeface="+mj-lt"/>
              </a:rPr>
              <a:t> alone?</a:t>
            </a:r>
          </a:p>
        </p:txBody>
      </p:sp>
      <p:sp>
        <p:nvSpPr>
          <p:cNvPr id="7" name="Rectangle 6"/>
          <p:cNvSpPr/>
          <p:nvPr/>
        </p:nvSpPr>
        <p:spPr>
          <a:xfrm>
            <a:off x="762000" y="3398298"/>
            <a:ext cx="1124282" cy="400110"/>
          </a:xfrm>
          <a:prstGeom prst="rect">
            <a:avLst/>
          </a:prstGeom>
        </p:spPr>
        <p:txBody>
          <a:bodyPr wrap="none">
            <a:spAutoFit/>
          </a:bodyPr>
          <a:lstStyle/>
          <a:p>
            <a:r>
              <a:rPr lang="en-US" sz="2000" dirty="0" smtClean="0">
                <a:solidFill>
                  <a:srgbClr val="800000"/>
                </a:solidFill>
                <a:latin typeface="+mj-lt"/>
              </a:rPr>
              <a:t>Neither</a:t>
            </a:r>
            <a:r>
              <a:rPr lang="en-US" sz="2000" dirty="0">
                <a:solidFill>
                  <a:srgbClr val="800000"/>
                </a:solidFill>
                <a:latin typeface="+mj-lt"/>
              </a:rPr>
              <a:t>.</a:t>
            </a:r>
            <a:endParaRPr lang="en-US" sz="2000" dirty="0">
              <a:latin typeface="+mj-lt"/>
            </a:endParaRPr>
          </a:p>
        </p:txBody>
      </p:sp>
    </p:spTree>
    <p:extLst>
      <p:ext uri="{BB962C8B-B14F-4D97-AF65-F5344CB8AC3E}">
        <p14:creationId xmlns:p14="http://schemas.microsoft.com/office/powerpoint/2010/main" val="315348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P spid="3" grpId="0"/>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latin typeface="Times New Roman" panose="02020603050405020304" pitchFamily="18" charset="0"/>
                <a:cs typeface="Times New Roman" panose="02020603050405020304" pitchFamily="18" charset="0"/>
              </a:rPr>
              <a:t>Discretionary Access Control (DAC)</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5916" y="1370196"/>
            <a:ext cx="8135056" cy="4385816"/>
          </a:xfrm>
          <a:prstGeom prst="rect">
            <a:avLst/>
          </a:prstGeom>
        </p:spPr>
        <p:txBody>
          <a:bodyPr wrap="square">
            <a:spAutoFit/>
          </a:bodyPr>
          <a:lstStyle/>
          <a:p>
            <a:pPr marL="804863" lvl="0" indent="-342900" algn="just">
              <a:spcBef>
                <a:spcPts val="600"/>
              </a:spcBef>
              <a:buBlip>
                <a:blip r:embed="rId2"/>
              </a:buBlip>
            </a:pPr>
            <a:r>
              <a:rPr lang="en-US" dirty="0">
                <a:solidFill>
                  <a:srgbClr val="002060"/>
                </a:solidFill>
              </a:rPr>
              <a:t>If an individual user can set an access control mechanism to allow or deny access to an object then the mechanism is called DAC.</a:t>
            </a:r>
          </a:p>
          <a:p>
            <a:pPr marL="804863" lvl="0" indent="-342900" algn="just">
              <a:spcBef>
                <a:spcPts val="600"/>
              </a:spcBef>
              <a:buBlip>
                <a:blip r:embed="rId2"/>
              </a:buBlip>
            </a:pPr>
            <a:r>
              <a:rPr lang="en-US" dirty="0">
                <a:solidFill>
                  <a:srgbClr val="002060"/>
                </a:solidFill>
              </a:rPr>
              <a:t>It controls access based on the identity of the requestor and on </a:t>
            </a:r>
            <a:r>
              <a:rPr lang="en-US" dirty="0" smtClean="0">
                <a:solidFill>
                  <a:srgbClr val="002060"/>
                </a:solidFill>
              </a:rPr>
              <a:t>access rules (</a:t>
            </a:r>
            <a:r>
              <a:rPr lang="en-US" dirty="0">
                <a:solidFill>
                  <a:srgbClr val="002060"/>
                </a:solidFill>
              </a:rPr>
              <a:t>authorization) stating what requestors are (</a:t>
            </a:r>
            <a:r>
              <a:rPr lang="en-US" dirty="0" smtClean="0">
                <a:solidFill>
                  <a:srgbClr val="002060"/>
                </a:solidFill>
              </a:rPr>
              <a:t>or </a:t>
            </a:r>
            <a:r>
              <a:rPr lang="en-US" dirty="0">
                <a:solidFill>
                  <a:srgbClr val="002060"/>
                </a:solidFill>
              </a:rPr>
              <a:t>are not) allowed to do</a:t>
            </a:r>
            <a:r>
              <a:rPr lang="en-US" dirty="0" smtClean="0">
                <a:solidFill>
                  <a:srgbClr val="002060"/>
                </a:solidFill>
              </a:rPr>
              <a:t>.</a:t>
            </a:r>
          </a:p>
          <a:p>
            <a:pPr marL="804863" lvl="0" indent="-342900" algn="just">
              <a:spcBef>
                <a:spcPts val="600"/>
              </a:spcBef>
              <a:buBlip>
                <a:blip r:embed="rId2"/>
              </a:buBlip>
            </a:pPr>
            <a:r>
              <a:rPr lang="en-US" dirty="0" smtClean="0">
                <a:solidFill>
                  <a:srgbClr val="002060"/>
                </a:solidFill>
              </a:rPr>
              <a:t>It </a:t>
            </a:r>
            <a:r>
              <a:rPr lang="en-US" dirty="0">
                <a:solidFill>
                  <a:srgbClr val="002060"/>
                </a:solidFill>
              </a:rPr>
              <a:t>is called “discretionary” because an entity might have access rights that permit the entity, by its own volition (own will), to enable another entity to access some resource.</a:t>
            </a:r>
          </a:p>
          <a:p>
            <a:pPr marL="804863" lvl="0" indent="-342900" algn="just">
              <a:spcBef>
                <a:spcPts val="600"/>
              </a:spcBef>
              <a:buBlip>
                <a:blip r:embed="rId2"/>
              </a:buBlip>
            </a:pPr>
            <a:r>
              <a:rPr lang="en-US" dirty="0">
                <a:solidFill>
                  <a:srgbClr val="002060"/>
                </a:solidFill>
              </a:rPr>
              <a:t> Example: Facebook.</a:t>
            </a:r>
          </a:p>
        </p:txBody>
      </p:sp>
    </p:spTree>
    <p:extLst>
      <p:ext uri="{BB962C8B-B14F-4D97-AF65-F5344CB8AC3E}">
        <p14:creationId xmlns:p14="http://schemas.microsoft.com/office/powerpoint/2010/main" val="1878251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2862322"/>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A </a:t>
            </a:r>
            <a:r>
              <a:rPr lang="en-US" sz="2000" dirty="0">
                <a:solidFill>
                  <a:srgbClr val="800000"/>
                </a:solidFill>
                <a:latin typeface="+mn-lt"/>
              </a:rPr>
              <a:t>key aspect of the model is its recognition of non-hierarchical categories being more applicable to integrity than clearance levels. This means that an arbitrary system will not be rendered useless, as when BLP and traditional </a:t>
            </a:r>
            <a:r>
              <a:rPr lang="en-US" sz="2000" dirty="0" err="1">
                <a:solidFill>
                  <a:srgbClr val="800000"/>
                </a:solidFill>
                <a:latin typeface="+mn-lt"/>
              </a:rPr>
              <a:t>Biba</a:t>
            </a:r>
            <a:r>
              <a:rPr lang="en-US" sz="2000" dirty="0">
                <a:solidFill>
                  <a:srgbClr val="800000"/>
                </a:solidFill>
                <a:latin typeface="+mn-lt"/>
              </a:rPr>
              <a:t> are combined (i.e. no read up/down and no write up/down). Also, the separation of objects into data and programs delivers finer granularity, thus provisioning more flexible integrity management. These security levels are summarized in the following </a:t>
            </a:r>
            <a:r>
              <a:rPr lang="en-US" sz="2000" dirty="0" smtClean="0">
                <a:solidFill>
                  <a:srgbClr val="800000"/>
                </a:solidFill>
                <a:latin typeface="+mn-lt"/>
              </a:rPr>
              <a:t>tables:</a:t>
            </a:r>
          </a:p>
        </p:txBody>
      </p:sp>
    </p:spTree>
    <p:extLst>
      <p:ext uri="{BB962C8B-B14F-4D97-AF65-F5344CB8AC3E}">
        <p14:creationId xmlns:p14="http://schemas.microsoft.com/office/powerpoint/2010/main" val="39072671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1631216"/>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Security Levels for Logs: </a:t>
            </a:r>
            <a:r>
              <a:rPr lang="en-US" sz="2000" dirty="0">
                <a:solidFill>
                  <a:srgbClr val="800000"/>
                </a:solidFill>
                <a:latin typeface="+mn-lt"/>
              </a:rPr>
              <a:t>All logs are append-only. By the BLP *-property, their classes must dominate those of the subjects that write to them. Hence each log will have its own category. Simplest way to prevent log compromise is to put all logs at the highest security </a:t>
            </a:r>
            <a:r>
              <a:rPr lang="en-US" sz="2000" dirty="0" smtClean="0">
                <a:solidFill>
                  <a:srgbClr val="800000"/>
                </a:solidFill>
                <a:latin typeface="+mn-lt"/>
              </a:rPr>
              <a:t>level</a:t>
            </a:r>
          </a:p>
        </p:txBody>
      </p:sp>
    </p:spTree>
    <p:extLst>
      <p:ext uri="{BB962C8B-B14F-4D97-AF65-F5344CB8AC3E}">
        <p14:creationId xmlns:p14="http://schemas.microsoft.com/office/powerpoint/2010/main" val="33359637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400110"/>
          </a:xfrm>
          <a:prstGeom prst="rect">
            <a:avLst/>
          </a:prstGeom>
        </p:spPr>
        <p:txBody>
          <a:bodyPr wrap="square">
            <a:spAutoFit/>
          </a:bodyPr>
          <a:lstStyle/>
          <a:p>
            <a:pPr marL="342900" indent="-342900" algn="just">
              <a:spcBef>
                <a:spcPts val="600"/>
              </a:spcBef>
              <a:buBlip>
                <a:blip r:embed="rId2"/>
              </a:buBlip>
            </a:pPr>
            <a:r>
              <a:rPr lang="en-US" sz="2000" dirty="0" err="1" smtClean="0">
                <a:solidFill>
                  <a:srgbClr val="800000"/>
                </a:solidFill>
                <a:latin typeface="+mn-lt"/>
              </a:rPr>
              <a:t>Lipner’s</a:t>
            </a:r>
            <a:r>
              <a:rPr lang="en-US" sz="2000" dirty="0" smtClean="0">
                <a:solidFill>
                  <a:srgbClr val="800000"/>
                </a:solidFill>
                <a:latin typeface="+mn-lt"/>
              </a:rPr>
              <a:t> Lattice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60" y="1488831"/>
            <a:ext cx="6899112" cy="462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5268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2177519"/>
          </a:xfrm>
          <a:prstGeom prst="rect">
            <a:avLst/>
          </a:prstGeom>
        </p:spPr>
        <p:txBody>
          <a:bodyPr wrap="square">
            <a:spAutoFit/>
          </a:bodyPr>
          <a:lstStyle/>
          <a:p>
            <a:pPr marL="342900" indent="-342900" algn="just">
              <a:spcBef>
                <a:spcPts val="600"/>
              </a:spcBef>
              <a:buBlip>
                <a:blip r:embed="rId2"/>
              </a:buBlip>
            </a:pPr>
            <a:r>
              <a:rPr lang="en-US" sz="2000" dirty="0" err="1" smtClean="0">
                <a:solidFill>
                  <a:srgbClr val="800000"/>
                </a:solidFill>
                <a:latin typeface="+mn-lt"/>
              </a:rPr>
              <a:t>Lipner’s</a:t>
            </a:r>
            <a:r>
              <a:rPr lang="en-US" sz="2000" dirty="0" smtClean="0">
                <a:solidFill>
                  <a:srgbClr val="800000"/>
                </a:solidFill>
                <a:latin typeface="+mn-lt"/>
              </a:rPr>
              <a:t> Lattice</a:t>
            </a:r>
          </a:p>
          <a:p>
            <a:pPr marL="800100" lvl="1" indent="-342900"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position of the audit trail at lowest integrity demonstrates the limitation of an information flow approach to </a:t>
            </a:r>
            <a:r>
              <a:rPr lang="en-US" sz="1800" dirty="0" smtClean="0">
                <a:solidFill>
                  <a:srgbClr val="000099"/>
                </a:solidFill>
                <a:latin typeface="+mn-lt"/>
              </a:rPr>
              <a:t>integrity</a:t>
            </a:r>
          </a:p>
          <a:p>
            <a:pPr marL="800100" lvl="1" indent="-342900" algn="just">
              <a:spcBef>
                <a:spcPts val="300"/>
              </a:spcBef>
              <a:buBlip>
                <a:blip r:embed="rId3"/>
              </a:buBlip>
            </a:pPr>
            <a:r>
              <a:rPr lang="en-US" sz="1800" dirty="0" smtClean="0">
                <a:solidFill>
                  <a:srgbClr val="000099"/>
                </a:solidFill>
                <a:latin typeface="+mn-lt"/>
              </a:rPr>
              <a:t>System </a:t>
            </a:r>
            <a:r>
              <a:rPr lang="en-US" sz="1800" dirty="0">
                <a:solidFill>
                  <a:srgbClr val="000099"/>
                </a:solidFill>
                <a:latin typeface="+mn-lt"/>
              </a:rPr>
              <a:t>control subjects are exempted from the Star property and allowed to (a) write up with respect to integrity or (b) write down with respect to confidentiality</a:t>
            </a:r>
          </a:p>
        </p:txBody>
      </p:sp>
    </p:spTree>
    <p:extLst>
      <p:ext uri="{BB962C8B-B14F-4D97-AF65-F5344CB8AC3E}">
        <p14:creationId xmlns:p14="http://schemas.microsoft.com/office/powerpoint/2010/main" val="12861844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4278094"/>
          </a:xfrm>
          <a:prstGeom prst="rect">
            <a:avLst/>
          </a:prstGeom>
        </p:spPr>
        <p:txBody>
          <a:bodyPr wrap="square">
            <a:spAutoFit/>
          </a:bodyPr>
          <a:lstStyle/>
          <a:p>
            <a:pPr marL="342900" indent="-342900" algn="just">
              <a:spcBef>
                <a:spcPts val="600"/>
              </a:spcBef>
              <a:buBlip>
                <a:blip r:embed="rId2"/>
              </a:buBlip>
            </a:pPr>
            <a:r>
              <a:rPr lang="en-US" sz="2000" dirty="0" err="1" smtClean="0">
                <a:solidFill>
                  <a:srgbClr val="800000"/>
                </a:solidFill>
                <a:latin typeface="+mn-lt"/>
              </a:rPr>
              <a:t>Lipner’s</a:t>
            </a:r>
            <a:r>
              <a:rPr lang="en-US" sz="2000" dirty="0" smtClean="0">
                <a:solidFill>
                  <a:srgbClr val="800000"/>
                </a:solidFill>
                <a:latin typeface="+mn-lt"/>
              </a:rPr>
              <a:t> use of BLP:</a:t>
            </a:r>
            <a:r>
              <a:rPr lang="en-US" sz="2000" dirty="0"/>
              <a:t> </a:t>
            </a:r>
            <a:r>
              <a:rPr lang="en-US" sz="2000" dirty="0">
                <a:solidFill>
                  <a:srgbClr val="800000"/>
                </a:solidFill>
                <a:latin typeface="+mn-lt"/>
              </a:rPr>
              <a:t>We now examine this model in light of </a:t>
            </a:r>
            <a:r>
              <a:rPr lang="en-US" sz="2000" dirty="0" smtClean="0">
                <a:solidFill>
                  <a:srgbClr val="800000"/>
                </a:solidFill>
                <a:latin typeface="+mn-lt"/>
              </a:rPr>
              <a:t>5 </a:t>
            </a:r>
            <a:r>
              <a:rPr lang="en-US" sz="2000" dirty="0">
                <a:solidFill>
                  <a:srgbClr val="800000"/>
                </a:solidFill>
                <a:latin typeface="+mn-lt"/>
              </a:rPr>
              <a:t>requirements mentioned above</a:t>
            </a:r>
            <a:endParaRPr lang="en-US" sz="2000"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Because </a:t>
            </a:r>
            <a:r>
              <a:rPr lang="en-US" sz="1800" dirty="0">
                <a:solidFill>
                  <a:srgbClr val="000099"/>
                </a:solidFill>
                <a:latin typeface="+mn-lt"/>
              </a:rPr>
              <a:t>users do not have </a:t>
            </a:r>
            <a:r>
              <a:rPr lang="en-US" sz="1800" dirty="0" smtClean="0">
                <a:solidFill>
                  <a:srgbClr val="000099"/>
                </a:solidFill>
                <a:latin typeface="+mn-lt"/>
              </a:rPr>
              <a:t>“execute” </a:t>
            </a:r>
            <a:r>
              <a:rPr lang="en-US" sz="1800" dirty="0">
                <a:solidFill>
                  <a:srgbClr val="000099"/>
                </a:solidFill>
                <a:latin typeface="+mn-lt"/>
              </a:rPr>
              <a:t>access to category </a:t>
            </a:r>
            <a:r>
              <a:rPr lang="en-US" sz="1800" dirty="0" smtClean="0">
                <a:solidFill>
                  <a:srgbClr val="000099"/>
                </a:solidFill>
                <a:latin typeface="+mn-lt"/>
              </a:rPr>
              <a:t> (</a:t>
            </a:r>
            <a:r>
              <a:rPr lang="en-US" sz="1800" dirty="0">
                <a:solidFill>
                  <a:srgbClr val="000099"/>
                </a:solidFill>
                <a:latin typeface="+mn-lt"/>
              </a:rPr>
              <a:t>Software </a:t>
            </a:r>
            <a:r>
              <a:rPr lang="en-US" sz="1800" dirty="0" smtClean="0">
                <a:solidFill>
                  <a:srgbClr val="000099"/>
                </a:solidFill>
                <a:latin typeface="+mn-lt"/>
              </a:rPr>
              <a:t>Tools</a:t>
            </a:r>
            <a:r>
              <a:rPr lang="en-US" sz="1800" dirty="0" smtClean="0"/>
              <a:t>)</a:t>
            </a:r>
            <a:r>
              <a:rPr lang="en-US" sz="1800" dirty="0" smtClean="0">
                <a:solidFill>
                  <a:srgbClr val="000099"/>
                </a:solidFill>
                <a:latin typeface="+mn-lt"/>
              </a:rPr>
              <a:t>, </a:t>
            </a:r>
            <a:r>
              <a:rPr lang="en-US" sz="1800" dirty="0">
                <a:solidFill>
                  <a:srgbClr val="000099"/>
                </a:solidFill>
                <a:latin typeface="+mn-lt"/>
              </a:rPr>
              <a:t>they cannot write their own programs, so requirement 1 is </a:t>
            </a:r>
            <a:r>
              <a:rPr lang="en-US" sz="1800" dirty="0" smtClean="0">
                <a:solidFill>
                  <a:srgbClr val="000099"/>
                </a:solidFill>
                <a:latin typeface="+mn-lt"/>
              </a:rPr>
              <a:t>met.</a:t>
            </a:r>
          </a:p>
          <a:p>
            <a:pPr marL="800100" lvl="1" indent="-342900" algn="just">
              <a:spcBef>
                <a:spcPts val="600"/>
              </a:spcBef>
              <a:buBlip>
                <a:blip r:embed="rId3"/>
              </a:buBlip>
            </a:pPr>
            <a:r>
              <a:rPr lang="en-US" sz="1800" dirty="0" smtClean="0">
                <a:solidFill>
                  <a:srgbClr val="000099"/>
                </a:solidFill>
                <a:latin typeface="+mn-lt"/>
              </a:rPr>
              <a:t>Application </a:t>
            </a:r>
            <a:r>
              <a:rPr lang="en-US" sz="1800" dirty="0">
                <a:solidFill>
                  <a:srgbClr val="000099"/>
                </a:solidFill>
                <a:latin typeface="+mn-lt"/>
              </a:rPr>
              <a:t>programmers and system programmers do not have read or write access to category PD, and hence cannot access production data. If they do require production data to test their programs, the data must be downgraded from PD to D, and cannot be upgraded (because the model has no upgrade privilege). The downgrading requires intervention of system control users, which is a special process within the meaning of requirement 2. Thus, requirement 2 is satisfied</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42907519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err="1">
                <a:solidFill>
                  <a:srgbClr val="C00000"/>
                </a:solidFill>
              </a:rPr>
              <a:t>Lipner’s</a:t>
            </a:r>
            <a:r>
              <a:rPr lang="en-US" sz="2800" b="1" dirty="0">
                <a:solidFill>
                  <a:srgbClr val="C00000"/>
                </a:solidFill>
              </a:rPr>
              <a:t> Integrity Matrix Model</a:t>
            </a:r>
            <a:endParaRPr lang="en-US" sz="2800" dirty="0">
              <a:solidFill>
                <a:srgbClr val="C00000"/>
              </a:solidFill>
            </a:endParaRPr>
          </a:p>
        </p:txBody>
      </p:sp>
      <p:sp>
        <p:nvSpPr>
          <p:cNvPr id="2" name="Rectangle 1"/>
          <p:cNvSpPr/>
          <p:nvPr/>
        </p:nvSpPr>
        <p:spPr>
          <a:xfrm>
            <a:off x="762000" y="1176391"/>
            <a:ext cx="7518971" cy="4816703"/>
          </a:xfrm>
          <a:prstGeom prst="rect">
            <a:avLst/>
          </a:prstGeom>
        </p:spPr>
        <p:txBody>
          <a:bodyPr wrap="square">
            <a:spAutoFit/>
          </a:bodyPr>
          <a:lstStyle/>
          <a:p>
            <a:pPr marL="342900" indent="-342900" algn="just">
              <a:spcBef>
                <a:spcPts val="600"/>
              </a:spcBef>
              <a:buBlip>
                <a:blip r:embed="rId2"/>
              </a:buBlip>
            </a:pPr>
            <a:r>
              <a:rPr lang="en-US" sz="2000" dirty="0" err="1" smtClean="0">
                <a:solidFill>
                  <a:srgbClr val="800000"/>
                </a:solidFill>
                <a:latin typeface="+mn-lt"/>
              </a:rPr>
              <a:t>Lipner’s</a:t>
            </a:r>
            <a:r>
              <a:rPr lang="en-US" sz="2000" dirty="0" smtClean="0">
                <a:solidFill>
                  <a:srgbClr val="800000"/>
                </a:solidFill>
                <a:latin typeface="+mn-lt"/>
              </a:rPr>
              <a:t> use of BLP:</a:t>
            </a:r>
            <a:r>
              <a:rPr lang="en-US" sz="2000" dirty="0"/>
              <a:t> </a:t>
            </a:r>
            <a:r>
              <a:rPr lang="en-US" sz="2000" dirty="0">
                <a:solidFill>
                  <a:srgbClr val="800000"/>
                </a:solidFill>
                <a:latin typeface="+mn-lt"/>
              </a:rPr>
              <a:t>We now examine this model in light of </a:t>
            </a:r>
            <a:r>
              <a:rPr lang="en-US" sz="2000" dirty="0" smtClean="0">
                <a:solidFill>
                  <a:srgbClr val="800000"/>
                </a:solidFill>
                <a:latin typeface="+mn-lt"/>
              </a:rPr>
              <a:t>5 </a:t>
            </a:r>
            <a:r>
              <a:rPr lang="en-US" sz="2000" dirty="0">
                <a:solidFill>
                  <a:srgbClr val="800000"/>
                </a:solidFill>
                <a:latin typeface="+mn-lt"/>
              </a:rPr>
              <a:t>requirements mentioned above</a:t>
            </a:r>
            <a:endParaRPr lang="en-US" sz="2000"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process of installing a program requires the downgrade </a:t>
            </a:r>
            <a:r>
              <a:rPr lang="en-US" sz="1800" dirty="0" err="1" smtClean="0">
                <a:solidFill>
                  <a:srgbClr val="000099"/>
                </a:solidFill>
                <a:latin typeface="+mn-lt"/>
              </a:rPr>
              <a:t>priviledge</a:t>
            </a:r>
            <a:r>
              <a:rPr lang="en-US" sz="1800" dirty="0">
                <a:solidFill>
                  <a:srgbClr val="000099"/>
                </a:solidFill>
                <a:latin typeface="+mn-lt"/>
              </a:rPr>
              <a:t> </a:t>
            </a:r>
            <a:r>
              <a:rPr lang="en-US" sz="1800" dirty="0" smtClean="0">
                <a:solidFill>
                  <a:srgbClr val="000099"/>
                </a:solidFill>
                <a:latin typeface="+mn-lt"/>
              </a:rPr>
              <a:t>(specifically</a:t>
            </a:r>
            <a:r>
              <a:rPr lang="en-US" sz="1800" dirty="0">
                <a:solidFill>
                  <a:srgbClr val="000099"/>
                </a:solidFill>
                <a:latin typeface="+mn-lt"/>
              </a:rPr>
              <a:t>, changing the category of the program from D to PC), which belongs to the system control users; hence, only those users can install applications or system programs. The use of downgrade privilege satisfies requirement 3’s need for special </a:t>
            </a:r>
            <a:r>
              <a:rPr lang="en-US" sz="1800" dirty="0" smtClean="0">
                <a:solidFill>
                  <a:srgbClr val="000099"/>
                </a:solidFill>
                <a:latin typeface="+mn-lt"/>
              </a:rPr>
              <a:t>process.</a:t>
            </a:r>
          </a:p>
          <a:p>
            <a:pPr marL="800100" lvl="1" indent="-342900"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control part of requirement 4 is met by allowing only system control users to have the downgrade privilege; the auditing part is met by requiring all downgrading to be </a:t>
            </a:r>
            <a:r>
              <a:rPr lang="en-US" sz="1800" dirty="0" smtClean="0">
                <a:solidFill>
                  <a:srgbClr val="000099"/>
                </a:solidFill>
                <a:latin typeface="+mn-lt"/>
              </a:rPr>
              <a:t>logged.</a:t>
            </a:r>
          </a:p>
          <a:p>
            <a:pPr marL="800100" lvl="1" indent="-342900" algn="just">
              <a:spcBef>
                <a:spcPts val="600"/>
              </a:spcBef>
              <a:buBlip>
                <a:blip r:embed="rId3"/>
              </a:buBlip>
            </a:pPr>
            <a:r>
              <a:rPr lang="en-US" sz="1800" dirty="0" smtClean="0">
                <a:solidFill>
                  <a:srgbClr val="000099"/>
                </a:solidFill>
                <a:latin typeface="+mn-lt"/>
              </a:rPr>
              <a:t>Finally</a:t>
            </a:r>
            <a:r>
              <a:rPr lang="en-US" sz="1800" dirty="0">
                <a:solidFill>
                  <a:srgbClr val="000099"/>
                </a:solidFill>
                <a:latin typeface="+mn-lt"/>
              </a:rPr>
              <a:t>, the placement of the system management and audit users in AM ensures that they have access both to the system state and to system log, so the model meets requirement 5</a:t>
            </a:r>
          </a:p>
        </p:txBody>
      </p:sp>
    </p:spTree>
    <p:extLst>
      <p:ext uri="{BB962C8B-B14F-4D97-AF65-F5344CB8AC3E}">
        <p14:creationId xmlns:p14="http://schemas.microsoft.com/office/powerpoint/2010/main" val="20863315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1938992"/>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Models </a:t>
            </a:r>
            <a:r>
              <a:rPr lang="en-US" sz="2000" dirty="0">
                <a:solidFill>
                  <a:srgbClr val="800000"/>
                </a:solidFill>
                <a:latin typeface="+mn-lt"/>
              </a:rPr>
              <a:t>discussed previously relied on operations like read, write, access, etc. and defined integrity and consistency using the outcome of these operations. Commercial systems such as bank, mortgage companies, etc., use </a:t>
            </a:r>
            <a:r>
              <a:rPr lang="en-US" sz="2000" i="1" dirty="0">
                <a:solidFill>
                  <a:srgbClr val="800000"/>
                </a:solidFill>
                <a:latin typeface="+mn-lt"/>
              </a:rPr>
              <a:t>transactions</a:t>
            </a:r>
            <a:r>
              <a:rPr lang="en-US" sz="2000" dirty="0">
                <a:solidFill>
                  <a:srgbClr val="800000"/>
                </a:solidFill>
                <a:latin typeface="+mn-lt"/>
              </a:rPr>
              <a:t> to keep their data up to date and maintain </a:t>
            </a:r>
            <a:r>
              <a:rPr lang="en-US" sz="2000" dirty="0" smtClean="0">
                <a:solidFill>
                  <a:srgbClr val="800000"/>
                </a:solidFill>
                <a:latin typeface="+mn-lt"/>
              </a:rPr>
              <a:t>consistency.</a:t>
            </a:r>
          </a:p>
        </p:txBody>
      </p:sp>
    </p:spTree>
    <p:extLst>
      <p:ext uri="{BB962C8B-B14F-4D97-AF65-F5344CB8AC3E}">
        <p14:creationId xmlns:p14="http://schemas.microsoft.com/office/powerpoint/2010/main" val="24480752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4539704"/>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Consider </a:t>
            </a:r>
            <a:r>
              <a:rPr lang="en-US" sz="2000" dirty="0">
                <a:solidFill>
                  <a:srgbClr val="800000"/>
                </a:solidFill>
                <a:latin typeface="+mn-lt"/>
              </a:rPr>
              <a:t>a company that orders and pays for materials. A representation of this process might be:</a:t>
            </a:r>
          </a:p>
          <a:p>
            <a:pPr marL="800100" lvl="1" indent="-342900" algn="just">
              <a:spcBef>
                <a:spcPts val="600"/>
              </a:spcBef>
              <a:buBlip>
                <a:blip r:embed="rId3"/>
              </a:buBlip>
            </a:pPr>
            <a:r>
              <a:rPr lang="en-US" sz="1800" dirty="0" smtClean="0">
                <a:solidFill>
                  <a:srgbClr val="000099"/>
                </a:solidFill>
                <a:latin typeface="+mn-lt"/>
              </a:rPr>
              <a:t>A </a:t>
            </a:r>
            <a:r>
              <a:rPr lang="en-US" sz="1800" dirty="0">
                <a:solidFill>
                  <a:srgbClr val="000099"/>
                </a:solidFill>
                <a:latin typeface="+mn-lt"/>
              </a:rPr>
              <a:t>purchasing clerk creates an order for a supply, sending copies of the order to both the supplier and receiving </a:t>
            </a:r>
            <a:r>
              <a:rPr lang="en-US" sz="1800" dirty="0" smtClean="0">
                <a:solidFill>
                  <a:srgbClr val="000099"/>
                </a:solidFill>
                <a:latin typeface="+mn-lt"/>
              </a:rPr>
              <a:t>departments.</a:t>
            </a:r>
            <a:endParaRPr lang="en-US" sz="1800" dirty="0">
              <a:solidFill>
                <a:srgbClr val="000099"/>
              </a:solidFill>
              <a:latin typeface="+mn-lt"/>
            </a:endParaRPr>
          </a:p>
          <a:p>
            <a:pPr marL="800100" lvl="1" indent="-342900" algn="just">
              <a:spcBef>
                <a:spcPts val="600"/>
              </a:spcBef>
              <a:buBlip>
                <a:blip r:embed="rId3"/>
              </a:buBlip>
            </a:pPr>
            <a:r>
              <a:rPr lang="en-US" sz="1800" dirty="0">
                <a:solidFill>
                  <a:srgbClr val="000099"/>
                </a:solidFill>
                <a:latin typeface="+mn-lt"/>
              </a:rPr>
              <a:t>T</a:t>
            </a:r>
            <a:r>
              <a:rPr lang="en-US" sz="1800" dirty="0" smtClean="0">
                <a:solidFill>
                  <a:srgbClr val="000099"/>
                </a:solidFill>
                <a:latin typeface="+mn-lt"/>
              </a:rPr>
              <a:t>he </a:t>
            </a:r>
            <a:r>
              <a:rPr lang="en-US" sz="1800" dirty="0">
                <a:solidFill>
                  <a:srgbClr val="000099"/>
                </a:solidFill>
                <a:latin typeface="+mn-lt"/>
              </a:rPr>
              <a:t>supplier ships the goods, which arrives at the receiving department. A receiving clerk checks the delivery, ensures that the correct quantity of the right item has been received, and signs a delivery form. The delivery form and the original order go to the accounting </a:t>
            </a:r>
            <a:r>
              <a:rPr lang="en-US" sz="1800" dirty="0" smtClean="0">
                <a:solidFill>
                  <a:srgbClr val="000099"/>
                </a:solidFill>
                <a:latin typeface="+mn-lt"/>
              </a:rPr>
              <a:t>department.</a:t>
            </a:r>
            <a:endParaRPr lang="en-US" sz="1800" dirty="0">
              <a:solidFill>
                <a:srgbClr val="000099"/>
              </a:solidFill>
              <a:latin typeface="+mn-lt"/>
            </a:endParaRPr>
          </a:p>
          <a:p>
            <a:pPr marL="800100" lvl="1" indent="-342900"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supplier sends an invoice to the accounting department. An accounting clerk compares the invoice with the original order (as to price and other terms) and the delivery form (as to quantity and item) and issues a check to the supplier</a:t>
            </a:r>
            <a:endParaRPr lang="en-US" sz="1800" dirty="0" smtClean="0">
              <a:solidFill>
                <a:srgbClr val="000099"/>
              </a:solidFill>
              <a:latin typeface="+mn-lt"/>
            </a:endParaRPr>
          </a:p>
        </p:txBody>
      </p:sp>
    </p:spTree>
    <p:extLst>
      <p:ext uri="{BB962C8B-B14F-4D97-AF65-F5344CB8AC3E}">
        <p14:creationId xmlns:p14="http://schemas.microsoft.com/office/powerpoint/2010/main" val="39670780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4878259"/>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sequencing of these activities is important for maintaining </a:t>
            </a:r>
            <a:r>
              <a:rPr lang="en-US" sz="2000" dirty="0" smtClean="0">
                <a:solidFill>
                  <a:srgbClr val="800000"/>
                </a:solidFill>
                <a:latin typeface="+mn-lt"/>
              </a:rPr>
              <a:t>consistency. </a:t>
            </a:r>
            <a:r>
              <a:rPr lang="en-US" sz="2000" dirty="0">
                <a:solidFill>
                  <a:srgbClr val="800000"/>
                </a:solidFill>
                <a:latin typeface="+mn-lt"/>
              </a:rPr>
              <a:t>The goal of Clark-Wilson model is to maintain consistency between the internal data and its external (users’) expectation of data</a:t>
            </a:r>
            <a:endParaRPr lang="en-US" sz="2000"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A </a:t>
            </a:r>
            <a:r>
              <a:rPr lang="en-US" sz="1800" dirty="0">
                <a:solidFill>
                  <a:srgbClr val="000099"/>
                </a:solidFill>
                <a:latin typeface="+mn-lt"/>
              </a:rPr>
              <a:t>receiving clerk will not sign a delivery form without already having received a matching order (because suppliers should not be allowed to ship any quantities of any items they want and be </a:t>
            </a:r>
            <a:r>
              <a:rPr lang="en-US" sz="1800" dirty="0" smtClean="0">
                <a:solidFill>
                  <a:srgbClr val="000099"/>
                </a:solidFill>
                <a:latin typeface="+mn-lt"/>
              </a:rPr>
              <a:t>paid)</a:t>
            </a:r>
          </a:p>
          <a:p>
            <a:pPr marL="800100" lvl="1" indent="-342900" algn="just">
              <a:spcBef>
                <a:spcPts val="600"/>
              </a:spcBef>
              <a:buBlip>
                <a:blip r:embed="rId3"/>
              </a:buBlip>
            </a:pPr>
            <a:r>
              <a:rPr lang="en-US" sz="1800" dirty="0" smtClean="0">
                <a:solidFill>
                  <a:srgbClr val="000099"/>
                </a:solidFill>
                <a:latin typeface="+mn-lt"/>
              </a:rPr>
              <a:t>An </a:t>
            </a:r>
            <a:r>
              <a:rPr lang="en-US" sz="1800" dirty="0">
                <a:solidFill>
                  <a:srgbClr val="000099"/>
                </a:solidFill>
                <a:latin typeface="+mn-lt"/>
              </a:rPr>
              <a:t>accounting clerk will not issue a check without already having received a matching order and delivery form (because suppliers should not be paid for goods not ordered or received</a:t>
            </a:r>
            <a:r>
              <a:rPr lang="en-US" sz="1800" dirty="0" smtClean="0">
                <a:solidFill>
                  <a:srgbClr val="000099"/>
                </a:solidFill>
                <a:latin typeface="+mn-lt"/>
              </a:rPr>
              <a:t>.)</a:t>
            </a:r>
          </a:p>
          <a:p>
            <a:pPr marL="800100" lvl="1" indent="-342900" algn="just">
              <a:spcBef>
                <a:spcPts val="600"/>
              </a:spcBef>
              <a:buBlip>
                <a:blip r:embed="rId3"/>
              </a:buBlip>
            </a:pPr>
            <a:r>
              <a:rPr lang="en-US" sz="1800" dirty="0" smtClean="0">
                <a:solidFill>
                  <a:srgbClr val="000099"/>
                </a:solidFill>
                <a:latin typeface="+mn-lt"/>
              </a:rPr>
              <a:t>In </a:t>
            </a:r>
            <a:r>
              <a:rPr lang="en-US" sz="1800" dirty="0">
                <a:solidFill>
                  <a:srgbClr val="000099"/>
                </a:solidFill>
                <a:latin typeface="+mn-lt"/>
              </a:rPr>
              <a:t>most cases, both the order and the delivery form must be signed by an authorized individual. Performing the </a:t>
            </a:r>
            <a:r>
              <a:rPr lang="en-US" sz="1800" dirty="0" smtClean="0">
                <a:solidFill>
                  <a:srgbClr val="000099"/>
                </a:solidFill>
                <a:latin typeface="+mn-lt"/>
              </a:rPr>
              <a:t>listed steps </a:t>
            </a:r>
            <a:r>
              <a:rPr lang="en-US" sz="1800" dirty="0">
                <a:solidFill>
                  <a:srgbClr val="000099"/>
                </a:solidFill>
                <a:latin typeface="+mn-lt"/>
              </a:rPr>
              <a:t>in </a:t>
            </a:r>
            <a:r>
              <a:rPr lang="en-US" sz="1800" dirty="0" smtClean="0">
                <a:solidFill>
                  <a:srgbClr val="000099"/>
                </a:solidFill>
                <a:latin typeface="+mn-lt"/>
              </a:rPr>
              <a:t>order, </a:t>
            </a:r>
            <a:r>
              <a:rPr lang="en-US" sz="1800" dirty="0">
                <a:solidFill>
                  <a:srgbClr val="000099"/>
                </a:solidFill>
                <a:latin typeface="+mn-lt"/>
              </a:rPr>
              <a:t>and authenticating the </a:t>
            </a:r>
            <a:r>
              <a:rPr lang="en-US" sz="1800" dirty="0" smtClean="0">
                <a:solidFill>
                  <a:srgbClr val="000099"/>
                </a:solidFill>
                <a:latin typeface="+mn-lt"/>
              </a:rPr>
              <a:t>individuals </a:t>
            </a:r>
            <a:r>
              <a:rPr lang="en-US" sz="1800" dirty="0">
                <a:solidFill>
                  <a:srgbClr val="000099"/>
                </a:solidFill>
                <a:latin typeface="+mn-lt"/>
              </a:rPr>
              <a:t>who perform the steps, constitutes a </a:t>
            </a:r>
            <a:r>
              <a:rPr lang="en-US" sz="1800" i="1" dirty="0">
                <a:solidFill>
                  <a:srgbClr val="000099"/>
                </a:solidFill>
                <a:latin typeface="+mn-lt"/>
              </a:rPr>
              <a:t>well-formed </a:t>
            </a:r>
            <a:r>
              <a:rPr lang="en-US" sz="1800" i="1" dirty="0" smtClean="0">
                <a:solidFill>
                  <a:srgbClr val="000099"/>
                </a:solidFill>
                <a:latin typeface="+mn-lt"/>
              </a:rPr>
              <a:t>transaction</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6780228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4093428"/>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Clark-Wilson </a:t>
            </a:r>
            <a:r>
              <a:rPr lang="en-US" sz="2000" dirty="0">
                <a:solidFill>
                  <a:srgbClr val="800000"/>
                </a:solidFill>
                <a:latin typeface="+mn-lt"/>
              </a:rPr>
              <a:t>presents their policy in terms of </a:t>
            </a:r>
            <a:r>
              <a:rPr lang="en-US" sz="2000" i="1" dirty="0">
                <a:solidFill>
                  <a:srgbClr val="800000"/>
                </a:solidFill>
                <a:latin typeface="+mn-lt"/>
              </a:rPr>
              <a:t>Constrained Data Items (CDI)</a:t>
            </a:r>
            <a:r>
              <a:rPr lang="en-US" sz="2000" dirty="0">
                <a:solidFill>
                  <a:srgbClr val="800000"/>
                </a:solidFill>
                <a:latin typeface="+mn-lt"/>
              </a:rPr>
              <a:t> that are processed by </a:t>
            </a:r>
            <a:r>
              <a:rPr lang="en-US" sz="2000" i="1" dirty="0">
                <a:solidFill>
                  <a:srgbClr val="800000"/>
                </a:solidFill>
                <a:latin typeface="+mn-lt"/>
              </a:rPr>
              <a:t>Transaction Procedures (TP.)</a:t>
            </a:r>
            <a:r>
              <a:rPr lang="en-US" sz="2000" dirty="0">
                <a:solidFill>
                  <a:srgbClr val="800000"/>
                </a:solidFill>
                <a:latin typeface="+mn-lt"/>
              </a:rPr>
              <a:t> The TP maintains data integrity by validating the process to be </a:t>
            </a:r>
            <a:r>
              <a:rPr lang="en-US" sz="2000" dirty="0" smtClean="0">
                <a:solidFill>
                  <a:srgbClr val="800000"/>
                </a:solidFill>
                <a:latin typeface="+mn-lt"/>
              </a:rPr>
              <a:t>performed. The </a:t>
            </a:r>
            <a:r>
              <a:rPr lang="en-US" sz="2000" dirty="0">
                <a:solidFill>
                  <a:srgbClr val="800000"/>
                </a:solidFill>
                <a:latin typeface="+mn-lt"/>
              </a:rPr>
              <a:t>model also recognizes the importance of </a:t>
            </a:r>
            <a:r>
              <a:rPr lang="en-US" sz="2000" i="1" dirty="0">
                <a:solidFill>
                  <a:srgbClr val="800000"/>
                </a:solidFill>
                <a:latin typeface="+mn-lt"/>
              </a:rPr>
              <a:t>separation of duty</a:t>
            </a:r>
            <a:r>
              <a:rPr lang="en-US" sz="2000" dirty="0">
                <a:solidFill>
                  <a:srgbClr val="800000"/>
                </a:solidFill>
                <a:latin typeface="+mn-lt"/>
              </a:rPr>
              <a:t> in maintaining integrity. They argued that </a:t>
            </a:r>
            <a:r>
              <a:rPr lang="en-US" sz="2000" dirty="0" smtClean="0">
                <a:solidFill>
                  <a:srgbClr val="800000"/>
                </a:solidFill>
                <a:latin typeface="+mn-lt"/>
              </a:rPr>
              <a:t>the same </a:t>
            </a:r>
            <a:r>
              <a:rPr lang="en-US" sz="2000" dirty="0">
                <a:solidFill>
                  <a:srgbClr val="800000"/>
                </a:solidFill>
                <a:latin typeface="+mn-lt"/>
              </a:rPr>
              <a:t>person should not </a:t>
            </a:r>
            <a:r>
              <a:rPr lang="en-US" sz="2000" dirty="0" smtClean="0">
                <a:solidFill>
                  <a:srgbClr val="800000"/>
                </a:solidFill>
                <a:latin typeface="+mn-lt"/>
              </a:rPr>
              <a:t>issue </a:t>
            </a:r>
            <a:r>
              <a:rPr lang="en-US" sz="2000" dirty="0">
                <a:solidFill>
                  <a:srgbClr val="800000"/>
                </a:solidFill>
                <a:latin typeface="+mn-lt"/>
              </a:rPr>
              <a:t>orders, receive goods and write a check. This creates a situation that is commonly known as Conflict Of Interest (COI) and to avoid this condition they proposed to assign different people to different activities. To improve efficiency more than one person can be assigned to one task but these people cannot work on other activities</a:t>
            </a:r>
            <a:r>
              <a:rPr lang="en-US" sz="2000" dirty="0" smtClean="0">
                <a:solidFill>
                  <a:srgbClr val="800000"/>
                </a:solidFill>
                <a:latin typeface="+mn-lt"/>
              </a:rPr>
              <a:t>.</a:t>
            </a:r>
          </a:p>
        </p:txBody>
      </p:sp>
    </p:spTree>
    <p:extLst>
      <p:ext uri="{BB962C8B-B14F-4D97-AF65-F5344CB8AC3E}">
        <p14:creationId xmlns:p14="http://schemas.microsoft.com/office/powerpoint/2010/main" val="1079200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latin typeface="Times New Roman" panose="02020603050405020304" pitchFamily="18" charset="0"/>
                <a:cs typeface="Times New Roman" panose="02020603050405020304" pitchFamily="18" charset="0"/>
              </a:rPr>
              <a:t>Discretionary Access Control (DAC)</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5916" y="1370196"/>
            <a:ext cx="8135056" cy="4693593"/>
          </a:xfrm>
          <a:prstGeom prst="rect">
            <a:avLst/>
          </a:prstGeom>
        </p:spPr>
        <p:txBody>
          <a:bodyPr wrap="square">
            <a:spAutoFit/>
          </a:bodyPr>
          <a:lstStyle/>
          <a:p>
            <a:pPr marL="804863" lvl="0" indent="-342900" algn="just">
              <a:spcBef>
                <a:spcPts val="600"/>
              </a:spcBef>
              <a:buBlip>
                <a:blip r:embed="rId2"/>
              </a:buBlip>
            </a:pPr>
            <a:r>
              <a:rPr lang="en-US" dirty="0">
                <a:solidFill>
                  <a:srgbClr val="002060"/>
                </a:solidFill>
              </a:rPr>
              <a:t>DAC is the setting of permissions on files, folders, and shared resources. The owner of the object </a:t>
            </a:r>
            <a:r>
              <a:rPr lang="en-US" dirty="0" smtClean="0">
                <a:solidFill>
                  <a:srgbClr val="002060"/>
                </a:solidFill>
              </a:rPr>
              <a:t>in </a:t>
            </a:r>
            <a:r>
              <a:rPr lang="en-US" dirty="0">
                <a:solidFill>
                  <a:srgbClr val="002060"/>
                </a:solidFill>
              </a:rPr>
              <a:t>most operating system </a:t>
            </a:r>
            <a:r>
              <a:rPr lang="en-US" dirty="0" smtClean="0">
                <a:solidFill>
                  <a:srgbClr val="002060"/>
                </a:solidFill>
              </a:rPr>
              <a:t>environments </a:t>
            </a:r>
            <a:r>
              <a:rPr lang="en-US" dirty="0">
                <a:solidFill>
                  <a:srgbClr val="002060"/>
                </a:solidFill>
              </a:rPr>
              <a:t>applies DACs. This ownership may be transferred or controlled by root/administrator accounts.</a:t>
            </a:r>
          </a:p>
          <a:p>
            <a:pPr marL="804863" lvl="0" indent="-342900" algn="just">
              <a:spcBef>
                <a:spcPts val="600"/>
              </a:spcBef>
              <a:buBlip>
                <a:blip r:embed="rId2"/>
              </a:buBlip>
            </a:pPr>
            <a:r>
              <a:rPr lang="en-US" dirty="0">
                <a:solidFill>
                  <a:srgbClr val="002060"/>
                </a:solidFill>
              </a:rPr>
              <a:t>DAC is controlled by the owner or root/administrator of the Operating System, rather than being hard coded into the system.</a:t>
            </a:r>
          </a:p>
          <a:p>
            <a:pPr marL="804863" lvl="0" indent="-342900" algn="just">
              <a:spcBef>
                <a:spcPts val="600"/>
              </a:spcBef>
              <a:buBlip>
                <a:blip r:embed="rId2"/>
              </a:buBlip>
            </a:pPr>
            <a:r>
              <a:rPr lang="en-US" dirty="0">
                <a:solidFill>
                  <a:srgbClr val="002060"/>
                </a:solidFill>
              </a:rPr>
              <a:t>DAC mechanisms have a basic weakness, and that is they fail to recognize a fundamental difference between human users and computer programs</a:t>
            </a:r>
          </a:p>
          <a:p>
            <a:pPr marL="804863" lvl="0" indent="-342900" algn="just">
              <a:spcBef>
                <a:spcPts val="600"/>
              </a:spcBef>
              <a:buBlip>
                <a:blip r:embed="rId2"/>
              </a:buBlip>
            </a:pPr>
            <a:endParaRPr lang="en-US" sz="2000" u="sng" dirty="0" smtClean="0">
              <a:solidFill>
                <a:srgbClr val="800000"/>
              </a:solidFill>
              <a:latin typeface="+mn-lt"/>
            </a:endParaRPr>
          </a:p>
        </p:txBody>
      </p:sp>
    </p:spTree>
    <p:extLst>
      <p:ext uri="{BB962C8B-B14F-4D97-AF65-F5344CB8AC3E}">
        <p14:creationId xmlns:p14="http://schemas.microsoft.com/office/powerpoint/2010/main" val="14391986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1862048"/>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Transaction</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A transaction </a:t>
            </a:r>
            <a:r>
              <a:rPr lang="en-US" sz="1800" dirty="0">
                <a:solidFill>
                  <a:srgbClr val="000099"/>
                </a:solidFill>
                <a:latin typeface="+mn-lt"/>
              </a:rPr>
              <a:t>is a consistency-preserving mechanism to manipulate database. It takes the database from one </a:t>
            </a:r>
            <a:r>
              <a:rPr lang="en-US" sz="1800" i="1" dirty="0">
                <a:solidFill>
                  <a:srgbClr val="000099"/>
                </a:solidFill>
                <a:latin typeface="+mn-lt"/>
              </a:rPr>
              <a:t>consistent</a:t>
            </a:r>
            <a:r>
              <a:rPr lang="en-US" sz="1800" dirty="0">
                <a:solidFill>
                  <a:srgbClr val="000099"/>
                </a:solidFill>
                <a:latin typeface="+mn-lt"/>
              </a:rPr>
              <a:t> state to another consistent state. Thus, it is a special type of application program. Clark-Wilson calls it Transaction procedure (TP.)</a:t>
            </a:r>
            <a:endParaRPr lang="en-US" sz="1800" dirty="0" smtClean="0">
              <a:solidFill>
                <a:srgbClr val="000099"/>
              </a:solidFill>
              <a:latin typeface="+mn-lt"/>
            </a:endParaRPr>
          </a:p>
        </p:txBody>
      </p:sp>
    </p:spTree>
    <p:extLst>
      <p:ext uri="{BB962C8B-B14F-4D97-AF65-F5344CB8AC3E}">
        <p14:creationId xmlns:p14="http://schemas.microsoft.com/office/powerpoint/2010/main" val="21391860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4078039"/>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Consistent State</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A consistent </a:t>
            </a:r>
            <a:r>
              <a:rPr lang="en-US" sz="1800" dirty="0">
                <a:solidFill>
                  <a:srgbClr val="000099"/>
                </a:solidFill>
                <a:latin typeface="+mn-lt"/>
              </a:rPr>
              <a:t>state reflects the fact (real world data values). Thus if the values of data sets of a database stores facts then this state of the database is said to be consistent. For example, in a bank database the account balance value is what it should be then the account balance is consistent. Thus, if a customer deposits $100 dollar in his/her account then the fact is defined by Current balance = last balance + $100. To check if the last balance was correct the constraint Last balance = Current balance - $100 is used. Such constraints are called </a:t>
            </a:r>
            <a:r>
              <a:rPr lang="en-US" sz="1800" i="1" dirty="0">
                <a:solidFill>
                  <a:srgbClr val="000099"/>
                </a:solidFill>
                <a:latin typeface="+mn-lt"/>
              </a:rPr>
              <a:t>consistency constraints</a:t>
            </a:r>
            <a:r>
              <a:rPr lang="en-US" sz="1800" dirty="0">
                <a:solidFill>
                  <a:srgbClr val="000099"/>
                </a:solidFill>
                <a:latin typeface="+mn-lt"/>
              </a:rPr>
              <a:t> and enforced by database system program called concurrency control mechanism. A successful execution of a transaction preserves database consistency</a:t>
            </a:r>
            <a:endParaRPr lang="en-US" sz="1800" dirty="0" smtClean="0">
              <a:solidFill>
                <a:srgbClr val="000099"/>
              </a:solidFill>
              <a:latin typeface="+mn-lt"/>
            </a:endParaRPr>
          </a:p>
        </p:txBody>
      </p:sp>
    </p:spTree>
    <p:extLst>
      <p:ext uri="{BB962C8B-B14F-4D97-AF65-F5344CB8AC3E}">
        <p14:creationId xmlns:p14="http://schemas.microsoft.com/office/powerpoint/2010/main" val="14473122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1585049"/>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Well-Formed Transaction</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A transaction </a:t>
            </a:r>
            <a:r>
              <a:rPr lang="en-US" sz="1800" dirty="0">
                <a:solidFill>
                  <a:srgbClr val="000099"/>
                </a:solidFill>
                <a:latin typeface="+mn-lt"/>
              </a:rPr>
              <a:t>is well-formed if individual operations of a transaction is executed correctly under a concurrency control mechanism. Thus, a database remains consistent if and only if it is modified by a well-formed </a:t>
            </a:r>
            <a:r>
              <a:rPr lang="en-US" sz="1800" dirty="0" smtClean="0">
                <a:solidFill>
                  <a:srgbClr val="000099"/>
                </a:solidFill>
                <a:latin typeface="+mn-lt"/>
              </a:rPr>
              <a:t>transaction</a:t>
            </a:r>
          </a:p>
        </p:txBody>
      </p:sp>
    </p:spTree>
    <p:extLst>
      <p:ext uri="{BB962C8B-B14F-4D97-AF65-F5344CB8AC3E}">
        <p14:creationId xmlns:p14="http://schemas.microsoft.com/office/powerpoint/2010/main" val="14415411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2416046"/>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Integrity Constraints</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They </a:t>
            </a:r>
            <a:r>
              <a:rPr lang="en-US" sz="1800" dirty="0">
                <a:solidFill>
                  <a:srgbClr val="000099"/>
                </a:solidFill>
                <a:latin typeface="+mn-lt"/>
              </a:rPr>
              <a:t>can be defined as consistency constraints + a defined set of additional constraints. For example, a bank defines a lower limit on certain type of account. Suppose a bank defines that account A must have a minimum of $5,000 at any time. The consistency constraints will make sure that all operations on A are always consistency preserving but it has nothing to do with the lower limit of </a:t>
            </a:r>
            <a:r>
              <a:rPr lang="en-US" sz="1800" dirty="0" smtClean="0">
                <a:solidFill>
                  <a:srgbClr val="000099"/>
                </a:solidFill>
                <a:latin typeface="+mn-lt"/>
              </a:rPr>
              <a:t>A</a:t>
            </a:r>
          </a:p>
        </p:txBody>
      </p:sp>
    </p:spTree>
    <p:extLst>
      <p:ext uri="{BB962C8B-B14F-4D97-AF65-F5344CB8AC3E}">
        <p14:creationId xmlns:p14="http://schemas.microsoft.com/office/powerpoint/2010/main" val="17973376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35285" y="457200"/>
            <a:ext cx="7772400"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3831818"/>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Integrity</a:t>
            </a:r>
          </a:p>
          <a:p>
            <a:pPr marL="800100" lvl="1" indent="-342900" algn="just">
              <a:spcBef>
                <a:spcPts val="600"/>
              </a:spcBef>
              <a:buBlip>
                <a:blip r:embed="rId3"/>
              </a:buBlip>
            </a:pPr>
            <a:r>
              <a:rPr lang="en-US" sz="1800" dirty="0" smtClean="0">
                <a:solidFill>
                  <a:srgbClr val="000099"/>
                </a:solidFill>
                <a:latin typeface="+mn-lt"/>
              </a:rPr>
              <a:t>Data integrity defines: (a) Quality, (b) Correctness, (c) Authenticity, and (d) Accuracy</a:t>
            </a:r>
          </a:p>
          <a:p>
            <a:pPr marL="800100" lvl="1" indent="-342900" algn="just">
              <a:spcBef>
                <a:spcPts val="600"/>
              </a:spcBef>
              <a:buBlip>
                <a:blip r:embed="rId3"/>
              </a:buBlip>
            </a:pPr>
            <a:r>
              <a:rPr lang="en-US" sz="1800" dirty="0" smtClean="0">
                <a:solidFill>
                  <a:srgbClr val="000099"/>
                </a:solidFill>
                <a:latin typeface="+mn-lt"/>
              </a:rPr>
              <a:t>System </a:t>
            </a:r>
            <a:r>
              <a:rPr lang="en-US" sz="1800" dirty="0">
                <a:solidFill>
                  <a:srgbClr val="000099"/>
                </a:solidFill>
                <a:latin typeface="+mn-lt"/>
              </a:rPr>
              <a:t>integrity defines: Successful and correct operation of </a:t>
            </a:r>
            <a:r>
              <a:rPr lang="en-US" sz="1800" dirty="0" smtClean="0">
                <a:solidFill>
                  <a:srgbClr val="000099"/>
                </a:solidFill>
                <a:latin typeface="+mn-lt"/>
              </a:rPr>
              <a:t>system</a:t>
            </a:r>
          </a:p>
          <a:p>
            <a:pPr marL="800100" lvl="1" indent="-342900" algn="just">
              <a:spcBef>
                <a:spcPts val="600"/>
              </a:spcBef>
              <a:buBlip>
                <a:blip r:embed="rId3"/>
              </a:buBlip>
            </a:pPr>
            <a:r>
              <a:rPr lang="en-US" sz="1800" dirty="0" smtClean="0">
                <a:solidFill>
                  <a:srgbClr val="000099"/>
                </a:solidFill>
                <a:latin typeface="+mn-lt"/>
              </a:rPr>
              <a:t>Integrity </a:t>
            </a:r>
            <a:r>
              <a:rPr lang="en-US" sz="1800" dirty="0">
                <a:solidFill>
                  <a:srgbClr val="000099"/>
                </a:solidFill>
                <a:latin typeface="+mn-lt"/>
              </a:rPr>
              <a:t>is defined by a set of integrity </a:t>
            </a:r>
            <a:r>
              <a:rPr lang="en-US" sz="1800" dirty="0" smtClean="0">
                <a:solidFill>
                  <a:srgbClr val="000099"/>
                </a:solidFill>
                <a:latin typeface="+mn-lt"/>
              </a:rPr>
              <a:t>constraints</a:t>
            </a:r>
          </a:p>
          <a:p>
            <a:pPr marL="800100" lvl="1" indent="-342900" algn="just">
              <a:spcBef>
                <a:spcPts val="600"/>
              </a:spcBef>
              <a:buBlip>
                <a:blip r:embed="rId3"/>
              </a:buBlip>
            </a:pPr>
            <a:r>
              <a:rPr lang="en-US" sz="1800" dirty="0" smtClean="0">
                <a:solidFill>
                  <a:srgbClr val="000099"/>
                </a:solidFill>
                <a:latin typeface="+mn-lt"/>
              </a:rPr>
              <a:t>Data </a:t>
            </a:r>
            <a:r>
              <a:rPr lang="en-US" sz="1800" dirty="0">
                <a:solidFill>
                  <a:srgbClr val="000099"/>
                </a:solidFill>
                <a:latin typeface="+mn-lt"/>
              </a:rPr>
              <a:t>is in a consistent state when it satisfies these constraints. For some data integrity may not matter. For example, a gift amount (called UDI – Unconstrained data </a:t>
            </a:r>
            <a:r>
              <a:rPr lang="en-US" sz="1800" dirty="0" smtClean="0">
                <a:solidFill>
                  <a:srgbClr val="000099"/>
                </a:solidFill>
                <a:latin typeface="+mn-lt"/>
              </a:rPr>
              <a:t>Item)</a:t>
            </a:r>
          </a:p>
          <a:p>
            <a:pPr marL="800100" lvl="1" indent="-342900" algn="just">
              <a:spcBef>
                <a:spcPts val="600"/>
              </a:spcBef>
              <a:buBlip>
                <a:blip r:embed="rId3"/>
              </a:buBlip>
            </a:pPr>
            <a:r>
              <a:rPr lang="en-US" sz="1800" dirty="0" smtClean="0">
                <a:solidFill>
                  <a:srgbClr val="000099"/>
                </a:solidFill>
                <a:latin typeface="+mn-lt"/>
              </a:rPr>
              <a:t>If </a:t>
            </a:r>
            <a:r>
              <a:rPr lang="en-US" sz="1800" dirty="0">
                <a:solidFill>
                  <a:srgbClr val="000099"/>
                </a:solidFill>
                <a:latin typeface="+mn-lt"/>
              </a:rPr>
              <a:t>all relevant data is in consistent state, system integrity is </a:t>
            </a:r>
            <a:r>
              <a:rPr lang="en-US" sz="1800" dirty="0" smtClean="0">
                <a:solidFill>
                  <a:srgbClr val="000099"/>
                </a:solidFill>
                <a:latin typeface="+mn-lt"/>
              </a:rPr>
              <a:t>satisfied</a:t>
            </a:r>
            <a:endParaRPr lang="en-US" sz="1800" dirty="0">
              <a:solidFill>
                <a:srgbClr val="000099"/>
              </a:solidFill>
              <a:latin typeface="+mn-lt"/>
            </a:endParaRPr>
          </a:p>
        </p:txBody>
      </p:sp>
    </p:spTree>
    <p:extLst>
      <p:ext uri="{BB962C8B-B14F-4D97-AF65-F5344CB8AC3E}">
        <p14:creationId xmlns:p14="http://schemas.microsoft.com/office/powerpoint/2010/main" val="24537486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2323713"/>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Separation of Duty</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No </a:t>
            </a:r>
            <a:r>
              <a:rPr lang="en-US" sz="1800" dirty="0">
                <a:solidFill>
                  <a:srgbClr val="000099"/>
                </a:solidFill>
                <a:latin typeface="+mn-lt"/>
              </a:rPr>
              <a:t>single person or entity should perform a task from beginning to end but the task should be divided among two or more people or </a:t>
            </a:r>
            <a:r>
              <a:rPr lang="en-US" sz="1800" dirty="0" smtClean="0">
                <a:solidFill>
                  <a:srgbClr val="000099"/>
                </a:solidFill>
                <a:latin typeface="+mn-lt"/>
              </a:rPr>
              <a:t>entities</a:t>
            </a:r>
          </a:p>
          <a:p>
            <a:pPr marL="342900" indent="-342900" algn="just">
              <a:spcBef>
                <a:spcPts val="600"/>
              </a:spcBef>
              <a:buBlip>
                <a:blip r:embed="rId2"/>
              </a:buBlip>
            </a:pPr>
            <a:r>
              <a:rPr lang="en-US" sz="2000" dirty="0">
                <a:solidFill>
                  <a:srgbClr val="800000"/>
                </a:solidFill>
                <a:latin typeface="+mn-lt"/>
              </a:rPr>
              <a:t>Principle of Least </a:t>
            </a:r>
            <a:r>
              <a:rPr lang="en-US" sz="2000" dirty="0" smtClean="0">
                <a:solidFill>
                  <a:srgbClr val="800000"/>
                </a:solidFill>
                <a:latin typeface="+mn-lt"/>
              </a:rPr>
              <a:t>Privilege</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An </a:t>
            </a:r>
            <a:r>
              <a:rPr lang="en-US" sz="1800" dirty="0">
                <a:solidFill>
                  <a:srgbClr val="000099"/>
                </a:solidFill>
                <a:latin typeface="+mn-lt"/>
              </a:rPr>
              <a:t>entity should be able to access only such information or resources that are necessary to its legitimate purpose.</a:t>
            </a:r>
          </a:p>
        </p:txBody>
      </p:sp>
    </p:spTree>
    <p:extLst>
      <p:ext uri="{BB962C8B-B14F-4D97-AF65-F5344CB8AC3E}">
        <p14:creationId xmlns:p14="http://schemas.microsoft.com/office/powerpoint/2010/main" val="34869882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3754874"/>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Components</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CDI</a:t>
            </a:r>
            <a:r>
              <a:rPr lang="en-US" sz="1800" dirty="0">
                <a:solidFill>
                  <a:srgbClr val="000099"/>
                </a:solidFill>
                <a:latin typeface="+mn-lt"/>
              </a:rPr>
              <a:t>: Constrained Data Items - Data that is subject to integrity controls. For example, bank account, number of shares, </a:t>
            </a:r>
            <a:r>
              <a:rPr lang="en-US" sz="1800" dirty="0" smtClean="0">
                <a:solidFill>
                  <a:srgbClr val="000099"/>
                </a:solidFill>
                <a:latin typeface="+mn-lt"/>
              </a:rPr>
              <a:t>etc.</a:t>
            </a:r>
          </a:p>
          <a:p>
            <a:pPr marL="800100" lvl="1" indent="-342900" algn="just">
              <a:spcBef>
                <a:spcPts val="600"/>
              </a:spcBef>
              <a:buBlip>
                <a:blip r:embed="rId3"/>
              </a:buBlip>
            </a:pPr>
            <a:r>
              <a:rPr lang="en-US" sz="1800" dirty="0" smtClean="0">
                <a:solidFill>
                  <a:srgbClr val="000099"/>
                </a:solidFill>
                <a:latin typeface="+mn-lt"/>
              </a:rPr>
              <a:t>UDI</a:t>
            </a:r>
            <a:r>
              <a:rPr lang="en-US" sz="1800" dirty="0">
                <a:solidFill>
                  <a:srgbClr val="000099"/>
                </a:solidFill>
                <a:latin typeface="+mn-lt"/>
              </a:rPr>
              <a:t>: Unconstrained Data Items - Data </a:t>
            </a:r>
            <a:r>
              <a:rPr lang="en-US" sz="1800" dirty="0" smtClean="0">
                <a:solidFill>
                  <a:srgbClr val="000099"/>
                </a:solidFill>
                <a:latin typeface="+mn-lt"/>
              </a:rPr>
              <a:t>items that </a:t>
            </a:r>
            <a:r>
              <a:rPr lang="en-US" sz="1800" dirty="0">
                <a:solidFill>
                  <a:srgbClr val="000099"/>
                </a:solidFill>
                <a:latin typeface="+mn-lt"/>
              </a:rPr>
              <a:t>are not subject to integrity controls. For example, gift, lottery amount, gambled amount, </a:t>
            </a:r>
            <a:r>
              <a:rPr lang="en-US" sz="1800" dirty="0" smtClean="0">
                <a:solidFill>
                  <a:srgbClr val="000099"/>
                </a:solidFill>
                <a:latin typeface="+mn-lt"/>
              </a:rPr>
              <a:t>etc.</a:t>
            </a:r>
          </a:p>
          <a:p>
            <a:pPr marL="800100" lvl="1" indent="-342900" algn="just">
              <a:spcBef>
                <a:spcPts val="600"/>
              </a:spcBef>
              <a:buBlip>
                <a:blip r:embed="rId3"/>
              </a:buBlip>
            </a:pPr>
            <a:r>
              <a:rPr lang="en-US" sz="1800" dirty="0" smtClean="0">
                <a:solidFill>
                  <a:srgbClr val="000099"/>
                </a:solidFill>
                <a:latin typeface="+mn-lt"/>
              </a:rPr>
              <a:t>IVP</a:t>
            </a:r>
            <a:r>
              <a:rPr lang="en-US" sz="1800" dirty="0">
                <a:solidFill>
                  <a:srgbClr val="000099"/>
                </a:solidFill>
                <a:latin typeface="+mn-lt"/>
              </a:rPr>
              <a:t>: Integrity Verification Procedures - These procedures test if the CDIs conform to the integrity </a:t>
            </a:r>
            <a:r>
              <a:rPr lang="en-US" sz="1800" dirty="0" smtClean="0">
                <a:solidFill>
                  <a:srgbClr val="000099"/>
                </a:solidFill>
                <a:latin typeface="+mn-lt"/>
              </a:rPr>
              <a:t>constraints.</a:t>
            </a:r>
          </a:p>
          <a:p>
            <a:pPr marL="800100" lvl="1" indent="-342900" algn="just">
              <a:spcBef>
                <a:spcPts val="600"/>
              </a:spcBef>
              <a:buBlip>
                <a:blip r:embed="rId3"/>
              </a:buBlip>
            </a:pPr>
            <a:r>
              <a:rPr lang="en-US" sz="1800" dirty="0" smtClean="0">
                <a:solidFill>
                  <a:srgbClr val="000099"/>
                </a:solidFill>
                <a:latin typeface="+mn-lt"/>
              </a:rPr>
              <a:t>TP</a:t>
            </a:r>
            <a:r>
              <a:rPr lang="en-US" sz="1800" dirty="0">
                <a:solidFill>
                  <a:srgbClr val="000099"/>
                </a:solidFill>
                <a:latin typeface="+mn-lt"/>
              </a:rPr>
              <a:t>: Transaction Procedures - These procedures are used to change the CDIs. They take the system from one consistent state to </a:t>
            </a:r>
            <a:r>
              <a:rPr lang="en-US" sz="1800" dirty="0" smtClean="0">
                <a:solidFill>
                  <a:srgbClr val="000099"/>
                </a:solidFill>
                <a:latin typeface="+mn-lt"/>
              </a:rPr>
              <a:t>another</a:t>
            </a:r>
          </a:p>
        </p:txBody>
      </p:sp>
    </p:spTree>
    <p:extLst>
      <p:ext uri="{BB962C8B-B14F-4D97-AF65-F5344CB8AC3E}">
        <p14:creationId xmlns:p14="http://schemas.microsoft.com/office/powerpoint/2010/main" val="42213237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1661993"/>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Certification Rules and Enforcement Rules</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Certification </a:t>
            </a:r>
            <a:r>
              <a:rPr lang="en-US" sz="1800" dirty="0">
                <a:solidFill>
                  <a:srgbClr val="000099"/>
                </a:solidFill>
                <a:latin typeface="+mn-lt"/>
              </a:rPr>
              <a:t>Rules – Integrity monitoring rules enforced by the administrator</a:t>
            </a:r>
          </a:p>
          <a:p>
            <a:pPr marL="800100" lvl="1" indent="-342900" algn="just">
              <a:spcBef>
                <a:spcPts val="600"/>
              </a:spcBef>
              <a:buBlip>
                <a:blip r:embed="rId3"/>
              </a:buBlip>
            </a:pPr>
            <a:r>
              <a:rPr lang="en-US" sz="1800" dirty="0">
                <a:solidFill>
                  <a:srgbClr val="000099"/>
                </a:solidFill>
                <a:latin typeface="+mn-lt"/>
              </a:rPr>
              <a:t>Enforcement Rules – Integrity preserving rules guaranteed by the </a:t>
            </a:r>
            <a:r>
              <a:rPr lang="en-US" sz="1800" dirty="0" smtClean="0">
                <a:solidFill>
                  <a:srgbClr val="000099"/>
                </a:solidFill>
                <a:latin typeface="+mn-lt"/>
              </a:rPr>
              <a:t>system</a:t>
            </a:r>
            <a:endParaRPr lang="en-US" sz="1800" dirty="0">
              <a:solidFill>
                <a:srgbClr val="000099"/>
              </a:solidFill>
              <a:latin typeface="+mn-lt"/>
            </a:endParaRPr>
          </a:p>
        </p:txBody>
      </p:sp>
    </p:spTree>
    <p:extLst>
      <p:ext uri="{BB962C8B-B14F-4D97-AF65-F5344CB8AC3E}">
        <p14:creationId xmlns:p14="http://schemas.microsoft.com/office/powerpoint/2010/main" val="35290449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4154984"/>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Certification Rules</a:t>
            </a:r>
          </a:p>
          <a:p>
            <a:pPr marL="800100" lvl="1" indent="-342900" algn="just">
              <a:spcBef>
                <a:spcPts val="600"/>
              </a:spcBef>
              <a:buBlip>
                <a:blip r:embed="rId3"/>
              </a:buBlip>
            </a:pPr>
            <a:r>
              <a:rPr lang="en-US" sz="1800" dirty="0" smtClean="0">
                <a:solidFill>
                  <a:srgbClr val="000099"/>
                </a:solidFill>
                <a:latin typeface="+mn-lt"/>
              </a:rPr>
              <a:t>C1 </a:t>
            </a:r>
            <a:r>
              <a:rPr lang="en-US" sz="1800" dirty="0">
                <a:solidFill>
                  <a:srgbClr val="000099"/>
                </a:solidFill>
                <a:latin typeface="+mn-lt"/>
              </a:rPr>
              <a:t>- IVP </a:t>
            </a:r>
            <a:r>
              <a:rPr lang="en-US" sz="1800" dirty="0" smtClean="0">
                <a:solidFill>
                  <a:srgbClr val="000099"/>
                </a:solidFill>
                <a:latin typeface="+mn-lt"/>
              </a:rPr>
              <a:t>Certification: </a:t>
            </a:r>
            <a:r>
              <a:rPr lang="en-US" sz="1800" dirty="0">
                <a:solidFill>
                  <a:srgbClr val="000099"/>
                </a:solidFill>
                <a:latin typeface="+mn-lt"/>
              </a:rPr>
              <a:t>The system will have an IVP for validating the integrity of any CDI. When any IVP is run, it must ensure that all CDI are in a valid state.</a:t>
            </a:r>
          </a:p>
          <a:p>
            <a:endParaRPr lang="en-US" sz="1800" dirty="0" smtClean="0">
              <a:solidFill>
                <a:srgbClr val="000099"/>
              </a:solidFill>
              <a:latin typeface="+mn-lt"/>
            </a:endParaRPr>
          </a:p>
          <a:p>
            <a:pPr marL="457200"/>
            <a:r>
              <a:rPr lang="en-US" sz="1800" dirty="0" smtClean="0">
                <a:solidFill>
                  <a:srgbClr val="000099"/>
                </a:solidFill>
                <a:latin typeface="+mn-lt"/>
              </a:rPr>
              <a:t>TP1(CDI1</a:t>
            </a:r>
            <a:r>
              <a:rPr lang="en-US" sz="1800" dirty="0">
                <a:solidFill>
                  <a:srgbClr val="000099"/>
                </a:solidFill>
                <a:latin typeface="+mn-lt"/>
              </a:rPr>
              <a:t>):</a:t>
            </a:r>
          </a:p>
          <a:p>
            <a:pPr>
              <a:spcBef>
                <a:spcPts val="600"/>
              </a:spcBef>
            </a:pPr>
            <a:r>
              <a:rPr lang="en-US" sz="1800" dirty="0">
                <a:solidFill>
                  <a:srgbClr val="000099"/>
                </a:solidFill>
                <a:latin typeface="+mn-lt"/>
              </a:rPr>
              <a:t>	</a:t>
            </a:r>
            <a:r>
              <a:rPr lang="en-US" sz="1800" i="1" dirty="0">
                <a:solidFill>
                  <a:srgbClr val="000099"/>
                </a:solidFill>
                <a:latin typeface="+mn-lt"/>
              </a:rPr>
              <a:t>Begin TP1</a:t>
            </a:r>
            <a:endParaRPr lang="en-US" sz="1800" dirty="0">
              <a:solidFill>
                <a:srgbClr val="000099"/>
              </a:solidFill>
              <a:latin typeface="+mn-lt"/>
            </a:endParaRPr>
          </a:p>
          <a:p>
            <a:r>
              <a:rPr lang="en-US" sz="1800" i="1" dirty="0">
                <a:solidFill>
                  <a:srgbClr val="000099"/>
                </a:solidFill>
                <a:latin typeface="+mn-lt"/>
              </a:rPr>
              <a:t>	</a:t>
            </a:r>
            <a:r>
              <a:rPr lang="en-US" sz="1800" i="1" dirty="0" smtClean="0">
                <a:solidFill>
                  <a:srgbClr val="000099"/>
                </a:solidFill>
                <a:latin typeface="+mn-lt"/>
              </a:rPr>
              <a:t>	Verification </a:t>
            </a:r>
            <a:r>
              <a:rPr lang="en-US" sz="1800" i="1" dirty="0">
                <a:solidFill>
                  <a:srgbClr val="000099"/>
                </a:solidFill>
                <a:latin typeface="+mn-lt"/>
              </a:rPr>
              <a:t>call (IVP1 (CDI1)) – OK</a:t>
            </a:r>
            <a:endParaRPr lang="en-US" sz="1800" dirty="0">
              <a:solidFill>
                <a:srgbClr val="000099"/>
              </a:solidFill>
              <a:latin typeface="+mn-lt"/>
            </a:endParaRPr>
          </a:p>
          <a:p>
            <a:r>
              <a:rPr lang="en-US" sz="1800" i="1" dirty="0">
                <a:solidFill>
                  <a:srgbClr val="000099"/>
                </a:solidFill>
                <a:latin typeface="+mn-lt"/>
              </a:rPr>
              <a:t>	</a:t>
            </a:r>
            <a:r>
              <a:rPr lang="en-US" sz="1800" i="1" dirty="0" smtClean="0">
                <a:solidFill>
                  <a:srgbClr val="000099"/>
                </a:solidFill>
                <a:latin typeface="+mn-lt"/>
              </a:rPr>
              <a:t>	Continue </a:t>
            </a:r>
            <a:r>
              <a:rPr lang="en-US" sz="1800" i="1" dirty="0">
                <a:solidFill>
                  <a:srgbClr val="000099"/>
                </a:solidFill>
                <a:latin typeface="+mn-lt"/>
              </a:rPr>
              <a:t>processing CDI1</a:t>
            </a:r>
            <a:endParaRPr lang="en-US" sz="1800" dirty="0">
              <a:solidFill>
                <a:srgbClr val="000099"/>
              </a:solidFill>
              <a:latin typeface="+mn-lt"/>
            </a:endParaRPr>
          </a:p>
          <a:p>
            <a:r>
              <a:rPr lang="en-US" sz="1800" i="1" dirty="0">
                <a:solidFill>
                  <a:srgbClr val="000099"/>
                </a:solidFill>
                <a:latin typeface="+mn-lt"/>
              </a:rPr>
              <a:t>	</a:t>
            </a:r>
            <a:r>
              <a:rPr lang="en-US" sz="1800" i="1" dirty="0" smtClean="0">
                <a:solidFill>
                  <a:srgbClr val="000099"/>
                </a:solidFill>
                <a:latin typeface="+mn-lt"/>
              </a:rPr>
              <a:t>	Verification </a:t>
            </a:r>
            <a:r>
              <a:rPr lang="en-US" sz="1800" i="1" dirty="0">
                <a:solidFill>
                  <a:srgbClr val="000099"/>
                </a:solidFill>
                <a:latin typeface="+mn-lt"/>
              </a:rPr>
              <a:t>call (IVP2 (CDI1)) – OK</a:t>
            </a:r>
            <a:endParaRPr lang="en-US" sz="1800" dirty="0">
              <a:solidFill>
                <a:srgbClr val="000099"/>
              </a:solidFill>
              <a:latin typeface="+mn-lt"/>
            </a:endParaRPr>
          </a:p>
          <a:p>
            <a:r>
              <a:rPr lang="en-US" sz="1800" i="1" dirty="0">
                <a:solidFill>
                  <a:srgbClr val="000099"/>
                </a:solidFill>
                <a:latin typeface="+mn-lt"/>
              </a:rPr>
              <a:t>	End TP1</a:t>
            </a:r>
            <a:endParaRPr lang="en-US" sz="1800" dirty="0">
              <a:solidFill>
                <a:srgbClr val="000099"/>
              </a:solidFill>
              <a:latin typeface="+mn-lt"/>
            </a:endParaRPr>
          </a:p>
          <a:p>
            <a:r>
              <a:rPr lang="en-US" sz="1800" i="1" dirty="0">
                <a:solidFill>
                  <a:srgbClr val="000099"/>
                </a:solidFill>
                <a:latin typeface="+mn-lt"/>
              </a:rPr>
              <a:t>	</a:t>
            </a:r>
            <a:r>
              <a:rPr lang="en-US" sz="1800" i="1" dirty="0" smtClean="0">
                <a:solidFill>
                  <a:srgbClr val="000099"/>
                </a:solidFill>
                <a:latin typeface="+mn-lt"/>
              </a:rPr>
              <a:t>	Generates </a:t>
            </a:r>
            <a:r>
              <a:rPr lang="en-US" sz="1800" i="1" dirty="0">
                <a:solidFill>
                  <a:srgbClr val="000099"/>
                </a:solidFill>
                <a:latin typeface="+mn-lt"/>
              </a:rPr>
              <a:t>CDI2.</a:t>
            </a:r>
            <a:endParaRPr lang="en-US" sz="1800" dirty="0">
              <a:solidFill>
                <a:srgbClr val="000099"/>
              </a:solidFill>
              <a:latin typeface="+mn-lt"/>
            </a:endParaRPr>
          </a:p>
          <a:p>
            <a:r>
              <a:rPr lang="en-US" sz="1800" i="1" dirty="0">
                <a:solidFill>
                  <a:srgbClr val="000099"/>
                </a:solidFill>
                <a:latin typeface="+mn-lt"/>
              </a:rPr>
              <a:t>	</a:t>
            </a:r>
            <a:r>
              <a:rPr lang="en-US" sz="1800" i="1" dirty="0" smtClean="0">
                <a:solidFill>
                  <a:srgbClr val="000099"/>
                </a:solidFill>
                <a:latin typeface="+mn-lt"/>
              </a:rPr>
              <a:t>	TP1 </a:t>
            </a:r>
            <a:r>
              <a:rPr lang="en-US" sz="1800" i="1" dirty="0">
                <a:solidFill>
                  <a:srgbClr val="000099"/>
                </a:solidFill>
                <a:latin typeface="+mn-lt"/>
              </a:rPr>
              <a:t>can be committed </a:t>
            </a:r>
            <a:r>
              <a:rPr lang="en-US" sz="1800" i="1" dirty="0" err="1" smtClean="0">
                <a:solidFill>
                  <a:srgbClr val="000099"/>
                </a:solidFill>
                <a:latin typeface="+mn-lt"/>
              </a:rPr>
              <a:t>iff</a:t>
            </a:r>
            <a:r>
              <a:rPr lang="en-US" sz="1800" i="1" dirty="0" smtClean="0">
                <a:solidFill>
                  <a:srgbClr val="000099"/>
                </a:solidFill>
                <a:latin typeface="+mn-lt"/>
              </a:rPr>
              <a:t> </a:t>
            </a:r>
            <a:r>
              <a:rPr lang="en-US" sz="1800" i="1" dirty="0">
                <a:solidFill>
                  <a:srgbClr val="000099"/>
                </a:solidFill>
                <a:latin typeface="+mn-lt"/>
              </a:rPr>
              <a:t>IVP3 (CDI2) – OK</a:t>
            </a:r>
            <a:endParaRPr lang="en-US" sz="1800" dirty="0">
              <a:solidFill>
                <a:srgbClr val="000099"/>
              </a:solidFill>
              <a:latin typeface="+mn-lt"/>
            </a:endParaRPr>
          </a:p>
          <a:p>
            <a:r>
              <a:rPr lang="en-US" sz="1800" i="1" dirty="0">
                <a:solidFill>
                  <a:srgbClr val="000099"/>
                </a:solidFill>
                <a:latin typeface="+mn-lt"/>
              </a:rPr>
              <a:t>	</a:t>
            </a:r>
            <a:r>
              <a:rPr lang="en-US" sz="1800" i="1" dirty="0" smtClean="0">
                <a:solidFill>
                  <a:srgbClr val="000099"/>
                </a:solidFill>
                <a:latin typeface="+mn-lt"/>
              </a:rPr>
              <a:t>	Otherwise </a:t>
            </a:r>
            <a:r>
              <a:rPr lang="en-US" sz="1800" i="1" dirty="0">
                <a:solidFill>
                  <a:srgbClr val="000099"/>
                </a:solidFill>
                <a:latin typeface="+mn-lt"/>
              </a:rPr>
              <a:t>TP1 fails and there is no CDI2.</a:t>
            </a:r>
            <a:endParaRPr lang="en-US" sz="1800" dirty="0" smtClean="0">
              <a:solidFill>
                <a:srgbClr val="000099"/>
              </a:solidFill>
              <a:latin typeface="+mn-lt"/>
            </a:endParaRPr>
          </a:p>
        </p:txBody>
      </p:sp>
    </p:spTree>
    <p:extLst>
      <p:ext uri="{BB962C8B-B14F-4D97-AF65-F5344CB8AC3E}">
        <p14:creationId xmlns:p14="http://schemas.microsoft.com/office/powerpoint/2010/main" val="2578147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3247043"/>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Certification Rules</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C2 – Validity: </a:t>
            </a:r>
            <a:r>
              <a:rPr lang="en-US" sz="1800" dirty="0">
                <a:solidFill>
                  <a:srgbClr val="000099"/>
                </a:solidFill>
                <a:latin typeface="+mn-lt"/>
              </a:rPr>
              <a:t>The application of a TP to any CDI must maintain the integrity of that CDI. CDIs must be certified to ensure that they result in a valid CDI. Thus, a TP must transform those CDIs in a valid state into (possibly different) valid state.  Note that a particular TP is associated with a set of CDIs and this TP cannot be applied to any other set of CDIs. For example, in a bank if a TP operates on user accounts then it cannot be applied to bank’s stock CDI because the stock CDI has a different set of consistency criteria. This rule is enforced by E1 and E2</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2926571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Discretionary Access Control (DAC)</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5916" y="1252965"/>
            <a:ext cx="8135056" cy="4247317"/>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Limitations of DAC</a:t>
            </a:r>
          </a:p>
          <a:p>
            <a:pPr marL="1254125" lvl="1" indent="-398463" algn="just">
              <a:spcBef>
                <a:spcPts val="600"/>
              </a:spcBef>
              <a:buBlip>
                <a:blip r:embed="rId3"/>
              </a:buBlip>
            </a:pPr>
            <a:r>
              <a:rPr lang="en-US" dirty="0">
                <a:solidFill>
                  <a:srgbClr val="C00000"/>
                </a:solidFill>
              </a:rPr>
              <a:t>Global policy</a:t>
            </a:r>
            <a:r>
              <a:rPr lang="en-US" dirty="0">
                <a:solidFill>
                  <a:srgbClr val="002060"/>
                </a:solidFill>
              </a:rPr>
              <a:t>: DAC let users to decide the access control policies on their data, regardless of whether those policies are consistent with the global policies. Therefore, if there is a global policy, DAC has trouble to ensure consistency.</a:t>
            </a:r>
          </a:p>
          <a:p>
            <a:pPr marL="1254125" lvl="1" indent="-398463" algn="just">
              <a:spcBef>
                <a:spcPts val="600"/>
              </a:spcBef>
              <a:buBlip>
                <a:blip r:embed="rId3"/>
              </a:buBlip>
            </a:pPr>
            <a:r>
              <a:rPr lang="en-US" dirty="0">
                <a:solidFill>
                  <a:srgbClr val="C00000"/>
                </a:solidFill>
              </a:rPr>
              <a:t>Information flow</a:t>
            </a:r>
            <a:r>
              <a:rPr lang="en-US" dirty="0">
                <a:solidFill>
                  <a:srgbClr val="002060"/>
                </a:solidFill>
              </a:rPr>
              <a:t>: information can be copied from one object to another, so access to a copy is possible even if the owner of the original does not provide access to the original copy. This has been a major concern for military</a:t>
            </a: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39484190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2416046"/>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Certification Rules</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C3 – Modification: </a:t>
            </a:r>
            <a:r>
              <a:rPr lang="en-US" sz="1800" dirty="0">
                <a:solidFill>
                  <a:srgbClr val="000099"/>
                </a:solidFill>
                <a:latin typeface="+mn-lt"/>
              </a:rPr>
              <a:t>A CDI can only be changed by a TP. TPs must be certified to ensure they implement the principles of separation of duties and least privilege. This is because the model represents users; it must ensure that the identification of a user with the system’s corresponding user identification code is correct. This rule is enforced by </a:t>
            </a:r>
            <a:r>
              <a:rPr lang="en-US" sz="1800" dirty="0" smtClean="0">
                <a:solidFill>
                  <a:srgbClr val="000099"/>
                </a:solidFill>
                <a:latin typeface="+mn-lt"/>
              </a:rPr>
              <a:t>E3.</a:t>
            </a:r>
          </a:p>
        </p:txBody>
      </p:sp>
    </p:spTree>
    <p:extLst>
      <p:ext uri="{BB962C8B-B14F-4D97-AF65-F5344CB8AC3E}">
        <p14:creationId xmlns:p14="http://schemas.microsoft.com/office/powerpoint/2010/main" val="24185133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4078039"/>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Certification Rules</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C4 </a:t>
            </a:r>
            <a:r>
              <a:rPr lang="en-US" sz="1800" dirty="0">
                <a:solidFill>
                  <a:srgbClr val="000099"/>
                </a:solidFill>
                <a:latin typeface="+mn-lt"/>
              </a:rPr>
              <a:t>- Journal </a:t>
            </a:r>
            <a:r>
              <a:rPr lang="en-US" sz="1800" dirty="0" smtClean="0">
                <a:solidFill>
                  <a:srgbClr val="000099"/>
                </a:solidFill>
                <a:latin typeface="+mn-lt"/>
              </a:rPr>
              <a:t>Certification: </a:t>
            </a:r>
            <a:r>
              <a:rPr lang="en-US" sz="1800" dirty="0">
                <a:solidFill>
                  <a:srgbClr val="000099"/>
                </a:solidFill>
                <a:latin typeface="+mn-lt"/>
              </a:rPr>
              <a:t>TPs must be certified to ensure that their actions are logged. Thus, all TPs must append enough information to reconstruct the operation to an append-only CDI (system log). When information enters a system, it need not be trusted or constrained. For example, when a customer deposits money into an ATM, he/she need not enter the correct amount. However, when the ATM is opened and the cash or check counted, the bank personnel will detect the discrepancy and fix it before they enter the deposit amount into one’s account. This is an example of a UDI (entered deposit amount) being checked, fixed if necessary, and certified as correct before being transformed into a CDI. This situation is covered by C5</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1686805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2139047"/>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Certification Rules</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C5 </a:t>
            </a:r>
            <a:r>
              <a:rPr lang="en-US" sz="1800" dirty="0">
                <a:solidFill>
                  <a:srgbClr val="000099"/>
                </a:solidFill>
                <a:latin typeface="+mn-lt"/>
              </a:rPr>
              <a:t>– TPs which act on UDIs must be certified to ensure that they result in a valid CDI. That is any TP that takes an input a UDI may perform only valid transformation, or no transformation, for all possible values of the UDI. The transformation either rejects the UDA or transforms it into a CDI</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70990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3631763"/>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Enforcement Rules: </a:t>
            </a:r>
            <a:r>
              <a:rPr lang="en-US" sz="2000" dirty="0">
                <a:solidFill>
                  <a:srgbClr val="800000"/>
                </a:solidFill>
                <a:latin typeface="+mn-lt"/>
              </a:rPr>
              <a:t>These rules are enforced by the system before executing any action</a:t>
            </a:r>
          </a:p>
          <a:p>
            <a:pPr marL="800100" lvl="1" indent="-342900" algn="just">
              <a:spcBef>
                <a:spcPts val="600"/>
              </a:spcBef>
              <a:buBlip>
                <a:blip r:embed="rId3"/>
              </a:buBlip>
            </a:pPr>
            <a:r>
              <a:rPr lang="en-US" sz="1800" dirty="0" smtClean="0">
                <a:solidFill>
                  <a:srgbClr val="000099"/>
                </a:solidFill>
                <a:latin typeface="+mn-lt"/>
              </a:rPr>
              <a:t>E1 </a:t>
            </a:r>
            <a:r>
              <a:rPr lang="en-US" sz="1800" dirty="0">
                <a:solidFill>
                  <a:srgbClr val="000099"/>
                </a:solidFill>
                <a:latin typeface="+mn-lt"/>
              </a:rPr>
              <a:t>- Enforcement of Validity: The system must maintain the certified relation and must ensure that only certified TPs can operate on CDIs. This implies that only certified (authorized) person can executed designated TPs. For example, a janitor is not allowed to execute TP that balances customer accounts. E2 enforces this. This check is performed by the system. For example, a cell phone may not be allowed to call some </a:t>
            </a:r>
            <a:r>
              <a:rPr lang="en-US" sz="1800" dirty="0" smtClean="0">
                <a:solidFill>
                  <a:srgbClr val="000099"/>
                </a:solidFill>
                <a:latin typeface="+mn-lt"/>
              </a:rPr>
              <a:t>numbers.</a:t>
            </a:r>
          </a:p>
          <a:p>
            <a:pPr marL="800100" lvl="1" indent="-342900" algn="just">
              <a:spcBef>
                <a:spcPts val="600"/>
              </a:spcBef>
              <a:buBlip>
                <a:blip r:embed="rId3"/>
              </a:buBlip>
            </a:pPr>
            <a:r>
              <a:rPr lang="en-US" sz="1800" dirty="0" smtClean="0">
                <a:solidFill>
                  <a:srgbClr val="000099"/>
                </a:solidFill>
                <a:latin typeface="+mn-lt"/>
              </a:rPr>
              <a:t>E2 </a:t>
            </a:r>
            <a:r>
              <a:rPr lang="en-US" sz="1800" dirty="0">
                <a:solidFill>
                  <a:srgbClr val="000099"/>
                </a:solidFill>
                <a:latin typeface="+mn-lt"/>
              </a:rPr>
              <a:t>- Enforcement of Separation of Duty – Users must only access CDIs through TPs for which they are authorized. </a:t>
            </a:r>
            <a:endParaRPr lang="en-US" sz="1800" dirty="0" smtClean="0">
              <a:solidFill>
                <a:srgbClr val="000099"/>
              </a:solidFill>
              <a:latin typeface="+mn-lt"/>
            </a:endParaRPr>
          </a:p>
        </p:txBody>
      </p:sp>
    </p:spTree>
    <p:extLst>
      <p:ext uri="{BB962C8B-B14F-4D97-AF65-F5344CB8AC3E}">
        <p14:creationId xmlns:p14="http://schemas.microsoft.com/office/powerpoint/2010/main" val="36757874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4739759"/>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Enforcement Rules: </a:t>
            </a:r>
            <a:r>
              <a:rPr lang="en-US" sz="2000" dirty="0">
                <a:solidFill>
                  <a:srgbClr val="800000"/>
                </a:solidFill>
                <a:latin typeface="+mn-lt"/>
              </a:rPr>
              <a:t>These rules are enforced by the system before executing any action</a:t>
            </a:r>
          </a:p>
          <a:p>
            <a:pPr marL="800100" lvl="1" indent="-342900" algn="just">
              <a:spcBef>
                <a:spcPts val="600"/>
              </a:spcBef>
              <a:buBlip>
                <a:blip r:embed="rId3"/>
              </a:buBlip>
            </a:pPr>
            <a:r>
              <a:rPr lang="en-US" sz="1800" dirty="0" smtClean="0">
                <a:solidFill>
                  <a:srgbClr val="000099"/>
                </a:solidFill>
                <a:latin typeface="+mn-lt"/>
              </a:rPr>
              <a:t>E3 </a:t>
            </a:r>
            <a:r>
              <a:rPr lang="en-US" sz="1800" dirty="0">
                <a:solidFill>
                  <a:srgbClr val="000099"/>
                </a:solidFill>
                <a:latin typeface="+mn-lt"/>
              </a:rPr>
              <a:t>- User </a:t>
            </a:r>
            <a:r>
              <a:rPr lang="en-US" sz="1800" dirty="0" smtClean="0">
                <a:solidFill>
                  <a:srgbClr val="000099"/>
                </a:solidFill>
                <a:latin typeface="+mn-lt"/>
              </a:rPr>
              <a:t>Identity: </a:t>
            </a:r>
            <a:r>
              <a:rPr lang="en-US" sz="1800" dirty="0">
                <a:solidFill>
                  <a:srgbClr val="000099"/>
                </a:solidFill>
                <a:latin typeface="+mn-lt"/>
              </a:rPr>
              <a:t>The system must authenticate the identity of each user attempting to execute a TP. Thus, the system must associate a user with each TP and set of CDIs. An interesting observation is that the model does not require authentication when a user logs into the system, because the user may manipulate only UDIs. But if this user tries to manipulate a CDI, the user can do so only through a TP; this requires the user to be certified as allowed (as per E2), which requires authentication of the </a:t>
            </a:r>
            <a:r>
              <a:rPr lang="en-US" sz="1800" dirty="0" smtClean="0">
                <a:solidFill>
                  <a:srgbClr val="000099"/>
                </a:solidFill>
                <a:latin typeface="+mn-lt"/>
              </a:rPr>
              <a:t>user.</a:t>
            </a:r>
          </a:p>
          <a:p>
            <a:pPr marL="800100" lvl="1" indent="-342900" algn="just">
              <a:spcBef>
                <a:spcPts val="600"/>
              </a:spcBef>
              <a:buBlip>
                <a:blip r:embed="rId3"/>
              </a:buBlip>
            </a:pPr>
            <a:r>
              <a:rPr lang="en-US" sz="1800" dirty="0" smtClean="0">
                <a:solidFill>
                  <a:srgbClr val="000099"/>
                </a:solidFill>
                <a:latin typeface="+mn-lt"/>
              </a:rPr>
              <a:t>E4 - Initiation: </a:t>
            </a:r>
            <a:r>
              <a:rPr lang="en-US" sz="1800" dirty="0">
                <a:solidFill>
                  <a:srgbClr val="000099"/>
                </a:solidFill>
                <a:latin typeface="+mn-lt"/>
              </a:rPr>
              <a:t>Only administrator can specify TP authorizations. This means only the certifier of a TP may change the list of entities associated with that TP. No certifier of a TP, or of an entity associated with that TP, may ever have execute permission with respect to that entity</a:t>
            </a:r>
            <a:r>
              <a:rPr lang="en-US" sz="1800" dirty="0" smtClean="0">
                <a:solidFill>
                  <a:srgbClr val="000099"/>
                </a:solidFill>
                <a:latin typeface="+mn-lt"/>
              </a:rPr>
              <a:t>.</a:t>
            </a:r>
          </a:p>
        </p:txBody>
      </p:sp>
    </p:spTree>
    <p:extLst>
      <p:ext uri="{BB962C8B-B14F-4D97-AF65-F5344CB8AC3E}">
        <p14:creationId xmlns:p14="http://schemas.microsoft.com/office/powerpoint/2010/main" val="10099274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4431983"/>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Discussion</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Handling </a:t>
            </a:r>
            <a:r>
              <a:rPr lang="en-US" sz="1800" dirty="0">
                <a:solidFill>
                  <a:srgbClr val="000099"/>
                </a:solidFill>
                <a:latin typeface="+mn-lt"/>
              </a:rPr>
              <a:t>Untrusted Inputs: Any TP that takes as input a UDI may perform only valid transformations, or no transformations, for all possible values of the UDI. The transformation either rejects the UDI or transforms it into a CDI.  For example, in a bank ATM, numbers entered at the keyboard are UDIs so cannot be input to TPs as such. TPs must validate numbers (to make them a CDI) before using them; if validation fails, TP rejects </a:t>
            </a:r>
            <a:r>
              <a:rPr lang="en-US" sz="1800" dirty="0" smtClean="0">
                <a:solidFill>
                  <a:srgbClr val="000099"/>
                </a:solidFill>
                <a:latin typeface="+mn-lt"/>
              </a:rPr>
              <a:t>UDI.</a:t>
            </a:r>
          </a:p>
          <a:p>
            <a:pPr marL="800100" lvl="1" indent="-342900" algn="just">
              <a:spcBef>
                <a:spcPts val="600"/>
              </a:spcBef>
              <a:buBlip>
                <a:blip r:embed="rId3"/>
              </a:buBlip>
            </a:pPr>
            <a:r>
              <a:rPr lang="en-US" sz="1800" dirty="0" smtClean="0">
                <a:solidFill>
                  <a:srgbClr val="000099"/>
                </a:solidFill>
                <a:latin typeface="+mn-lt"/>
              </a:rPr>
              <a:t>Separation </a:t>
            </a:r>
            <a:r>
              <a:rPr lang="en-US" sz="1800" dirty="0">
                <a:solidFill>
                  <a:srgbClr val="000099"/>
                </a:solidFill>
                <a:latin typeface="+mn-lt"/>
              </a:rPr>
              <a:t>of Duty: Only the certifier of a TP may change the list of entities associated with that TP. No certifier of a TP, or of an entity associated with that TP, may ever have “execute” permission with respect to that entity. It enforces separation of duty with respect to certified and allowed </a:t>
            </a:r>
            <a:r>
              <a:rPr lang="en-US" sz="1800" dirty="0" smtClean="0">
                <a:solidFill>
                  <a:srgbClr val="000099"/>
                </a:solidFill>
                <a:latin typeface="+mn-lt"/>
              </a:rPr>
              <a:t>relations.</a:t>
            </a:r>
            <a:endParaRPr lang="en-US" sz="1800" dirty="0">
              <a:solidFill>
                <a:srgbClr val="000099"/>
              </a:solidFill>
              <a:latin typeface="+mn-lt"/>
            </a:endParaRPr>
          </a:p>
        </p:txBody>
      </p:sp>
    </p:spTree>
    <p:extLst>
      <p:ext uri="{BB962C8B-B14F-4D97-AF65-F5344CB8AC3E}">
        <p14:creationId xmlns:p14="http://schemas.microsoft.com/office/powerpoint/2010/main" val="24990270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3477875"/>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Ensuring Integrity</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Provides </a:t>
            </a:r>
            <a:r>
              <a:rPr lang="en-US" sz="1800" dirty="0">
                <a:solidFill>
                  <a:srgbClr val="000099"/>
                </a:solidFill>
                <a:latin typeface="+mn-lt"/>
              </a:rPr>
              <a:t>an assurance that CDIs can be modified only in constrained ways ensured by rules C1, C2, C5, and E1 and </a:t>
            </a:r>
            <a:r>
              <a:rPr lang="en-US" sz="1800" dirty="0" smtClean="0">
                <a:solidFill>
                  <a:srgbClr val="000099"/>
                </a:solidFill>
                <a:latin typeface="+mn-lt"/>
              </a:rPr>
              <a:t>E4.</a:t>
            </a:r>
          </a:p>
          <a:p>
            <a:pPr marL="800100" lvl="1" indent="-342900" algn="just">
              <a:spcBef>
                <a:spcPts val="600"/>
              </a:spcBef>
              <a:buBlip>
                <a:blip r:embed="rId3"/>
              </a:buBlip>
            </a:pPr>
            <a:r>
              <a:rPr lang="en-US" sz="1800" dirty="0" smtClean="0">
                <a:solidFill>
                  <a:srgbClr val="000099"/>
                </a:solidFill>
                <a:latin typeface="+mn-lt"/>
              </a:rPr>
              <a:t>It </a:t>
            </a:r>
            <a:r>
              <a:rPr lang="en-US" sz="1800" dirty="0">
                <a:solidFill>
                  <a:srgbClr val="000099"/>
                </a:solidFill>
                <a:latin typeface="+mn-lt"/>
              </a:rPr>
              <a:t>provides an ability to control access to resources ensured by rules C3 and E2 and </a:t>
            </a:r>
            <a:r>
              <a:rPr lang="en-US" sz="1800" dirty="0" smtClean="0">
                <a:solidFill>
                  <a:srgbClr val="000099"/>
                </a:solidFill>
                <a:latin typeface="+mn-lt"/>
              </a:rPr>
              <a:t>E3.</a:t>
            </a:r>
          </a:p>
          <a:p>
            <a:pPr marL="800100" lvl="1" indent="-342900" algn="just">
              <a:spcBef>
                <a:spcPts val="600"/>
              </a:spcBef>
              <a:buBlip>
                <a:blip r:embed="rId3"/>
              </a:buBlip>
            </a:pPr>
            <a:r>
              <a:rPr lang="en-US" sz="1800" dirty="0" smtClean="0">
                <a:solidFill>
                  <a:srgbClr val="000099"/>
                </a:solidFill>
                <a:latin typeface="+mn-lt"/>
              </a:rPr>
              <a:t>Provides </a:t>
            </a:r>
            <a:r>
              <a:rPr lang="en-US" sz="1800" dirty="0">
                <a:solidFill>
                  <a:srgbClr val="000099"/>
                </a:solidFill>
                <a:latin typeface="+mn-lt"/>
              </a:rPr>
              <a:t>an ability to ascertain after the fact that changes to CDIs are valid and the system is in a valid state provided by rules C1 and </a:t>
            </a:r>
            <a:r>
              <a:rPr lang="en-US" sz="1800" dirty="0" smtClean="0">
                <a:solidFill>
                  <a:srgbClr val="000099"/>
                </a:solidFill>
                <a:latin typeface="+mn-lt"/>
              </a:rPr>
              <a:t>C4</a:t>
            </a:r>
          </a:p>
          <a:p>
            <a:pPr marL="800100" lvl="1" indent="-342900" algn="just">
              <a:spcBef>
                <a:spcPts val="600"/>
              </a:spcBef>
              <a:buBlip>
                <a:blip r:embed="rId3"/>
              </a:buBlip>
            </a:pPr>
            <a:r>
              <a:rPr lang="en-US" sz="1800" dirty="0" smtClean="0">
                <a:solidFill>
                  <a:srgbClr val="000099"/>
                </a:solidFill>
                <a:latin typeface="+mn-lt"/>
              </a:rPr>
              <a:t>Provides </a:t>
            </a:r>
            <a:r>
              <a:rPr lang="en-US" sz="1800" dirty="0">
                <a:solidFill>
                  <a:srgbClr val="000099"/>
                </a:solidFill>
                <a:latin typeface="+mn-lt"/>
              </a:rPr>
              <a:t>an ability to uniquely associate a user to her/his action enforced by rule E3</a:t>
            </a:r>
          </a:p>
        </p:txBody>
      </p:sp>
    </p:spTree>
    <p:extLst>
      <p:ext uri="{BB962C8B-B14F-4D97-AF65-F5344CB8AC3E}">
        <p14:creationId xmlns:p14="http://schemas.microsoft.com/office/powerpoint/2010/main" val="41543375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Clark-Wilson Model</a:t>
            </a:r>
            <a:endParaRPr lang="en-US" sz="2800" dirty="0">
              <a:solidFill>
                <a:srgbClr val="C00000"/>
              </a:solidFill>
            </a:endParaRPr>
          </a:p>
        </p:txBody>
      </p:sp>
      <p:sp>
        <p:nvSpPr>
          <p:cNvPr id="2" name="Rectangle 1"/>
          <p:cNvSpPr/>
          <p:nvPr/>
        </p:nvSpPr>
        <p:spPr>
          <a:xfrm>
            <a:off x="762000" y="1176391"/>
            <a:ext cx="7518971" cy="1738938"/>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Summary</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Model </a:t>
            </a:r>
            <a:r>
              <a:rPr lang="en-US" sz="1800" dirty="0">
                <a:solidFill>
                  <a:srgbClr val="000099"/>
                </a:solidFill>
                <a:latin typeface="+mn-lt"/>
              </a:rPr>
              <a:t>of integrity suitable for many commercial </a:t>
            </a:r>
            <a:r>
              <a:rPr lang="en-US" sz="1800" dirty="0" smtClean="0">
                <a:solidFill>
                  <a:srgbClr val="000099"/>
                </a:solidFill>
                <a:latin typeface="+mn-lt"/>
              </a:rPr>
              <a:t>scenarios</a:t>
            </a:r>
          </a:p>
          <a:p>
            <a:pPr marL="800100" lvl="1" indent="-342900" algn="just">
              <a:spcBef>
                <a:spcPts val="600"/>
              </a:spcBef>
              <a:buBlip>
                <a:blip r:embed="rId3"/>
              </a:buBlip>
            </a:pPr>
            <a:r>
              <a:rPr lang="en-US" sz="1800" dirty="0" smtClean="0">
                <a:solidFill>
                  <a:srgbClr val="000099"/>
                </a:solidFill>
                <a:latin typeface="+mn-lt"/>
              </a:rPr>
              <a:t>Problem </a:t>
            </a:r>
            <a:r>
              <a:rPr lang="en-US" sz="1800" dirty="0">
                <a:solidFill>
                  <a:srgbClr val="000099"/>
                </a:solidFill>
                <a:latin typeface="+mn-lt"/>
              </a:rPr>
              <a:t>with difficulty to implement well-formed transactions</a:t>
            </a:r>
          </a:p>
          <a:p>
            <a:pPr marL="800100" lvl="1" indent="-342900" algn="just">
              <a:spcBef>
                <a:spcPts val="600"/>
              </a:spcBef>
              <a:buBlip>
                <a:blip r:embed="rId3"/>
              </a:buBlip>
            </a:pPr>
            <a:endParaRPr lang="en-US" sz="1800" dirty="0">
              <a:solidFill>
                <a:srgbClr val="000099"/>
              </a:solidFill>
              <a:latin typeface="+mn-lt"/>
            </a:endParaRPr>
          </a:p>
        </p:txBody>
      </p:sp>
    </p:spTree>
    <p:extLst>
      <p:ext uri="{BB962C8B-B14F-4D97-AF65-F5344CB8AC3E}">
        <p14:creationId xmlns:p14="http://schemas.microsoft.com/office/powerpoint/2010/main" val="17291219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1999" y="447728"/>
            <a:ext cx="7678615" cy="728663"/>
          </a:xfrm>
        </p:spPr>
        <p:txBody>
          <a:bodyPr/>
          <a:lstStyle/>
          <a:p>
            <a:r>
              <a:rPr lang="en-US" sz="2800" b="1" dirty="0" smtClean="0">
                <a:solidFill>
                  <a:srgbClr val="C00000"/>
                </a:solidFill>
              </a:rPr>
              <a:t>Chinese Wall</a:t>
            </a:r>
            <a:endParaRPr lang="en-US" sz="2800" dirty="0">
              <a:solidFill>
                <a:srgbClr val="C00000"/>
              </a:solidFill>
            </a:endParaRPr>
          </a:p>
        </p:txBody>
      </p:sp>
      <p:sp>
        <p:nvSpPr>
          <p:cNvPr id="2" name="Rectangle 1"/>
          <p:cNvSpPr/>
          <p:nvPr/>
        </p:nvSpPr>
        <p:spPr>
          <a:xfrm>
            <a:off x="762000" y="1176391"/>
            <a:ext cx="7518971" cy="707886"/>
          </a:xfrm>
          <a:prstGeom prst="rect">
            <a:avLst/>
          </a:prstGeom>
        </p:spPr>
        <p:txBody>
          <a:bodyPr wrap="square">
            <a:spAutoFit/>
          </a:bodyPr>
          <a:lstStyle/>
          <a:p>
            <a:pPr marL="342900" indent="-342900" algn="just">
              <a:spcBef>
                <a:spcPts val="600"/>
              </a:spcBef>
              <a:buBlip>
                <a:blip r:embed="rId2"/>
              </a:buBlip>
            </a:pPr>
            <a:r>
              <a:rPr lang="en-US" sz="2000" dirty="0">
                <a:solidFill>
                  <a:srgbClr val="800000"/>
                </a:solidFill>
                <a:latin typeface="+mn-lt"/>
              </a:rPr>
              <a:t>https://www.cs.utexas.edu/users/byoung/cs361/lecture25.pdf</a:t>
            </a:r>
            <a:endParaRPr lang="en-US" sz="1800" dirty="0">
              <a:solidFill>
                <a:srgbClr val="000099"/>
              </a:solidFill>
              <a:latin typeface="+mn-lt"/>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285" y="1884277"/>
            <a:ext cx="4724400" cy="360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2528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latin typeface="Times New Roman" panose="02020603050405020304" pitchFamily="18" charset="0"/>
                <a:cs typeface="Times New Roman" panose="02020603050405020304" pitchFamily="18" charset="0"/>
              </a:rPr>
              <a:t>Discretionary Access Control (DAC)</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5916" y="1252965"/>
            <a:ext cx="8135056" cy="350865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Limitations of DAC</a:t>
            </a:r>
          </a:p>
          <a:p>
            <a:pPr marL="1254125" lvl="1" indent="-398463" algn="just">
              <a:spcBef>
                <a:spcPts val="600"/>
              </a:spcBef>
              <a:buBlip>
                <a:blip r:embed="rId3"/>
              </a:buBlip>
            </a:pPr>
            <a:r>
              <a:rPr lang="en-US" dirty="0" smtClean="0">
                <a:solidFill>
                  <a:srgbClr val="C00000"/>
                </a:solidFill>
              </a:rPr>
              <a:t>Malicious </a:t>
            </a:r>
            <a:r>
              <a:rPr lang="en-US" dirty="0">
                <a:solidFill>
                  <a:srgbClr val="C00000"/>
                </a:solidFill>
              </a:rPr>
              <a:t>software</a:t>
            </a:r>
            <a:r>
              <a:rPr lang="en-US" dirty="0">
                <a:solidFill>
                  <a:srgbClr val="002060"/>
                </a:solidFill>
              </a:rPr>
              <a:t>: DAC policies can be easily changed by owner, so a malicious program (e.g., a downloaded untrustworthy program) running by the owner can change DAC policies on behalf of the owner.</a:t>
            </a:r>
          </a:p>
          <a:p>
            <a:pPr marL="1254125" lvl="1" indent="-398463" algn="just">
              <a:spcBef>
                <a:spcPts val="600"/>
              </a:spcBef>
              <a:buBlip>
                <a:blip r:embed="rId3"/>
              </a:buBlip>
            </a:pPr>
            <a:r>
              <a:rPr lang="en-US" dirty="0">
                <a:solidFill>
                  <a:srgbClr val="C00000"/>
                </a:solidFill>
              </a:rPr>
              <a:t>Flawed software</a:t>
            </a:r>
            <a:r>
              <a:rPr lang="en-US" dirty="0">
                <a:solidFill>
                  <a:srgbClr val="002060"/>
                </a:solidFill>
              </a:rPr>
              <a:t>: Similarly to the previous item, flawed software can be “instructed” by attackers to change its DAC policies.</a:t>
            </a:r>
          </a:p>
        </p:txBody>
      </p:sp>
    </p:spTree>
    <p:extLst>
      <p:ext uri="{BB962C8B-B14F-4D97-AF65-F5344CB8AC3E}">
        <p14:creationId xmlns:p14="http://schemas.microsoft.com/office/powerpoint/2010/main" val="2872386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22345</TotalTime>
  <Words>8443</Words>
  <Application>Microsoft Office PowerPoint</Application>
  <PresentationFormat>On-screen Show (4:3)</PresentationFormat>
  <Paragraphs>515</Paragraphs>
  <Slides>88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88</vt:i4>
      </vt:variant>
    </vt:vector>
  </HeadingPairs>
  <TitlesOfParts>
    <vt:vector size="95" baseType="lpstr">
      <vt:lpstr>SimSun</vt:lpstr>
      <vt:lpstr>Arial</vt:lpstr>
      <vt:lpstr>Calibri</vt:lpstr>
      <vt:lpstr>Symbol</vt:lpstr>
      <vt:lpstr>Times New Roman</vt:lpstr>
      <vt:lpstr>Blank Presentation</vt:lpstr>
      <vt:lpstr>Custom Design</vt:lpstr>
      <vt:lpstr>PowerPoint Presentation</vt:lpstr>
      <vt:lpstr>Access Control</vt:lpstr>
      <vt:lpstr>Types of Access Control</vt:lpstr>
      <vt:lpstr>Access Control Models</vt:lpstr>
      <vt:lpstr>Access Control Models</vt:lpstr>
      <vt:lpstr>Discretionary Access Control (DAC)</vt:lpstr>
      <vt:lpstr>Discretionary Access Control (DAC)</vt:lpstr>
      <vt:lpstr>Discretionary Access Control (DAC)</vt:lpstr>
      <vt:lpstr>Discretionary Access Control (DAC)</vt:lpstr>
      <vt:lpstr>Mandatory Access Control (MAC)</vt:lpstr>
      <vt:lpstr>Mandatory Access Control (MAC)</vt:lpstr>
      <vt:lpstr>Mandatory Access Control (MAC)</vt:lpstr>
      <vt:lpstr>Security Policies</vt:lpstr>
      <vt:lpstr>Bell-La Padula Model</vt:lpstr>
      <vt:lpstr>Bell-La Padula Model</vt:lpstr>
      <vt:lpstr>Bell-La Padula Model</vt:lpstr>
      <vt:lpstr>Bell-La Padula Model</vt:lpstr>
      <vt:lpstr>Bell-La Padula Model</vt:lpstr>
      <vt:lpstr>Bell-La Padula Model</vt:lpstr>
      <vt:lpstr>Bell-La Padula Model</vt:lpstr>
      <vt:lpstr>Bell-La Padula Model</vt:lpstr>
      <vt:lpstr>Bell-La Padula Model</vt:lpstr>
      <vt:lpstr>Bell-La Padula Model</vt:lpstr>
      <vt:lpstr>Example of Bell-La Padula Model Use</vt:lpstr>
      <vt:lpstr>Example of Bell-La Padula Model Use</vt:lpstr>
      <vt:lpstr>Example of Bell-La Padula Model Use</vt:lpstr>
      <vt:lpstr>Limitations of Bell-La Padula Model Use</vt:lpstr>
      <vt:lpstr>Limitations of Bell-La Padula Model Use</vt:lpstr>
      <vt:lpstr>Limitations of Bell-La Padula Model Use</vt:lpstr>
      <vt:lpstr>Limitations of Bell-La Padula Model Use</vt:lpstr>
      <vt:lpstr>Information Integrity</vt:lpstr>
      <vt:lpstr>Biba Integrity Model</vt:lpstr>
      <vt:lpstr>Biba Integrity Model</vt:lpstr>
      <vt:lpstr>Biba Integrity Model</vt:lpstr>
      <vt:lpstr>Biba Integrity Model</vt:lpstr>
      <vt:lpstr>Biba Integrity Model Policies</vt:lpstr>
      <vt:lpstr>Biba Integrity Model Mandatory Policies</vt:lpstr>
      <vt:lpstr>Biba Integrity Model Discretionary Policies</vt:lpstr>
      <vt:lpstr>Mandatory Policies</vt:lpstr>
      <vt:lpstr>Mandatory Policies</vt:lpstr>
      <vt:lpstr>Mandatory Policies</vt:lpstr>
      <vt:lpstr>Mandatory Policies</vt:lpstr>
      <vt:lpstr>Mandatory Policies</vt:lpstr>
      <vt:lpstr>Mandatory Policies</vt:lpstr>
      <vt:lpstr>Mandatory Policies</vt:lpstr>
      <vt:lpstr>Mandatory Policies</vt:lpstr>
      <vt:lpstr>Discretionary Biba Policies</vt:lpstr>
      <vt:lpstr>Biba Model: Advantages &amp; Disadvantages</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Lipner’s Integrity Matrix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Clark-Wilson Model</vt:lpstr>
      <vt:lpstr>Chinese Wall</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Phil Bernstein</dc:creator>
  <cp:lastModifiedBy>Maddumala, Mahesh N. (UMKC-Student)</cp:lastModifiedBy>
  <cp:revision>705</cp:revision>
  <cp:lastPrinted>2001-01-03T18:16:48Z</cp:lastPrinted>
  <dcterms:created xsi:type="dcterms:W3CDTF">1996-12-18T00:07:49Z</dcterms:created>
  <dcterms:modified xsi:type="dcterms:W3CDTF">2017-10-30T23:51:02Z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