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3" r:id="rId2"/>
  </p:sldMasterIdLst>
  <p:notesMasterIdLst>
    <p:notesMasterId r:id="rId50"/>
  </p:notesMasterIdLst>
  <p:handoutMasterIdLst>
    <p:handoutMasterId r:id="rId51"/>
  </p:handoutMasterIdLst>
  <p:sldIdLst>
    <p:sldId id="293" r:id="rId3"/>
    <p:sldId id="422" r:id="rId4"/>
    <p:sldId id="423" r:id="rId5"/>
    <p:sldId id="424" r:id="rId6"/>
    <p:sldId id="426" r:id="rId7"/>
    <p:sldId id="447" r:id="rId8"/>
    <p:sldId id="427" r:id="rId9"/>
    <p:sldId id="428" r:id="rId10"/>
    <p:sldId id="429" r:id="rId11"/>
    <p:sldId id="430" r:id="rId12"/>
    <p:sldId id="431" r:id="rId13"/>
    <p:sldId id="432" r:id="rId14"/>
    <p:sldId id="433" r:id="rId15"/>
    <p:sldId id="434" r:id="rId16"/>
    <p:sldId id="435" r:id="rId17"/>
    <p:sldId id="436" r:id="rId18"/>
    <p:sldId id="437" r:id="rId19"/>
    <p:sldId id="438" r:id="rId20"/>
    <p:sldId id="439" r:id="rId21"/>
    <p:sldId id="440" r:id="rId22"/>
    <p:sldId id="441" r:id="rId23"/>
    <p:sldId id="442" r:id="rId24"/>
    <p:sldId id="443" r:id="rId25"/>
    <p:sldId id="445" r:id="rId26"/>
    <p:sldId id="446" r:id="rId27"/>
    <p:sldId id="444"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6699"/>
    <a:srgbClr val="000076"/>
    <a:srgbClr val="800000"/>
    <a:srgbClr val="990000"/>
    <a:srgbClr val="660066"/>
    <a:srgbClr val="0000FF"/>
    <a:srgbClr val="FF9966"/>
    <a:srgbClr val="FFCC99"/>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60"/>
  </p:normalViewPr>
  <p:slideViewPr>
    <p:cSldViewPr snapToGrid="0">
      <p:cViewPr varScale="1">
        <p:scale>
          <a:sx n="114" d="100"/>
          <a:sy n="114" d="100"/>
        </p:scale>
        <p:origin x="138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85270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230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06886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4/11/2018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3358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321035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4/11/2018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720501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56632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4/11/2018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756231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4854133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07599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4/11/2018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91769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1118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4/11/2018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99689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319961" y="6362700"/>
            <a:ext cx="4050016"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smtClean="0">
                <a:solidFill>
                  <a:srgbClr val="000076"/>
                </a:solidFill>
                <a:latin typeface="Arial" pitchFamily="34" charset="0"/>
              </a:rPr>
              <a:t>Introduction to Information Security and Assurance</a:t>
            </a:r>
            <a:endParaRPr lang="en-US" sz="1200" b="1" dirty="0">
              <a:solidFill>
                <a:srgbClr val="000076"/>
              </a:solidFill>
              <a:latin typeface="Arial" pitchFamily="34" charset="0"/>
            </a:endParaRP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1600" y="6183313"/>
            <a:ext cx="173196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46" r:id="rId3"/>
    <p:sldLayoutId id="2147483727" r:id="rId4"/>
    <p:sldLayoutId id="2147483728" r:id="rId5"/>
    <p:sldLayoutId id="2147483729" r:id="rId6"/>
    <p:sldLayoutId id="2147483730" r:id="rId7"/>
    <p:sldLayoutId id="2147483732"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4/11/2018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is.syr.edu/~wedu/Teaching/cis643/LectureNotes_New/Capability.pdf"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3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smtClean="0">
                <a:solidFill>
                  <a:srgbClr val="C00000"/>
                </a:solidFill>
                <a:cs typeface="Times New Roman" panose="02020603050405020304" pitchFamily="18" charset="0"/>
              </a:rPr>
              <a:t>CS5573</a:t>
            </a:r>
            <a:r>
              <a:rPr lang="en-US" sz="2800" dirty="0">
                <a:solidFill>
                  <a:srgbClr val="C00000"/>
                </a:solidFill>
                <a:cs typeface="Times New Roman" panose="02020603050405020304" pitchFamily="18" charset="0"/>
              </a:rPr>
              <a:t/>
            </a:r>
            <a:br>
              <a:rPr lang="en-US" sz="2800" dirty="0">
                <a:solidFill>
                  <a:srgbClr val="C00000"/>
                </a:solidFill>
                <a:cs typeface="Times New Roman" panose="02020603050405020304" pitchFamily="18" charset="0"/>
              </a:rPr>
            </a:br>
            <a:r>
              <a:rPr lang="en-US" sz="2800" dirty="0">
                <a:solidFill>
                  <a:srgbClr val="C00000"/>
                </a:solidFill>
                <a:cs typeface="Times New Roman" panose="02020603050405020304" pitchFamily="18" charset="0"/>
              </a:rPr>
              <a:t>Introduction to Information </a:t>
            </a:r>
            <a:r>
              <a:rPr lang="en-US" sz="2800" dirty="0" smtClean="0">
                <a:solidFill>
                  <a:srgbClr val="C00000"/>
                </a:solidFill>
                <a:cs typeface="Times New Roman" panose="02020603050405020304" pitchFamily="18" charset="0"/>
              </a:rPr>
              <a:t>Security</a:t>
            </a:r>
            <a:r>
              <a:rPr lang="en-US" sz="4000" dirty="0">
                <a:solidFill>
                  <a:srgbClr val="000099"/>
                </a:solidFill>
                <a:cs typeface="Times New Roman" panose="02020603050405020304" pitchFamily="18" charset="0"/>
              </a:rPr>
              <a:t/>
            </a:r>
            <a:br>
              <a:rPr lang="en-US" sz="4000" dirty="0">
                <a:solidFill>
                  <a:srgbClr val="000099"/>
                </a:solidFill>
                <a:cs typeface="Times New Roman" panose="02020603050405020304" pitchFamily="18" charset="0"/>
              </a:rPr>
            </a:br>
            <a:r>
              <a:rPr lang="en-US" sz="2800" dirty="0">
                <a:solidFill>
                  <a:srgbClr val="000099"/>
                </a:solidFill>
                <a:cs typeface="Times New Roman" panose="02020603050405020304" pitchFamily="18" charset="0"/>
              </a:rPr>
              <a:t/>
            </a:r>
            <a:br>
              <a:rPr lang="en-US" sz="2800" dirty="0">
                <a:solidFill>
                  <a:srgbClr val="000099"/>
                </a:solidFill>
                <a:cs typeface="Times New Roman" panose="02020603050405020304" pitchFamily="18" charset="0"/>
              </a:rPr>
            </a:br>
            <a:endParaRPr lang="en-US" sz="2800" dirty="0">
              <a:solidFill>
                <a:srgbClr val="000099"/>
              </a:solidFill>
              <a:cs typeface="Times New Roman" panose="02020603050405020304" pitchFamily="18" charset="0"/>
            </a:endParaRPr>
          </a:p>
          <a:p>
            <a:pPr algn="ctr"/>
            <a:endParaRPr lang="en-US" sz="2800" dirty="0">
              <a:solidFill>
                <a:srgbClr val="000099"/>
              </a:solidFill>
              <a:latin typeface="Arial" pitchFamily="34" charset="0"/>
              <a:cs typeface="Arial" pitchFamily="34" charset="0"/>
            </a:endParaRPr>
          </a:p>
          <a:p>
            <a:pPr algn="ctr"/>
            <a:r>
              <a:rPr lang="en-US" sz="2800" dirty="0" smtClean="0">
                <a:solidFill>
                  <a:srgbClr val="C00000"/>
                </a:solidFill>
                <a:cs typeface="Times New Roman" panose="02020603050405020304" pitchFamily="18" charset="0"/>
              </a:rPr>
              <a:t>Access Control</a:t>
            </a:r>
            <a:endParaRPr lang="en-US" sz="2800" dirty="0">
              <a:solidFill>
                <a:srgbClr val="C00000"/>
              </a:solidFill>
              <a:cs typeface="Times New Roman" panose="02020603050405020304" pitchFamily="18" charset="0"/>
            </a:endParaRPr>
          </a:p>
          <a:p>
            <a:pPr algn="ctr"/>
            <a:endParaRPr lang="en-US" sz="2800" dirty="0" smtClean="0">
              <a:solidFill>
                <a:srgbClr val="000099"/>
              </a:solidFill>
              <a:latin typeface="Arial" pitchFamily="34" charset="0"/>
              <a:cs typeface="Arial" pitchFamily="34" charset="0"/>
            </a:endParaRPr>
          </a:p>
          <a:p>
            <a:pPr algn="ctr"/>
            <a:r>
              <a:rPr lang="en-US" i="1" dirty="0" smtClean="0">
                <a:solidFill>
                  <a:srgbClr val="000076"/>
                </a:solidFill>
                <a:cs typeface="Times New Roman" panose="02020603050405020304" pitchFamily="18" charset="0"/>
              </a:rPr>
              <a:t>Mahesh Maddumala and Vijay </a:t>
            </a:r>
            <a:r>
              <a:rPr lang="en-US" i="1" dirty="0">
                <a:solidFill>
                  <a:srgbClr val="000076"/>
                </a:solidFill>
                <a:cs typeface="Times New Roman" panose="02020603050405020304" pitchFamily="18" charset="0"/>
              </a:rPr>
              <a:t>Kumar</a:t>
            </a:r>
            <a:r>
              <a:rPr lang="en-US" dirty="0">
                <a:solidFill>
                  <a:srgbClr val="000099"/>
                </a:solidFill>
                <a:cs typeface="Times New Roman" panose="02020603050405020304" pitchFamily="18" charset="0"/>
              </a:rPr>
              <a:t/>
            </a:r>
            <a:br>
              <a:rPr lang="en-US" dirty="0">
                <a:solidFill>
                  <a:srgbClr val="000099"/>
                </a:solidFill>
                <a:cs typeface="Times New Roman" panose="02020603050405020304" pitchFamily="18" charset="0"/>
              </a:rPr>
            </a:br>
            <a:r>
              <a:rPr lang="en-US" dirty="0">
                <a:solidFill>
                  <a:srgbClr val="666699"/>
                </a:solidFill>
                <a:cs typeface="Times New Roman" panose="02020603050405020304" pitchFamily="18" charset="0"/>
              </a:rPr>
              <a:t>Computer Science Electrical Engineering</a:t>
            </a:r>
            <a:br>
              <a:rPr lang="en-US" dirty="0">
                <a:solidFill>
                  <a:srgbClr val="666699"/>
                </a:solidFill>
                <a:cs typeface="Times New Roman" panose="02020603050405020304" pitchFamily="18" charset="0"/>
              </a:rPr>
            </a:br>
            <a:r>
              <a:rPr lang="en-US" dirty="0">
                <a:solidFill>
                  <a:srgbClr val="666699"/>
                </a:solidFill>
                <a:cs typeface="Times New Roman" panose="02020603050405020304" pitchFamily="18" charset="0"/>
              </a:rPr>
              <a:t>University of Missouri-Kansas City</a:t>
            </a:r>
            <a:br>
              <a:rPr lang="en-US" dirty="0">
                <a:solidFill>
                  <a:srgbClr val="666699"/>
                </a:solidFill>
                <a:cs typeface="Times New Roman" panose="02020603050405020304" pitchFamily="18" charset="0"/>
              </a:rPr>
            </a:br>
            <a:r>
              <a:rPr lang="en-US" dirty="0">
                <a:solidFill>
                  <a:srgbClr val="666699"/>
                </a:solidFill>
                <a:cs typeface="Times New Roman" panose="02020603050405020304" pitchFamily="18" charset="0"/>
              </a:rPr>
              <a:t>Kansas City, MO, USA.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284693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Operations</a:t>
            </a:r>
            <a:endParaRPr lang="en-US" sz="1800" dirty="0" smtClean="0">
              <a:solidFill>
                <a:srgbClr val="000099"/>
              </a:solidFill>
              <a:latin typeface="+mn-lt"/>
            </a:endParaRPr>
          </a:p>
          <a:p>
            <a:pPr marL="1606550" lvl="3" indent="-352425" algn="just">
              <a:spcBef>
                <a:spcPts val="600"/>
              </a:spcBef>
              <a:buBlip>
                <a:blip r:embed="rId3"/>
              </a:buBlip>
            </a:pPr>
            <a:r>
              <a:rPr lang="en-US" sz="1800" i="1" dirty="0" smtClean="0">
                <a:solidFill>
                  <a:srgbClr val="7030A0"/>
                </a:solidFill>
                <a:latin typeface="+mn-lt"/>
              </a:rPr>
              <a:t>Destroy </a:t>
            </a:r>
            <a:r>
              <a:rPr lang="en-US" sz="1800" i="1" dirty="0">
                <a:solidFill>
                  <a:srgbClr val="7030A0"/>
                </a:solidFill>
                <a:latin typeface="+mn-lt"/>
              </a:rPr>
              <a:t>subject s</a:t>
            </a:r>
            <a:r>
              <a:rPr lang="en-US" sz="1800" dirty="0">
                <a:solidFill>
                  <a:srgbClr val="7030A0"/>
                </a:solidFill>
                <a:latin typeface="+mn-lt"/>
              </a:rPr>
              <a:t> removes subject </a:t>
            </a:r>
            <a:r>
              <a:rPr lang="en-US" sz="1800" i="1" dirty="0">
                <a:solidFill>
                  <a:srgbClr val="7030A0"/>
                </a:solidFill>
                <a:latin typeface="+mn-lt"/>
              </a:rPr>
              <a:t>s</a:t>
            </a:r>
            <a:r>
              <a:rPr lang="en-US" sz="1800" dirty="0">
                <a:solidFill>
                  <a:srgbClr val="7030A0"/>
                </a:solidFill>
                <a:latin typeface="+mn-lt"/>
              </a:rPr>
              <a:t> from the system. This entails deleting from the matrix the row and column corresponding to </a:t>
            </a:r>
            <a:r>
              <a:rPr lang="en-US" sz="1800" i="1" dirty="0">
                <a:solidFill>
                  <a:srgbClr val="7030A0"/>
                </a:solidFill>
                <a:latin typeface="+mn-lt"/>
              </a:rPr>
              <a:t>s</a:t>
            </a:r>
            <a:endParaRPr lang="en-US" sz="1800" i="1" dirty="0" smtClean="0">
              <a:solidFill>
                <a:srgbClr val="7030A0"/>
              </a:solidFill>
              <a:latin typeface="+mn-lt"/>
            </a:endParaRPr>
          </a:p>
          <a:p>
            <a:pPr marL="1606550" lvl="3" indent="-352425" algn="just">
              <a:spcBef>
                <a:spcPts val="600"/>
              </a:spcBef>
              <a:buBlip>
                <a:blip r:embed="rId3"/>
              </a:buBlip>
            </a:pPr>
            <a:r>
              <a:rPr lang="en-US" sz="1800" i="1" dirty="0" smtClean="0">
                <a:solidFill>
                  <a:srgbClr val="7030A0"/>
                </a:solidFill>
                <a:latin typeface="+mn-lt"/>
              </a:rPr>
              <a:t>Create </a:t>
            </a:r>
            <a:r>
              <a:rPr lang="en-US" sz="1800" i="1" dirty="0">
                <a:solidFill>
                  <a:srgbClr val="7030A0"/>
                </a:solidFill>
                <a:latin typeface="+mn-lt"/>
              </a:rPr>
              <a:t>object 0</a:t>
            </a:r>
            <a:r>
              <a:rPr lang="en-US" sz="1800" dirty="0">
                <a:solidFill>
                  <a:srgbClr val="7030A0"/>
                </a:solidFill>
                <a:latin typeface="+mn-lt"/>
              </a:rPr>
              <a:t> defines a new protected object </a:t>
            </a:r>
            <a:r>
              <a:rPr lang="en-US" sz="1800" i="1" dirty="0">
                <a:solidFill>
                  <a:srgbClr val="7030A0"/>
                </a:solidFill>
                <a:latin typeface="+mn-lt"/>
              </a:rPr>
              <a:t>o</a:t>
            </a:r>
            <a:r>
              <a:rPr lang="en-US" sz="1800" dirty="0">
                <a:solidFill>
                  <a:srgbClr val="7030A0"/>
                </a:solidFill>
                <a:latin typeface="+mn-lt"/>
              </a:rPr>
              <a:t>. This entails adding a new column to the access </a:t>
            </a:r>
            <a:r>
              <a:rPr lang="en-US" sz="1800" dirty="0" smtClean="0">
                <a:solidFill>
                  <a:srgbClr val="7030A0"/>
                </a:solidFill>
                <a:latin typeface="+mn-lt"/>
              </a:rPr>
              <a:t>matrix</a:t>
            </a:r>
          </a:p>
          <a:p>
            <a:pPr marL="1606550" lvl="3" indent="-352425" algn="just">
              <a:spcBef>
                <a:spcPts val="600"/>
              </a:spcBef>
              <a:buBlip>
                <a:blip r:embed="rId3"/>
              </a:buBlip>
            </a:pPr>
            <a:r>
              <a:rPr lang="en-US" sz="1800" i="1" dirty="0">
                <a:solidFill>
                  <a:srgbClr val="7030A0"/>
                </a:solidFill>
                <a:latin typeface="+mn-lt"/>
              </a:rPr>
              <a:t>Destroy object 0</a:t>
            </a:r>
            <a:r>
              <a:rPr lang="en-US" sz="1800" dirty="0">
                <a:solidFill>
                  <a:srgbClr val="7030A0"/>
                </a:solidFill>
                <a:latin typeface="+mn-lt"/>
              </a:rPr>
              <a:t> destroys object </a:t>
            </a:r>
            <a:r>
              <a:rPr lang="en-US" sz="1800" i="1" dirty="0">
                <a:solidFill>
                  <a:srgbClr val="7030A0"/>
                </a:solidFill>
                <a:latin typeface="+mn-lt"/>
              </a:rPr>
              <a:t>o</a:t>
            </a:r>
            <a:r>
              <a:rPr lang="en-US" sz="1800" dirty="0">
                <a:solidFill>
                  <a:srgbClr val="7030A0"/>
                </a:solidFill>
                <a:latin typeface="+mn-lt"/>
              </a:rPr>
              <a:t>. The operation has the effect of removing the corresponding column from the </a:t>
            </a:r>
            <a:r>
              <a:rPr lang="en-US" sz="1800" dirty="0" smtClean="0">
                <a:solidFill>
                  <a:srgbClr val="7030A0"/>
                </a:solidFill>
                <a:latin typeface="+mn-lt"/>
              </a:rPr>
              <a:t>matrix</a:t>
            </a:r>
          </a:p>
        </p:txBody>
      </p:sp>
    </p:spTree>
    <p:extLst>
      <p:ext uri="{BB962C8B-B14F-4D97-AF65-F5344CB8AC3E}">
        <p14:creationId xmlns:p14="http://schemas.microsoft.com/office/powerpoint/2010/main" val="273572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877985"/>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Discussion</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Let </a:t>
            </a:r>
            <a:r>
              <a:rPr lang="en-US" sz="1800" dirty="0">
                <a:solidFill>
                  <a:srgbClr val="000099"/>
                </a:solidFill>
                <a:latin typeface="+mn-lt"/>
              </a:rPr>
              <a:t>us see how an access privileges are given to a newly created file. By using the six predefined operations, different commands can be specified which provide the functionalities that best suit the protection requirements of the </a:t>
            </a:r>
            <a:r>
              <a:rPr lang="en-US" sz="1800" dirty="0" smtClean="0">
                <a:solidFill>
                  <a:srgbClr val="000099"/>
                </a:solidFill>
                <a:latin typeface="+mn-lt"/>
              </a:rPr>
              <a:t>system.</a:t>
            </a: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following three commands allow a process respectively to (a) create a new file, thus acquiring the ownership privilege on it, and (b) grant and revoke other users the privileges on this file. The model allows only objects to be specified as parameters in a command. The access mode cannot be provided as a parameter. A command must therefore be specified for each possible access mode to be considered. The following examples refer to the </a:t>
            </a:r>
            <a:r>
              <a:rPr lang="en-US" sz="1800" i="1" dirty="0">
                <a:solidFill>
                  <a:srgbClr val="000099"/>
                </a:solidFill>
                <a:latin typeface="+mn-lt"/>
              </a:rPr>
              <a:t>read</a:t>
            </a:r>
            <a:r>
              <a:rPr lang="en-US" sz="1800" dirty="0">
                <a:solidFill>
                  <a:srgbClr val="000099"/>
                </a:solidFill>
                <a:latin typeface="+mn-lt"/>
              </a:rPr>
              <a:t> privilege</a:t>
            </a:r>
          </a:p>
        </p:txBody>
      </p:sp>
    </p:spTree>
    <p:extLst>
      <p:ext uri="{BB962C8B-B14F-4D97-AF65-F5344CB8AC3E}">
        <p14:creationId xmlns:p14="http://schemas.microsoft.com/office/powerpoint/2010/main" val="3712113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708981"/>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Discussion</a:t>
            </a:r>
            <a:endParaRPr lang="en-US" sz="2000" dirty="0">
              <a:solidFill>
                <a:srgbClr val="800000"/>
              </a:solidFill>
              <a:latin typeface="+mn-lt"/>
            </a:endParaRPr>
          </a:p>
          <a:p>
            <a:pPr marL="855663">
              <a:spcBef>
                <a:spcPts val="1200"/>
              </a:spcBef>
              <a:tabLst>
                <a:tab pos="2168525" algn="l"/>
              </a:tabLst>
            </a:pPr>
            <a:r>
              <a:rPr lang="en-US" sz="1800" i="1" dirty="0" smtClean="0">
                <a:solidFill>
                  <a:srgbClr val="000099"/>
                </a:solidFill>
                <a:latin typeface="+mn-lt"/>
              </a:rPr>
              <a:t>Command</a:t>
            </a:r>
            <a:r>
              <a:rPr lang="en-US" sz="1800" i="1" dirty="0">
                <a:solidFill>
                  <a:srgbClr val="000099"/>
                </a:solidFill>
                <a:latin typeface="+mn-lt"/>
              </a:rPr>
              <a:t>	</a:t>
            </a:r>
            <a:r>
              <a:rPr lang="en-US" sz="1800" i="1" dirty="0" smtClean="0">
                <a:solidFill>
                  <a:srgbClr val="000099"/>
                </a:solidFill>
                <a:latin typeface="+mn-lt"/>
              </a:rPr>
              <a:t>CREATE </a:t>
            </a:r>
            <a:r>
              <a:rPr lang="en-US" sz="1800" i="1" dirty="0">
                <a:solidFill>
                  <a:srgbClr val="000099"/>
                </a:solidFill>
                <a:latin typeface="+mn-lt"/>
              </a:rPr>
              <a:t>(P1, F1)	</a:t>
            </a:r>
            <a:r>
              <a:rPr lang="en-US" sz="1800" i="1" dirty="0" smtClean="0">
                <a:solidFill>
                  <a:srgbClr val="000099"/>
                </a:solidFill>
                <a:latin typeface="+mn-lt"/>
              </a:rPr>
              <a:t>P1 </a:t>
            </a:r>
            <a:r>
              <a:rPr lang="en-US" sz="1800" i="1" dirty="0">
                <a:solidFill>
                  <a:srgbClr val="000099"/>
                </a:solidFill>
                <a:latin typeface="+mn-lt"/>
              </a:rPr>
              <a:t>a process to create file F1</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create </a:t>
            </a:r>
            <a:r>
              <a:rPr lang="en-US" sz="1800" i="1" dirty="0">
                <a:solidFill>
                  <a:srgbClr val="000099"/>
                </a:solidFill>
                <a:latin typeface="+mn-lt"/>
              </a:rPr>
              <a:t>object F1	</a:t>
            </a:r>
            <a:r>
              <a:rPr lang="en-US" sz="1800" i="1" dirty="0" smtClean="0">
                <a:solidFill>
                  <a:srgbClr val="000099"/>
                </a:solidFill>
                <a:latin typeface="+mn-lt"/>
              </a:rPr>
              <a:t>F1 </a:t>
            </a:r>
            <a:r>
              <a:rPr lang="en-US" sz="1800" i="1" dirty="0">
                <a:solidFill>
                  <a:srgbClr val="000099"/>
                </a:solidFill>
                <a:latin typeface="+mn-lt"/>
              </a:rPr>
              <a:t>object is </a:t>
            </a:r>
            <a:r>
              <a:rPr lang="en-US" sz="1800" i="1" dirty="0" smtClean="0">
                <a:solidFill>
                  <a:srgbClr val="000099"/>
                </a:solidFill>
                <a:latin typeface="+mn-lt"/>
              </a:rPr>
              <a:t>created for 					assigning </a:t>
            </a:r>
            <a:r>
              <a:rPr lang="en-US" sz="1800" i="1" dirty="0">
                <a:solidFill>
                  <a:srgbClr val="000099"/>
                </a:solidFill>
                <a:latin typeface="+mn-lt"/>
              </a:rPr>
              <a:t>access modes</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enter </a:t>
            </a:r>
            <a:r>
              <a:rPr lang="en-US" sz="1800" i="1" dirty="0">
                <a:solidFill>
                  <a:srgbClr val="000099"/>
                </a:solidFill>
                <a:latin typeface="+mn-lt"/>
              </a:rPr>
              <a:t>O into (P1, F1)	</a:t>
            </a:r>
            <a:r>
              <a:rPr lang="en-US" sz="1800" i="1" dirty="0" smtClean="0">
                <a:solidFill>
                  <a:srgbClr val="000099"/>
                </a:solidFill>
                <a:latin typeface="+mn-lt"/>
              </a:rPr>
              <a:t>Enter </a:t>
            </a:r>
            <a:r>
              <a:rPr lang="en-US" sz="1800" i="1" dirty="0">
                <a:solidFill>
                  <a:srgbClr val="000099"/>
                </a:solidFill>
                <a:latin typeface="+mn-lt"/>
              </a:rPr>
              <a:t>O (Own) privilege in </a:t>
            </a:r>
            <a:r>
              <a:rPr lang="en-US" sz="1800" i="1" dirty="0" smtClean="0">
                <a:solidFill>
                  <a:srgbClr val="000099"/>
                </a:solidFill>
                <a:latin typeface="+mn-lt"/>
              </a:rPr>
              <a:t>				access </a:t>
            </a:r>
            <a:r>
              <a:rPr lang="en-US" sz="1800" i="1" dirty="0">
                <a:solidFill>
                  <a:srgbClr val="000099"/>
                </a:solidFill>
                <a:latin typeface="+mn-lt"/>
              </a:rPr>
              <a:t>matrix for F1</a:t>
            </a:r>
            <a:endParaRPr lang="en-US" sz="1800" dirty="0">
              <a:solidFill>
                <a:srgbClr val="000099"/>
              </a:solidFill>
              <a:latin typeface="+mn-lt"/>
            </a:endParaRPr>
          </a:p>
          <a:p>
            <a:pPr marL="855663"/>
            <a:r>
              <a:rPr lang="en-US" sz="1800" i="1" dirty="0">
                <a:solidFill>
                  <a:srgbClr val="000099"/>
                </a:solidFill>
                <a:latin typeface="+mn-lt"/>
              </a:rPr>
              <a:t>end</a:t>
            </a:r>
            <a:r>
              <a:rPr lang="en-US" sz="1800" i="1" dirty="0" smtClean="0">
                <a:solidFill>
                  <a:srgbClr val="000099"/>
                </a:solidFill>
                <a:latin typeface="+mn-lt"/>
              </a:rPr>
              <a:t>.</a:t>
            </a:r>
          </a:p>
          <a:p>
            <a:pPr marL="855663">
              <a:tabLst>
                <a:tab pos="2168525" algn="l"/>
              </a:tabLst>
            </a:pPr>
            <a:r>
              <a:rPr lang="en-US" sz="1800" i="1" dirty="0">
                <a:solidFill>
                  <a:srgbClr val="000099"/>
                </a:solidFill>
                <a:latin typeface="+mn-lt"/>
              </a:rPr>
              <a:t>Command	</a:t>
            </a:r>
            <a:r>
              <a:rPr lang="en-US" sz="1800" i="1" dirty="0" err="1" smtClean="0">
                <a:solidFill>
                  <a:srgbClr val="000099"/>
                </a:solidFill>
                <a:latin typeface="+mn-lt"/>
              </a:rPr>
              <a:t>CONFER</a:t>
            </a:r>
            <a:r>
              <a:rPr lang="en-US" sz="1800" i="1" baseline="-25000" dirty="0" err="1" smtClean="0">
                <a:solidFill>
                  <a:srgbClr val="000099"/>
                </a:solidFill>
                <a:latin typeface="+mn-lt"/>
              </a:rPr>
              <a:t>read</a:t>
            </a:r>
            <a:r>
              <a:rPr lang="en-US" sz="1800" i="1" dirty="0" smtClean="0">
                <a:solidFill>
                  <a:srgbClr val="000099"/>
                </a:solidFill>
                <a:latin typeface="+mn-lt"/>
              </a:rPr>
              <a:t> </a:t>
            </a:r>
            <a:r>
              <a:rPr lang="en-US" sz="1800" i="1" dirty="0">
                <a:solidFill>
                  <a:srgbClr val="000099"/>
                </a:solidFill>
                <a:latin typeface="+mn-lt"/>
              </a:rPr>
              <a:t>(</a:t>
            </a:r>
            <a:r>
              <a:rPr lang="en-US" sz="1800" i="1" dirty="0" err="1">
                <a:solidFill>
                  <a:srgbClr val="000099"/>
                </a:solidFill>
                <a:latin typeface="+mn-lt"/>
              </a:rPr>
              <a:t>Dawit</a:t>
            </a:r>
            <a:r>
              <a:rPr lang="en-US" sz="1800" i="1" dirty="0">
                <a:solidFill>
                  <a:srgbClr val="000099"/>
                </a:solidFill>
                <a:latin typeface="+mn-lt"/>
              </a:rPr>
              <a:t> (Owner), </a:t>
            </a:r>
            <a:r>
              <a:rPr lang="en-US" sz="1800" i="1" dirty="0" err="1">
                <a:solidFill>
                  <a:srgbClr val="000099"/>
                </a:solidFill>
                <a:latin typeface="+mn-lt"/>
              </a:rPr>
              <a:t>Yasmin</a:t>
            </a:r>
            <a:r>
              <a:rPr lang="en-US" sz="1800" i="1" dirty="0">
                <a:solidFill>
                  <a:srgbClr val="000099"/>
                </a:solidFill>
                <a:latin typeface="+mn-lt"/>
              </a:rPr>
              <a:t> (friend), F1)</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if </a:t>
            </a:r>
            <a:r>
              <a:rPr lang="en-US" sz="1800" i="1" dirty="0">
                <a:solidFill>
                  <a:srgbClr val="000099"/>
                </a:solidFill>
                <a:latin typeface="+mn-lt"/>
              </a:rPr>
              <a:t>O (Own privilege) in (</a:t>
            </a:r>
            <a:r>
              <a:rPr lang="en-US" sz="1800" i="1" dirty="0" err="1">
                <a:solidFill>
                  <a:srgbClr val="000099"/>
                </a:solidFill>
                <a:latin typeface="+mn-lt"/>
              </a:rPr>
              <a:t>Dawit</a:t>
            </a:r>
            <a:r>
              <a:rPr lang="en-US" sz="1800" i="1" dirty="0">
                <a:solidFill>
                  <a:srgbClr val="000099"/>
                </a:solidFill>
                <a:latin typeface="+mn-lt"/>
              </a:rPr>
              <a:t>, F1 )</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then </a:t>
            </a:r>
            <a:r>
              <a:rPr lang="en-US" sz="1800" i="1" dirty="0">
                <a:solidFill>
                  <a:srgbClr val="000099"/>
                </a:solidFill>
                <a:latin typeface="+mn-lt"/>
              </a:rPr>
              <a:t>enter R into A[</a:t>
            </a:r>
            <a:r>
              <a:rPr lang="en-US" sz="1800" i="1" dirty="0" err="1">
                <a:solidFill>
                  <a:srgbClr val="000099"/>
                </a:solidFill>
                <a:latin typeface="+mn-lt"/>
              </a:rPr>
              <a:t>Yasmin</a:t>
            </a:r>
            <a:r>
              <a:rPr lang="en-US" sz="1800" i="1" dirty="0">
                <a:solidFill>
                  <a:srgbClr val="000099"/>
                </a:solidFill>
                <a:latin typeface="+mn-lt"/>
              </a:rPr>
              <a:t>, F1)</a:t>
            </a:r>
            <a:endParaRPr lang="en-US" sz="1800" dirty="0">
              <a:solidFill>
                <a:srgbClr val="000099"/>
              </a:solidFill>
              <a:latin typeface="+mn-lt"/>
            </a:endParaRPr>
          </a:p>
          <a:p>
            <a:pPr marL="855663">
              <a:tabLst>
                <a:tab pos="2168525" algn="l"/>
              </a:tabLst>
            </a:pPr>
            <a:r>
              <a:rPr lang="en-US" sz="1800" i="1" dirty="0">
                <a:solidFill>
                  <a:srgbClr val="000099"/>
                </a:solidFill>
                <a:latin typeface="+mn-lt"/>
              </a:rPr>
              <a:t>end</a:t>
            </a:r>
            <a:r>
              <a:rPr lang="en-US" sz="1800" i="1" dirty="0" smtClean="0">
                <a:solidFill>
                  <a:srgbClr val="000099"/>
                </a:solidFill>
                <a:latin typeface="+mn-lt"/>
              </a:rPr>
              <a:t>.</a:t>
            </a:r>
          </a:p>
          <a:p>
            <a:pPr marL="855663">
              <a:tabLst>
                <a:tab pos="2168525" algn="l"/>
              </a:tabLst>
            </a:pPr>
            <a:r>
              <a:rPr lang="en-US" sz="1800" i="1" dirty="0" smtClean="0">
                <a:solidFill>
                  <a:srgbClr val="000099"/>
                </a:solidFill>
                <a:latin typeface="+mn-lt"/>
              </a:rPr>
              <a:t>Command</a:t>
            </a:r>
            <a:r>
              <a:rPr lang="en-US" sz="1800" i="1" dirty="0">
                <a:solidFill>
                  <a:srgbClr val="000099"/>
                </a:solidFill>
                <a:latin typeface="+mn-lt"/>
              </a:rPr>
              <a:t>	</a:t>
            </a:r>
            <a:r>
              <a:rPr lang="en-US" sz="1800" i="1" dirty="0" err="1" smtClean="0">
                <a:solidFill>
                  <a:srgbClr val="000099"/>
                </a:solidFill>
                <a:latin typeface="+mn-lt"/>
              </a:rPr>
              <a:t>REVOKE</a:t>
            </a:r>
            <a:r>
              <a:rPr lang="en-US" sz="1800" i="1" baseline="-25000" dirty="0" err="1" smtClean="0">
                <a:solidFill>
                  <a:srgbClr val="000099"/>
                </a:solidFill>
                <a:latin typeface="+mn-lt"/>
              </a:rPr>
              <a:t>read</a:t>
            </a:r>
            <a:r>
              <a:rPr lang="en-US" sz="1800" i="1" baseline="-25000" dirty="0" smtClean="0">
                <a:solidFill>
                  <a:srgbClr val="000099"/>
                </a:solidFill>
                <a:latin typeface="+mn-lt"/>
              </a:rPr>
              <a:t> </a:t>
            </a:r>
            <a:r>
              <a:rPr lang="en-US" sz="1800" i="1" dirty="0">
                <a:solidFill>
                  <a:srgbClr val="000099"/>
                </a:solidFill>
                <a:latin typeface="+mn-lt"/>
              </a:rPr>
              <a:t>(</a:t>
            </a:r>
            <a:r>
              <a:rPr lang="en-US" sz="1800" i="1" dirty="0" err="1">
                <a:solidFill>
                  <a:srgbClr val="000099"/>
                </a:solidFill>
                <a:latin typeface="+mn-lt"/>
              </a:rPr>
              <a:t>Dawit</a:t>
            </a:r>
            <a:r>
              <a:rPr lang="en-US" sz="1800" i="1" dirty="0">
                <a:solidFill>
                  <a:srgbClr val="000099"/>
                </a:solidFill>
                <a:latin typeface="+mn-lt"/>
              </a:rPr>
              <a:t> (Owner), </a:t>
            </a:r>
            <a:r>
              <a:rPr lang="en-US" sz="1800" i="1" dirty="0" err="1">
                <a:solidFill>
                  <a:srgbClr val="000099"/>
                </a:solidFill>
                <a:latin typeface="+mn-lt"/>
              </a:rPr>
              <a:t>Daksh</a:t>
            </a:r>
            <a:r>
              <a:rPr lang="en-US" sz="1800" i="1" dirty="0">
                <a:solidFill>
                  <a:srgbClr val="000099"/>
                </a:solidFill>
                <a:latin typeface="+mn-lt"/>
              </a:rPr>
              <a:t> (friend has read </a:t>
            </a:r>
            <a:r>
              <a:rPr lang="en-US" sz="1800" i="1" dirty="0" smtClean="0">
                <a:solidFill>
                  <a:srgbClr val="000099"/>
                </a:solidFill>
                <a:latin typeface="+mn-lt"/>
              </a:rPr>
              <a:t>	privilege </a:t>
            </a:r>
            <a:r>
              <a:rPr lang="en-US" sz="1800" i="1" dirty="0">
                <a:solidFill>
                  <a:srgbClr val="000099"/>
                </a:solidFill>
                <a:latin typeface="+mn-lt"/>
              </a:rPr>
              <a:t>on F1), F1)</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if </a:t>
            </a:r>
            <a:r>
              <a:rPr lang="en-US" sz="1800" i="1" dirty="0">
                <a:solidFill>
                  <a:srgbClr val="000099"/>
                </a:solidFill>
                <a:latin typeface="+mn-lt"/>
              </a:rPr>
              <a:t>O in A[</a:t>
            </a:r>
            <a:r>
              <a:rPr lang="en-US" sz="1800" i="1" dirty="0" err="1">
                <a:solidFill>
                  <a:srgbClr val="000099"/>
                </a:solidFill>
                <a:latin typeface="+mn-lt"/>
              </a:rPr>
              <a:t>Dawit</a:t>
            </a:r>
            <a:r>
              <a:rPr lang="en-US" sz="1800" i="1" dirty="0">
                <a:solidFill>
                  <a:srgbClr val="000099"/>
                </a:solidFill>
                <a:latin typeface="+mn-lt"/>
              </a:rPr>
              <a:t>, F1)</a:t>
            </a:r>
            <a:endParaRPr lang="en-US" sz="1800" dirty="0">
              <a:solidFill>
                <a:srgbClr val="000099"/>
              </a:solidFill>
              <a:latin typeface="+mn-lt"/>
            </a:endParaRPr>
          </a:p>
          <a:p>
            <a:pPr marL="855663">
              <a:tabLst>
                <a:tab pos="2168525" algn="l"/>
              </a:tabLst>
            </a:pPr>
            <a:r>
              <a:rPr lang="en-US" sz="1800" i="1" dirty="0" smtClean="0">
                <a:solidFill>
                  <a:srgbClr val="000099"/>
                </a:solidFill>
                <a:latin typeface="+mn-lt"/>
              </a:rPr>
              <a:t>	then </a:t>
            </a:r>
            <a:r>
              <a:rPr lang="en-US" sz="1800" i="1" dirty="0">
                <a:solidFill>
                  <a:srgbClr val="000099"/>
                </a:solidFill>
                <a:latin typeface="+mn-lt"/>
              </a:rPr>
              <a:t>delete R from A[</a:t>
            </a:r>
            <a:r>
              <a:rPr lang="en-US" sz="1800" i="1" dirty="0" err="1">
                <a:solidFill>
                  <a:srgbClr val="000099"/>
                </a:solidFill>
                <a:latin typeface="+mn-lt"/>
              </a:rPr>
              <a:t>Daksh</a:t>
            </a:r>
            <a:r>
              <a:rPr lang="en-US" sz="1800" i="1" dirty="0">
                <a:solidFill>
                  <a:srgbClr val="000099"/>
                </a:solidFill>
                <a:latin typeface="+mn-lt"/>
              </a:rPr>
              <a:t>, F1)</a:t>
            </a:r>
            <a:endParaRPr lang="en-US" sz="1800" dirty="0">
              <a:solidFill>
                <a:srgbClr val="000099"/>
              </a:solidFill>
              <a:latin typeface="+mn-lt"/>
            </a:endParaRPr>
          </a:p>
          <a:p>
            <a:pPr marL="855663">
              <a:tabLst>
                <a:tab pos="2168525" algn="l"/>
              </a:tabLst>
            </a:pPr>
            <a:r>
              <a:rPr lang="en-US" sz="1800" i="1" dirty="0">
                <a:solidFill>
                  <a:srgbClr val="000099"/>
                </a:solidFill>
                <a:latin typeface="+mn-lt"/>
              </a:rPr>
              <a:t>e</a:t>
            </a:r>
            <a:r>
              <a:rPr lang="en-US" sz="1800" i="1" dirty="0" smtClean="0">
                <a:solidFill>
                  <a:srgbClr val="000099"/>
                </a:solidFill>
                <a:latin typeface="+mn-lt"/>
              </a:rPr>
              <a:t>nd.</a:t>
            </a:r>
          </a:p>
        </p:txBody>
      </p:sp>
    </p:spTree>
    <p:extLst>
      <p:ext uri="{BB962C8B-B14F-4D97-AF65-F5344CB8AC3E}">
        <p14:creationId xmlns:p14="http://schemas.microsoft.com/office/powerpoint/2010/main" val="116171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524042"/>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Administration </a:t>
            </a:r>
            <a:r>
              <a:rPr lang="en-US" sz="2000" dirty="0">
                <a:solidFill>
                  <a:srgbClr val="800000"/>
                </a:solidFill>
                <a:latin typeface="+mn-lt"/>
              </a:rPr>
              <a:t>of </a:t>
            </a:r>
            <a:r>
              <a:rPr lang="en-US" sz="2000" dirty="0" smtClean="0">
                <a:solidFill>
                  <a:srgbClr val="800000"/>
                </a:solidFill>
                <a:latin typeface="+mn-lt"/>
              </a:rPr>
              <a:t>Authorizations</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inclusion of the 'own' privilege allows the ownership policy to be enforced by the model, allowing subjects to administer authorization on the objects they have created. The owner of an object may grant/revoke other subjects any privilege on the object (except for “own” privilege, which cannot be transferred.) The owner of an object can grant to other subjects the authorization for an access mode on the object even if the owner does not personally hold the authorization for that access mode. In other models this is not allowed because it violates the “principle of attenuation of </a:t>
            </a:r>
            <a:r>
              <a:rPr lang="en-US" sz="1800" dirty="0" smtClean="0">
                <a:solidFill>
                  <a:srgbClr val="000099"/>
                </a:solidFill>
                <a:latin typeface="+mn-lt"/>
              </a:rPr>
              <a:t>privilege”</a:t>
            </a:r>
          </a:p>
        </p:txBody>
      </p:sp>
    </p:spTree>
    <p:extLst>
      <p:ext uri="{BB962C8B-B14F-4D97-AF65-F5344CB8AC3E}">
        <p14:creationId xmlns:p14="http://schemas.microsoft.com/office/powerpoint/2010/main" val="571229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046988"/>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 </a:t>
            </a:r>
            <a:endParaRPr lang="en-US" sz="2000" dirty="0">
              <a:solidFill>
                <a:srgbClr val="800000"/>
              </a:solidFill>
              <a:latin typeface="+mn-lt"/>
            </a:endParaRPr>
          </a:p>
          <a:p>
            <a:pPr marL="1149350" lvl="2" indent="-352425" algn="just">
              <a:spcBef>
                <a:spcPts val="600"/>
              </a:spcBef>
              <a:buBlip>
                <a:blip r:embed="rId3"/>
              </a:buBlip>
            </a:pPr>
            <a:r>
              <a:rPr lang="en-US" sz="1800" i="1" dirty="0" smtClean="0">
                <a:solidFill>
                  <a:srgbClr val="000099"/>
                </a:solidFill>
                <a:latin typeface="+mn-lt"/>
              </a:rPr>
              <a:t>A </a:t>
            </a:r>
            <a:r>
              <a:rPr lang="en-US" sz="1800" i="1" dirty="0">
                <a:solidFill>
                  <a:srgbClr val="000099"/>
                </a:solidFill>
                <a:latin typeface="+mn-lt"/>
              </a:rPr>
              <a:t>subject should not be able to increase their privileges or grant to other subjects privileges they themselves do not own</a:t>
            </a:r>
            <a:r>
              <a:rPr lang="en-US" sz="1800" dirty="0">
                <a:solidFill>
                  <a:srgbClr val="000099"/>
                </a:solidFill>
                <a:latin typeface="+mn-lt"/>
              </a:rPr>
              <a:t>. </a:t>
            </a:r>
            <a:r>
              <a:rPr lang="en-US" sz="1800" i="1" dirty="0">
                <a:solidFill>
                  <a:srgbClr val="000099"/>
                </a:solidFill>
                <a:latin typeface="+mn-lt"/>
              </a:rPr>
              <a:t>Thus, if the owner of a file F1 initially had write privilege and later if he/she removed it from F1 then he/she cannot grant other subjects write privilege on </a:t>
            </a:r>
            <a:r>
              <a:rPr lang="en-US" sz="1800" i="1" dirty="0" smtClean="0">
                <a:solidFill>
                  <a:srgbClr val="000099"/>
                </a:solidFill>
                <a:latin typeface="+mn-lt"/>
              </a:rPr>
              <a:t>F1</a:t>
            </a:r>
          </a:p>
          <a:p>
            <a:pPr marL="1149350" lvl="2" indent="-352425" algn="just">
              <a:spcBef>
                <a:spcPts val="600"/>
              </a:spcBef>
              <a:buBlip>
                <a:blip r:embed="rId3"/>
              </a:buBlip>
            </a:pPr>
            <a:r>
              <a:rPr lang="en-US" sz="1800" dirty="0" smtClean="0">
                <a:solidFill>
                  <a:srgbClr val="000099"/>
                </a:solidFill>
                <a:latin typeface="+mn-lt"/>
              </a:rPr>
              <a:t>In </a:t>
            </a:r>
            <a:r>
              <a:rPr lang="en-US" sz="1800" dirty="0">
                <a:solidFill>
                  <a:srgbClr val="000099"/>
                </a:solidFill>
                <a:latin typeface="+mn-lt"/>
              </a:rPr>
              <a:t>the access matrix model (this model), this principle can be violated by the owner of an object with respect to authorizations on the object. However, the principle applies to </a:t>
            </a:r>
            <a:r>
              <a:rPr lang="en-US" sz="1800" dirty="0" smtClean="0">
                <a:solidFill>
                  <a:srgbClr val="000099"/>
                </a:solidFill>
                <a:latin typeface="+mn-lt"/>
              </a:rPr>
              <a:t>non-owners.</a:t>
            </a:r>
          </a:p>
        </p:txBody>
      </p:sp>
    </p:spTree>
    <p:extLst>
      <p:ext uri="{BB962C8B-B14F-4D97-AF65-F5344CB8AC3E}">
        <p14:creationId xmlns:p14="http://schemas.microsoft.com/office/powerpoint/2010/main" val="3452820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524042"/>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 </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In </a:t>
            </a:r>
            <a:r>
              <a:rPr lang="en-US" sz="1800" dirty="0">
                <a:solidFill>
                  <a:srgbClr val="000099"/>
                </a:solidFill>
                <a:latin typeface="+mn-lt"/>
              </a:rPr>
              <a:t>some systems, the privilege enabling propagation of access rights can also be held by subjects other than the owner. These subjects must be explicitly authorized for the 'grant' of an access mode. The access matrix model represents this by allowing a flag to be associated with a specific privilege held by a subject on an object stating that the subject is allowed to grant other users the privilege on the object. In particular, two types of flag are defined, corresponding to different grant modalities: the </a:t>
            </a:r>
            <a:r>
              <a:rPr lang="en-US" sz="1800" i="1" dirty="0">
                <a:solidFill>
                  <a:srgbClr val="000099"/>
                </a:solidFill>
                <a:latin typeface="+mn-lt"/>
              </a:rPr>
              <a:t>copy</a:t>
            </a:r>
            <a:r>
              <a:rPr lang="en-US" sz="1800" dirty="0">
                <a:solidFill>
                  <a:srgbClr val="000099"/>
                </a:solidFill>
                <a:latin typeface="+mn-lt"/>
              </a:rPr>
              <a:t> flag (copy access mode), denoted by “</a:t>
            </a:r>
            <a:r>
              <a:rPr lang="en-US" sz="1800" baseline="-25000" dirty="0">
                <a:solidFill>
                  <a:srgbClr val="000099"/>
                </a:solidFill>
                <a:latin typeface="+mn-lt"/>
              </a:rPr>
              <a:t>*</a:t>
            </a:r>
            <a:r>
              <a:rPr lang="en-US" sz="1800" dirty="0">
                <a:solidFill>
                  <a:srgbClr val="000099"/>
                </a:solidFill>
                <a:latin typeface="+mn-lt"/>
              </a:rPr>
              <a:t>” and the </a:t>
            </a:r>
            <a:r>
              <a:rPr lang="en-US" sz="1800" i="1" dirty="0">
                <a:solidFill>
                  <a:srgbClr val="000099"/>
                </a:solidFill>
                <a:latin typeface="+mn-lt"/>
              </a:rPr>
              <a:t>transfer</a:t>
            </a:r>
            <a:r>
              <a:rPr lang="en-US" sz="1800" dirty="0">
                <a:solidFill>
                  <a:srgbClr val="000099"/>
                </a:solidFill>
                <a:latin typeface="+mn-lt"/>
              </a:rPr>
              <a:t> flag denoted by “</a:t>
            </a:r>
            <a:r>
              <a:rPr lang="en-US" sz="1800" baseline="-25000" dirty="0">
                <a:solidFill>
                  <a:srgbClr val="000099"/>
                </a:solidFill>
                <a:latin typeface="+mn-lt"/>
              </a:rPr>
              <a:t>+</a:t>
            </a:r>
            <a:r>
              <a:rPr lang="en-US" sz="1800" dirty="0">
                <a:solidFill>
                  <a:srgbClr val="000099"/>
                </a:solidFill>
                <a:latin typeface="+mn-lt"/>
              </a:rPr>
              <a:t>”.</a:t>
            </a:r>
            <a:endParaRPr lang="en-US" sz="1800" dirty="0" smtClean="0">
              <a:solidFill>
                <a:srgbClr val="000099"/>
              </a:solidFill>
              <a:latin typeface="+mn-lt"/>
            </a:endParaRPr>
          </a:p>
        </p:txBody>
      </p:sp>
    </p:spTree>
    <p:extLst>
      <p:ext uri="{BB962C8B-B14F-4D97-AF65-F5344CB8AC3E}">
        <p14:creationId xmlns:p14="http://schemas.microsoft.com/office/powerpoint/2010/main" val="2050867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585871"/>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 </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Let </a:t>
            </a:r>
            <a:r>
              <a:rPr lang="en-US" sz="1800" i="1" dirty="0">
                <a:solidFill>
                  <a:srgbClr val="000099"/>
                </a:solidFill>
                <a:latin typeface="+mn-lt"/>
              </a:rPr>
              <a:t>m</a:t>
            </a:r>
            <a:r>
              <a:rPr lang="en-US" sz="1800" dirty="0">
                <a:solidFill>
                  <a:srgbClr val="000099"/>
                </a:solidFill>
                <a:latin typeface="+mn-lt"/>
              </a:rPr>
              <a:t> be a generic access mode (read, write, etc</a:t>
            </a:r>
            <a:r>
              <a:rPr lang="en-US" sz="1800" dirty="0" smtClean="0">
                <a:solidFill>
                  <a:srgbClr val="000099"/>
                </a:solidFill>
                <a:latin typeface="+mn-lt"/>
              </a:rPr>
              <a:t>.):</a:t>
            </a:r>
          </a:p>
          <a:p>
            <a:pPr marL="1149350" lvl="2" indent="-352425" algn="just">
              <a:spcBef>
                <a:spcPts val="600"/>
              </a:spcBef>
              <a:buBlip>
                <a:blip r:embed="rId3"/>
              </a:buBlip>
            </a:pPr>
            <a:r>
              <a:rPr lang="en-US" sz="1800" dirty="0" smtClean="0">
                <a:solidFill>
                  <a:srgbClr val="000099"/>
                </a:solidFill>
                <a:latin typeface="+mn-lt"/>
              </a:rPr>
              <a:t>Authorization </a:t>
            </a:r>
            <a:r>
              <a:rPr lang="en-US" sz="1800" i="1" dirty="0">
                <a:solidFill>
                  <a:srgbClr val="000099"/>
                </a:solidFill>
                <a:latin typeface="+mn-lt"/>
              </a:rPr>
              <a:t>m*</a:t>
            </a:r>
            <a:r>
              <a:rPr lang="en-US" sz="1800" dirty="0">
                <a:solidFill>
                  <a:srgbClr val="000099"/>
                </a:solidFill>
                <a:latin typeface="+mn-lt"/>
              </a:rPr>
              <a:t> in </a:t>
            </a:r>
            <a:r>
              <a:rPr lang="en-US" sz="1800" i="1" dirty="0">
                <a:solidFill>
                  <a:srgbClr val="000099"/>
                </a:solidFill>
                <a:latin typeface="+mn-lt"/>
              </a:rPr>
              <a:t>A[s, o]</a:t>
            </a:r>
            <a:r>
              <a:rPr lang="en-US" sz="1800" dirty="0">
                <a:solidFill>
                  <a:srgbClr val="000099"/>
                </a:solidFill>
                <a:latin typeface="+mn-lt"/>
              </a:rPr>
              <a:t> of the matrix indicates that </a:t>
            </a:r>
            <a:r>
              <a:rPr lang="en-US" sz="1800" i="1" dirty="0">
                <a:solidFill>
                  <a:srgbClr val="000099"/>
                </a:solidFill>
                <a:latin typeface="+mn-lt"/>
              </a:rPr>
              <a:t>s</a:t>
            </a:r>
            <a:r>
              <a:rPr lang="en-US" sz="1800" dirty="0">
                <a:solidFill>
                  <a:srgbClr val="000099"/>
                </a:solidFill>
                <a:latin typeface="+mn-lt"/>
              </a:rPr>
              <a:t> is authorized to grant privilege </a:t>
            </a:r>
            <a:r>
              <a:rPr lang="en-US" sz="1800" i="1" dirty="0">
                <a:solidFill>
                  <a:srgbClr val="000099"/>
                </a:solidFill>
                <a:latin typeface="+mn-lt"/>
              </a:rPr>
              <a:t>m</a:t>
            </a:r>
            <a:r>
              <a:rPr lang="en-US" sz="1800" dirty="0">
                <a:solidFill>
                  <a:srgbClr val="000099"/>
                </a:solidFill>
                <a:latin typeface="+mn-lt"/>
              </a:rPr>
              <a:t> on the object </a:t>
            </a:r>
            <a:r>
              <a:rPr lang="en-US" sz="1800" i="1" dirty="0">
                <a:solidFill>
                  <a:srgbClr val="000099"/>
                </a:solidFill>
                <a:latin typeface="+mn-lt"/>
              </a:rPr>
              <a:t>o</a:t>
            </a:r>
            <a:r>
              <a:rPr lang="en-US" sz="1800" dirty="0">
                <a:solidFill>
                  <a:srgbClr val="000099"/>
                </a:solidFill>
                <a:latin typeface="+mn-lt"/>
              </a:rPr>
              <a:t> to other subjects. However, </a:t>
            </a:r>
            <a:r>
              <a:rPr lang="en-US" sz="1800" i="1" dirty="0">
                <a:solidFill>
                  <a:srgbClr val="000099"/>
                </a:solidFill>
                <a:latin typeface="+mn-lt"/>
              </a:rPr>
              <a:t>s</a:t>
            </a:r>
            <a:r>
              <a:rPr lang="en-US" sz="1800" i="1" baseline="-25000" dirty="0">
                <a:solidFill>
                  <a:srgbClr val="000099"/>
                </a:solidFill>
                <a:latin typeface="+mn-lt"/>
              </a:rPr>
              <a:t>1</a:t>
            </a:r>
            <a:r>
              <a:rPr lang="en-US" sz="1800" dirty="0">
                <a:solidFill>
                  <a:srgbClr val="000099"/>
                </a:solidFill>
                <a:latin typeface="+mn-lt"/>
              </a:rPr>
              <a:t> can grant only the privilege; he cannot grant the flag on the privilege. If a subject </a:t>
            </a:r>
            <a:r>
              <a:rPr lang="en-US" sz="1800" i="1" dirty="0">
                <a:solidFill>
                  <a:srgbClr val="000099"/>
                </a:solidFill>
                <a:latin typeface="+mn-lt"/>
              </a:rPr>
              <a:t>s</a:t>
            </a:r>
            <a:r>
              <a:rPr lang="en-US" sz="1800" i="1" baseline="-25000" dirty="0">
                <a:solidFill>
                  <a:srgbClr val="000099"/>
                </a:solidFill>
                <a:latin typeface="+mn-lt"/>
              </a:rPr>
              <a:t>1</a:t>
            </a:r>
            <a:r>
              <a:rPr lang="en-US" sz="1800" dirty="0">
                <a:solidFill>
                  <a:srgbClr val="000099"/>
                </a:solidFill>
                <a:latin typeface="+mn-lt"/>
              </a:rPr>
              <a:t> has a privilege with the </a:t>
            </a:r>
            <a:r>
              <a:rPr lang="en-US" sz="1800" i="1" dirty="0">
                <a:solidFill>
                  <a:srgbClr val="000099"/>
                </a:solidFill>
                <a:latin typeface="+mn-lt"/>
              </a:rPr>
              <a:t>copy</a:t>
            </a:r>
            <a:r>
              <a:rPr lang="en-US" sz="1800" dirty="0">
                <a:solidFill>
                  <a:srgbClr val="000099"/>
                </a:solidFill>
                <a:latin typeface="+mn-lt"/>
              </a:rPr>
              <a:t> flag on object </a:t>
            </a:r>
            <a:r>
              <a:rPr lang="en-US" sz="1800" i="1" dirty="0">
                <a:solidFill>
                  <a:srgbClr val="000099"/>
                </a:solidFill>
                <a:latin typeface="+mn-lt"/>
              </a:rPr>
              <a:t>o</a:t>
            </a:r>
            <a:r>
              <a:rPr lang="en-US" sz="1800" dirty="0">
                <a:solidFill>
                  <a:srgbClr val="000099"/>
                </a:solidFill>
                <a:latin typeface="+mn-lt"/>
              </a:rPr>
              <a:t> and it grants the privilege on </a:t>
            </a:r>
            <a:r>
              <a:rPr lang="en-US" sz="1800" i="1" dirty="0">
                <a:solidFill>
                  <a:srgbClr val="000099"/>
                </a:solidFill>
                <a:latin typeface="+mn-lt"/>
              </a:rPr>
              <a:t>o</a:t>
            </a:r>
            <a:r>
              <a:rPr lang="en-US" sz="1800" dirty="0">
                <a:solidFill>
                  <a:srgbClr val="000099"/>
                </a:solidFill>
                <a:latin typeface="+mn-lt"/>
              </a:rPr>
              <a:t> to subject </a:t>
            </a:r>
            <a:r>
              <a:rPr lang="en-US" sz="1800" i="1" dirty="0">
                <a:solidFill>
                  <a:srgbClr val="000099"/>
                </a:solidFill>
                <a:latin typeface="+mn-lt"/>
              </a:rPr>
              <a:t>s</a:t>
            </a:r>
            <a:r>
              <a:rPr lang="en-US" sz="1800" i="1" baseline="-25000" dirty="0">
                <a:solidFill>
                  <a:srgbClr val="000099"/>
                </a:solidFill>
                <a:latin typeface="+mn-lt"/>
              </a:rPr>
              <a:t>2</a:t>
            </a:r>
            <a:r>
              <a:rPr lang="en-US" sz="1800" dirty="0">
                <a:solidFill>
                  <a:srgbClr val="000099"/>
                </a:solidFill>
                <a:latin typeface="+mn-lt"/>
              </a:rPr>
              <a:t>, then the privilege is added to entry </a:t>
            </a:r>
            <a:r>
              <a:rPr lang="en-US" sz="1800" i="1" dirty="0">
                <a:solidFill>
                  <a:srgbClr val="000099"/>
                </a:solidFill>
                <a:latin typeface="+mn-lt"/>
              </a:rPr>
              <a:t>A[s</a:t>
            </a:r>
            <a:r>
              <a:rPr lang="en-US" sz="1800" i="1" baseline="-25000" dirty="0">
                <a:solidFill>
                  <a:srgbClr val="000099"/>
                </a:solidFill>
                <a:latin typeface="+mn-lt"/>
              </a:rPr>
              <a:t>2</a:t>
            </a:r>
            <a:r>
              <a:rPr lang="en-US" sz="1800" i="1" dirty="0">
                <a:solidFill>
                  <a:srgbClr val="000099"/>
                </a:solidFill>
                <a:latin typeface="+mn-lt"/>
              </a:rPr>
              <a:t>, o]</a:t>
            </a:r>
            <a:r>
              <a:rPr lang="en-US" sz="1800" dirty="0">
                <a:solidFill>
                  <a:srgbClr val="000099"/>
                </a:solidFill>
                <a:latin typeface="+mn-lt"/>
              </a:rPr>
              <a:t>. The transfer of privilege does not have any effect on the authorizations of </a:t>
            </a:r>
            <a:r>
              <a:rPr lang="en-US" sz="1800" i="1" dirty="0">
                <a:solidFill>
                  <a:srgbClr val="000099"/>
                </a:solidFill>
                <a:latin typeface="+mn-lt"/>
              </a:rPr>
              <a:t>s</a:t>
            </a:r>
            <a:r>
              <a:rPr lang="en-US" sz="1800" i="1" baseline="-25000" dirty="0">
                <a:solidFill>
                  <a:srgbClr val="000099"/>
                </a:solidFill>
                <a:latin typeface="+mn-lt"/>
              </a:rPr>
              <a:t>1</a:t>
            </a:r>
            <a:r>
              <a:rPr lang="en-US" sz="1800" dirty="0">
                <a:solidFill>
                  <a:srgbClr val="000099"/>
                </a:solidFill>
                <a:latin typeface="+mn-lt"/>
              </a:rPr>
              <a:t>. </a:t>
            </a:r>
            <a:endParaRPr lang="en-US" sz="1800" dirty="0" smtClean="0">
              <a:solidFill>
                <a:srgbClr val="000099"/>
              </a:solidFill>
              <a:latin typeface="+mn-lt"/>
            </a:endParaRPr>
          </a:p>
          <a:p>
            <a:pPr marL="796925" lvl="2" algn="just">
              <a:spcBef>
                <a:spcPts val="600"/>
              </a:spcBef>
            </a:pPr>
            <a:endParaRPr lang="en-US" sz="1800" dirty="0" smtClean="0">
              <a:solidFill>
                <a:srgbClr val="000099"/>
              </a:solidFill>
              <a:latin typeface="+mn-lt"/>
            </a:endParaRPr>
          </a:p>
          <a:p>
            <a:pPr marL="796925" lvl="2" algn="just">
              <a:spcBef>
                <a:spcPts val="600"/>
              </a:spcBef>
            </a:pPr>
            <a:r>
              <a:rPr lang="en-US" sz="1800" i="1" dirty="0">
                <a:solidFill>
                  <a:srgbClr val="000099"/>
                </a:solidFill>
                <a:latin typeface="+mn-lt"/>
              </a:rPr>
              <a:t>	</a:t>
            </a:r>
            <a:r>
              <a:rPr lang="en-US" sz="1800" i="1" dirty="0" smtClean="0">
                <a:solidFill>
                  <a:srgbClr val="000099"/>
                </a:solidFill>
                <a:latin typeface="+mn-lt"/>
              </a:rPr>
              <a:t>Command</a:t>
            </a:r>
            <a:r>
              <a:rPr lang="en-US" sz="1800" i="1" dirty="0">
                <a:solidFill>
                  <a:srgbClr val="000099"/>
                </a:solidFill>
                <a:latin typeface="+mn-lt"/>
              </a:rPr>
              <a:t> </a:t>
            </a:r>
            <a:r>
              <a:rPr lang="en-US" sz="1800" i="1" dirty="0" smtClean="0">
                <a:solidFill>
                  <a:srgbClr val="000099"/>
                </a:solidFill>
                <a:latin typeface="+mn-lt"/>
              </a:rPr>
              <a:t>      </a:t>
            </a:r>
            <a:r>
              <a:rPr lang="en-US" sz="1800" i="1" dirty="0" err="1" smtClean="0">
                <a:solidFill>
                  <a:srgbClr val="000099"/>
                </a:solidFill>
                <a:latin typeface="+mn-lt"/>
              </a:rPr>
              <a:t>COPY</a:t>
            </a:r>
            <a:r>
              <a:rPr lang="en-US" sz="1800" i="1" baseline="-25000" dirty="0" err="1" smtClean="0">
                <a:solidFill>
                  <a:srgbClr val="000099"/>
                </a:solidFill>
                <a:latin typeface="+mn-lt"/>
              </a:rPr>
              <a:t>read</a:t>
            </a:r>
            <a:r>
              <a:rPr lang="en-US" sz="1800" i="1" dirty="0" smtClean="0">
                <a:solidFill>
                  <a:srgbClr val="000099"/>
                </a:solidFill>
                <a:latin typeface="+mn-lt"/>
              </a:rPr>
              <a:t> </a:t>
            </a:r>
            <a:r>
              <a:rPr lang="en-US" sz="1800" i="1" dirty="0">
                <a:solidFill>
                  <a:srgbClr val="000099"/>
                </a:solidFill>
                <a:latin typeface="+mn-lt"/>
              </a:rPr>
              <a:t>(s1, s2, F1)</a:t>
            </a:r>
            <a:endParaRPr lang="en-US" sz="1800" dirty="0">
              <a:solidFill>
                <a:srgbClr val="000099"/>
              </a:solidFill>
              <a:latin typeface="+mn-lt"/>
            </a:endParaRPr>
          </a:p>
          <a:p>
            <a:pPr marL="1149350">
              <a:tabLst>
                <a:tab pos="2520950" algn="l"/>
              </a:tabLst>
            </a:pPr>
            <a:r>
              <a:rPr lang="en-US" sz="1800" i="1" dirty="0">
                <a:solidFill>
                  <a:srgbClr val="000099"/>
                </a:solidFill>
                <a:latin typeface="+mn-lt"/>
              </a:rPr>
              <a:t>	if R* in A[s1, F1] </a:t>
            </a:r>
          </a:p>
          <a:p>
            <a:pPr marL="1149350">
              <a:tabLst>
                <a:tab pos="2520950" algn="l"/>
              </a:tabLst>
            </a:pPr>
            <a:r>
              <a:rPr lang="en-US" sz="1800" i="1" dirty="0">
                <a:solidFill>
                  <a:srgbClr val="000099"/>
                </a:solidFill>
                <a:latin typeface="+mn-lt"/>
              </a:rPr>
              <a:t>	then enter R into A[s2, F1)</a:t>
            </a:r>
            <a:endParaRPr lang="en-US" sz="1800" dirty="0">
              <a:solidFill>
                <a:srgbClr val="000099"/>
              </a:solidFill>
              <a:latin typeface="+mn-lt"/>
            </a:endParaRPr>
          </a:p>
          <a:p>
            <a:pPr marL="1149350">
              <a:tabLst>
                <a:tab pos="2520950" algn="l"/>
              </a:tabLst>
            </a:pPr>
            <a:r>
              <a:rPr lang="en-US" sz="1800" i="1" dirty="0">
                <a:solidFill>
                  <a:srgbClr val="000099"/>
                </a:solidFill>
                <a:latin typeface="+mn-lt"/>
              </a:rPr>
              <a:t>end</a:t>
            </a:r>
            <a:r>
              <a:rPr lang="en-US" sz="1800" i="1" dirty="0" smtClean="0">
                <a:solidFill>
                  <a:srgbClr val="000099"/>
                </a:solidFill>
                <a:latin typeface="+mn-lt"/>
              </a:rPr>
              <a:t>.</a:t>
            </a:r>
            <a:endParaRPr lang="en-US" sz="1800" i="1" dirty="0">
              <a:solidFill>
                <a:srgbClr val="000099"/>
              </a:solidFill>
              <a:latin typeface="+mn-lt"/>
            </a:endParaRPr>
          </a:p>
        </p:txBody>
      </p:sp>
    </p:spTree>
    <p:extLst>
      <p:ext uri="{BB962C8B-B14F-4D97-AF65-F5344CB8AC3E}">
        <p14:creationId xmlns:p14="http://schemas.microsoft.com/office/powerpoint/2010/main" val="462873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954929"/>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 </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Authorization </a:t>
            </a:r>
            <a:r>
              <a:rPr lang="en-US" sz="1800" i="1" dirty="0">
                <a:solidFill>
                  <a:srgbClr val="000099"/>
                </a:solidFill>
                <a:latin typeface="+mn-lt"/>
              </a:rPr>
              <a:t>m</a:t>
            </a:r>
            <a:r>
              <a:rPr lang="en-US" sz="1800" i="1" baseline="30000" dirty="0">
                <a:solidFill>
                  <a:srgbClr val="000099"/>
                </a:solidFill>
                <a:latin typeface="+mn-lt"/>
              </a:rPr>
              <a:t>+</a:t>
            </a:r>
            <a:r>
              <a:rPr lang="en-US" sz="1800" dirty="0">
                <a:solidFill>
                  <a:srgbClr val="000099"/>
                </a:solidFill>
                <a:latin typeface="+mn-lt"/>
              </a:rPr>
              <a:t> in entry </a:t>
            </a:r>
            <a:r>
              <a:rPr lang="en-US" sz="1800" i="1" dirty="0">
                <a:solidFill>
                  <a:srgbClr val="000099"/>
                </a:solidFill>
                <a:latin typeface="+mn-lt"/>
              </a:rPr>
              <a:t>A[s, o]</a:t>
            </a:r>
            <a:r>
              <a:rPr lang="en-US" sz="1800" dirty="0">
                <a:solidFill>
                  <a:srgbClr val="000099"/>
                </a:solidFill>
                <a:latin typeface="+mn-lt"/>
              </a:rPr>
              <a:t> of the matrix indicates that </a:t>
            </a:r>
            <a:r>
              <a:rPr lang="en-US" sz="1800" i="1" dirty="0">
                <a:solidFill>
                  <a:srgbClr val="000099"/>
                </a:solidFill>
                <a:latin typeface="+mn-lt"/>
              </a:rPr>
              <a:t>s</a:t>
            </a:r>
            <a:r>
              <a:rPr lang="en-US" sz="1800" dirty="0">
                <a:solidFill>
                  <a:srgbClr val="000099"/>
                </a:solidFill>
                <a:latin typeface="+mn-lt"/>
              </a:rPr>
              <a:t> can transfer other subjects' privilege </a:t>
            </a:r>
            <a:r>
              <a:rPr lang="en-US" sz="1800" i="1" dirty="0">
                <a:solidFill>
                  <a:srgbClr val="000099"/>
                </a:solidFill>
                <a:latin typeface="+mn-lt"/>
              </a:rPr>
              <a:t>m</a:t>
            </a:r>
            <a:r>
              <a:rPr lang="en-US" sz="1800" dirty="0">
                <a:solidFill>
                  <a:srgbClr val="000099"/>
                </a:solidFill>
                <a:latin typeface="+mn-lt"/>
              </a:rPr>
              <a:t> on object </a:t>
            </a:r>
            <a:r>
              <a:rPr lang="en-US" sz="1800" i="1" dirty="0" err="1">
                <a:solidFill>
                  <a:srgbClr val="000099"/>
                </a:solidFill>
                <a:latin typeface="+mn-lt"/>
              </a:rPr>
              <a:t>O</a:t>
            </a:r>
            <a:r>
              <a:rPr lang="en-US" sz="1800" baseline="-25000" dirty="0" err="1">
                <a:solidFill>
                  <a:srgbClr val="000099"/>
                </a:solidFill>
                <a:latin typeface="+mn-lt"/>
              </a:rPr>
              <a:t>i</a:t>
            </a:r>
            <a:r>
              <a:rPr lang="en-US" sz="1800" dirty="0">
                <a:solidFill>
                  <a:srgbClr val="000099"/>
                </a:solidFill>
                <a:latin typeface="+mn-lt"/>
              </a:rPr>
              <a:t>, but so doing it loses the privilege and the possibility to grant it. The privilege and the ability of administering it are transferred to the grantee. For example, the transfer of the </a:t>
            </a:r>
            <a:r>
              <a:rPr lang="en-US" sz="1800" i="1" dirty="0">
                <a:solidFill>
                  <a:srgbClr val="000099"/>
                </a:solidFill>
                <a:latin typeface="+mn-lt"/>
              </a:rPr>
              <a:t>read</a:t>
            </a:r>
            <a:r>
              <a:rPr lang="en-US" sz="1800" dirty="0">
                <a:solidFill>
                  <a:srgbClr val="000099"/>
                </a:solidFill>
                <a:latin typeface="+mn-lt"/>
              </a:rPr>
              <a:t> privilege owned by the grantor with only the </a:t>
            </a:r>
            <a:r>
              <a:rPr lang="en-US" sz="1800" i="1" dirty="0">
                <a:solidFill>
                  <a:srgbClr val="000099"/>
                </a:solidFill>
                <a:latin typeface="+mn-lt"/>
              </a:rPr>
              <a:t>transfer</a:t>
            </a:r>
            <a:r>
              <a:rPr lang="en-US" sz="1800" dirty="0">
                <a:solidFill>
                  <a:srgbClr val="000099"/>
                </a:solidFill>
                <a:latin typeface="+mn-lt"/>
              </a:rPr>
              <a:t> flag can be expressed by the following command:</a:t>
            </a:r>
          </a:p>
          <a:p>
            <a:pPr marL="1149350">
              <a:spcBef>
                <a:spcPts val="1200"/>
              </a:spcBef>
              <a:tabLst>
                <a:tab pos="2520950" algn="l"/>
              </a:tabLst>
            </a:pPr>
            <a:r>
              <a:rPr lang="en-US" sz="1800" i="1" dirty="0" smtClean="0">
                <a:solidFill>
                  <a:srgbClr val="000099"/>
                </a:solidFill>
                <a:latin typeface="+mn-lt"/>
              </a:rPr>
              <a:t>Command</a:t>
            </a:r>
            <a:r>
              <a:rPr lang="en-US" sz="1800" i="1" dirty="0">
                <a:solidFill>
                  <a:srgbClr val="000099"/>
                </a:solidFill>
                <a:latin typeface="+mn-lt"/>
              </a:rPr>
              <a:t>	</a:t>
            </a:r>
            <a:r>
              <a:rPr lang="en-US" sz="1800" i="1" dirty="0" err="1" smtClean="0">
                <a:solidFill>
                  <a:srgbClr val="000099"/>
                </a:solidFill>
                <a:latin typeface="+mn-lt"/>
              </a:rPr>
              <a:t>TRANSFER</a:t>
            </a:r>
            <a:r>
              <a:rPr lang="en-US" sz="1800" i="1" baseline="-25000" dirty="0" err="1" smtClean="0">
                <a:solidFill>
                  <a:srgbClr val="000099"/>
                </a:solidFill>
                <a:latin typeface="+mn-lt"/>
              </a:rPr>
              <a:t>read</a:t>
            </a:r>
            <a:r>
              <a:rPr lang="en-US" sz="1800" i="1" dirty="0" smtClean="0">
                <a:solidFill>
                  <a:srgbClr val="000099"/>
                </a:solidFill>
                <a:latin typeface="+mn-lt"/>
              </a:rPr>
              <a:t> </a:t>
            </a:r>
            <a:r>
              <a:rPr lang="en-US" sz="1800" i="1" dirty="0">
                <a:solidFill>
                  <a:srgbClr val="000099"/>
                </a:solidFill>
                <a:latin typeface="+mn-lt"/>
              </a:rPr>
              <a:t>(s1, s2, F1)</a:t>
            </a:r>
            <a:endParaRPr lang="en-US" sz="1800" dirty="0">
              <a:solidFill>
                <a:srgbClr val="000099"/>
              </a:solidFill>
              <a:latin typeface="+mn-lt"/>
            </a:endParaRPr>
          </a:p>
          <a:p>
            <a:pPr marL="1149350">
              <a:tabLst>
                <a:tab pos="2520950" algn="l"/>
              </a:tabLst>
            </a:pPr>
            <a:r>
              <a:rPr lang="en-US" sz="1800" i="1" dirty="0">
                <a:solidFill>
                  <a:srgbClr val="000099"/>
                </a:solidFill>
                <a:latin typeface="+mn-lt"/>
              </a:rPr>
              <a:t>	if </a:t>
            </a:r>
            <a:r>
              <a:rPr lang="en-US" sz="1800" i="1" dirty="0" smtClean="0">
                <a:solidFill>
                  <a:srgbClr val="000099"/>
                </a:solidFill>
                <a:latin typeface="+mn-lt"/>
              </a:rPr>
              <a:t>R+ </a:t>
            </a:r>
            <a:r>
              <a:rPr lang="en-US" sz="1800" i="1" dirty="0">
                <a:solidFill>
                  <a:srgbClr val="000099"/>
                </a:solidFill>
                <a:latin typeface="+mn-lt"/>
              </a:rPr>
              <a:t>in A[s1, F1] </a:t>
            </a:r>
          </a:p>
          <a:p>
            <a:pPr marL="1149350">
              <a:tabLst>
                <a:tab pos="2520950" algn="l"/>
              </a:tabLst>
            </a:pPr>
            <a:r>
              <a:rPr lang="en-US" sz="1800" i="1" dirty="0">
                <a:solidFill>
                  <a:srgbClr val="000099"/>
                </a:solidFill>
                <a:latin typeface="+mn-lt"/>
              </a:rPr>
              <a:t>	then </a:t>
            </a:r>
            <a:r>
              <a:rPr lang="en-US" sz="1800" i="1" dirty="0" smtClean="0">
                <a:solidFill>
                  <a:srgbClr val="000099"/>
                </a:solidFill>
                <a:latin typeface="+mn-lt"/>
              </a:rPr>
              <a:t>delete R+ from </a:t>
            </a:r>
            <a:r>
              <a:rPr lang="en-US" sz="1800" i="1" dirty="0">
                <a:solidFill>
                  <a:srgbClr val="000099"/>
                </a:solidFill>
                <a:latin typeface="+mn-lt"/>
              </a:rPr>
              <a:t>A[s2, </a:t>
            </a:r>
            <a:r>
              <a:rPr lang="en-US" sz="1800" i="1" dirty="0" smtClean="0">
                <a:solidFill>
                  <a:srgbClr val="000099"/>
                </a:solidFill>
                <a:latin typeface="+mn-lt"/>
              </a:rPr>
              <a:t>F1</a:t>
            </a:r>
            <a:r>
              <a:rPr lang="en-US" sz="1800" i="1" dirty="0">
                <a:solidFill>
                  <a:srgbClr val="000099"/>
                </a:solidFill>
                <a:latin typeface="+mn-lt"/>
              </a:rPr>
              <a:t>]</a:t>
            </a:r>
            <a:endParaRPr lang="en-US" sz="1800" i="1" dirty="0" smtClean="0">
              <a:solidFill>
                <a:srgbClr val="000099"/>
              </a:solidFill>
              <a:latin typeface="+mn-lt"/>
            </a:endParaRPr>
          </a:p>
          <a:p>
            <a:pPr marL="1149350">
              <a:tabLst>
                <a:tab pos="2520950" algn="l"/>
              </a:tabLst>
            </a:pPr>
            <a:r>
              <a:rPr lang="en-US" sz="1800" i="1" dirty="0">
                <a:solidFill>
                  <a:srgbClr val="000099"/>
                </a:solidFill>
                <a:latin typeface="+mn-lt"/>
              </a:rPr>
              <a:t>	</a:t>
            </a:r>
            <a:r>
              <a:rPr lang="en-US" sz="1800" i="1" dirty="0" smtClean="0">
                <a:solidFill>
                  <a:srgbClr val="000099"/>
                </a:solidFill>
                <a:latin typeface="+mn-lt"/>
              </a:rPr>
              <a:t>enter R+ into </a:t>
            </a:r>
            <a:r>
              <a:rPr lang="en-US" sz="1800" i="1" dirty="0">
                <a:solidFill>
                  <a:srgbClr val="000099"/>
                </a:solidFill>
                <a:latin typeface="+mn-lt"/>
              </a:rPr>
              <a:t>A[s2, </a:t>
            </a:r>
            <a:r>
              <a:rPr lang="en-US" sz="1800" i="1" dirty="0" smtClean="0">
                <a:solidFill>
                  <a:srgbClr val="000099"/>
                </a:solidFill>
                <a:latin typeface="+mn-lt"/>
              </a:rPr>
              <a:t>F1]</a:t>
            </a:r>
            <a:endParaRPr lang="en-US" sz="1800" dirty="0">
              <a:solidFill>
                <a:srgbClr val="000099"/>
              </a:solidFill>
              <a:latin typeface="+mn-lt"/>
            </a:endParaRPr>
          </a:p>
          <a:p>
            <a:pPr marL="1149350">
              <a:tabLst>
                <a:tab pos="2520950" algn="l"/>
              </a:tabLst>
            </a:pPr>
            <a:r>
              <a:rPr lang="en-US" sz="1800" i="1" dirty="0">
                <a:solidFill>
                  <a:srgbClr val="000099"/>
                </a:solidFill>
                <a:latin typeface="+mn-lt"/>
              </a:rPr>
              <a:t>end</a:t>
            </a:r>
            <a:r>
              <a:rPr lang="en-US" sz="1800" i="1" dirty="0" smtClean="0">
                <a:solidFill>
                  <a:srgbClr val="000099"/>
                </a:solidFill>
                <a:latin typeface="+mn-lt"/>
              </a:rPr>
              <a:t>.</a:t>
            </a:r>
            <a:endParaRPr lang="en-US" sz="1800" i="1" dirty="0">
              <a:solidFill>
                <a:srgbClr val="000099"/>
              </a:solidFill>
              <a:latin typeface="+mn-lt"/>
            </a:endParaRPr>
          </a:p>
        </p:txBody>
      </p:sp>
    </p:spTree>
    <p:extLst>
      <p:ext uri="{BB962C8B-B14F-4D97-AF65-F5344CB8AC3E}">
        <p14:creationId xmlns:p14="http://schemas.microsoft.com/office/powerpoint/2010/main" val="2711011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43198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 </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If </a:t>
            </a:r>
            <a:r>
              <a:rPr lang="en-US" sz="1800" dirty="0">
                <a:solidFill>
                  <a:srgbClr val="000099"/>
                </a:solidFill>
                <a:latin typeface="+mn-lt"/>
              </a:rPr>
              <a:t>the owner of an object grants a subject a privilege with copy flag then the subject can grant the privilege to any other subject in the system. Hence the set of subjects allowed to exercise the privilege can potentially increase regardless of the owner’s will. By contrast, suppose the owner of an object grants another subject a privilege on the subject with the transfer flag; then, if this subject grants the privilege to another subject, the granting subject will lose it. Hence, although the subject allowed for the privilege may change, the number of subjects allowed for the privilege </a:t>
            </a:r>
            <a:r>
              <a:rPr lang="en-US" sz="1800" dirty="0" smtClean="0">
                <a:solidFill>
                  <a:srgbClr val="000099"/>
                </a:solidFill>
                <a:latin typeface="+mn-lt"/>
              </a:rPr>
              <a:t>cannot.</a:t>
            </a:r>
          </a:p>
          <a:p>
            <a:pPr marL="1149350" lvl="2" indent="-352425" algn="just">
              <a:spcBef>
                <a:spcPts val="600"/>
              </a:spcBef>
              <a:buBlip>
                <a:blip r:embed="rId3"/>
              </a:buBlip>
            </a:pPr>
            <a:r>
              <a:rPr lang="en-US" sz="1800" dirty="0" smtClean="0">
                <a:solidFill>
                  <a:srgbClr val="000099"/>
                </a:solidFill>
                <a:latin typeface="+mn-lt"/>
              </a:rPr>
              <a:t>Transfer </a:t>
            </a:r>
            <a:r>
              <a:rPr lang="en-US" sz="1800" dirty="0">
                <a:solidFill>
                  <a:srgbClr val="000099"/>
                </a:solidFill>
                <a:latin typeface="+mn-lt"/>
              </a:rPr>
              <a:t>of privileges may also take place upon creation of subordinated processes. In particular, if a process </a:t>
            </a:r>
            <a:r>
              <a:rPr lang="en-US" sz="1800" i="1" dirty="0">
                <a:solidFill>
                  <a:srgbClr val="000099"/>
                </a:solidFill>
                <a:latin typeface="+mn-lt"/>
              </a:rPr>
              <a:t>p</a:t>
            </a:r>
            <a:r>
              <a:rPr lang="en-US" sz="1800" i="1" baseline="-25000" dirty="0">
                <a:solidFill>
                  <a:srgbClr val="000099"/>
                </a:solidFill>
                <a:latin typeface="+mn-lt"/>
              </a:rPr>
              <a:t>1</a:t>
            </a:r>
            <a:r>
              <a:rPr lang="en-US" sz="1800" i="1" dirty="0">
                <a:solidFill>
                  <a:srgbClr val="000099"/>
                </a:solidFill>
                <a:latin typeface="+mn-lt"/>
              </a:rPr>
              <a:t> </a:t>
            </a:r>
            <a:r>
              <a:rPr lang="en-US" sz="1800" dirty="0">
                <a:solidFill>
                  <a:srgbClr val="000099"/>
                </a:solidFill>
                <a:latin typeface="+mn-lt"/>
              </a:rPr>
              <a:t>creates a subordinated process </a:t>
            </a:r>
            <a:r>
              <a:rPr lang="en-US" sz="1800" i="1" dirty="0">
                <a:solidFill>
                  <a:srgbClr val="000099"/>
                </a:solidFill>
                <a:latin typeface="+mn-lt"/>
              </a:rPr>
              <a:t>p</a:t>
            </a:r>
            <a:r>
              <a:rPr lang="en-US" sz="1800" i="1" baseline="-25000" dirty="0">
                <a:solidFill>
                  <a:srgbClr val="000099"/>
                </a:solidFill>
                <a:latin typeface="+mn-lt"/>
              </a:rPr>
              <a:t>2</a:t>
            </a:r>
            <a:r>
              <a:rPr lang="en-US" sz="1800" dirty="0">
                <a:solidFill>
                  <a:srgbClr val="000099"/>
                </a:solidFill>
                <a:latin typeface="+mn-lt"/>
              </a:rPr>
              <a:t> holding a memory segment </a:t>
            </a:r>
            <a:r>
              <a:rPr lang="en-US" sz="1800" i="1" dirty="0">
                <a:solidFill>
                  <a:srgbClr val="000099"/>
                </a:solidFill>
                <a:latin typeface="+mn-lt"/>
              </a:rPr>
              <a:t>m, </a:t>
            </a:r>
            <a:r>
              <a:rPr lang="en-US" sz="1800" dirty="0">
                <a:solidFill>
                  <a:srgbClr val="000099"/>
                </a:solidFill>
                <a:latin typeface="+mn-lt"/>
              </a:rPr>
              <a:t>then </a:t>
            </a:r>
            <a:r>
              <a:rPr lang="en-US" sz="1800" i="1" dirty="0">
                <a:solidFill>
                  <a:srgbClr val="000099"/>
                </a:solidFill>
                <a:latin typeface="+mn-lt"/>
              </a:rPr>
              <a:t>p</a:t>
            </a:r>
            <a:r>
              <a:rPr lang="en-US" sz="1800" i="1" baseline="-25000" dirty="0">
                <a:solidFill>
                  <a:srgbClr val="000099"/>
                </a:solidFill>
                <a:latin typeface="+mn-lt"/>
              </a:rPr>
              <a:t>1</a:t>
            </a:r>
            <a:r>
              <a:rPr lang="en-US" sz="1800" i="1" dirty="0">
                <a:solidFill>
                  <a:srgbClr val="000099"/>
                </a:solidFill>
                <a:latin typeface="+mn-lt"/>
              </a:rPr>
              <a:t> </a:t>
            </a:r>
            <a:r>
              <a:rPr lang="en-US" sz="1800" dirty="0">
                <a:solidFill>
                  <a:srgbClr val="000099"/>
                </a:solidFill>
                <a:latin typeface="+mn-lt"/>
              </a:rPr>
              <a:t>can grant to </a:t>
            </a:r>
            <a:r>
              <a:rPr lang="en-US" sz="1800" i="1" dirty="0">
                <a:solidFill>
                  <a:srgbClr val="000099"/>
                </a:solidFill>
                <a:latin typeface="+mn-lt"/>
              </a:rPr>
              <a:t>p</a:t>
            </a:r>
            <a:r>
              <a:rPr lang="en-US" sz="1800" i="1" baseline="-25000" dirty="0">
                <a:solidFill>
                  <a:srgbClr val="000099"/>
                </a:solidFill>
                <a:latin typeface="+mn-lt"/>
              </a:rPr>
              <a:t>2</a:t>
            </a:r>
            <a:r>
              <a:rPr lang="en-US" sz="1800" i="1" dirty="0">
                <a:solidFill>
                  <a:srgbClr val="000099"/>
                </a:solidFill>
                <a:latin typeface="+mn-lt"/>
              </a:rPr>
              <a:t> </a:t>
            </a:r>
            <a:r>
              <a:rPr lang="en-US" sz="1800" dirty="0">
                <a:solidFill>
                  <a:srgbClr val="000099"/>
                </a:solidFill>
                <a:latin typeface="+mn-lt"/>
              </a:rPr>
              <a:t>all access modes on </a:t>
            </a:r>
            <a:r>
              <a:rPr lang="en-US" sz="1800" i="1" dirty="0">
                <a:solidFill>
                  <a:srgbClr val="000099"/>
                </a:solidFill>
                <a:latin typeface="+mn-lt"/>
              </a:rPr>
              <a:t>m</a:t>
            </a:r>
            <a:r>
              <a:rPr lang="en-US" sz="1800" i="1"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367601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1862048"/>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Principle </a:t>
            </a:r>
            <a:r>
              <a:rPr lang="en-US" sz="2000" dirty="0">
                <a:solidFill>
                  <a:srgbClr val="800000"/>
                </a:solidFill>
                <a:latin typeface="+mn-lt"/>
              </a:rPr>
              <a:t>of attenuation of </a:t>
            </a:r>
            <a:r>
              <a:rPr lang="en-US" sz="2000" dirty="0" smtClean="0">
                <a:solidFill>
                  <a:srgbClr val="800000"/>
                </a:solidFill>
                <a:latin typeface="+mn-lt"/>
              </a:rPr>
              <a:t>privilege</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Authorization </a:t>
            </a:r>
            <a:r>
              <a:rPr lang="en-US" sz="1800" dirty="0">
                <a:solidFill>
                  <a:srgbClr val="000099"/>
                </a:solidFill>
                <a:latin typeface="+mn-lt"/>
              </a:rPr>
              <a:t>for privileges on an object, granted by the owner or by any subject holding a copy or a transfer flag, can be revoked only by the owner of the object. If the object is a process, these authorizations can be revoked by the process controlling it</a:t>
            </a:r>
            <a:endParaRPr lang="en-US" sz="1800" i="1" dirty="0">
              <a:solidFill>
                <a:srgbClr val="000099"/>
              </a:solidFill>
              <a:latin typeface="+mn-lt"/>
            </a:endParaRPr>
          </a:p>
        </p:txBody>
      </p:sp>
    </p:spTree>
    <p:extLst>
      <p:ext uri="{BB962C8B-B14F-4D97-AF65-F5344CB8AC3E}">
        <p14:creationId xmlns:p14="http://schemas.microsoft.com/office/powerpoint/2010/main" val="3612754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609600"/>
            <a:ext cx="7772400" cy="728663"/>
          </a:xfrm>
        </p:spPr>
        <p:txBody>
          <a:bodyPr/>
          <a:lstStyle/>
          <a:p>
            <a:pPr marL="461963" algn="just">
              <a:spcBef>
                <a:spcPts val="600"/>
              </a:spcBef>
            </a:pPr>
            <a:r>
              <a:rPr lang="en-US" sz="2800" b="1" dirty="0">
                <a:solidFill>
                  <a:srgbClr val="800000"/>
                </a:solidFill>
                <a:latin typeface="Times New Roman" panose="02020603050405020304" pitchFamily="18" charset="0"/>
                <a:cs typeface="Times New Roman" panose="02020603050405020304" pitchFamily="18" charset="0"/>
              </a:rPr>
              <a:t>Harrison-</a:t>
            </a:r>
            <a:r>
              <a:rPr lang="en-US" sz="2800" b="1" dirty="0" err="1">
                <a:solidFill>
                  <a:srgbClr val="800000"/>
                </a:solidFill>
                <a:latin typeface="Times New Roman" panose="02020603050405020304" pitchFamily="18" charset="0"/>
                <a:cs typeface="Times New Roman" panose="02020603050405020304" pitchFamily="18" charset="0"/>
              </a:rPr>
              <a:t>Ruzzo</a:t>
            </a:r>
            <a:r>
              <a:rPr lang="en-US" sz="2800" b="1" dirty="0">
                <a:solidFill>
                  <a:srgbClr val="800000"/>
                </a:solidFill>
                <a:latin typeface="Times New Roman" panose="02020603050405020304" pitchFamily="18" charset="0"/>
                <a:cs typeface="Times New Roman" panose="02020603050405020304" pitchFamily="18" charset="0"/>
              </a:rPr>
              <a:t>-Ullman Access Matrix Model</a:t>
            </a:r>
            <a:endParaRPr lang="en-US" sz="2400" b="1" dirty="0">
              <a:solidFill>
                <a:srgbClr val="80000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45916" y="1739847"/>
            <a:ext cx="8135056" cy="2462213"/>
          </a:xfrm>
          <a:prstGeom prst="rect">
            <a:avLst/>
          </a:prstGeom>
        </p:spPr>
        <p:txBody>
          <a:bodyPr wrap="square">
            <a:spAutoFit/>
          </a:bodyPr>
          <a:lstStyle/>
          <a:p>
            <a:pPr marL="1204913" lvl="1" indent="-407988" algn="just">
              <a:spcBef>
                <a:spcPts val="600"/>
              </a:spcBef>
              <a:buBlip>
                <a:blip r:embed="rId2"/>
              </a:buBlip>
            </a:pPr>
            <a:r>
              <a:rPr lang="en-US" sz="1800" dirty="0" smtClean="0">
                <a:solidFill>
                  <a:srgbClr val="000099"/>
                </a:solidFill>
                <a:latin typeface="+mn-lt"/>
              </a:rPr>
              <a:t>The </a:t>
            </a:r>
            <a:r>
              <a:rPr lang="en-US" sz="1800" dirty="0">
                <a:solidFill>
                  <a:srgbClr val="000099"/>
                </a:solidFill>
                <a:latin typeface="+mn-lt"/>
              </a:rPr>
              <a:t>access matrix model is a security model for protection both in OS and in database </a:t>
            </a:r>
            <a:r>
              <a:rPr lang="en-US" sz="1800" dirty="0" smtClean="0">
                <a:solidFill>
                  <a:srgbClr val="000099"/>
                </a:solidFill>
                <a:latin typeface="+mn-lt"/>
              </a:rPr>
              <a:t>environments</a:t>
            </a:r>
          </a:p>
          <a:p>
            <a:pPr marL="1204913" lvl="1" indent="-407988" algn="just">
              <a:spcBef>
                <a:spcPts val="600"/>
              </a:spcBef>
              <a:buBlip>
                <a:blip r:embed="rId2"/>
              </a:buBlip>
            </a:pPr>
            <a:r>
              <a:rPr lang="en-US" sz="1800" dirty="0" smtClean="0">
                <a:solidFill>
                  <a:srgbClr val="000099"/>
                </a:solidFill>
                <a:latin typeface="+mn-lt"/>
              </a:rPr>
              <a:t>Authorization State</a:t>
            </a:r>
          </a:p>
          <a:p>
            <a:pPr marL="1662113" lvl="2" indent="-407988" algn="just">
              <a:spcBef>
                <a:spcPts val="600"/>
              </a:spcBef>
              <a:buBlip>
                <a:blip r:embed="rId3"/>
              </a:buBlip>
            </a:pPr>
            <a:r>
              <a:rPr lang="en-US" sz="1800" dirty="0">
                <a:solidFill>
                  <a:srgbClr val="7030A0"/>
                </a:solidFill>
                <a:latin typeface="+mn-lt"/>
              </a:rPr>
              <a:t>In an access matrix model the authorization state is defined using a matrix correlating the </a:t>
            </a:r>
            <a:r>
              <a:rPr lang="en-US" sz="1800" i="1" dirty="0">
                <a:solidFill>
                  <a:srgbClr val="7030A0"/>
                </a:solidFill>
                <a:latin typeface="+mn-lt"/>
              </a:rPr>
              <a:t>subjects (S)</a:t>
            </a:r>
            <a:r>
              <a:rPr lang="en-US" sz="1800" dirty="0">
                <a:solidFill>
                  <a:srgbClr val="7030A0"/>
                </a:solidFill>
                <a:latin typeface="+mn-lt"/>
              </a:rPr>
              <a:t>, </a:t>
            </a:r>
            <a:r>
              <a:rPr lang="en-US" sz="1800" i="1" dirty="0">
                <a:solidFill>
                  <a:srgbClr val="7030A0"/>
                </a:solidFill>
                <a:latin typeface="+mn-lt"/>
              </a:rPr>
              <a:t>objects (O)</a:t>
            </a:r>
            <a:r>
              <a:rPr lang="en-US" sz="1800" dirty="0">
                <a:solidFill>
                  <a:srgbClr val="7030A0"/>
                </a:solidFill>
                <a:latin typeface="+mn-lt"/>
              </a:rPr>
              <a:t> and the authorizations </a:t>
            </a:r>
            <a:r>
              <a:rPr lang="en-US" sz="1800" dirty="0" smtClean="0">
                <a:solidFill>
                  <a:srgbClr val="7030A0"/>
                </a:solidFill>
                <a:latin typeface="+mn-lt"/>
              </a:rPr>
              <a:t>(A) owned </a:t>
            </a:r>
            <a:r>
              <a:rPr lang="en-US" sz="1800" dirty="0">
                <a:solidFill>
                  <a:srgbClr val="7030A0"/>
                </a:solidFill>
                <a:latin typeface="+mn-lt"/>
              </a:rPr>
              <a:t>by each subject on each object. The authorization state is described by the triple Q = </a:t>
            </a:r>
            <a:r>
              <a:rPr lang="en-US" sz="1800" i="1" dirty="0">
                <a:solidFill>
                  <a:srgbClr val="7030A0"/>
                </a:solidFill>
                <a:latin typeface="+mn-lt"/>
              </a:rPr>
              <a:t>(S</a:t>
            </a:r>
            <a:r>
              <a:rPr lang="en-US" sz="1800" i="1" dirty="0" smtClean="0">
                <a:solidFill>
                  <a:srgbClr val="7030A0"/>
                </a:solidFill>
                <a:latin typeface="+mn-lt"/>
              </a:rPr>
              <a:t>, O</a:t>
            </a:r>
            <a:r>
              <a:rPr lang="en-US" sz="1800" i="1" dirty="0">
                <a:solidFill>
                  <a:srgbClr val="7030A0"/>
                </a:solidFill>
                <a:latin typeface="+mn-lt"/>
              </a:rPr>
              <a:t>, </a:t>
            </a:r>
            <a:r>
              <a:rPr lang="en-US" sz="1800" i="1" dirty="0" smtClean="0">
                <a:solidFill>
                  <a:srgbClr val="7030A0"/>
                </a:solidFill>
                <a:latin typeface="+mn-lt"/>
              </a:rPr>
              <a:t> A</a:t>
            </a:r>
            <a:r>
              <a:rPr lang="en-US" sz="1800" i="1" dirty="0">
                <a:solidFill>
                  <a:srgbClr val="7030A0"/>
                </a:solidFill>
                <a:latin typeface="+mn-lt"/>
              </a:rPr>
              <a:t>), </a:t>
            </a:r>
            <a:r>
              <a:rPr lang="en-US" sz="1800" dirty="0" smtClean="0">
                <a:solidFill>
                  <a:srgbClr val="7030A0"/>
                </a:solidFill>
                <a:latin typeface="+mn-lt"/>
              </a:rPr>
              <a:t>where:</a:t>
            </a:r>
          </a:p>
        </p:txBody>
      </p:sp>
    </p:spTree>
    <p:extLst>
      <p:ext uri="{BB962C8B-B14F-4D97-AF65-F5344CB8AC3E}">
        <p14:creationId xmlns:p14="http://schemas.microsoft.com/office/powerpoint/2010/main" val="32741774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24704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Model Implementation</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states of the access matrix shows the access modes each subject can exercise on each object. Every request from a subject to access an object in a given mode is mediated by the access control mechanisms which will allow the access if, and only if, the subject owns the access mode on the object: that is, the corresponding entry in the matrix contains the access mode. If conditional authorization can be specified, then the request will be granted only if the condition in the authorization (that is, the conditions associated with the right in the </a:t>
            </a:r>
            <a:r>
              <a:rPr lang="en-US" sz="1800" dirty="0" smtClean="0">
                <a:solidFill>
                  <a:srgbClr val="000099"/>
                </a:solidFill>
                <a:latin typeface="+mn-lt"/>
              </a:rPr>
              <a:t>subject/object </a:t>
            </a:r>
            <a:r>
              <a:rPr lang="en-US" sz="1800" dirty="0">
                <a:solidFill>
                  <a:srgbClr val="000099"/>
                </a:solidFill>
                <a:latin typeface="+mn-lt"/>
              </a:rPr>
              <a:t>entry) is satisfied</a:t>
            </a:r>
            <a:endParaRPr lang="en-US" sz="1800" i="1" dirty="0">
              <a:solidFill>
                <a:srgbClr val="000099"/>
              </a:solidFill>
              <a:latin typeface="+mn-lt"/>
            </a:endParaRPr>
          </a:p>
        </p:txBody>
      </p:sp>
    </p:spTree>
    <p:extLst>
      <p:ext uri="{BB962C8B-B14F-4D97-AF65-F5344CB8AC3E}">
        <p14:creationId xmlns:p14="http://schemas.microsoft.com/office/powerpoint/2010/main" val="638593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1384995"/>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Ways of storing a matrix</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Global </a:t>
            </a:r>
            <a:r>
              <a:rPr lang="en-US" sz="1800" dirty="0">
                <a:solidFill>
                  <a:srgbClr val="000099"/>
                </a:solidFill>
                <a:latin typeface="+mn-lt"/>
              </a:rPr>
              <a:t>table approach: Store each triple </a:t>
            </a:r>
            <a:r>
              <a:rPr lang="en-US" sz="1800" i="1" dirty="0">
                <a:solidFill>
                  <a:srgbClr val="000099"/>
                </a:solidFill>
                <a:latin typeface="+mn-lt"/>
              </a:rPr>
              <a:t>(</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 A[</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 </a:t>
            </a:r>
            <a:r>
              <a:rPr lang="en-US" sz="1800" dirty="0">
                <a:solidFill>
                  <a:srgbClr val="000099"/>
                </a:solidFill>
                <a:latin typeface="+mn-lt"/>
              </a:rPr>
              <a:t>in a row of a matrix (Table 5</a:t>
            </a:r>
            <a:r>
              <a:rPr lang="en-US" sz="1800" dirty="0" smtClean="0">
                <a:solidFill>
                  <a:srgbClr val="000099"/>
                </a:solidFill>
                <a:latin typeface="+mn-lt"/>
              </a:rPr>
              <a:t>.)</a:t>
            </a:r>
          </a:p>
          <a:p>
            <a:pPr marL="1149350" lvl="2" indent="-352425" algn="just">
              <a:spcBef>
                <a:spcPts val="600"/>
              </a:spcBef>
              <a:buBlip>
                <a:blip r:embed="rId3"/>
              </a:buBlip>
            </a:pPr>
            <a:endParaRPr lang="en-US" sz="1800" i="1" dirty="0">
              <a:solidFill>
                <a:srgbClr val="000099"/>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602151023"/>
              </p:ext>
            </p:extLst>
          </p:nvPr>
        </p:nvGraphicFramePr>
        <p:xfrm>
          <a:off x="1652953" y="2907591"/>
          <a:ext cx="6107722" cy="3046794"/>
        </p:xfrm>
        <a:graphic>
          <a:graphicData uri="http://schemas.openxmlformats.org/drawingml/2006/table">
            <a:tbl>
              <a:tblPr firstRow="1" firstCol="1" bandRow="1">
                <a:tableStyleId>{5C22544A-7EE6-4342-B048-85BDC9FD1C3A}</a:tableStyleId>
              </a:tblPr>
              <a:tblGrid>
                <a:gridCol w="1620416">
                  <a:extLst>
                    <a:ext uri="{9D8B030D-6E8A-4147-A177-3AD203B41FA5}">
                      <a16:colId xmlns:a16="http://schemas.microsoft.com/office/drawing/2014/main" val="20000"/>
                    </a:ext>
                  </a:extLst>
                </a:gridCol>
                <a:gridCol w="1620416">
                  <a:extLst>
                    <a:ext uri="{9D8B030D-6E8A-4147-A177-3AD203B41FA5}">
                      <a16:colId xmlns:a16="http://schemas.microsoft.com/office/drawing/2014/main" val="20001"/>
                    </a:ext>
                  </a:extLst>
                </a:gridCol>
                <a:gridCol w="2866890">
                  <a:extLst>
                    <a:ext uri="{9D8B030D-6E8A-4147-A177-3AD203B41FA5}">
                      <a16:colId xmlns:a16="http://schemas.microsoft.com/office/drawing/2014/main" val="20002"/>
                    </a:ext>
                  </a:extLst>
                </a:gridCol>
              </a:tblGrid>
              <a:tr h="363147">
                <a:tc>
                  <a:txBody>
                    <a:bodyPr/>
                    <a:lstStyle/>
                    <a:p>
                      <a:pPr marL="0" marR="0" algn="ctr">
                        <a:spcBef>
                          <a:spcPts val="0"/>
                        </a:spcBef>
                        <a:spcAft>
                          <a:spcPts val="0"/>
                        </a:spcAft>
                      </a:pPr>
                      <a:r>
                        <a:rPr lang="en-US" sz="1800" b="1" dirty="0">
                          <a:solidFill>
                            <a:srgbClr val="000099"/>
                          </a:solidFill>
                          <a:effectLst/>
                        </a:rPr>
                        <a:t>S (Subject)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 (Object)</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rgbClr val="000099"/>
                          </a:solidFill>
                          <a:effectLst/>
                        </a:rPr>
                        <a:t>A[s, o] (Access modes)</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Own, R, W</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2</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E, R</a:t>
                      </a:r>
                      <a:r>
                        <a:rPr lang="en-US" sz="1800" b="1" baseline="30000">
                          <a:solidFill>
                            <a:srgbClr val="000099"/>
                          </a:solidFill>
                          <a:effectLst/>
                        </a:rPr>
                        <a:t>+</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3</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R, W, E</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2</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Ctrl</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2</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R, W</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2</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3</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W</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3</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1</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R, W, E</a:t>
                      </a:r>
                      <a:r>
                        <a:rPr lang="en-US" sz="1800" b="1" baseline="30000">
                          <a:solidFill>
                            <a:srgbClr val="000099"/>
                          </a:solidFill>
                          <a:effectLst/>
                        </a:rPr>
                        <a:t>+</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3</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2</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Own, E</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8183">
                <a:tc>
                  <a:txBody>
                    <a:bodyPr/>
                    <a:lstStyle/>
                    <a:p>
                      <a:pPr marL="0" marR="0" algn="ctr">
                        <a:spcBef>
                          <a:spcPts val="0"/>
                        </a:spcBef>
                        <a:spcAft>
                          <a:spcPts val="0"/>
                        </a:spcAft>
                      </a:pPr>
                      <a:r>
                        <a:rPr lang="en-US" sz="1800" b="1">
                          <a:solidFill>
                            <a:srgbClr val="000099"/>
                          </a:solidFill>
                          <a:effectLst/>
                        </a:rPr>
                        <a:t>s</a:t>
                      </a:r>
                      <a:r>
                        <a:rPr lang="en-US" sz="1800" b="1" baseline="-25000">
                          <a:solidFill>
                            <a:srgbClr val="000099"/>
                          </a:solidFill>
                          <a:effectLst/>
                        </a:rPr>
                        <a:t>3</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a:solidFill>
                            <a:srgbClr val="000099"/>
                          </a:solidFill>
                          <a:effectLst/>
                        </a:rPr>
                        <a:t>o</a:t>
                      </a:r>
                      <a:r>
                        <a:rPr lang="en-US" sz="1800" b="1" baseline="-25000">
                          <a:solidFill>
                            <a:srgbClr val="000099"/>
                          </a:solidFill>
                          <a:effectLst/>
                        </a:rPr>
                        <a:t>4</a:t>
                      </a:r>
                      <a:endParaRPr lang="en-US" sz="1800" b="1">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algn="ctr">
                        <a:spcBef>
                          <a:spcPts val="0"/>
                        </a:spcBef>
                        <a:spcAft>
                          <a:spcPts val="0"/>
                        </a:spcAft>
                      </a:pPr>
                      <a:r>
                        <a:rPr lang="en-US" sz="1800" b="1" dirty="0">
                          <a:solidFill>
                            <a:srgbClr val="000099"/>
                          </a:solidFill>
                          <a:effectLst/>
                        </a:rPr>
                        <a:t>W, E</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4" name="Rectangle 1"/>
          <p:cNvSpPr>
            <a:spLocks noChangeArrowheads="1"/>
          </p:cNvSpPr>
          <p:nvPr/>
        </p:nvSpPr>
        <p:spPr bwMode="auto">
          <a:xfrm>
            <a:off x="2649415" y="2432026"/>
            <a:ext cx="38533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smtClean="0">
                <a:ln>
                  <a:noFill/>
                </a:ln>
                <a:solidFill>
                  <a:srgbClr val="000099"/>
                </a:solidFill>
                <a:effectLst/>
                <a:latin typeface="+mn-lt"/>
                <a:ea typeface="SimSun" pitchFamily="2" charset="-122"/>
                <a:cs typeface="Times New Roman" pitchFamily="18" charset="0"/>
              </a:rPr>
              <a:t>Table 5. Global access matrix</a:t>
            </a:r>
            <a:endParaRPr kumimoji="0" lang="en-US" sz="1800" i="0" u="none" strike="noStrike" cap="none" normalizeH="0" baseline="0" dirty="0" smtClean="0">
              <a:ln>
                <a:noFill/>
              </a:ln>
              <a:solidFill>
                <a:srgbClr val="000099"/>
              </a:solidFill>
              <a:effectLst/>
              <a:latin typeface="+mn-lt"/>
              <a:cs typeface="Arial" pitchFamily="34" charset="0"/>
            </a:endParaRPr>
          </a:p>
        </p:txBody>
      </p:sp>
    </p:spTree>
    <p:extLst>
      <p:ext uri="{BB962C8B-B14F-4D97-AF65-F5344CB8AC3E}">
        <p14:creationId xmlns:p14="http://schemas.microsoft.com/office/powerpoint/2010/main" val="3090701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508927"/>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Global Table approach</a:t>
            </a:r>
            <a:r>
              <a:rPr lang="en-US" sz="2000" dirty="0">
                <a:solidFill>
                  <a:srgbClr val="800000"/>
                </a:solidFill>
                <a:latin typeface="+mn-lt"/>
              </a:rPr>
              <a:t>:</a:t>
            </a:r>
            <a:r>
              <a:rPr lang="en-US" sz="2000" dirty="0" smtClean="0">
                <a:solidFill>
                  <a:srgbClr val="800000"/>
                </a:solidFill>
                <a:latin typeface="+mn-lt"/>
              </a:rPr>
              <a:t> Disadvantages</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It </a:t>
            </a:r>
            <a:r>
              <a:rPr lang="en-US" sz="1800" dirty="0">
                <a:solidFill>
                  <a:srgbClr val="000099"/>
                </a:solidFill>
                <a:latin typeface="+mn-lt"/>
              </a:rPr>
              <a:t>may be not convenient to keep a whole authorization table in main memory because there may be many inactive subjects/objects. Thus, more memory than necessary is </a:t>
            </a:r>
            <a:r>
              <a:rPr lang="en-US" sz="1800" dirty="0" smtClean="0">
                <a:solidFill>
                  <a:srgbClr val="000099"/>
                </a:solidFill>
                <a:latin typeface="+mn-lt"/>
              </a:rPr>
              <a:t>occupied</a:t>
            </a: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considered level of granularity for objects and subjects can cause the table to be very heavy in terms of memory. A simple example is a public file (that is, accessible to all subjects): with this approach, the table contains one triple storing the authorizations on the object for each system </a:t>
            </a:r>
            <a:r>
              <a:rPr lang="en-US" sz="1800" dirty="0" smtClean="0">
                <a:solidFill>
                  <a:srgbClr val="000099"/>
                </a:solidFill>
                <a:latin typeface="+mn-lt"/>
              </a:rPr>
              <a:t>subject</a:t>
            </a: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examination of the table does not provide an immediate visibility either of the set of the objects accessible by a given subject or of the set of subjects which can access a given object</a:t>
            </a:r>
            <a:endParaRPr lang="en-US" sz="1800" i="1" dirty="0">
              <a:solidFill>
                <a:srgbClr val="000099"/>
              </a:solidFill>
              <a:latin typeface="+mn-lt"/>
            </a:endParaRPr>
          </a:p>
        </p:txBody>
      </p:sp>
    </p:spTree>
    <p:extLst>
      <p:ext uri="{BB962C8B-B14F-4D97-AF65-F5344CB8AC3E}">
        <p14:creationId xmlns:p14="http://schemas.microsoft.com/office/powerpoint/2010/main" val="1550013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24704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Access matrix: By rows</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Table </a:t>
            </a:r>
            <a:r>
              <a:rPr lang="en-US" sz="1800" dirty="0">
                <a:solidFill>
                  <a:srgbClr val="000099"/>
                </a:solidFill>
                <a:latin typeface="+mn-lt"/>
              </a:rPr>
              <a:t>6 stores access matrix by rows. A list is associated with each subject. Each element of the list indicates a system object and the privilege held by the subject. To each subject </a:t>
            </a:r>
            <a:r>
              <a:rPr lang="en-US" sz="1800" i="1" dirty="0" err="1">
                <a:solidFill>
                  <a:srgbClr val="000099"/>
                </a:solidFill>
                <a:latin typeface="+mn-lt"/>
              </a:rPr>
              <a:t>s</a:t>
            </a:r>
            <a:r>
              <a:rPr lang="en-US" sz="1800" i="1" baseline="-25000" dirty="0" err="1">
                <a:solidFill>
                  <a:srgbClr val="000099"/>
                </a:solidFill>
                <a:latin typeface="+mn-lt"/>
              </a:rPr>
              <a:t>i</a:t>
            </a:r>
            <a:r>
              <a:rPr lang="en-US" sz="1800" i="1" baseline="-25000" dirty="0">
                <a:solidFill>
                  <a:srgbClr val="000099"/>
                </a:solidFill>
                <a:latin typeface="+mn-lt"/>
              </a:rPr>
              <a:t> </a:t>
            </a:r>
            <a:r>
              <a:rPr lang="en-US" sz="1800" dirty="0">
                <a:solidFill>
                  <a:srgbClr val="000099"/>
                </a:solidFill>
                <a:latin typeface="+mn-lt"/>
              </a:rPr>
              <a:t>in </a:t>
            </a:r>
            <a:r>
              <a:rPr lang="en-US" sz="1800" dirty="0" smtClean="0">
                <a:solidFill>
                  <a:srgbClr val="000099"/>
                </a:solidFill>
                <a:latin typeface="+mn-lt"/>
              </a:rPr>
              <a:t>the matrix, </a:t>
            </a:r>
            <a:r>
              <a:rPr lang="en-US" sz="1800" dirty="0">
                <a:solidFill>
                  <a:srgbClr val="000099"/>
                </a:solidFill>
                <a:latin typeface="+mn-lt"/>
              </a:rPr>
              <a:t>a list of pairs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 A[</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a:t>
            </a:r>
            <a:r>
              <a:rPr lang="en-US" sz="1800" dirty="0">
                <a:solidFill>
                  <a:srgbClr val="000099"/>
                </a:solidFill>
                <a:latin typeface="+mn-lt"/>
              </a:rPr>
              <a:t>) is associated for each object </a:t>
            </a:r>
            <a:r>
              <a:rPr lang="en-US" sz="1800" i="1" dirty="0" err="1">
                <a:solidFill>
                  <a:srgbClr val="000099"/>
                </a:solidFill>
                <a:latin typeface="+mn-lt"/>
              </a:rPr>
              <a:t>o</a:t>
            </a:r>
            <a:r>
              <a:rPr lang="en-US" sz="1800" i="1" baseline="-25000" dirty="0" err="1">
                <a:solidFill>
                  <a:srgbClr val="000099"/>
                </a:solidFill>
                <a:latin typeface="+mn-lt"/>
              </a:rPr>
              <a:t>j</a:t>
            </a:r>
            <a:r>
              <a:rPr lang="en-US" sz="1800" i="1" baseline="-25000" dirty="0">
                <a:solidFill>
                  <a:srgbClr val="000099"/>
                </a:solidFill>
                <a:latin typeface="+mn-lt"/>
              </a:rPr>
              <a:t> </a:t>
            </a:r>
            <a:r>
              <a:rPr lang="en-US" sz="1800" dirty="0">
                <a:solidFill>
                  <a:srgbClr val="000099"/>
                </a:solidFill>
                <a:latin typeface="+mn-lt"/>
              </a:rPr>
              <a:t>such that is </a:t>
            </a:r>
            <a:r>
              <a:rPr lang="en-US" sz="1800" i="1" dirty="0">
                <a:solidFill>
                  <a:srgbClr val="000099"/>
                </a:solidFill>
                <a:latin typeface="+mn-lt"/>
              </a:rPr>
              <a:t>A[</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a:t>
            </a:r>
            <a:r>
              <a:rPr lang="en-US" sz="1800" dirty="0">
                <a:solidFill>
                  <a:srgbClr val="000099"/>
                </a:solidFill>
                <a:latin typeface="+mn-lt"/>
              </a:rPr>
              <a:t> is not null. Therefore, the elements of the lists are non-null entries of the row corresponding to </a:t>
            </a:r>
            <a:r>
              <a:rPr lang="en-US" sz="1800" i="1" dirty="0" err="1">
                <a:solidFill>
                  <a:srgbClr val="000099"/>
                </a:solidFill>
                <a:latin typeface="+mn-lt"/>
              </a:rPr>
              <a:t>s</a:t>
            </a:r>
            <a:r>
              <a:rPr lang="en-US" sz="1800" i="1" baseline="-25000" dirty="0" err="1">
                <a:solidFill>
                  <a:srgbClr val="000099"/>
                </a:solidFill>
                <a:latin typeface="+mn-lt"/>
              </a:rPr>
              <a:t>i</a:t>
            </a:r>
            <a:r>
              <a:rPr lang="en-US" sz="1800" dirty="0">
                <a:solidFill>
                  <a:srgbClr val="000099"/>
                </a:solidFill>
                <a:latin typeface="+mn-lt"/>
              </a:rPr>
              <a:t>. Thus, if a subject holds no rights on an object, this object does not appear in the list. The objects/ access rights list associated to a subject is called the Capability List (CL) of the subject</a:t>
            </a:r>
            <a:endParaRPr lang="en-US" sz="1800" i="1" dirty="0">
              <a:solidFill>
                <a:srgbClr val="000099"/>
              </a:solidFill>
              <a:latin typeface="+mn-lt"/>
            </a:endParaRPr>
          </a:p>
        </p:txBody>
      </p:sp>
    </p:spTree>
    <p:extLst>
      <p:ext uri="{BB962C8B-B14F-4D97-AF65-F5344CB8AC3E}">
        <p14:creationId xmlns:p14="http://schemas.microsoft.com/office/powerpoint/2010/main" val="17593502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75405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Access matrix: By rows</a:t>
            </a:r>
            <a:endParaRPr lang="en-US" sz="1800" dirty="0" smtClean="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Table 6. Capability </a:t>
            </a:r>
            <a:r>
              <a:rPr lang="en-US" sz="1800" dirty="0">
                <a:solidFill>
                  <a:srgbClr val="000099"/>
                </a:solidFill>
                <a:latin typeface="+mn-lt"/>
              </a:rPr>
              <a:t>List (CL) of the </a:t>
            </a:r>
            <a:r>
              <a:rPr lang="en-US" sz="1800" dirty="0" smtClean="0">
                <a:solidFill>
                  <a:srgbClr val="000099"/>
                </a:solidFill>
                <a:latin typeface="+mn-lt"/>
              </a:rPr>
              <a:t>subject</a:t>
            </a:r>
            <a:endParaRPr lang="en-US" sz="1800" i="1" dirty="0">
              <a:solidFill>
                <a:srgbClr val="000099"/>
              </a:solidFill>
              <a:latin typeface="+mn-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152" y="2124249"/>
            <a:ext cx="5205046" cy="390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978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2693045"/>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Access matrix: By column</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A list </a:t>
            </a:r>
            <a:r>
              <a:rPr lang="en-US" sz="1800" dirty="0">
                <a:solidFill>
                  <a:srgbClr val="000099"/>
                </a:solidFill>
                <a:latin typeface="+mn-lt"/>
              </a:rPr>
              <a:t>is associated with each </a:t>
            </a:r>
            <a:r>
              <a:rPr lang="en-US" sz="1800" dirty="0" err="1" smtClean="0">
                <a:solidFill>
                  <a:srgbClr val="000099"/>
                </a:solidFill>
                <a:latin typeface="+mn-lt"/>
              </a:rPr>
              <a:t>Oi</a:t>
            </a:r>
            <a:r>
              <a:rPr lang="en-US" sz="1800" dirty="0" smtClean="0">
                <a:solidFill>
                  <a:srgbClr val="000099"/>
                </a:solidFill>
                <a:latin typeface="+mn-lt"/>
              </a:rPr>
              <a:t>, </a:t>
            </a:r>
            <a:r>
              <a:rPr lang="en-US" sz="1800" dirty="0">
                <a:solidFill>
                  <a:srgbClr val="000099"/>
                </a:solidFill>
                <a:latin typeface="+mn-lt"/>
              </a:rPr>
              <a:t>indicating the </a:t>
            </a:r>
            <a:r>
              <a:rPr lang="en-US" sz="1800" dirty="0" smtClean="0">
                <a:solidFill>
                  <a:srgbClr val="000099"/>
                </a:solidFill>
                <a:latin typeface="+mn-lt"/>
              </a:rPr>
              <a:t>Si and </a:t>
            </a:r>
            <a:r>
              <a:rPr lang="en-US" sz="1800" dirty="0">
                <a:solidFill>
                  <a:srgbClr val="000099"/>
                </a:solidFill>
                <a:latin typeface="+mn-lt"/>
              </a:rPr>
              <a:t>their rights on this </a:t>
            </a:r>
            <a:r>
              <a:rPr lang="en-US" sz="1800" dirty="0" err="1" smtClean="0">
                <a:solidFill>
                  <a:srgbClr val="000099"/>
                </a:solidFill>
                <a:latin typeface="+mn-lt"/>
              </a:rPr>
              <a:t>Oi</a:t>
            </a:r>
            <a:r>
              <a:rPr lang="en-US" sz="1800" dirty="0" smtClean="0">
                <a:solidFill>
                  <a:srgbClr val="000099"/>
                </a:solidFill>
                <a:latin typeface="+mn-lt"/>
              </a:rPr>
              <a:t>. </a:t>
            </a:r>
            <a:r>
              <a:rPr lang="en-US" sz="1800" dirty="0">
                <a:solidFill>
                  <a:srgbClr val="000099"/>
                </a:solidFill>
                <a:latin typeface="+mn-lt"/>
              </a:rPr>
              <a:t>Therefore, to each object </a:t>
            </a:r>
            <a:r>
              <a:rPr lang="en-US" sz="1800" i="1" dirty="0" err="1">
                <a:solidFill>
                  <a:srgbClr val="000099"/>
                </a:solidFill>
                <a:latin typeface="+mn-lt"/>
              </a:rPr>
              <a:t>o</a:t>
            </a:r>
            <a:r>
              <a:rPr lang="en-US" sz="1800" i="1" baseline="-25000" dirty="0" err="1">
                <a:solidFill>
                  <a:srgbClr val="000099"/>
                </a:solidFill>
                <a:latin typeface="+mn-lt"/>
              </a:rPr>
              <a:t>j</a:t>
            </a:r>
            <a:r>
              <a:rPr lang="en-US" sz="1800" dirty="0">
                <a:solidFill>
                  <a:srgbClr val="000099"/>
                </a:solidFill>
                <a:latin typeface="+mn-lt"/>
              </a:rPr>
              <a:t>, a list of pairs </a:t>
            </a:r>
            <a:r>
              <a:rPr lang="en-US" sz="1800" i="1" dirty="0">
                <a:solidFill>
                  <a:srgbClr val="000099"/>
                </a:solidFill>
                <a:latin typeface="+mn-lt"/>
              </a:rPr>
              <a:t>(</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a:t>
            </a:r>
            <a:r>
              <a:rPr lang="en-US" sz="1800" i="1" dirty="0" err="1">
                <a:solidFill>
                  <a:srgbClr val="000099"/>
                </a:solidFill>
                <a:latin typeface="+mn-lt"/>
              </a:rPr>
              <a:t>s</a:t>
            </a:r>
            <a:r>
              <a:rPr lang="en-US" sz="1800" i="1" baseline="-25000" dirty="0" err="1">
                <a:solidFill>
                  <a:srgbClr val="000099"/>
                </a:solidFill>
                <a:latin typeface="+mn-lt"/>
              </a:rPr>
              <a:t>i</a:t>
            </a:r>
            <a:r>
              <a:rPr lang="en-US" sz="1800" i="1" dirty="0">
                <a:solidFill>
                  <a:srgbClr val="000099"/>
                </a:solidFill>
                <a:latin typeface="+mn-lt"/>
              </a:rPr>
              <a:t>, </a:t>
            </a:r>
            <a:r>
              <a:rPr lang="en-US" sz="1800" i="1" dirty="0" err="1">
                <a:solidFill>
                  <a:srgbClr val="000099"/>
                </a:solidFill>
                <a:latin typeface="+mn-lt"/>
              </a:rPr>
              <a:t>o</a:t>
            </a:r>
            <a:r>
              <a:rPr lang="en-US" sz="1800" i="1" baseline="-25000" dirty="0" err="1">
                <a:solidFill>
                  <a:srgbClr val="000099"/>
                </a:solidFill>
                <a:latin typeface="+mn-lt"/>
              </a:rPr>
              <a:t>j</a:t>
            </a:r>
            <a:r>
              <a:rPr lang="en-US" sz="1800" i="1" dirty="0">
                <a:solidFill>
                  <a:srgbClr val="000099"/>
                </a:solidFill>
                <a:latin typeface="+mn-lt"/>
              </a:rPr>
              <a:t>])</a:t>
            </a:r>
            <a:r>
              <a:rPr lang="en-US" sz="1800" dirty="0">
                <a:solidFill>
                  <a:srgbClr val="000099"/>
                </a:solidFill>
                <a:latin typeface="+mn-lt"/>
              </a:rPr>
              <a:t> is associated. Only non-null matrix entries are considered; thus the number of elements of the list associated to an object </a:t>
            </a:r>
            <a:r>
              <a:rPr lang="en-US" sz="1800" i="1" dirty="0" err="1">
                <a:solidFill>
                  <a:srgbClr val="000099"/>
                </a:solidFill>
                <a:latin typeface="+mn-lt"/>
              </a:rPr>
              <a:t>o</a:t>
            </a:r>
            <a:r>
              <a:rPr lang="en-US" sz="1800" i="1" baseline="-25000" dirty="0" err="1">
                <a:solidFill>
                  <a:srgbClr val="000099"/>
                </a:solidFill>
                <a:latin typeface="+mn-lt"/>
              </a:rPr>
              <a:t>j</a:t>
            </a:r>
            <a:r>
              <a:rPr lang="en-US" sz="1800" dirty="0">
                <a:solidFill>
                  <a:srgbClr val="000099"/>
                </a:solidFill>
                <a:latin typeface="+mn-lt"/>
              </a:rPr>
              <a:t> is equal to the number of non-null entries in the column for </a:t>
            </a:r>
            <a:r>
              <a:rPr lang="en-US" sz="1800" i="1" dirty="0" err="1">
                <a:solidFill>
                  <a:srgbClr val="000099"/>
                </a:solidFill>
                <a:latin typeface="+mn-lt"/>
              </a:rPr>
              <a:t>o</a:t>
            </a:r>
            <a:r>
              <a:rPr lang="en-US" sz="1800" i="1" baseline="-25000" dirty="0" err="1">
                <a:solidFill>
                  <a:srgbClr val="000099"/>
                </a:solidFill>
                <a:latin typeface="+mn-lt"/>
              </a:rPr>
              <a:t>j</a:t>
            </a:r>
            <a:r>
              <a:rPr lang="en-US" sz="1800" dirty="0">
                <a:solidFill>
                  <a:srgbClr val="000099"/>
                </a:solidFill>
                <a:latin typeface="+mn-lt"/>
              </a:rPr>
              <a:t>. The list associated to each object is the authorization list or Access-Control List (ACL) of the object</a:t>
            </a:r>
            <a:r>
              <a:rPr lang="en-US" sz="1800" dirty="0" smtClean="0">
                <a:solidFill>
                  <a:srgbClr val="000099"/>
                </a:solidFill>
                <a:latin typeface="+mn-lt"/>
              </a:rPr>
              <a:t>. See Table 7.</a:t>
            </a:r>
            <a:endParaRPr lang="en-US" sz="1800" i="1" dirty="0">
              <a:solidFill>
                <a:srgbClr val="000099"/>
              </a:solidFill>
              <a:latin typeface="+mn-lt"/>
            </a:endParaRPr>
          </a:p>
        </p:txBody>
      </p:sp>
    </p:spTree>
    <p:extLst>
      <p:ext uri="{BB962C8B-B14F-4D97-AF65-F5344CB8AC3E}">
        <p14:creationId xmlns:p14="http://schemas.microsoft.com/office/powerpoint/2010/main" val="42366695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5199807" cy="75405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Access matrix: By columns</a:t>
            </a:r>
            <a:endParaRPr lang="en-US" sz="1800" dirty="0" smtClean="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Table 7. Access Control </a:t>
            </a:r>
            <a:r>
              <a:rPr lang="en-US" sz="1800" dirty="0">
                <a:solidFill>
                  <a:srgbClr val="000099"/>
                </a:solidFill>
                <a:latin typeface="+mn-lt"/>
              </a:rPr>
              <a:t>List </a:t>
            </a:r>
            <a:r>
              <a:rPr lang="en-US" sz="1800" dirty="0" smtClean="0">
                <a:solidFill>
                  <a:srgbClr val="000099"/>
                </a:solidFill>
                <a:latin typeface="+mn-lt"/>
              </a:rPr>
              <a:t>(ACL)</a:t>
            </a:r>
            <a:endParaRPr lang="en-US" sz="1800" i="1" dirty="0">
              <a:solidFill>
                <a:srgbClr val="000099"/>
              </a:solidFill>
              <a:latin typeface="+mn-lt"/>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3504" y="1207529"/>
            <a:ext cx="4856773" cy="487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97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24704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ACL Vs. CL</a:t>
            </a:r>
            <a:endParaRPr lang="en-US" sz="1800" dirty="0">
              <a:solidFill>
                <a:srgbClr val="000099"/>
              </a:solidFill>
              <a:latin typeface="+mn-lt"/>
            </a:endParaRPr>
          </a:p>
          <a:p>
            <a:pPr marL="1149350" lvl="2" indent="-352425" algn="just">
              <a:spcBef>
                <a:spcPts val="600"/>
              </a:spcBef>
              <a:buBlip>
                <a:blip r:embed="rId3"/>
              </a:buBlip>
            </a:pPr>
            <a:r>
              <a:rPr lang="en-US" sz="1800" dirty="0" smtClean="0">
                <a:solidFill>
                  <a:srgbClr val="000099"/>
                </a:solidFill>
                <a:latin typeface="+mn-lt"/>
              </a:rPr>
              <a:t>Both </a:t>
            </a:r>
            <a:r>
              <a:rPr lang="en-US" sz="1800" dirty="0">
                <a:solidFill>
                  <a:srgbClr val="000099"/>
                </a:solidFill>
                <a:latin typeface="+mn-lt"/>
              </a:rPr>
              <a:t>approaches have some advantages and disadvantages: in the capability list approach, subjects' authorizations on objects can be immediately found, although it is a heavy task (and inefficient in terms of performance) to compute the set of subjects granted access on a given object. To obtain this list, all the subjects' lists must be gone through, looking for the element related to the demanded object. In the access list approach, all subjects granted access on an object can be easily found; however, it is inefficient to look for all the objects a subject can access</a:t>
            </a:r>
            <a:r>
              <a:rPr lang="en-US" sz="1800" dirty="0" smtClean="0">
                <a:solidFill>
                  <a:srgbClr val="000099"/>
                </a:solidFill>
                <a:latin typeface="+mn-lt"/>
              </a:rPr>
              <a:t>.</a:t>
            </a:r>
            <a:endParaRPr lang="en-US" sz="1800" i="1" dirty="0">
              <a:solidFill>
                <a:srgbClr val="000099"/>
              </a:solidFill>
              <a:latin typeface="+mn-lt"/>
            </a:endParaRPr>
          </a:p>
        </p:txBody>
      </p:sp>
    </p:spTree>
    <p:extLst>
      <p:ext uri="{BB962C8B-B14F-4D97-AF65-F5344CB8AC3E}">
        <p14:creationId xmlns:p14="http://schemas.microsoft.com/office/powerpoint/2010/main" val="167560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24704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000099"/>
                </a:solidFill>
                <a:latin typeface="+mn-lt"/>
              </a:rPr>
              <a:t>Capability-Based </a:t>
            </a:r>
            <a:r>
              <a:rPr lang="en-US" sz="2000" dirty="0">
                <a:solidFill>
                  <a:srgbClr val="000099"/>
                </a:solidFill>
                <a:latin typeface="+mn-lt"/>
              </a:rPr>
              <a:t>Access Control</a:t>
            </a:r>
          </a:p>
          <a:p>
            <a:pPr marL="796925"/>
            <a:r>
              <a:rPr lang="en-US" sz="2000" dirty="0">
                <a:solidFill>
                  <a:srgbClr val="000099"/>
                </a:solidFill>
                <a:latin typeface="+mn-lt"/>
              </a:rPr>
              <a:t>(Ref: Lecture Notes (Syracuse University)</a:t>
            </a:r>
          </a:p>
          <a:p>
            <a:pPr marL="796925"/>
            <a:r>
              <a:rPr lang="en-US" sz="2000" dirty="0">
                <a:solidFill>
                  <a:srgbClr val="000099"/>
                </a:solidFill>
                <a:latin typeface="+mn-lt"/>
              </a:rPr>
              <a:t>(</a:t>
            </a:r>
            <a:r>
              <a:rPr lang="en-US" sz="2000" dirty="0">
                <a:solidFill>
                  <a:srgbClr val="000099"/>
                </a:solidFill>
                <a:latin typeface="+mn-lt"/>
                <a:hlinkClick r:id="rId3"/>
              </a:rPr>
              <a:t>www.cis.syr.edu/~</a:t>
            </a:r>
            <a:r>
              <a:rPr lang="en-US" sz="2000" dirty="0" smtClean="0">
                <a:solidFill>
                  <a:srgbClr val="000099"/>
                </a:solidFill>
                <a:latin typeface="+mn-lt"/>
                <a:hlinkClick r:id="rId3"/>
              </a:rPr>
              <a:t>wedu/Teaching/cis643/LectureNotes_New/Capability.pdf</a:t>
            </a:r>
            <a:r>
              <a:rPr lang="en-US" sz="2000" dirty="0" smtClean="0">
                <a:solidFill>
                  <a:srgbClr val="000099"/>
                </a:solidFill>
                <a:latin typeface="+mn-lt"/>
              </a:rPr>
              <a:t>)</a:t>
            </a:r>
          </a:p>
          <a:p>
            <a:pPr marL="796925"/>
            <a:endParaRPr lang="en-US" sz="2000" dirty="0"/>
          </a:p>
          <a:p>
            <a:pPr marL="742950" indent="-285750" algn="just">
              <a:buBlip>
                <a:blip r:embed="rId2"/>
              </a:buBlip>
            </a:pPr>
            <a:r>
              <a:rPr lang="en-US" sz="2000" dirty="0" smtClean="0">
                <a:solidFill>
                  <a:srgbClr val="000099"/>
                </a:solidFill>
                <a:latin typeface="+mn-lt"/>
              </a:rPr>
              <a:t>An </a:t>
            </a:r>
            <a:r>
              <a:rPr lang="en-US" sz="2000" dirty="0">
                <a:solidFill>
                  <a:srgbClr val="000099"/>
                </a:solidFill>
                <a:latin typeface="+mn-lt"/>
              </a:rPr>
              <a:t>Analogy: Bank Analogy</a:t>
            </a:r>
          </a:p>
          <a:p>
            <a:pPr marL="738188" algn="just">
              <a:spcBef>
                <a:spcPts val="600"/>
              </a:spcBef>
            </a:pPr>
            <a:r>
              <a:rPr lang="en-US" sz="2000" dirty="0" smtClean="0">
                <a:solidFill>
                  <a:srgbClr val="000099"/>
                </a:solidFill>
                <a:latin typeface="+mn-lt"/>
              </a:rPr>
              <a:t>In </a:t>
            </a:r>
            <a:r>
              <a:rPr lang="en-US" sz="2000" dirty="0">
                <a:solidFill>
                  <a:srgbClr val="000099"/>
                </a:solidFill>
                <a:latin typeface="+mn-lt"/>
              </a:rPr>
              <a:t>the following bank example, we will discuss two access control mechanisms: </a:t>
            </a:r>
            <a:r>
              <a:rPr lang="en-US" sz="2000" dirty="0" smtClean="0">
                <a:solidFill>
                  <a:srgbClr val="000099"/>
                </a:solidFill>
                <a:latin typeface="+mn-lt"/>
              </a:rPr>
              <a:t>Access </a:t>
            </a:r>
            <a:r>
              <a:rPr lang="en-US" sz="2000" dirty="0">
                <a:solidFill>
                  <a:srgbClr val="000099"/>
                </a:solidFill>
                <a:latin typeface="+mn-lt"/>
              </a:rPr>
              <a:t>C</a:t>
            </a:r>
            <a:r>
              <a:rPr lang="en-US" sz="2000" dirty="0" smtClean="0">
                <a:solidFill>
                  <a:srgbClr val="000099"/>
                </a:solidFill>
                <a:latin typeface="+mn-lt"/>
              </a:rPr>
              <a:t>ontrol </a:t>
            </a:r>
            <a:r>
              <a:rPr lang="en-US" sz="2000" dirty="0">
                <a:solidFill>
                  <a:srgbClr val="000099"/>
                </a:solidFill>
                <a:latin typeface="+mn-lt"/>
              </a:rPr>
              <a:t>L</a:t>
            </a:r>
            <a:r>
              <a:rPr lang="en-US" sz="2000" dirty="0" smtClean="0">
                <a:solidFill>
                  <a:srgbClr val="000099"/>
                </a:solidFill>
                <a:latin typeface="+mn-lt"/>
              </a:rPr>
              <a:t>ist </a:t>
            </a:r>
            <a:r>
              <a:rPr lang="en-US" sz="2000" dirty="0">
                <a:solidFill>
                  <a:srgbClr val="000099"/>
                </a:solidFill>
                <a:latin typeface="+mn-lt"/>
              </a:rPr>
              <a:t>(ACL) and </a:t>
            </a:r>
            <a:r>
              <a:rPr lang="en-US" sz="2000" dirty="0" smtClean="0">
                <a:solidFill>
                  <a:srgbClr val="000099"/>
                </a:solidFill>
                <a:latin typeface="+mn-lt"/>
              </a:rPr>
              <a:t>Capability List </a:t>
            </a:r>
            <a:r>
              <a:rPr lang="en-US" sz="2000" dirty="0">
                <a:solidFill>
                  <a:srgbClr val="000099"/>
                </a:solidFill>
                <a:latin typeface="+mn-lt"/>
              </a:rPr>
              <a:t>(CL). We will compare the pros and cons of these two different mechanisms</a:t>
            </a:r>
            <a:r>
              <a:rPr lang="en-US" sz="2000" dirty="0" smtClean="0">
                <a:solidFill>
                  <a:srgbClr val="000099"/>
                </a:solidFill>
                <a:latin typeface="+mn-lt"/>
              </a:rPr>
              <a:t>.</a:t>
            </a:r>
            <a:endParaRPr lang="en-US" sz="2000" i="1" dirty="0">
              <a:solidFill>
                <a:srgbClr val="000099"/>
              </a:solidFill>
              <a:latin typeface="+mn-lt"/>
            </a:endParaRPr>
          </a:p>
        </p:txBody>
      </p:sp>
    </p:spTree>
    <p:extLst>
      <p:ext uri="{BB962C8B-B14F-4D97-AF65-F5344CB8AC3E}">
        <p14:creationId xmlns:p14="http://schemas.microsoft.com/office/powerpoint/2010/main" val="237808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marL="804863" indent="-342900">
              <a:spcBef>
                <a:spcPts val="600"/>
              </a:spcBef>
            </a:pPr>
            <a:r>
              <a:rPr lang="en-US" sz="2800" b="1" dirty="0">
                <a:solidFill>
                  <a:srgbClr val="C00000"/>
                </a:solidFill>
              </a:rPr>
              <a:t>Capability-Based Access Control</a:t>
            </a:r>
          </a:p>
        </p:txBody>
      </p:sp>
      <p:sp>
        <p:nvSpPr>
          <p:cNvPr id="2" name="Rectangle 1"/>
          <p:cNvSpPr/>
          <p:nvPr/>
        </p:nvSpPr>
        <p:spPr>
          <a:xfrm>
            <a:off x="145916" y="1370196"/>
            <a:ext cx="8135056" cy="3046988"/>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Example</a:t>
            </a:r>
            <a:endParaRPr lang="en-US" sz="2000" dirty="0">
              <a:solidFill>
                <a:srgbClr val="800000"/>
              </a:solidFill>
              <a:latin typeface="+mn-lt"/>
            </a:endParaRPr>
          </a:p>
          <a:p>
            <a:pPr marL="1152525" indent="-342900" algn="just">
              <a:spcBef>
                <a:spcPts val="600"/>
              </a:spcBef>
              <a:buBlip>
                <a:blip r:embed="rId3"/>
              </a:buBlip>
            </a:pPr>
            <a:r>
              <a:rPr lang="en-US" sz="1800" dirty="0">
                <a:solidFill>
                  <a:srgbClr val="000099"/>
                </a:solidFill>
                <a:latin typeface="+mn-lt"/>
              </a:rPr>
              <a:t>Alice wishes to keep all of her valuables in three safe deposit boxes in the bank. Occasionally, she would like one or more trustworthy friends to make deposits or withdrawals for her. There are two ways that the bank can control access to the </a:t>
            </a:r>
            <a:r>
              <a:rPr lang="en-US" sz="1800" dirty="0" smtClean="0">
                <a:solidFill>
                  <a:srgbClr val="000099"/>
                </a:solidFill>
                <a:latin typeface="+mn-lt"/>
              </a:rPr>
              <a:t>box.</a:t>
            </a:r>
          </a:p>
          <a:p>
            <a:pPr marL="1152525" indent="-342900"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bank maintains a list of people authorized to access each box.</a:t>
            </a:r>
          </a:p>
          <a:p>
            <a:pPr marL="1152525" indent="-342900" algn="just">
              <a:buBlip>
                <a:blip r:embed="rId3"/>
              </a:buBlip>
            </a:pPr>
            <a:r>
              <a:rPr lang="en-US" sz="1800" dirty="0">
                <a:solidFill>
                  <a:srgbClr val="000099"/>
                </a:solidFill>
                <a:latin typeface="+mn-lt"/>
              </a:rPr>
              <a:t>The bank issues Carla one or more keys to each of the safe deposit boxes</a:t>
            </a:r>
            <a:r>
              <a:rPr lang="en-US" sz="1800" dirty="0" smtClean="0">
                <a:solidFill>
                  <a:srgbClr val="000099"/>
                </a:solidFill>
                <a:latin typeface="+mn-lt"/>
              </a:rPr>
              <a:t>.</a:t>
            </a:r>
          </a:p>
        </p:txBody>
      </p:sp>
    </p:spTree>
    <p:extLst>
      <p:ext uri="{BB962C8B-B14F-4D97-AF65-F5344CB8AC3E}">
        <p14:creationId xmlns:p14="http://schemas.microsoft.com/office/powerpoint/2010/main" val="4263847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431983"/>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Authorization State</a:t>
            </a:r>
          </a:p>
          <a:p>
            <a:pPr marL="1149350" lvl="2" indent="-352425" algn="just">
              <a:spcBef>
                <a:spcPts val="600"/>
              </a:spcBef>
              <a:buBlip>
                <a:blip r:embed="rId3"/>
              </a:buBlip>
            </a:pPr>
            <a:r>
              <a:rPr lang="en-US" sz="1800" i="1" dirty="0" smtClean="0">
                <a:solidFill>
                  <a:srgbClr val="000099"/>
                </a:solidFill>
                <a:latin typeface="+mn-lt"/>
              </a:rPr>
              <a:t>S </a:t>
            </a:r>
            <a:r>
              <a:rPr lang="en-US" sz="1800" i="1" dirty="0">
                <a:solidFill>
                  <a:srgbClr val="000099"/>
                </a:solidFill>
                <a:latin typeface="+mn-lt"/>
              </a:rPr>
              <a:t>= {s1, s2, …, </a:t>
            </a:r>
            <a:r>
              <a:rPr lang="en-US" sz="1800" i="1" dirty="0" err="1">
                <a:solidFill>
                  <a:srgbClr val="000099"/>
                </a:solidFill>
                <a:latin typeface="+mn-lt"/>
              </a:rPr>
              <a:t>sn</a:t>
            </a:r>
            <a:r>
              <a:rPr lang="en-US" sz="1800" i="1" dirty="0">
                <a:solidFill>
                  <a:srgbClr val="000099"/>
                </a:solidFill>
                <a:latin typeface="+mn-lt"/>
              </a:rPr>
              <a:t>}</a:t>
            </a:r>
            <a:r>
              <a:rPr lang="en-US" sz="1800" dirty="0">
                <a:solidFill>
                  <a:srgbClr val="000099"/>
                </a:solidFill>
                <a:latin typeface="+mn-lt"/>
              </a:rPr>
              <a:t> where </a:t>
            </a:r>
            <a:r>
              <a:rPr lang="en-US" sz="1800" i="1" dirty="0" err="1">
                <a:solidFill>
                  <a:srgbClr val="000099"/>
                </a:solidFill>
                <a:latin typeface="+mn-lt"/>
              </a:rPr>
              <a:t>si</a:t>
            </a:r>
            <a:r>
              <a:rPr lang="en-US" sz="1800" dirty="0">
                <a:solidFill>
                  <a:srgbClr val="000099"/>
                </a:solidFill>
                <a:latin typeface="+mn-lt"/>
              </a:rPr>
              <a:t> is a subject. S is </a:t>
            </a:r>
            <a:r>
              <a:rPr lang="en-US" sz="1800" dirty="0" smtClean="0">
                <a:solidFill>
                  <a:srgbClr val="000099"/>
                </a:solidFill>
                <a:latin typeface="+mn-lt"/>
              </a:rPr>
              <a:t>a set of active </a:t>
            </a:r>
            <a:r>
              <a:rPr lang="en-US" sz="1800" dirty="0">
                <a:solidFill>
                  <a:srgbClr val="000099"/>
                </a:solidFill>
                <a:latin typeface="+mn-lt"/>
              </a:rPr>
              <a:t>entities using the system resources, and from which the system must be protected. S may be a </a:t>
            </a:r>
            <a:r>
              <a:rPr lang="en-US" sz="1800" i="1" dirty="0">
                <a:solidFill>
                  <a:srgbClr val="000099"/>
                </a:solidFill>
                <a:latin typeface="+mn-lt"/>
              </a:rPr>
              <a:t>user, </a:t>
            </a:r>
            <a:r>
              <a:rPr lang="en-US" sz="1800" dirty="0">
                <a:solidFill>
                  <a:srgbClr val="000099"/>
                </a:solidFill>
                <a:latin typeface="+mn-lt"/>
              </a:rPr>
              <a:t>a </a:t>
            </a:r>
            <a:r>
              <a:rPr lang="en-US" sz="1800" i="1" dirty="0">
                <a:solidFill>
                  <a:srgbClr val="000099"/>
                </a:solidFill>
                <a:latin typeface="+mn-lt"/>
              </a:rPr>
              <a:t>set of users, </a:t>
            </a:r>
            <a:r>
              <a:rPr lang="en-US" sz="1800" dirty="0">
                <a:solidFill>
                  <a:srgbClr val="000099"/>
                </a:solidFill>
                <a:latin typeface="+mn-lt"/>
              </a:rPr>
              <a:t>a </a:t>
            </a:r>
            <a:r>
              <a:rPr lang="en-US" sz="1800" i="1" dirty="0">
                <a:solidFill>
                  <a:srgbClr val="000099"/>
                </a:solidFill>
                <a:latin typeface="+mn-lt"/>
              </a:rPr>
              <a:t>process </a:t>
            </a:r>
            <a:r>
              <a:rPr lang="en-US" sz="1800" dirty="0">
                <a:solidFill>
                  <a:srgbClr val="000099"/>
                </a:solidFill>
                <a:latin typeface="+mn-lt"/>
              </a:rPr>
              <a:t>or a </a:t>
            </a:r>
            <a:r>
              <a:rPr lang="en-US" sz="1800" i="1" dirty="0">
                <a:solidFill>
                  <a:srgbClr val="000099"/>
                </a:solidFill>
                <a:latin typeface="+mn-lt"/>
              </a:rPr>
              <a:t>domain. </a:t>
            </a:r>
            <a:r>
              <a:rPr lang="en-US" sz="1800" dirty="0">
                <a:solidFill>
                  <a:srgbClr val="000099"/>
                </a:solidFill>
                <a:latin typeface="+mn-lt"/>
              </a:rPr>
              <a:t>A domain is defined as the context or protection environment inside which a process operates. A process may be associated to different domains during its execution, therefore it may hold different privileges</a:t>
            </a:r>
            <a:r>
              <a:rPr lang="en-US" sz="1800" dirty="0" smtClean="0">
                <a:solidFill>
                  <a:srgbClr val="000099"/>
                </a:solidFill>
                <a:latin typeface="+mn-lt"/>
              </a:rPr>
              <a:t>.</a:t>
            </a:r>
          </a:p>
          <a:p>
            <a:pPr marL="1149350" lvl="2" indent="-352425" algn="just">
              <a:spcBef>
                <a:spcPts val="600"/>
              </a:spcBef>
              <a:buBlip>
                <a:blip r:embed="rId3"/>
              </a:buBlip>
            </a:pPr>
            <a:r>
              <a:rPr lang="en-US" sz="1800" i="1" dirty="0" smtClean="0">
                <a:solidFill>
                  <a:srgbClr val="000099"/>
                </a:solidFill>
                <a:latin typeface="+mn-lt"/>
              </a:rPr>
              <a:t>O = </a:t>
            </a:r>
            <a:r>
              <a:rPr lang="en-US" sz="1800" i="1" dirty="0">
                <a:solidFill>
                  <a:srgbClr val="000099"/>
                </a:solidFill>
                <a:latin typeface="+mn-lt"/>
              </a:rPr>
              <a:t>{o1, o2, …, </a:t>
            </a:r>
            <a:r>
              <a:rPr lang="en-US" sz="1800" i="1" dirty="0" err="1">
                <a:solidFill>
                  <a:srgbClr val="000099"/>
                </a:solidFill>
                <a:latin typeface="+mn-lt"/>
              </a:rPr>
              <a:t>o</a:t>
            </a:r>
            <a:r>
              <a:rPr lang="en-US" sz="1800" i="1" baseline="-10000" dirty="0" err="1">
                <a:solidFill>
                  <a:srgbClr val="000099"/>
                </a:solidFill>
                <a:latin typeface="+mn-lt"/>
              </a:rPr>
              <a:t>m</a:t>
            </a:r>
            <a:r>
              <a:rPr lang="en-US" sz="1800" i="1" dirty="0">
                <a:solidFill>
                  <a:srgbClr val="000099"/>
                </a:solidFill>
                <a:latin typeface="+mn-lt"/>
              </a:rPr>
              <a:t>} </a:t>
            </a:r>
            <a:r>
              <a:rPr lang="en-US" sz="1800" dirty="0">
                <a:solidFill>
                  <a:srgbClr val="000099"/>
                </a:solidFill>
                <a:latin typeface="+mn-lt"/>
              </a:rPr>
              <a:t>where </a:t>
            </a:r>
            <a:r>
              <a:rPr lang="en-US" sz="1800" i="1" dirty="0" err="1">
                <a:solidFill>
                  <a:srgbClr val="000099"/>
                </a:solidFill>
                <a:latin typeface="+mn-lt"/>
              </a:rPr>
              <a:t>oi</a:t>
            </a:r>
            <a:r>
              <a:rPr lang="en-US" sz="1800" dirty="0">
                <a:solidFill>
                  <a:srgbClr val="000099"/>
                </a:solidFill>
                <a:latin typeface="+mn-lt"/>
              </a:rPr>
              <a:t> is an object. </a:t>
            </a:r>
            <a:r>
              <a:rPr lang="en-US" sz="1800" i="1" dirty="0">
                <a:solidFill>
                  <a:srgbClr val="000099"/>
                </a:solidFill>
                <a:latin typeface="+mn-lt"/>
              </a:rPr>
              <a:t>O</a:t>
            </a:r>
            <a:r>
              <a:rPr lang="en-US" sz="1800" dirty="0">
                <a:solidFill>
                  <a:srgbClr val="000099"/>
                </a:solidFill>
                <a:latin typeface="+mn-lt"/>
              </a:rPr>
              <a:t> is </a:t>
            </a:r>
            <a:r>
              <a:rPr lang="en-US" sz="1800" dirty="0" smtClean="0">
                <a:solidFill>
                  <a:srgbClr val="000099"/>
                </a:solidFill>
                <a:latin typeface="+mn-lt"/>
              </a:rPr>
              <a:t>a set of entities </a:t>
            </a:r>
            <a:r>
              <a:rPr lang="en-US" sz="1800" dirty="0">
                <a:solidFill>
                  <a:srgbClr val="000099"/>
                </a:solidFill>
                <a:latin typeface="+mn-lt"/>
              </a:rPr>
              <a:t>that must be protected. This set consists both of passive entities (the system resources) and of active entities (subjects). Also subjects are viewed as objects to be protected. Therefore </a:t>
            </a:r>
            <a:r>
              <a:rPr lang="en-US" sz="1800" i="1" dirty="0">
                <a:solidFill>
                  <a:srgbClr val="000099"/>
                </a:solidFill>
                <a:latin typeface="+mn-lt"/>
              </a:rPr>
              <a:t>S</a:t>
            </a:r>
            <a:r>
              <a:rPr lang="en-US" sz="1800" i="1" dirty="0" smtClean="0">
                <a:solidFill>
                  <a:srgbClr val="000099"/>
                </a:solidFill>
                <a:latin typeface="+mn-lt"/>
              </a:rPr>
              <a:t> </a:t>
            </a:r>
            <a:r>
              <a:rPr lang="en-US" sz="1800" i="1" dirty="0">
                <a:solidFill>
                  <a:srgbClr val="000099"/>
                </a:solidFill>
                <a:latin typeface="+mn-lt"/>
                <a:sym typeface="Symbol"/>
              </a:rPr>
              <a:t></a:t>
            </a:r>
            <a:r>
              <a:rPr lang="en-US" sz="1800" i="1" dirty="0">
                <a:solidFill>
                  <a:srgbClr val="000099"/>
                </a:solidFill>
                <a:latin typeface="+mn-lt"/>
              </a:rPr>
              <a:t> </a:t>
            </a:r>
            <a:r>
              <a:rPr lang="en-US" sz="1800" i="1" dirty="0" smtClean="0">
                <a:solidFill>
                  <a:srgbClr val="000099"/>
                </a:solidFill>
                <a:latin typeface="+mn-lt"/>
              </a:rPr>
              <a:t>O</a:t>
            </a:r>
            <a:r>
              <a:rPr lang="en-US" sz="1800" dirty="0" smtClean="0">
                <a:solidFill>
                  <a:srgbClr val="000099"/>
                </a:solidFill>
                <a:latin typeface="+mn-lt"/>
              </a:rPr>
              <a:t>. </a:t>
            </a:r>
            <a:r>
              <a:rPr lang="en-US" sz="1800" dirty="0">
                <a:solidFill>
                  <a:srgbClr val="000099"/>
                </a:solidFill>
                <a:latin typeface="+mn-lt"/>
              </a:rPr>
              <a:t>Each object is univocally identified by a </a:t>
            </a:r>
            <a:r>
              <a:rPr lang="en-US" sz="1800" dirty="0" smtClean="0">
                <a:solidFill>
                  <a:srgbClr val="000099"/>
                </a:solidFill>
                <a:latin typeface="+mn-lt"/>
              </a:rPr>
              <a:t>name</a:t>
            </a:r>
            <a:r>
              <a:rPr lang="en-US" sz="1800" dirty="0">
                <a:solidFill>
                  <a:srgbClr val="000099"/>
                </a:solidFill>
                <a:latin typeface="+mn-lt"/>
              </a:rPr>
              <a:t> </a:t>
            </a:r>
            <a:r>
              <a:rPr lang="en-US" sz="1800" dirty="0" smtClean="0">
                <a:solidFill>
                  <a:srgbClr val="000099"/>
                </a:solidFill>
                <a:latin typeface="+mn-lt"/>
              </a:rPr>
              <a:t>such as files</a:t>
            </a:r>
            <a:r>
              <a:rPr lang="en-US" sz="1800" dirty="0">
                <a:solidFill>
                  <a:srgbClr val="000099"/>
                </a:solidFill>
                <a:latin typeface="+mn-lt"/>
              </a:rPr>
              <a:t>, memory segments, </a:t>
            </a:r>
            <a:r>
              <a:rPr lang="en-US" sz="1800" dirty="0" smtClean="0">
                <a:solidFill>
                  <a:srgbClr val="000099"/>
                </a:solidFill>
                <a:latin typeface="+mn-lt"/>
              </a:rPr>
              <a:t>processes, etc.</a:t>
            </a:r>
            <a:endParaRPr lang="en-US" sz="1800" dirty="0">
              <a:solidFill>
                <a:srgbClr val="000099"/>
              </a:solidFill>
              <a:latin typeface="+mn-lt"/>
            </a:endParaRPr>
          </a:p>
        </p:txBody>
      </p:sp>
    </p:spTree>
    <p:extLst>
      <p:ext uri="{BB962C8B-B14F-4D97-AF65-F5344CB8AC3E}">
        <p14:creationId xmlns:p14="http://schemas.microsoft.com/office/powerpoint/2010/main" val="408869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Capability-Based Access Control</a:t>
            </a:r>
            <a:endParaRPr lang="en-US" sz="2400" b="1" dirty="0">
              <a:solidFill>
                <a:srgbClr val="C00000"/>
              </a:solidFill>
            </a:endParaRPr>
          </a:p>
        </p:txBody>
      </p:sp>
      <p:sp>
        <p:nvSpPr>
          <p:cNvPr id="2" name="Rectangle 1"/>
          <p:cNvSpPr/>
          <p:nvPr/>
        </p:nvSpPr>
        <p:spPr>
          <a:xfrm>
            <a:off x="145916" y="1370196"/>
            <a:ext cx="8135056" cy="3354765"/>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The ACL Approach</a:t>
            </a:r>
            <a:endParaRPr lang="en-US" sz="2000" dirty="0">
              <a:solidFill>
                <a:srgbClr val="800000"/>
              </a:solidFill>
              <a:latin typeface="+mn-lt"/>
            </a:endParaRPr>
          </a:p>
          <a:p>
            <a:pPr marL="1152525" indent="-342900" algn="just">
              <a:spcBef>
                <a:spcPts val="600"/>
              </a:spcBef>
              <a:buBlip>
                <a:blip r:embed="rId3"/>
              </a:buBlip>
            </a:pPr>
            <a:r>
              <a:rPr lang="en-US" sz="1800" dirty="0" smtClean="0">
                <a:solidFill>
                  <a:srgbClr val="000099"/>
                </a:solidFill>
                <a:latin typeface="+mn-lt"/>
              </a:rPr>
              <a:t>Authentication</a:t>
            </a:r>
            <a:r>
              <a:rPr lang="en-US" sz="1800" dirty="0">
                <a:solidFill>
                  <a:srgbClr val="000099"/>
                </a:solidFill>
                <a:latin typeface="+mn-lt"/>
              </a:rPr>
              <a:t>: The bank must </a:t>
            </a:r>
            <a:r>
              <a:rPr lang="en-US" sz="1800" dirty="0" smtClean="0">
                <a:solidFill>
                  <a:srgbClr val="000099"/>
                </a:solidFill>
                <a:latin typeface="+mn-lt"/>
              </a:rPr>
              <a:t>authenticate.</a:t>
            </a:r>
          </a:p>
          <a:p>
            <a:pPr marL="1152525" indent="-342900" algn="just">
              <a:spcBef>
                <a:spcPts val="600"/>
              </a:spcBef>
              <a:buBlip>
                <a:blip r:embed="rId3"/>
              </a:buBlip>
            </a:pPr>
            <a:r>
              <a:rPr lang="en-US" sz="1800" dirty="0" smtClean="0">
                <a:solidFill>
                  <a:srgbClr val="000099"/>
                </a:solidFill>
                <a:latin typeface="+mn-lt"/>
              </a:rPr>
              <a:t>Bank’s </a:t>
            </a:r>
            <a:r>
              <a:rPr lang="en-US" sz="1800" dirty="0">
                <a:solidFill>
                  <a:srgbClr val="000099"/>
                </a:solidFill>
                <a:latin typeface="+mn-lt"/>
              </a:rPr>
              <a:t>involvement: The bank must (a) store the list and (b) verify </a:t>
            </a:r>
            <a:r>
              <a:rPr lang="en-US" sz="1800" dirty="0" smtClean="0">
                <a:solidFill>
                  <a:srgbClr val="000099"/>
                </a:solidFill>
                <a:latin typeface="+mn-lt"/>
              </a:rPr>
              <a:t>users.</a:t>
            </a:r>
          </a:p>
          <a:p>
            <a:pPr marL="1152525" indent="-342900" algn="just">
              <a:spcBef>
                <a:spcPts val="600"/>
              </a:spcBef>
              <a:buBlip>
                <a:blip r:embed="rId3"/>
              </a:buBlip>
            </a:pPr>
            <a:r>
              <a:rPr lang="en-US" sz="1800" dirty="0" smtClean="0">
                <a:solidFill>
                  <a:srgbClr val="000099"/>
                </a:solidFill>
                <a:latin typeface="+mn-lt"/>
              </a:rPr>
              <a:t>Forging </a:t>
            </a:r>
            <a:r>
              <a:rPr lang="en-US" sz="1800" dirty="0">
                <a:solidFill>
                  <a:srgbClr val="000099"/>
                </a:solidFill>
                <a:latin typeface="+mn-lt"/>
              </a:rPr>
              <a:t>access right: The bank must safeguard the </a:t>
            </a:r>
            <a:r>
              <a:rPr lang="en-US" sz="1800" dirty="0" smtClean="0">
                <a:solidFill>
                  <a:srgbClr val="000099"/>
                </a:solidFill>
                <a:latin typeface="+mn-lt"/>
              </a:rPr>
              <a:t>list.</a:t>
            </a:r>
          </a:p>
          <a:p>
            <a:pPr marL="1152525" indent="-342900" algn="just">
              <a:spcBef>
                <a:spcPts val="600"/>
              </a:spcBef>
              <a:buBlip>
                <a:blip r:embed="rId3"/>
              </a:buBlip>
            </a:pPr>
            <a:r>
              <a:rPr lang="en-US" sz="1800" dirty="0" smtClean="0">
                <a:solidFill>
                  <a:srgbClr val="000099"/>
                </a:solidFill>
                <a:latin typeface="+mn-lt"/>
              </a:rPr>
              <a:t>Add </a:t>
            </a:r>
            <a:r>
              <a:rPr lang="en-US" sz="1800" dirty="0">
                <a:solidFill>
                  <a:srgbClr val="000099"/>
                </a:solidFill>
                <a:latin typeface="+mn-lt"/>
              </a:rPr>
              <a:t>a new person: The owner must visit the </a:t>
            </a:r>
            <a:r>
              <a:rPr lang="en-US" sz="1800" dirty="0" smtClean="0">
                <a:solidFill>
                  <a:srgbClr val="000099"/>
                </a:solidFill>
                <a:latin typeface="+mn-lt"/>
              </a:rPr>
              <a:t>bank.</a:t>
            </a:r>
          </a:p>
          <a:p>
            <a:pPr marL="1152525" indent="-342900" algn="just">
              <a:spcBef>
                <a:spcPts val="600"/>
              </a:spcBef>
              <a:buBlip>
                <a:blip r:embed="rId3"/>
              </a:buBlip>
            </a:pPr>
            <a:r>
              <a:rPr lang="en-US" sz="1800" dirty="0" smtClean="0">
                <a:solidFill>
                  <a:srgbClr val="000099"/>
                </a:solidFill>
                <a:latin typeface="+mn-lt"/>
              </a:rPr>
              <a:t>Delegation</a:t>
            </a:r>
            <a:r>
              <a:rPr lang="en-US" sz="1800" dirty="0">
                <a:solidFill>
                  <a:srgbClr val="000099"/>
                </a:solidFill>
                <a:latin typeface="+mn-lt"/>
              </a:rPr>
              <a:t>: A friend cannot extend his or her privilege to someone </a:t>
            </a:r>
            <a:r>
              <a:rPr lang="en-US" sz="1800" dirty="0" smtClean="0">
                <a:solidFill>
                  <a:srgbClr val="000099"/>
                </a:solidFill>
                <a:latin typeface="+mn-lt"/>
              </a:rPr>
              <a:t>else.</a:t>
            </a:r>
          </a:p>
          <a:p>
            <a:pPr marL="1152525" indent="-342900" algn="just">
              <a:spcBef>
                <a:spcPts val="600"/>
              </a:spcBef>
              <a:buBlip>
                <a:blip r:embed="rId3"/>
              </a:buBlip>
            </a:pPr>
            <a:r>
              <a:rPr lang="en-US" sz="1800" dirty="0" smtClean="0">
                <a:solidFill>
                  <a:srgbClr val="000099"/>
                </a:solidFill>
                <a:latin typeface="+mn-lt"/>
              </a:rPr>
              <a:t>Revocation</a:t>
            </a:r>
            <a:r>
              <a:rPr lang="en-US" sz="1800" dirty="0">
                <a:solidFill>
                  <a:srgbClr val="000099"/>
                </a:solidFill>
                <a:latin typeface="+mn-lt"/>
              </a:rPr>
              <a:t>: If a friend becomes untrustworthy, the owner can remove his/her name</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467977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Capability-Based Access Control</a:t>
            </a:r>
            <a:endParaRPr lang="en-US" sz="2400" b="1" dirty="0">
              <a:solidFill>
                <a:srgbClr val="C00000"/>
              </a:solidFill>
            </a:endParaRPr>
          </a:p>
        </p:txBody>
      </p:sp>
      <p:sp>
        <p:nvSpPr>
          <p:cNvPr id="2" name="Rectangle 1"/>
          <p:cNvSpPr/>
          <p:nvPr/>
        </p:nvSpPr>
        <p:spPr>
          <a:xfrm>
            <a:off x="145916" y="1370196"/>
            <a:ext cx="8135056" cy="3908762"/>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Capability </a:t>
            </a:r>
            <a:r>
              <a:rPr lang="en-US" sz="2000" dirty="0" smtClean="0">
                <a:solidFill>
                  <a:srgbClr val="800000"/>
                </a:solidFill>
                <a:latin typeface="+mn-lt"/>
              </a:rPr>
              <a:t>Approach</a:t>
            </a:r>
            <a:endParaRPr lang="en-US" sz="2000" dirty="0">
              <a:solidFill>
                <a:srgbClr val="800000"/>
              </a:solidFill>
              <a:latin typeface="+mn-lt"/>
            </a:endParaRPr>
          </a:p>
          <a:p>
            <a:pPr marL="1152525" indent="-342900" algn="just">
              <a:spcBef>
                <a:spcPts val="600"/>
              </a:spcBef>
              <a:buBlip>
                <a:blip r:embed="rId3"/>
              </a:buBlip>
            </a:pPr>
            <a:r>
              <a:rPr lang="en-US" sz="1800" dirty="0" smtClean="0">
                <a:solidFill>
                  <a:srgbClr val="000099"/>
                </a:solidFill>
                <a:latin typeface="+mn-lt"/>
              </a:rPr>
              <a:t>Authentication</a:t>
            </a:r>
            <a:r>
              <a:rPr lang="en-US" sz="1800" dirty="0">
                <a:solidFill>
                  <a:srgbClr val="000099"/>
                </a:solidFill>
                <a:latin typeface="+mn-lt"/>
              </a:rPr>
              <a:t>: </a:t>
            </a:r>
            <a:r>
              <a:rPr lang="en-US" sz="1800" dirty="0" smtClean="0">
                <a:solidFill>
                  <a:srgbClr val="000099"/>
                </a:solidFill>
                <a:latin typeface="+mn-lt"/>
              </a:rPr>
              <a:t>The </a:t>
            </a:r>
            <a:r>
              <a:rPr lang="en-US" sz="1800" dirty="0">
                <a:solidFill>
                  <a:srgbClr val="000099"/>
                </a:solidFill>
                <a:latin typeface="+mn-lt"/>
              </a:rPr>
              <a:t>bank does not need to </a:t>
            </a:r>
            <a:r>
              <a:rPr lang="en-US" sz="1800" dirty="0" smtClean="0">
                <a:solidFill>
                  <a:srgbClr val="000099"/>
                </a:solidFill>
                <a:latin typeface="+mn-lt"/>
              </a:rPr>
              <a:t>authenticate.</a:t>
            </a:r>
          </a:p>
          <a:p>
            <a:pPr marL="1152525" indent="-342900" algn="just">
              <a:spcBef>
                <a:spcPts val="600"/>
              </a:spcBef>
              <a:buBlip>
                <a:blip r:embed="rId3"/>
              </a:buBlip>
            </a:pPr>
            <a:r>
              <a:rPr lang="en-US" sz="1800" dirty="0" smtClean="0">
                <a:solidFill>
                  <a:srgbClr val="000099"/>
                </a:solidFill>
                <a:latin typeface="+mn-lt"/>
              </a:rPr>
              <a:t>Bank’s </a:t>
            </a:r>
            <a:r>
              <a:rPr lang="en-US" sz="1800" dirty="0">
                <a:solidFill>
                  <a:srgbClr val="000099"/>
                </a:solidFill>
                <a:latin typeface="+mn-lt"/>
              </a:rPr>
              <a:t>involvement: The bank need not be involved in any </a:t>
            </a:r>
            <a:r>
              <a:rPr lang="en-US" sz="1800" dirty="0" smtClean="0">
                <a:solidFill>
                  <a:srgbClr val="000099"/>
                </a:solidFill>
                <a:latin typeface="+mn-lt"/>
              </a:rPr>
              <a:t>transactions</a:t>
            </a:r>
          </a:p>
          <a:p>
            <a:pPr marL="1152525" indent="-342900" algn="just">
              <a:spcBef>
                <a:spcPts val="600"/>
              </a:spcBef>
              <a:buBlip>
                <a:blip r:embed="rId3"/>
              </a:buBlip>
            </a:pPr>
            <a:r>
              <a:rPr lang="en-US" sz="1800" dirty="0" smtClean="0">
                <a:solidFill>
                  <a:srgbClr val="000099"/>
                </a:solidFill>
                <a:latin typeface="+mn-lt"/>
              </a:rPr>
              <a:t>Forging </a:t>
            </a:r>
            <a:r>
              <a:rPr lang="en-US" sz="1800" dirty="0">
                <a:solidFill>
                  <a:srgbClr val="000099"/>
                </a:solidFill>
                <a:latin typeface="+mn-lt"/>
              </a:rPr>
              <a:t>access right: The key cannot be </a:t>
            </a:r>
            <a:r>
              <a:rPr lang="en-US" sz="1800" dirty="0" smtClean="0">
                <a:solidFill>
                  <a:srgbClr val="000099"/>
                </a:solidFill>
                <a:latin typeface="+mn-lt"/>
              </a:rPr>
              <a:t>forged</a:t>
            </a:r>
          </a:p>
          <a:p>
            <a:pPr marL="1152525" indent="-342900" algn="just">
              <a:spcBef>
                <a:spcPts val="600"/>
              </a:spcBef>
              <a:buBlip>
                <a:blip r:embed="rId3"/>
              </a:buBlip>
            </a:pPr>
            <a:r>
              <a:rPr lang="en-US" sz="1800" dirty="0" smtClean="0">
                <a:solidFill>
                  <a:srgbClr val="000099"/>
                </a:solidFill>
                <a:latin typeface="+mn-lt"/>
              </a:rPr>
              <a:t>Adding </a:t>
            </a:r>
            <a:r>
              <a:rPr lang="en-US" sz="1800" dirty="0">
                <a:solidFill>
                  <a:srgbClr val="000099"/>
                </a:solidFill>
                <a:latin typeface="+mn-lt"/>
              </a:rPr>
              <a:t>a new person: The owner can give the key to other </a:t>
            </a:r>
            <a:r>
              <a:rPr lang="en-US" sz="1800" dirty="0" smtClean="0">
                <a:solidFill>
                  <a:srgbClr val="000099"/>
                </a:solidFill>
                <a:latin typeface="+mn-lt"/>
              </a:rPr>
              <a:t>people</a:t>
            </a:r>
          </a:p>
          <a:p>
            <a:pPr marL="1152525" indent="-342900" algn="just">
              <a:spcBef>
                <a:spcPts val="600"/>
              </a:spcBef>
              <a:buBlip>
                <a:blip r:embed="rId3"/>
              </a:buBlip>
            </a:pPr>
            <a:r>
              <a:rPr lang="en-US" sz="1800" dirty="0" smtClean="0">
                <a:solidFill>
                  <a:srgbClr val="000099"/>
                </a:solidFill>
                <a:latin typeface="+mn-lt"/>
              </a:rPr>
              <a:t>Delegation</a:t>
            </a:r>
            <a:r>
              <a:rPr lang="en-US" sz="1800" dirty="0">
                <a:solidFill>
                  <a:srgbClr val="000099"/>
                </a:solidFill>
                <a:latin typeface="+mn-lt"/>
              </a:rPr>
              <a:t>: A friend can extend his or her privilege to someone </a:t>
            </a:r>
            <a:r>
              <a:rPr lang="en-US" sz="1800" dirty="0" smtClean="0">
                <a:solidFill>
                  <a:srgbClr val="000099"/>
                </a:solidFill>
                <a:latin typeface="+mn-lt"/>
              </a:rPr>
              <a:t>else.</a:t>
            </a:r>
          </a:p>
          <a:p>
            <a:pPr marL="1152525" indent="-342900" algn="just">
              <a:spcBef>
                <a:spcPts val="600"/>
              </a:spcBef>
              <a:buBlip>
                <a:blip r:embed="rId3"/>
              </a:buBlip>
            </a:pPr>
            <a:r>
              <a:rPr lang="en-US" sz="1800" dirty="0" smtClean="0">
                <a:solidFill>
                  <a:srgbClr val="000099"/>
                </a:solidFill>
                <a:latin typeface="+mn-lt"/>
              </a:rPr>
              <a:t>Revocation</a:t>
            </a:r>
            <a:r>
              <a:rPr lang="en-US" sz="1800" dirty="0">
                <a:solidFill>
                  <a:srgbClr val="000099"/>
                </a:solidFill>
                <a:latin typeface="+mn-lt"/>
              </a:rPr>
              <a:t>: The owner can ask for the key back, but it may not be possible to know whether or not the friend has made a copy</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764395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Capability-Based Access Control</a:t>
            </a:r>
            <a:endParaRPr lang="en-US" sz="2400" b="1" dirty="0">
              <a:solidFill>
                <a:srgbClr val="C00000"/>
              </a:solidFill>
            </a:endParaRPr>
          </a:p>
        </p:txBody>
      </p:sp>
      <p:sp>
        <p:nvSpPr>
          <p:cNvPr id="2" name="Rectangle 1"/>
          <p:cNvSpPr/>
          <p:nvPr/>
        </p:nvSpPr>
        <p:spPr>
          <a:xfrm>
            <a:off x="145916" y="1370196"/>
            <a:ext cx="8135056" cy="3600986"/>
          </a:xfrm>
          <a:prstGeom prst="rect">
            <a:avLst/>
          </a:prstGeom>
        </p:spPr>
        <p:txBody>
          <a:bodyPr wrap="square">
            <a:spAutoFit/>
          </a:bodyPr>
          <a:lstStyle/>
          <a:p>
            <a:pPr marL="804863" indent="-342900" algn="just">
              <a:spcBef>
                <a:spcPts val="600"/>
              </a:spcBef>
              <a:buBlip>
                <a:blip r:embed="rId2"/>
              </a:buBlip>
            </a:pPr>
            <a:r>
              <a:rPr lang="en-US" sz="2000" dirty="0">
                <a:solidFill>
                  <a:srgbClr val="800000"/>
                </a:solidFill>
                <a:latin typeface="+mn-lt"/>
              </a:rPr>
              <a:t>Alice in a hostile </a:t>
            </a:r>
            <a:r>
              <a:rPr lang="en-US" sz="2000" dirty="0" smtClean="0">
                <a:solidFill>
                  <a:srgbClr val="800000"/>
                </a:solidFill>
                <a:latin typeface="+mn-lt"/>
              </a:rPr>
              <a:t>environment</a:t>
            </a:r>
            <a:endParaRPr lang="en-US" sz="2000" dirty="0">
              <a:solidFill>
                <a:srgbClr val="800000"/>
              </a:solidFill>
              <a:latin typeface="+mn-lt"/>
            </a:endParaRPr>
          </a:p>
          <a:p>
            <a:pPr marL="1152525" indent="-342900" algn="just">
              <a:spcBef>
                <a:spcPts val="600"/>
              </a:spcBef>
              <a:buBlip>
                <a:blip r:embed="rId3"/>
              </a:buBlip>
            </a:pPr>
            <a:r>
              <a:rPr lang="en-US" sz="1800" dirty="0" smtClean="0">
                <a:solidFill>
                  <a:srgbClr val="000099"/>
                </a:solidFill>
                <a:latin typeface="+mn-lt"/>
              </a:rPr>
              <a:t>Q: Alice </a:t>
            </a:r>
            <a:r>
              <a:rPr lang="en-US" sz="1800" dirty="0">
                <a:solidFill>
                  <a:srgbClr val="000099"/>
                </a:solidFill>
                <a:latin typeface="+mn-lt"/>
              </a:rPr>
              <a:t>does have a social life, and she often go to bars with her friends, some of which might be evil. Therefore, Alice can get drunk; when people get drunk, they might do things or make mistakes that they regret to do. Which approach (ACL or Capability) is better to deal with this </a:t>
            </a:r>
            <a:r>
              <a:rPr lang="en-US" sz="1800" dirty="0" smtClean="0">
                <a:solidFill>
                  <a:srgbClr val="000099"/>
                </a:solidFill>
                <a:latin typeface="+mn-lt"/>
              </a:rPr>
              <a:t>situation?</a:t>
            </a:r>
          </a:p>
          <a:p>
            <a:pPr marL="1152525" indent="-342900" algn="just">
              <a:spcBef>
                <a:spcPts val="600"/>
              </a:spcBef>
              <a:buBlip>
                <a:blip r:embed="rId3"/>
              </a:buBlip>
            </a:pPr>
            <a:r>
              <a:rPr lang="en-US" sz="1800" dirty="0" smtClean="0">
                <a:solidFill>
                  <a:srgbClr val="000099"/>
                </a:solidFill>
                <a:latin typeface="+mn-lt"/>
              </a:rPr>
              <a:t>A</a:t>
            </a:r>
            <a:r>
              <a:rPr lang="en-US" sz="1800" dirty="0">
                <a:solidFill>
                  <a:srgbClr val="000099"/>
                </a:solidFill>
                <a:latin typeface="+mn-lt"/>
              </a:rPr>
              <a:t>: With the capability approach, Alice can choose not to carry the keys with her when she goes to drink. This way, even if she gets drunk, she cannot open the safe deposit box. In the ACL approach, there is no such kind of protection. This kind of protection by the capability approach exemplifies the least-privilege principle</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39975436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Capability-Based Access Control</a:t>
            </a:r>
            <a:endParaRPr lang="en-US" sz="2400" b="1" dirty="0">
              <a:solidFill>
                <a:srgbClr val="C00000"/>
              </a:solidFill>
            </a:endParaRPr>
          </a:p>
        </p:txBody>
      </p:sp>
      <p:sp>
        <p:nvSpPr>
          <p:cNvPr id="2" name="Rectangle 1"/>
          <p:cNvSpPr/>
          <p:nvPr/>
        </p:nvSpPr>
        <p:spPr>
          <a:xfrm>
            <a:off x="145916" y="1370196"/>
            <a:ext cx="8135056" cy="4431983"/>
          </a:xfrm>
          <a:prstGeom prst="rect">
            <a:avLst/>
          </a:prstGeom>
        </p:spPr>
        <p:txBody>
          <a:bodyPr wrap="square">
            <a:spAutoFit/>
          </a:bodyPr>
          <a:lstStyle/>
          <a:p>
            <a:pPr marL="804863" indent="-342900" algn="just">
              <a:spcBef>
                <a:spcPts val="600"/>
              </a:spcBef>
              <a:buBlip>
                <a:blip r:embed="rId2"/>
              </a:buBlip>
            </a:pPr>
            <a:r>
              <a:rPr lang="en-US" sz="2000" dirty="0">
                <a:solidFill>
                  <a:srgbClr val="800000"/>
                </a:solidFill>
                <a:latin typeface="+mn-lt"/>
              </a:rPr>
              <a:t>Alice in a hostile </a:t>
            </a:r>
            <a:r>
              <a:rPr lang="en-US" sz="2000" dirty="0" smtClean="0">
                <a:solidFill>
                  <a:srgbClr val="800000"/>
                </a:solidFill>
                <a:latin typeface="+mn-lt"/>
              </a:rPr>
              <a:t>environment</a:t>
            </a:r>
            <a:endParaRPr lang="en-US" sz="2000" dirty="0">
              <a:solidFill>
                <a:srgbClr val="800000"/>
              </a:solidFill>
              <a:latin typeface="+mn-lt"/>
            </a:endParaRPr>
          </a:p>
          <a:p>
            <a:pPr marL="1152525" indent="-342900" algn="just">
              <a:spcBef>
                <a:spcPts val="600"/>
              </a:spcBef>
              <a:buBlip>
                <a:blip r:embed="rId3"/>
              </a:buBlip>
            </a:pPr>
            <a:r>
              <a:rPr lang="en-US" sz="1800" dirty="0" smtClean="0">
                <a:solidFill>
                  <a:srgbClr val="000099"/>
                </a:solidFill>
                <a:latin typeface="+mn-lt"/>
              </a:rPr>
              <a:t>Q: Alice </a:t>
            </a:r>
            <a:r>
              <a:rPr lang="en-US" sz="1800" dirty="0">
                <a:solidFill>
                  <a:srgbClr val="000099"/>
                </a:solidFill>
                <a:latin typeface="+mn-lt"/>
              </a:rPr>
              <a:t>often sends her employees to carry out tasks for her. These tasks involve going to the bank several times, opening several deposit boxes. However, the outside environment is quite hostile; the employees might be kidnapped at any point of time. Kidnaper can then force the employees to retrieve the valuables from the deposit boxes. Most employees will not resist if kidnapped. Which access control approach can better protect Alice’s valuable </a:t>
            </a:r>
            <a:r>
              <a:rPr lang="en-US" sz="1800" dirty="0" smtClean="0">
                <a:solidFill>
                  <a:srgbClr val="000099"/>
                </a:solidFill>
                <a:latin typeface="+mn-lt"/>
              </a:rPr>
              <a:t>properties?</a:t>
            </a:r>
          </a:p>
          <a:p>
            <a:pPr marL="1152525" indent="-342900" algn="just">
              <a:spcBef>
                <a:spcPts val="600"/>
              </a:spcBef>
              <a:buBlip>
                <a:blip r:embed="rId3"/>
              </a:buBlip>
            </a:pPr>
            <a:r>
              <a:rPr lang="en-US" sz="1800" dirty="0" smtClean="0">
                <a:solidFill>
                  <a:srgbClr val="000099"/>
                </a:solidFill>
                <a:latin typeface="+mn-lt"/>
              </a:rPr>
              <a:t>A</a:t>
            </a:r>
            <a:r>
              <a:rPr lang="en-US" sz="1800" dirty="0">
                <a:solidFill>
                  <a:srgbClr val="000099"/>
                </a:solidFill>
                <a:latin typeface="+mn-lt"/>
              </a:rPr>
              <a:t>: With the capability approach, employees can destroy the keys that will not be needed by the on-going tasks (Alice still has a copy of all the keys). This way, even if the employees are kidnapped, the damage can be reduced to the minimum. This kind of protection is difficult to achieve by the ACL approach</a:t>
            </a:r>
            <a:r>
              <a:rPr lang="en-US" sz="1800" dirty="0" smtClean="0">
                <a:solidFill>
                  <a:srgbClr val="000099"/>
                </a:solidFill>
                <a:latin typeface="+mn-lt"/>
              </a:rPr>
              <a:t>.</a:t>
            </a:r>
            <a:endParaRPr lang="en-US" sz="1800" dirty="0">
              <a:solidFill>
                <a:srgbClr val="000099"/>
              </a:solidFill>
              <a:latin typeface="+mn-lt"/>
            </a:endParaRPr>
          </a:p>
        </p:txBody>
      </p:sp>
    </p:spTree>
    <p:extLst>
      <p:ext uri="{BB962C8B-B14F-4D97-AF65-F5344CB8AC3E}">
        <p14:creationId xmlns:p14="http://schemas.microsoft.com/office/powerpoint/2010/main" val="576601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Capability Concept</a:t>
            </a:r>
            <a:endParaRPr lang="en-US" sz="2400" b="1" dirty="0">
              <a:solidFill>
                <a:srgbClr val="C00000"/>
              </a:solidFill>
            </a:endParaRPr>
          </a:p>
        </p:txBody>
      </p:sp>
      <p:sp>
        <p:nvSpPr>
          <p:cNvPr id="2" name="Rectangle 1"/>
          <p:cNvSpPr/>
          <p:nvPr/>
        </p:nvSpPr>
        <p:spPr>
          <a:xfrm>
            <a:off x="145916" y="1370196"/>
            <a:ext cx="8135056" cy="2385268"/>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The </a:t>
            </a:r>
            <a:r>
              <a:rPr lang="en-US" sz="2000" dirty="0">
                <a:solidFill>
                  <a:srgbClr val="800000"/>
                </a:solidFill>
                <a:latin typeface="+mn-lt"/>
              </a:rPr>
              <a:t>capability concept was introduced by Dennis and Van Horn in 1966. “</a:t>
            </a:r>
            <a:r>
              <a:rPr lang="en-US" sz="2000" i="1" dirty="0">
                <a:solidFill>
                  <a:srgbClr val="800000"/>
                </a:solidFill>
                <a:latin typeface="+mn-lt"/>
              </a:rPr>
              <a:t>A capability is a token, ticket, or key that gives the possessor permission to access an entity or object in a computer system</a:t>
            </a:r>
            <a:r>
              <a:rPr lang="en-US" sz="2000" dirty="0">
                <a:solidFill>
                  <a:srgbClr val="800000"/>
                </a:solidFill>
                <a:latin typeface="+mn-lt"/>
              </a:rPr>
              <a:t>.”</a:t>
            </a:r>
          </a:p>
          <a:p>
            <a:pPr marL="1152525" indent="-342900" algn="just">
              <a:spcBef>
                <a:spcPts val="600"/>
              </a:spcBef>
              <a:buBlip>
                <a:blip r:embed="rId3"/>
              </a:buBlip>
            </a:pPr>
            <a:r>
              <a:rPr lang="en-US" sz="1800" dirty="0" smtClean="0">
                <a:solidFill>
                  <a:srgbClr val="000099"/>
                </a:solidFill>
                <a:latin typeface="+mn-lt"/>
              </a:rPr>
              <a:t>Intuitive Examples</a:t>
            </a:r>
          </a:p>
          <a:p>
            <a:pPr marL="1609725" lvl="1" indent="-342900" algn="just">
              <a:spcBef>
                <a:spcPts val="600"/>
              </a:spcBef>
              <a:buBlip>
                <a:blip r:embed="rId4"/>
              </a:buBlip>
            </a:pPr>
            <a:r>
              <a:rPr lang="en-US" sz="1800" dirty="0" smtClean="0">
                <a:solidFill>
                  <a:srgbClr val="7030A0"/>
                </a:solidFill>
                <a:latin typeface="+mn-lt"/>
              </a:rPr>
              <a:t>A </a:t>
            </a:r>
            <a:r>
              <a:rPr lang="en-US" sz="1800" dirty="0">
                <a:solidFill>
                  <a:srgbClr val="7030A0"/>
                </a:solidFill>
                <a:latin typeface="+mn-lt"/>
              </a:rPr>
              <a:t>movie ticket is a capability to watch a </a:t>
            </a:r>
            <a:r>
              <a:rPr lang="en-US" sz="1800" dirty="0" smtClean="0">
                <a:solidFill>
                  <a:srgbClr val="7030A0"/>
                </a:solidFill>
                <a:latin typeface="+mn-lt"/>
              </a:rPr>
              <a:t>movie.</a:t>
            </a:r>
          </a:p>
          <a:p>
            <a:pPr marL="1609725" lvl="1" indent="-342900" algn="just">
              <a:spcBef>
                <a:spcPts val="600"/>
              </a:spcBef>
              <a:buBlip>
                <a:blip r:embed="rId4"/>
              </a:buBlip>
            </a:pPr>
            <a:r>
              <a:rPr lang="en-US" sz="1800" dirty="0" smtClean="0">
                <a:solidFill>
                  <a:srgbClr val="7030A0"/>
                </a:solidFill>
                <a:latin typeface="+mn-lt"/>
              </a:rPr>
              <a:t>A </a:t>
            </a:r>
            <a:r>
              <a:rPr lang="en-US" sz="1800" dirty="0">
                <a:solidFill>
                  <a:srgbClr val="7030A0"/>
                </a:solidFill>
                <a:latin typeface="+mn-lt"/>
              </a:rPr>
              <a:t>key is a capability to enter a house</a:t>
            </a:r>
            <a:r>
              <a:rPr lang="en-US" sz="1800" dirty="0" smtClean="0">
                <a:solidFill>
                  <a:srgbClr val="7030A0"/>
                </a:solidFill>
                <a:latin typeface="+mn-lt"/>
              </a:rPr>
              <a:t>.</a:t>
            </a:r>
            <a:endParaRPr lang="en-US" sz="1800" dirty="0">
              <a:solidFill>
                <a:srgbClr val="7030A0"/>
              </a:solidFill>
              <a:latin typeface="+mn-lt"/>
            </a:endParaRPr>
          </a:p>
        </p:txBody>
      </p:sp>
    </p:spTree>
    <p:extLst>
      <p:ext uri="{BB962C8B-B14F-4D97-AF65-F5344CB8AC3E}">
        <p14:creationId xmlns:p14="http://schemas.microsoft.com/office/powerpoint/2010/main" val="1487779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Capability Concept</a:t>
            </a:r>
            <a:endParaRPr lang="en-US" sz="2400" b="1" dirty="0">
              <a:solidFill>
                <a:srgbClr val="C00000"/>
              </a:solidFill>
            </a:endParaRPr>
          </a:p>
        </p:txBody>
      </p:sp>
      <p:sp>
        <p:nvSpPr>
          <p:cNvPr id="2" name="Rectangle 1"/>
          <p:cNvSpPr/>
          <p:nvPr/>
        </p:nvSpPr>
        <p:spPr>
          <a:xfrm>
            <a:off x="145916" y="1370196"/>
            <a:ext cx="8135056" cy="1692771"/>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 </a:t>
            </a:r>
            <a:r>
              <a:rPr lang="en-US" sz="2000" dirty="0">
                <a:solidFill>
                  <a:srgbClr val="800000"/>
                </a:solidFill>
                <a:latin typeface="+mn-lt"/>
              </a:rPr>
              <a:t>capability is implemented as a data structure that contains</a:t>
            </a:r>
            <a:r>
              <a:rPr lang="en-US" sz="2000" dirty="0">
                <a:latin typeface="+mn-lt"/>
              </a:rPr>
              <a:t>:</a:t>
            </a:r>
          </a:p>
          <a:p>
            <a:pPr marL="1152525" indent="-342900" algn="just">
              <a:spcBef>
                <a:spcPts val="600"/>
              </a:spcBef>
              <a:buBlip>
                <a:blip r:embed="rId3"/>
              </a:buBlip>
            </a:pPr>
            <a:r>
              <a:rPr lang="en-US" sz="1800" i="1" dirty="0" smtClean="0">
                <a:solidFill>
                  <a:srgbClr val="000099"/>
                </a:solidFill>
                <a:latin typeface="+mn-lt"/>
              </a:rPr>
              <a:t>Identifier</a:t>
            </a:r>
            <a:r>
              <a:rPr lang="en-US" sz="1800" i="1" dirty="0">
                <a:solidFill>
                  <a:srgbClr val="000099"/>
                </a:solidFill>
                <a:latin typeface="+mn-lt"/>
              </a:rPr>
              <a:t>: </a:t>
            </a:r>
            <a:r>
              <a:rPr lang="en-US" sz="1800" dirty="0">
                <a:solidFill>
                  <a:srgbClr val="000099"/>
                </a:solidFill>
                <a:latin typeface="+mn-lt"/>
              </a:rPr>
              <a:t>addresses or names. e.g. a segment of memory, an array, a file, a printer, or a message </a:t>
            </a:r>
            <a:r>
              <a:rPr lang="en-US" sz="1800" dirty="0" smtClean="0">
                <a:solidFill>
                  <a:srgbClr val="000099"/>
                </a:solidFill>
                <a:latin typeface="+mn-lt"/>
              </a:rPr>
              <a:t>port.</a:t>
            </a:r>
          </a:p>
          <a:p>
            <a:pPr marL="1152525" indent="-342900" algn="just">
              <a:spcBef>
                <a:spcPts val="600"/>
              </a:spcBef>
              <a:buBlip>
                <a:blip r:embed="rId3"/>
              </a:buBlip>
            </a:pPr>
            <a:r>
              <a:rPr lang="en-US" sz="1800" i="1" dirty="0" smtClean="0">
                <a:solidFill>
                  <a:srgbClr val="000099"/>
                </a:solidFill>
                <a:latin typeface="+mn-lt"/>
              </a:rPr>
              <a:t>Access </a:t>
            </a:r>
            <a:r>
              <a:rPr lang="en-US" sz="1800" i="1" dirty="0">
                <a:solidFill>
                  <a:srgbClr val="000099"/>
                </a:solidFill>
                <a:latin typeface="+mn-lt"/>
              </a:rPr>
              <a:t>right: </a:t>
            </a:r>
            <a:r>
              <a:rPr lang="en-US" sz="1800" dirty="0">
                <a:solidFill>
                  <a:srgbClr val="000099"/>
                </a:solidFill>
                <a:latin typeface="+mn-lt"/>
              </a:rPr>
              <a:t>read, write, execute, access, </a:t>
            </a:r>
            <a:r>
              <a:rPr lang="en-US" sz="1800" dirty="0" smtClean="0">
                <a:solidFill>
                  <a:srgbClr val="000099"/>
                </a:solidFill>
                <a:latin typeface="+mn-lt"/>
              </a:rPr>
              <a:t>etc.</a:t>
            </a:r>
            <a:endParaRPr lang="en-US" sz="1800" b="0" dirty="0" smtClean="0">
              <a:solidFill>
                <a:srgbClr val="000099"/>
              </a:solidFill>
              <a:latin typeface="+mn-lt"/>
            </a:endParaRPr>
          </a:p>
        </p:txBody>
      </p:sp>
    </p:spTree>
    <p:extLst>
      <p:ext uri="{BB962C8B-B14F-4D97-AF65-F5344CB8AC3E}">
        <p14:creationId xmlns:p14="http://schemas.microsoft.com/office/powerpoint/2010/main" val="13969787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Using Capability</a:t>
            </a:r>
            <a:endParaRPr lang="en-US" sz="2400" b="1" dirty="0">
              <a:solidFill>
                <a:srgbClr val="C00000"/>
              </a:solidFill>
            </a:endParaRPr>
          </a:p>
        </p:txBody>
      </p:sp>
      <p:sp>
        <p:nvSpPr>
          <p:cNvPr id="2" name="Rectangle 1"/>
          <p:cNvSpPr/>
          <p:nvPr/>
        </p:nvSpPr>
        <p:spPr>
          <a:xfrm>
            <a:off x="145916" y="1370196"/>
            <a:ext cx="8135056" cy="4201150"/>
          </a:xfrm>
          <a:prstGeom prst="rect">
            <a:avLst/>
          </a:prstGeom>
        </p:spPr>
        <p:txBody>
          <a:bodyPr wrap="square">
            <a:spAutoFit/>
          </a:bodyPr>
          <a:lstStyle/>
          <a:p>
            <a:pPr marL="804863" indent="-342900" algn="just">
              <a:spcBef>
                <a:spcPts val="600"/>
              </a:spcBef>
              <a:buBlip>
                <a:blip r:embed="rId2"/>
              </a:buBlip>
            </a:pPr>
            <a:r>
              <a:rPr lang="en-US" sz="1800" dirty="0" smtClean="0">
                <a:solidFill>
                  <a:srgbClr val="000099"/>
                </a:solidFill>
                <a:latin typeface="+mn-lt"/>
              </a:rPr>
              <a:t>Explicit </a:t>
            </a:r>
            <a:r>
              <a:rPr lang="en-US" sz="1800" dirty="0">
                <a:solidFill>
                  <a:srgbClr val="000099"/>
                </a:solidFill>
                <a:latin typeface="+mn-lt"/>
              </a:rPr>
              <a:t>use: </a:t>
            </a:r>
            <a:r>
              <a:rPr lang="en-US" sz="1800" dirty="0" smtClean="0">
                <a:solidFill>
                  <a:srgbClr val="000099"/>
                </a:solidFill>
                <a:latin typeface="+mn-lt"/>
              </a:rPr>
              <a:t>Show your </a:t>
            </a:r>
            <a:r>
              <a:rPr lang="en-US" sz="1800" dirty="0">
                <a:solidFill>
                  <a:srgbClr val="000099"/>
                </a:solidFill>
                <a:latin typeface="+mn-lt"/>
              </a:rPr>
              <a:t>capabilities explicitly. </a:t>
            </a:r>
            <a:r>
              <a:rPr lang="en-US" sz="1800" dirty="0" smtClean="0">
                <a:solidFill>
                  <a:srgbClr val="000099"/>
                </a:solidFill>
                <a:latin typeface="+mn-lt"/>
              </a:rPr>
              <a:t>For example, we </a:t>
            </a:r>
            <a:r>
              <a:rPr lang="en-US" sz="1800" dirty="0">
                <a:solidFill>
                  <a:srgbClr val="000099"/>
                </a:solidFill>
                <a:latin typeface="+mn-lt"/>
              </a:rPr>
              <a:t>show the doorkeeper our </a:t>
            </a:r>
            <a:r>
              <a:rPr lang="en-US" sz="1800" dirty="0" smtClean="0">
                <a:solidFill>
                  <a:srgbClr val="000099"/>
                </a:solidFill>
                <a:latin typeface="+mn-lt"/>
              </a:rPr>
              <a:t>tickets to a movie. </a:t>
            </a:r>
            <a:r>
              <a:rPr lang="en-US" sz="1800" dirty="0">
                <a:solidFill>
                  <a:srgbClr val="000099"/>
                </a:solidFill>
                <a:latin typeface="+mn-lt"/>
              </a:rPr>
              <a:t>The following is another example that is quite common when a program tries to access a file:</a:t>
            </a:r>
          </a:p>
          <a:p>
            <a:pPr algn="ctr">
              <a:spcBef>
                <a:spcPts val="600"/>
              </a:spcBef>
              <a:spcAft>
                <a:spcPts val="600"/>
              </a:spcAft>
            </a:pPr>
            <a:r>
              <a:rPr lang="en-US" sz="1800" i="1" dirty="0">
                <a:solidFill>
                  <a:srgbClr val="000099"/>
                </a:solidFill>
                <a:latin typeface="+mn-lt"/>
              </a:rPr>
              <a:t>PUT (</a:t>
            </a:r>
            <a:r>
              <a:rPr lang="en-US" sz="1800" i="1" dirty="0" err="1">
                <a:solidFill>
                  <a:srgbClr val="000099"/>
                </a:solidFill>
                <a:latin typeface="+mn-lt"/>
              </a:rPr>
              <a:t>file_capability</a:t>
            </a:r>
            <a:r>
              <a:rPr lang="en-US" sz="1800" i="1" dirty="0">
                <a:solidFill>
                  <a:srgbClr val="000099"/>
                </a:solidFill>
                <a:latin typeface="+mn-lt"/>
              </a:rPr>
              <a:t>, "this is a record");</a:t>
            </a:r>
            <a:endParaRPr lang="en-US" sz="1800" dirty="0">
              <a:solidFill>
                <a:srgbClr val="000099"/>
              </a:solidFill>
              <a:latin typeface="+mn-lt"/>
            </a:endParaRPr>
          </a:p>
          <a:p>
            <a:pPr marL="742950" lvl="1" indent="-285750" algn="just">
              <a:buBlip>
                <a:blip r:embed="rId2"/>
              </a:buBlip>
            </a:pPr>
            <a:r>
              <a:rPr lang="en-US" sz="1800" dirty="0">
                <a:solidFill>
                  <a:srgbClr val="000099"/>
                </a:solidFill>
                <a:latin typeface="+mn-lt"/>
              </a:rPr>
              <a:t>Implicit use: </a:t>
            </a:r>
            <a:r>
              <a:rPr lang="en-US" sz="1800" dirty="0" smtClean="0">
                <a:solidFill>
                  <a:srgbClr val="000099"/>
                </a:solidFill>
                <a:latin typeface="+mn-lt"/>
              </a:rPr>
              <a:t>No need </a:t>
            </a:r>
            <a:r>
              <a:rPr lang="en-US" sz="1800" dirty="0">
                <a:solidFill>
                  <a:srgbClr val="000099"/>
                </a:solidFill>
                <a:latin typeface="+mn-lt"/>
              </a:rPr>
              <a:t>to show the </a:t>
            </a:r>
            <a:r>
              <a:rPr lang="en-US" sz="1800" dirty="0" smtClean="0">
                <a:solidFill>
                  <a:srgbClr val="000099"/>
                </a:solidFill>
                <a:latin typeface="+mn-lt"/>
              </a:rPr>
              <a:t>capabilities. The system </a:t>
            </a:r>
            <a:r>
              <a:rPr lang="en-US" sz="1800" dirty="0">
                <a:solidFill>
                  <a:srgbClr val="000099"/>
                </a:solidFill>
                <a:latin typeface="+mn-lt"/>
              </a:rPr>
              <a:t>will automatically check whether one has the proper capabilities. </a:t>
            </a:r>
            <a:r>
              <a:rPr lang="en-US" sz="1800" dirty="0" smtClean="0">
                <a:solidFill>
                  <a:srgbClr val="000099"/>
                </a:solidFill>
                <a:latin typeface="+mn-lt"/>
              </a:rPr>
              <a:t>Thus, </a:t>
            </a:r>
            <a:r>
              <a:rPr lang="en-US" sz="1800" dirty="0">
                <a:solidFill>
                  <a:srgbClr val="000099"/>
                </a:solidFill>
                <a:latin typeface="+mn-lt"/>
              </a:rPr>
              <a:t>E</a:t>
            </a:r>
            <a:r>
              <a:rPr lang="en-US" sz="1800" dirty="0" smtClean="0">
                <a:solidFill>
                  <a:srgbClr val="000099"/>
                </a:solidFill>
                <a:latin typeface="+mn-lt"/>
              </a:rPr>
              <a:t>ach </a:t>
            </a:r>
            <a:r>
              <a:rPr lang="en-US" sz="1800" dirty="0">
                <a:solidFill>
                  <a:srgbClr val="000099"/>
                </a:solidFill>
                <a:latin typeface="+mn-lt"/>
              </a:rPr>
              <a:t>process carries a </a:t>
            </a:r>
            <a:r>
              <a:rPr lang="en-US" sz="1800" dirty="0" smtClean="0">
                <a:solidFill>
                  <a:srgbClr val="000099"/>
                </a:solidFill>
                <a:latin typeface="+mn-lt"/>
              </a:rPr>
              <a:t>capability list. The </a:t>
            </a:r>
            <a:r>
              <a:rPr lang="en-US" sz="1800" dirty="0">
                <a:solidFill>
                  <a:srgbClr val="000099"/>
                </a:solidFill>
                <a:latin typeface="+mn-lt"/>
              </a:rPr>
              <a:t>access control system checks this list to see whether the process has the right capability. Unlike the explicit use approach, </a:t>
            </a:r>
            <a:r>
              <a:rPr lang="en-US" sz="1800" dirty="0" smtClean="0">
                <a:solidFill>
                  <a:srgbClr val="000099"/>
                </a:solidFill>
                <a:latin typeface="+mn-lt"/>
              </a:rPr>
              <a:t>in this </a:t>
            </a:r>
            <a:r>
              <a:rPr lang="en-US" sz="1800" dirty="0">
                <a:solidFill>
                  <a:srgbClr val="000099"/>
                </a:solidFill>
                <a:latin typeface="+mn-lt"/>
              </a:rPr>
              <a:t>approach, processes (or the </a:t>
            </a:r>
            <a:r>
              <a:rPr lang="en-US" sz="1800" dirty="0" smtClean="0">
                <a:solidFill>
                  <a:srgbClr val="000099"/>
                </a:solidFill>
                <a:latin typeface="+mn-lt"/>
              </a:rPr>
              <a:t>programmers) </a:t>
            </a:r>
            <a:r>
              <a:rPr lang="en-US" sz="1800" dirty="0">
                <a:solidFill>
                  <a:srgbClr val="000099"/>
                </a:solidFill>
                <a:latin typeface="+mn-lt"/>
              </a:rPr>
              <a:t>do not need to figure out which capability should be presented to the system.</a:t>
            </a:r>
          </a:p>
          <a:p>
            <a:pPr marL="742950" lvl="1" indent="-285750" algn="just">
              <a:spcBef>
                <a:spcPts val="600"/>
              </a:spcBef>
              <a:buBlip>
                <a:blip r:embed="rId2"/>
              </a:buBlip>
            </a:pPr>
            <a:r>
              <a:rPr lang="en-US" sz="1800" i="1" dirty="0">
                <a:solidFill>
                  <a:srgbClr val="000099"/>
                </a:solidFill>
                <a:latin typeface="+mn-lt"/>
              </a:rPr>
              <a:t>Comparison: </a:t>
            </a:r>
            <a:r>
              <a:rPr lang="en-US" sz="1800" dirty="0">
                <a:solidFill>
                  <a:srgbClr val="000099"/>
                </a:solidFill>
                <a:latin typeface="+mn-lt"/>
              </a:rPr>
              <a:t>The implicit approach is less efficient, especially, when the capability-list is </a:t>
            </a:r>
            <a:r>
              <a:rPr lang="en-US" sz="1800" dirty="0" smtClean="0">
                <a:solidFill>
                  <a:srgbClr val="000099"/>
                </a:solidFill>
                <a:latin typeface="+mn-lt"/>
              </a:rPr>
              <a:t>long, but it is easier </a:t>
            </a:r>
            <a:r>
              <a:rPr lang="en-US" sz="1800" dirty="0">
                <a:solidFill>
                  <a:srgbClr val="000099"/>
                </a:solidFill>
                <a:latin typeface="+mn-lt"/>
              </a:rPr>
              <a:t>to </a:t>
            </a:r>
            <a:r>
              <a:rPr lang="en-US" sz="1800" dirty="0" smtClean="0">
                <a:solidFill>
                  <a:srgbClr val="000099"/>
                </a:solidFill>
                <a:latin typeface="+mn-lt"/>
              </a:rPr>
              <a:t>use.</a:t>
            </a:r>
            <a:endParaRPr lang="en-US" sz="1800" b="0" dirty="0" smtClean="0">
              <a:solidFill>
                <a:srgbClr val="000099"/>
              </a:solidFill>
              <a:latin typeface="+mn-lt"/>
            </a:endParaRPr>
          </a:p>
        </p:txBody>
      </p:sp>
    </p:spTree>
    <p:extLst>
      <p:ext uri="{BB962C8B-B14F-4D97-AF65-F5344CB8AC3E}">
        <p14:creationId xmlns:p14="http://schemas.microsoft.com/office/powerpoint/2010/main" val="869674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Using Capability</a:t>
            </a:r>
            <a:endParaRPr lang="en-US" sz="2400" b="1" dirty="0">
              <a:solidFill>
                <a:srgbClr val="C00000"/>
              </a:solidFill>
            </a:endParaRPr>
          </a:p>
        </p:txBody>
      </p:sp>
      <p:sp>
        <p:nvSpPr>
          <p:cNvPr id="2" name="Rectangle 1"/>
          <p:cNvSpPr/>
          <p:nvPr/>
        </p:nvSpPr>
        <p:spPr>
          <a:xfrm>
            <a:off x="145916" y="1370196"/>
            <a:ext cx="8135056" cy="3447098"/>
          </a:xfrm>
          <a:prstGeom prst="rect">
            <a:avLst/>
          </a:prstGeom>
        </p:spPr>
        <p:txBody>
          <a:bodyPr wrap="square">
            <a:spAutoFit/>
          </a:bodyPr>
          <a:lstStyle/>
          <a:p>
            <a:pPr marL="804863" indent="-342900" algn="just">
              <a:spcBef>
                <a:spcPts val="600"/>
              </a:spcBef>
              <a:buBlip>
                <a:blip r:embed="rId2"/>
              </a:buBlip>
            </a:pPr>
            <a:r>
              <a:rPr lang="en-US" sz="1800" dirty="0" smtClean="0">
                <a:solidFill>
                  <a:srgbClr val="000099"/>
                </a:solidFill>
                <a:latin typeface="+mn-lt"/>
              </a:rPr>
              <a:t>The </a:t>
            </a:r>
            <a:r>
              <a:rPr lang="en-US" sz="1800" dirty="0">
                <a:solidFill>
                  <a:srgbClr val="000099"/>
                </a:solidFill>
                <a:latin typeface="+mn-lt"/>
              </a:rPr>
              <a:t>identifier of capability can be many things, including users, processes, procedures, and programs:</a:t>
            </a:r>
          </a:p>
          <a:p>
            <a:pPr marL="804863" indent="-342900" algn="just">
              <a:spcBef>
                <a:spcPts val="600"/>
              </a:spcBef>
              <a:buBlip>
                <a:blip r:embed="rId2"/>
              </a:buBlip>
            </a:pPr>
            <a:r>
              <a:rPr lang="en-US" sz="1800" dirty="0" smtClean="0">
                <a:solidFill>
                  <a:srgbClr val="000099"/>
                </a:solidFill>
                <a:latin typeface="+mn-lt"/>
              </a:rPr>
              <a:t>Capability </a:t>
            </a:r>
            <a:r>
              <a:rPr lang="en-US" sz="1800" dirty="0">
                <a:solidFill>
                  <a:srgbClr val="000099"/>
                </a:solidFill>
                <a:latin typeface="+mn-lt"/>
              </a:rPr>
              <a:t>on Users: Users are more persistent identifiers. Its capability can be stored in </a:t>
            </a:r>
            <a:r>
              <a:rPr lang="en-US" sz="1800" dirty="0" smtClean="0">
                <a:solidFill>
                  <a:srgbClr val="000099"/>
                </a:solidFill>
                <a:latin typeface="+mn-lt"/>
              </a:rPr>
              <a:t>files.</a:t>
            </a:r>
          </a:p>
          <a:p>
            <a:pPr marL="804863" indent="-342900" algn="just">
              <a:spcBef>
                <a:spcPts val="600"/>
              </a:spcBef>
              <a:buBlip>
                <a:blip r:embed="rId2"/>
              </a:buBlip>
            </a:pPr>
            <a:r>
              <a:rPr lang="en-US" sz="1800" dirty="0" smtClean="0">
                <a:solidFill>
                  <a:srgbClr val="000099"/>
                </a:solidFill>
                <a:latin typeface="+mn-lt"/>
              </a:rPr>
              <a:t>Capability </a:t>
            </a:r>
            <a:r>
              <a:rPr lang="en-US" sz="1800" dirty="0">
                <a:solidFill>
                  <a:srgbClr val="000099"/>
                </a:solidFill>
                <a:latin typeface="+mn-lt"/>
              </a:rPr>
              <a:t>on Processes: Processes are not persistent identifiers, they usually obtain capabilities </a:t>
            </a:r>
            <a:r>
              <a:rPr lang="en-US" sz="1800" dirty="0" smtClean="0">
                <a:solidFill>
                  <a:srgbClr val="000099"/>
                </a:solidFill>
                <a:latin typeface="+mn-lt"/>
              </a:rPr>
              <a:t>dynamically.</a:t>
            </a:r>
          </a:p>
          <a:p>
            <a:pPr marL="804863" indent="-342900" algn="just">
              <a:spcBef>
                <a:spcPts val="600"/>
              </a:spcBef>
              <a:buBlip>
                <a:blip r:embed="rId2"/>
              </a:buBlip>
            </a:pPr>
            <a:r>
              <a:rPr lang="en-US" sz="1800" dirty="0" smtClean="0">
                <a:solidFill>
                  <a:srgbClr val="000099"/>
                </a:solidFill>
                <a:latin typeface="+mn-lt"/>
              </a:rPr>
              <a:t>Capability </a:t>
            </a:r>
            <a:r>
              <a:rPr lang="en-US" sz="1800" dirty="0">
                <a:solidFill>
                  <a:srgbClr val="000099"/>
                </a:solidFill>
                <a:latin typeface="+mn-lt"/>
              </a:rPr>
              <a:t>on Procedures: (1) Caller and </a:t>
            </a:r>
            <a:r>
              <a:rPr lang="en-US" sz="1800" dirty="0" err="1">
                <a:solidFill>
                  <a:srgbClr val="000099"/>
                </a:solidFill>
                <a:latin typeface="+mn-lt"/>
              </a:rPr>
              <a:t>callee</a:t>
            </a:r>
            <a:r>
              <a:rPr lang="en-US" sz="1800" dirty="0">
                <a:solidFill>
                  <a:srgbClr val="000099"/>
                </a:solidFill>
                <a:latin typeface="+mn-lt"/>
              </a:rPr>
              <a:t> can have different capabilities (2) Most capability systems go a step further: allow each procedure to have a private capability </a:t>
            </a:r>
            <a:r>
              <a:rPr lang="en-US" sz="1800" dirty="0" smtClean="0">
                <a:solidFill>
                  <a:srgbClr val="000099"/>
                </a:solidFill>
                <a:latin typeface="+mn-lt"/>
              </a:rPr>
              <a:t>list.</a:t>
            </a:r>
          </a:p>
          <a:p>
            <a:pPr marL="804863" indent="-342900" algn="just">
              <a:spcBef>
                <a:spcPts val="600"/>
              </a:spcBef>
              <a:buBlip>
                <a:blip r:embed="rId2"/>
              </a:buBlip>
            </a:pPr>
            <a:r>
              <a:rPr lang="en-US" sz="1800" dirty="0" smtClean="0">
                <a:solidFill>
                  <a:srgbClr val="000099"/>
                </a:solidFill>
                <a:latin typeface="+mn-lt"/>
              </a:rPr>
              <a:t>Capability </a:t>
            </a:r>
            <a:r>
              <a:rPr lang="en-US" sz="1800" dirty="0">
                <a:solidFill>
                  <a:srgbClr val="000099"/>
                </a:solidFill>
                <a:latin typeface="+mn-lt"/>
              </a:rPr>
              <a:t>on </a:t>
            </a:r>
            <a:r>
              <a:rPr lang="en-US" sz="1800" dirty="0" smtClean="0">
                <a:solidFill>
                  <a:srgbClr val="000099"/>
                </a:solidFill>
                <a:latin typeface="+mn-lt"/>
              </a:rPr>
              <a:t>Programs: </a:t>
            </a:r>
            <a:r>
              <a:rPr lang="en-US" sz="1800" dirty="0">
                <a:solidFill>
                  <a:srgbClr val="000099"/>
                </a:solidFill>
                <a:latin typeface="+mn-lt"/>
              </a:rPr>
              <a:t>Giving capabilities to programs can achieve privilege escalation and downgrading</a:t>
            </a:r>
            <a:r>
              <a:rPr lang="en-US" sz="1800" dirty="0" smtClean="0">
                <a:solidFill>
                  <a:srgbClr val="000099"/>
                </a:solidFill>
                <a:latin typeface="+mn-lt"/>
              </a:rPr>
              <a:t>.</a:t>
            </a:r>
            <a:endParaRPr lang="en-US" sz="1800" b="0" dirty="0" smtClean="0">
              <a:solidFill>
                <a:srgbClr val="000099"/>
              </a:solidFill>
              <a:latin typeface="+mn-lt"/>
            </a:endParaRPr>
          </a:p>
        </p:txBody>
      </p:sp>
    </p:spTree>
    <p:extLst>
      <p:ext uri="{BB962C8B-B14F-4D97-AF65-F5344CB8AC3E}">
        <p14:creationId xmlns:p14="http://schemas.microsoft.com/office/powerpoint/2010/main" val="2068207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Capability Implementation</a:t>
            </a:r>
            <a:endParaRPr lang="en-US" sz="2400" b="1" dirty="0">
              <a:solidFill>
                <a:srgbClr val="C00000"/>
              </a:solidFill>
            </a:endParaRPr>
          </a:p>
        </p:txBody>
      </p:sp>
      <p:sp>
        <p:nvSpPr>
          <p:cNvPr id="2" name="Rectangle 1"/>
          <p:cNvSpPr/>
          <p:nvPr/>
        </p:nvSpPr>
        <p:spPr>
          <a:xfrm>
            <a:off x="145916" y="1370196"/>
            <a:ext cx="8135056" cy="4601260"/>
          </a:xfrm>
          <a:prstGeom prst="rect">
            <a:avLst/>
          </a:prstGeom>
        </p:spPr>
        <p:txBody>
          <a:bodyPr wrap="square">
            <a:spAutoFit/>
          </a:bodyPr>
          <a:lstStyle/>
          <a:p>
            <a:pPr marL="804863" indent="-342900" algn="just">
              <a:spcBef>
                <a:spcPts val="600"/>
              </a:spcBef>
              <a:buBlip>
                <a:blip r:embed="rId2"/>
              </a:buBlip>
            </a:pPr>
            <a:r>
              <a:rPr lang="en-US" sz="2000" i="1" dirty="0" smtClean="0">
                <a:solidFill>
                  <a:srgbClr val="800000"/>
                </a:solidFill>
                <a:latin typeface="+mn-lt"/>
              </a:rPr>
              <a:t>Where </a:t>
            </a:r>
            <a:r>
              <a:rPr lang="en-US" sz="2000" i="1" dirty="0">
                <a:solidFill>
                  <a:srgbClr val="800000"/>
                </a:solidFill>
                <a:latin typeface="+mn-lt"/>
              </a:rPr>
              <a:t>should capabilities be stored? </a:t>
            </a:r>
            <a:r>
              <a:rPr lang="en-US" sz="2000" dirty="0">
                <a:solidFill>
                  <a:srgbClr val="800000"/>
                </a:solidFill>
                <a:latin typeface="+mn-lt"/>
              </a:rPr>
              <a:t>Capabilities are critical to system security. Once a capability is issued to a user, the user should not be able to tamper with the </a:t>
            </a:r>
            <a:r>
              <a:rPr lang="en-US" sz="2000" dirty="0" smtClean="0">
                <a:solidFill>
                  <a:srgbClr val="800000"/>
                </a:solidFill>
                <a:latin typeface="+mn-lt"/>
              </a:rPr>
              <a:t>capability</a:t>
            </a:r>
            <a:r>
              <a:rPr lang="en-US" sz="2000" dirty="0" smtClean="0">
                <a:solidFill>
                  <a:srgbClr val="000099"/>
                </a:solidFill>
                <a:latin typeface="+mn-lt"/>
              </a:rPr>
              <a:t>.</a:t>
            </a:r>
          </a:p>
          <a:p>
            <a:pPr marL="1262063" lvl="1" indent="-342900" algn="just">
              <a:spcBef>
                <a:spcPts val="600"/>
              </a:spcBef>
              <a:buBlip>
                <a:blip r:embed="rId3"/>
              </a:buBlip>
            </a:pPr>
            <a:r>
              <a:rPr lang="en-US" sz="1800" dirty="0" smtClean="0">
                <a:solidFill>
                  <a:srgbClr val="000099"/>
                </a:solidFill>
                <a:latin typeface="+mn-lt"/>
              </a:rPr>
              <a:t>In </a:t>
            </a:r>
            <a:r>
              <a:rPr lang="en-US" sz="1800" dirty="0">
                <a:solidFill>
                  <a:srgbClr val="000099"/>
                </a:solidFill>
                <a:latin typeface="+mn-lt"/>
              </a:rPr>
              <a:t>a protected place: Capabilities can be stored in a protected place. Users cannot touch the capability; they use capabilities in an implicit </a:t>
            </a:r>
            <a:r>
              <a:rPr lang="en-US" sz="1800" dirty="0" smtClean="0">
                <a:solidFill>
                  <a:srgbClr val="000099"/>
                </a:solidFill>
                <a:latin typeface="+mn-lt"/>
              </a:rPr>
              <a:t>manner</a:t>
            </a:r>
            <a:r>
              <a:rPr lang="en-US" sz="1800" dirty="0" smtClean="0">
                <a:latin typeface="+mn-lt"/>
              </a:rPr>
              <a:t>:</a:t>
            </a:r>
          </a:p>
          <a:p>
            <a:pPr marL="1719263" lvl="2" indent="-342900" algn="just">
              <a:spcBef>
                <a:spcPts val="600"/>
              </a:spcBef>
              <a:buBlip>
                <a:blip r:embed="rId4"/>
              </a:buBlip>
            </a:pPr>
            <a:r>
              <a:rPr lang="en-US" sz="1800" dirty="0" smtClean="0">
                <a:solidFill>
                  <a:srgbClr val="7030A0"/>
                </a:solidFill>
                <a:latin typeface="+mn-lt"/>
              </a:rPr>
              <a:t>In </a:t>
            </a:r>
            <a:r>
              <a:rPr lang="en-US" sz="1800" dirty="0">
                <a:solidFill>
                  <a:srgbClr val="7030A0"/>
                </a:solidFill>
                <a:latin typeface="+mn-lt"/>
              </a:rPr>
              <a:t>kernel: this approach is adopted by the </a:t>
            </a:r>
            <a:r>
              <a:rPr lang="en-US" sz="1800" dirty="0" smtClean="0">
                <a:solidFill>
                  <a:srgbClr val="7030A0"/>
                </a:solidFill>
                <a:latin typeface="+mn-lt"/>
              </a:rPr>
              <a:t>CL </a:t>
            </a:r>
            <a:r>
              <a:rPr lang="en-US" sz="1800" dirty="0">
                <a:solidFill>
                  <a:srgbClr val="7030A0"/>
                </a:solidFill>
                <a:latin typeface="+mn-lt"/>
              </a:rPr>
              <a:t>approach, in which, the </a:t>
            </a:r>
            <a:r>
              <a:rPr lang="en-US" sz="1800" dirty="0" smtClean="0">
                <a:solidFill>
                  <a:srgbClr val="7030A0"/>
                </a:solidFill>
                <a:latin typeface="+mn-lt"/>
              </a:rPr>
              <a:t>CL is </a:t>
            </a:r>
            <a:r>
              <a:rPr lang="en-US" sz="1800" dirty="0">
                <a:solidFill>
                  <a:srgbClr val="7030A0"/>
                </a:solidFill>
                <a:latin typeface="+mn-lt"/>
              </a:rPr>
              <a:t>stored in the kernel (e.g. in the process data structure). Users cannot modify the contents of any capability, because they have no access to the kernel. Whenever users need their capabilities, the system will go to the kernel to the </a:t>
            </a:r>
            <a:r>
              <a:rPr lang="en-US" sz="1800" dirty="0" smtClean="0">
                <a:solidFill>
                  <a:srgbClr val="7030A0"/>
                </a:solidFill>
                <a:latin typeface="+mn-lt"/>
              </a:rPr>
              <a:t>capability-list.</a:t>
            </a:r>
          </a:p>
          <a:p>
            <a:pPr marL="1719263" lvl="2" indent="-342900" algn="just">
              <a:spcBef>
                <a:spcPts val="600"/>
              </a:spcBef>
              <a:buBlip>
                <a:blip r:embed="rId4"/>
              </a:buBlip>
            </a:pPr>
            <a:r>
              <a:rPr lang="en-US" sz="1800" dirty="0" smtClean="0">
                <a:solidFill>
                  <a:srgbClr val="7030A0"/>
                </a:solidFill>
                <a:latin typeface="+mn-lt"/>
              </a:rPr>
              <a:t>Tagged </a:t>
            </a:r>
            <a:r>
              <a:rPr lang="en-US" sz="1800" dirty="0">
                <a:solidFill>
                  <a:srgbClr val="7030A0"/>
                </a:solidFill>
                <a:latin typeface="+mn-lt"/>
              </a:rPr>
              <a:t>architecture: the capability can be saved in memories that are tagged as read-only and use-only</a:t>
            </a:r>
            <a:endParaRPr lang="en-US" sz="1800" b="0" dirty="0" smtClean="0">
              <a:solidFill>
                <a:srgbClr val="7030A0"/>
              </a:solidFill>
              <a:latin typeface="+mn-lt"/>
            </a:endParaRPr>
          </a:p>
        </p:txBody>
      </p:sp>
    </p:spTree>
    <p:extLst>
      <p:ext uri="{BB962C8B-B14F-4D97-AF65-F5344CB8AC3E}">
        <p14:creationId xmlns:p14="http://schemas.microsoft.com/office/powerpoint/2010/main" val="27401281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Capability Implementation</a:t>
            </a:r>
            <a:endParaRPr lang="en-US" sz="2400" b="1" dirty="0">
              <a:solidFill>
                <a:srgbClr val="C00000"/>
              </a:solidFill>
            </a:endParaRPr>
          </a:p>
        </p:txBody>
      </p:sp>
      <p:sp>
        <p:nvSpPr>
          <p:cNvPr id="2" name="Rectangle 1"/>
          <p:cNvSpPr/>
          <p:nvPr/>
        </p:nvSpPr>
        <p:spPr>
          <a:xfrm>
            <a:off x="145916" y="1370196"/>
            <a:ext cx="8135056" cy="4231928"/>
          </a:xfrm>
          <a:prstGeom prst="rect">
            <a:avLst/>
          </a:prstGeom>
        </p:spPr>
        <p:txBody>
          <a:bodyPr wrap="square">
            <a:spAutoFit/>
          </a:bodyPr>
          <a:lstStyle/>
          <a:p>
            <a:pPr marL="804863" indent="-342900" algn="just">
              <a:spcBef>
                <a:spcPts val="600"/>
              </a:spcBef>
              <a:buBlip>
                <a:blip r:embed="rId2"/>
              </a:buBlip>
            </a:pPr>
            <a:r>
              <a:rPr lang="en-US" sz="2000" i="1" dirty="0" smtClean="0">
                <a:solidFill>
                  <a:srgbClr val="800000"/>
                </a:solidFill>
                <a:latin typeface="+mn-lt"/>
              </a:rPr>
              <a:t>Where </a:t>
            </a:r>
            <a:r>
              <a:rPr lang="en-US" sz="2000" i="1" dirty="0">
                <a:solidFill>
                  <a:srgbClr val="800000"/>
                </a:solidFill>
                <a:latin typeface="+mn-lt"/>
              </a:rPr>
              <a:t>should capabilities be stored? </a:t>
            </a:r>
            <a:r>
              <a:rPr lang="en-US" sz="2000" dirty="0" smtClean="0">
                <a:solidFill>
                  <a:srgbClr val="800000"/>
                </a:solidFill>
                <a:latin typeface="+mn-lt"/>
              </a:rPr>
              <a:t>…</a:t>
            </a:r>
            <a:endParaRPr lang="en-US" sz="2000" dirty="0" smtClean="0">
              <a:solidFill>
                <a:srgbClr val="000099"/>
              </a:solidFill>
              <a:latin typeface="+mn-lt"/>
            </a:endParaRPr>
          </a:p>
          <a:p>
            <a:pPr marL="1262063" lvl="1" indent="-342900" algn="just">
              <a:spcBef>
                <a:spcPts val="600"/>
              </a:spcBef>
              <a:buBlip>
                <a:blip r:embed="rId3"/>
              </a:buBlip>
            </a:pPr>
            <a:r>
              <a:rPr lang="en-US" sz="1800" dirty="0" smtClean="0">
                <a:solidFill>
                  <a:srgbClr val="000099"/>
                </a:solidFill>
                <a:latin typeface="+mn-lt"/>
              </a:rPr>
              <a:t>In an unprotected </a:t>
            </a:r>
            <a:r>
              <a:rPr lang="en-US" sz="1800" dirty="0">
                <a:solidFill>
                  <a:srgbClr val="000099"/>
                </a:solidFill>
                <a:latin typeface="+mn-lt"/>
              </a:rPr>
              <a:t>place: U</a:t>
            </a:r>
            <a:r>
              <a:rPr lang="en-US" sz="1800" dirty="0" smtClean="0">
                <a:solidFill>
                  <a:srgbClr val="000099"/>
                </a:solidFill>
                <a:latin typeface="+mn-lt"/>
              </a:rPr>
              <a:t>sers </a:t>
            </a:r>
            <a:r>
              <a:rPr lang="en-US" sz="1800" dirty="0">
                <a:solidFill>
                  <a:srgbClr val="000099"/>
                </a:solidFill>
                <a:latin typeface="+mn-lt"/>
              </a:rPr>
              <a:t>may have to carry their capabilities with themselves. When they request an access, they simply present their capability to the system. This is an explicit use of </a:t>
            </a:r>
            <a:r>
              <a:rPr lang="en-US" sz="1800" dirty="0" smtClean="0">
                <a:solidFill>
                  <a:srgbClr val="000099"/>
                </a:solidFill>
                <a:latin typeface="+mn-lt"/>
              </a:rPr>
              <a:t>capabilities. How </a:t>
            </a:r>
            <a:r>
              <a:rPr lang="en-US" sz="1800" dirty="0">
                <a:solidFill>
                  <a:srgbClr val="000099"/>
                </a:solidFill>
                <a:latin typeface="+mn-lt"/>
              </a:rPr>
              <a:t>to prevent users from tampering with the capability</a:t>
            </a:r>
            <a:r>
              <a:rPr lang="en-US" sz="1800" dirty="0" smtClean="0">
                <a:solidFill>
                  <a:srgbClr val="000099"/>
                </a:solidFill>
                <a:latin typeface="+mn-lt"/>
              </a:rPr>
              <a:t>?</a:t>
            </a:r>
            <a:endParaRPr lang="en-US" sz="1800" dirty="0">
              <a:solidFill>
                <a:srgbClr val="000099"/>
              </a:solidFill>
              <a:latin typeface="+mn-lt"/>
            </a:endParaRPr>
          </a:p>
          <a:p>
            <a:pPr marL="1657350" lvl="3" indent="-285750" algn="just">
              <a:spcBef>
                <a:spcPts val="600"/>
              </a:spcBef>
              <a:buBlip>
                <a:blip r:embed="rId4"/>
              </a:buBlip>
            </a:pPr>
            <a:r>
              <a:rPr lang="en-US" sz="1800" dirty="0">
                <a:solidFill>
                  <a:srgbClr val="7030A0"/>
                </a:solidFill>
                <a:latin typeface="+mn-lt"/>
              </a:rPr>
              <a:t>The protection can be achieved using cryptographic checksum: the capability issuer can put a cryptographic checksum on the capability (e.g. digital signature). Any tampering of the capability will be </a:t>
            </a:r>
            <a:r>
              <a:rPr lang="en-US" sz="1800" dirty="0" smtClean="0">
                <a:solidFill>
                  <a:srgbClr val="7030A0"/>
                </a:solidFill>
                <a:latin typeface="+mn-lt"/>
              </a:rPr>
              <a:t>detected. This </a:t>
            </a:r>
            <a:r>
              <a:rPr lang="en-US" sz="1800" dirty="0">
                <a:solidFill>
                  <a:srgbClr val="7030A0"/>
                </a:solidFill>
                <a:latin typeface="+mn-lt"/>
              </a:rPr>
              <a:t>approach is widely used in distributed computing environments, where capabilities need to be carried from one computer to another; therefore, relying on kernel to protect capabilities is </a:t>
            </a:r>
            <a:r>
              <a:rPr lang="en-US" sz="1800" dirty="0" smtClean="0">
                <a:solidFill>
                  <a:srgbClr val="7030A0"/>
                </a:solidFill>
                <a:latin typeface="+mn-lt"/>
              </a:rPr>
              <a:t>infeasible.</a:t>
            </a:r>
            <a:endParaRPr lang="en-US" sz="1800" dirty="0">
              <a:solidFill>
                <a:srgbClr val="7030A0"/>
              </a:solidFill>
              <a:latin typeface="+mn-lt"/>
            </a:endParaRPr>
          </a:p>
        </p:txBody>
      </p:sp>
    </p:spTree>
    <p:extLst>
      <p:ext uri="{BB962C8B-B14F-4D97-AF65-F5344CB8AC3E}">
        <p14:creationId xmlns:p14="http://schemas.microsoft.com/office/powerpoint/2010/main" val="1767043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2492990"/>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Authorization State</a:t>
            </a:r>
          </a:p>
          <a:p>
            <a:pPr marL="1149350" lvl="2" indent="-352425" algn="just">
              <a:spcBef>
                <a:spcPts val="600"/>
              </a:spcBef>
              <a:buBlip>
                <a:blip r:embed="rId3"/>
              </a:buBlip>
            </a:pPr>
            <a:r>
              <a:rPr lang="en-US" sz="1800" dirty="0" smtClean="0">
                <a:solidFill>
                  <a:srgbClr val="000099"/>
                </a:solidFill>
                <a:latin typeface="+mn-lt"/>
              </a:rPr>
              <a:t>A </a:t>
            </a:r>
            <a:r>
              <a:rPr lang="en-US" sz="1800" dirty="0">
                <a:solidFill>
                  <a:srgbClr val="000099"/>
                </a:solidFill>
                <a:latin typeface="+mn-lt"/>
              </a:rPr>
              <a:t>is the access matrix. The matrix rows correspond to the subjects and the columns to the objects. Entry </a:t>
            </a:r>
            <a:r>
              <a:rPr lang="en-US" sz="1800" i="1" dirty="0">
                <a:solidFill>
                  <a:srgbClr val="000099"/>
                </a:solidFill>
                <a:latin typeface="+mn-lt"/>
              </a:rPr>
              <a:t>A[s, o]</a:t>
            </a:r>
            <a:r>
              <a:rPr lang="en-US" sz="1800" dirty="0">
                <a:solidFill>
                  <a:srgbClr val="000099"/>
                </a:solidFill>
                <a:latin typeface="+mn-lt"/>
              </a:rPr>
              <a:t> contains the access modes for which subject </a:t>
            </a:r>
            <a:r>
              <a:rPr lang="en-US" sz="1800" i="1" dirty="0">
                <a:solidFill>
                  <a:srgbClr val="000099"/>
                </a:solidFill>
                <a:latin typeface="+mn-lt"/>
              </a:rPr>
              <a:t>s</a:t>
            </a:r>
            <a:r>
              <a:rPr lang="en-US" sz="1800" dirty="0">
                <a:solidFill>
                  <a:srgbClr val="000099"/>
                </a:solidFill>
                <a:latin typeface="+mn-lt"/>
              </a:rPr>
              <a:t> is authorized to apply selected operation on </a:t>
            </a:r>
            <a:r>
              <a:rPr lang="en-US" sz="1800" i="1" dirty="0" smtClean="0">
                <a:solidFill>
                  <a:srgbClr val="000099"/>
                </a:solidFill>
                <a:latin typeface="+mn-lt"/>
              </a:rPr>
              <a:t>o</a:t>
            </a:r>
            <a:r>
              <a:rPr lang="en-US" sz="1800" dirty="0" smtClean="0">
                <a:solidFill>
                  <a:srgbClr val="000099"/>
                </a:solidFill>
                <a:latin typeface="+mn-lt"/>
              </a:rPr>
              <a:t>. A sample access matrix is given below in Table 1.</a:t>
            </a:r>
          </a:p>
          <a:p>
            <a:pPr marL="1149350" lvl="2" indent="-352425" algn="just">
              <a:spcBef>
                <a:spcPts val="600"/>
              </a:spcBef>
              <a:buBlip>
                <a:blip r:embed="rId3"/>
              </a:buBlip>
            </a:pPr>
            <a:r>
              <a:rPr lang="en-US" sz="1800" i="1" dirty="0">
                <a:solidFill>
                  <a:srgbClr val="000099"/>
                </a:solidFill>
                <a:latin typeface="+mn-lt"/>
              </a:rPr>
              <a:t>A[s</a:t>
            </a:r>
            <a:r>
              <a:rPr lang="en-US" sz="1800" i="1" baseline="-25000" dirty="0">
                <a:solidFill>
                  <a:srgbClr val="000099"/>
                </a:solidFill>
                <a:latin typeface="+mn-lt"/>
              </a:rPr>
              <a:t>1</a:t>
            </a:r>
            <a:r>
              <a:rPr lang="en-US" sz="1800" i="1" dirty="0">
                <a:solidFill>
                  <a:srgbClr val="000099"/>
                </a:solidFill>
                <a:latin typeface="+mn-lt"/>
              </a:rPr>
              <a:t>, o</a:t>
            </a:r>
            <a:r>
              <a:rPr lang="en-US" sz="1800" i="1" baseline="-25000" dirty="0">
                <a:solidFill>
                  <a:srgbClr val="000099"/>
                </a:solidFill>
                <a:latin typeface="+mn-lt"/>
              </a:rPr>
              <a:t>1</a:t>
            </a:r>
            <a:r>
              <a:rPr lang="en-US" sz="1800" i="1" dirty="0">
                <a:solidFill>
                  <a:srgbClr val="000099"/>
                </a:solidFill>
                <a:latin typeface="+mn-lt"/>
              </a:rPr>
              <a:t>]</a:t>
            </a:r>
            <a:r>
              <a:rPr lang="en-US" sz="1800" dirty="0">
                <a:solidFill>
                  <a:srgbClr val="000099"/>
                </a:solidFill>
                <a:latin typeface="+mn-lt"/>
              </a:rPr>
              <a:t> means subject </a:t>
            </a:r>
            <a:r>
              <a:rPr lang="en-US" sz="1800" i="1" dirty="0">
                <a:solidFill>
                  <a:srgbClr val="000099"/>
                </a:solidFill>
                <a:latin typeface="+mn-lt"/>
              </a:rPr>
              <a:t>s</a:t>
            </a:r>
            <a:r>
              <a:rPr lang="en-US" sz="1800" i="1" baseline="-25000" dirty="0">
                <a:solidFill>
                  <a:srgbClr val="000099"/>
                </a:solidFill>
                <a:latin typeface="+mn-lt"/>
              </a:rPr>
              <a:t>1</a:t>
            </a:r>
            <a:r>
              <a:rPr lang="en-US" sz="1800" i="1" dirty="0">
                <a:solidFill>
                  <a:srgbClr val="000099"/>
                </a:solidFill>
                <a:latin typeface="+mn-lt"/>
              </a:rPr>
              <a:t> </a:t>
            </a:r>
            <a:r>
              <a:rPr lang="en-US" sz="1800" i="1" dirty="0">
                <a:solidFill>
                  <a:srgbClr val="000099"/>
                </a:solidFill>
                <a:latin typeface="+mn-lt"/>
                <a:sym typeface="Symbol"/>
              </a:rPr>
              <a:t></a:t>
            </a:r>
            <a:r>
              <a:rPr lang="en-US" sz="1800" i="1" dirty="0">
                <a:solidFill>
                  <a:srgbClr val="000099"/>
                </a:solidFill>
                <a:latin typeface="+mn-lt"/>
              </a:rPr>
              <a:t> S</a:t>
            </a:r>
            <a:r>
              <a:rPr lang="en-US" sz="1800" i="1" baseline="-25000" dirty="0">
                <a:solidFill>
                  <a:srgbClr val="000099"/>
                </a:solidFill>
                <a:latin typeface="+mn-lt"/>
              </a:rPr>
              <a:t>1</a:t>
            </a:r>
            <a:r>
              <a:rPr lang="en-US" sz="1800" dirty="0">
                <a:solidFill>
                  <a:srgbClr val="000099"/>
                </a:solidFill>
                <a:latin typeface="+mn-lt"/>
              </a:rPr>
              <a:t> is authorized to access object </a:t>
            </a:r>
            <a:r>
              <a:rPr lang="en-US" sz="1800" i="1" dirty="0">
                <a:solidFill>
                  <a:srgbClr val="000099"/>
                </a:solidFill>
              </a:rPr>
              <a:t>o</a:t>
            </a:r>
            <a:r>
              <a:rPr lang="en-US" sz="1800" i="1" baseline="-25000" dirty="0">
                <a:solidFill>
                  <a:srgbClr val="000099"/>
                </a:solidFill>
              </a:rPr>
              <a:t>1</a:t>
            </a:r>
            <a:r>
              <a:rPr lang="en-US" sz="1800" i="1" dirty="0" smtClean="0">
                <a:solidFill>
                  <a:srgbClr val="000099"/>
                </a:solidFill>
                <a:latin typeface="+mn-lt"/>
              </a:rPr>
              <a:t> </a:t>
            </a:r>
            <a:r>
              <a:rPr lang="en-US" sz="1800" i="1" dirty="0">
                <a:solidFill>
                  <a:srgbClr val="000099"/>
                </a:solidFill>
                <a:latin typeface="+mn-lt"/>
                <a:sym typeface="Symbol"/>
              </a:rPr>
              <a:t></a:t>
            </a:r>
            <a:r>
              <a:rPr lang="en-US" sz="1800" i="1" dirty="0">
                <a:solidFill>
                  <a:srgbClr val="000099"/>
                </a:solidFill>
                <a:latin typeface="+mn-lt"/>
              </a:rPr>
              <a:t> O</a:t>
            </a:r>
            <a:r>
              <a:rPr lang="en-US" sz="1800" i="1" baseline="-25000" dirty="0">
                <a:solidFill>
                  <a:srgbClr val="000099"/>
                </a:solidFill>
                <a:latin typeface="+mn-lt"/>
              </a:rPr>
              <a:t>1</a:t>
            </a:r>
            <a:r>
              <a:rPr lang="en-US" sz="1800" dirty="0">
                <a:solidFill>
                  <a:srgbClr val="000099"/>
                </a:solidFill>
                <a:latin typeface="+mn-lt"/>
              </a:rPr>
              <a:t> and has some access privileges</a:t>
            </a:r>
            <a:endParaRPr lang="en-US" sz="1800" dirty="0" smtClean="0">
              <a:solidFill>
                <a:srgbClr val="000099"/>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510567927"/>
              </p:ext>
            </p:extLst>
          </p:nvPr>
        </p:nvGraphicFramePr>
        <p:xfrm>
          <a:off x="1910863" y="3974122"/>
          <a:ext cx="5802922" cy="2091176"/>
        </p:xfrm>
        <a:graphic>
          <a:graphicData uri="http://schemas.openxmlformats.org/drawingml/2006/table">
            <a:tbl>
              <a:tblPr firstRow="1" firstCol="1" bandRow="1">
                <a:tableStyleId>{5C22544A-7EE6-4342-B048-85BDC9FD1C3A}</a:tableStyleId>
              </a:tblPr>
              <a:tblGrid>
                <a:gridCol w="1045119">
                  <a:extLst>
                    <a:ext uri="{9D8B030D-6E8A-4147-A177-3AD203B41FA5}">
                      <a16:colId xmlns:a16="http://schemas.microsoft.com/office/drawing/2014/main" val="20000"/>
                    </a:ext>
                  </a:extLst>
                </a:gridCol>
                <a:gridCol w="1687089">
                  <a:extLst>
                    <a:ext uri="{9D8B030D-6E8A-4147-A177-3AD203B41FA5}">
                      <a16:colId xmlns:a16="http://schemas.microsoft.com/office/drawing/2014/main" val="20001"/>
                    </a:ext>
                  </a:extLst>
                </a:gridCol>
                <a:gridCol w="1619982">
                  <a:extLst>
                    <a:ext uri="{9D8B030D-6E8A-4147-A177-3AD203B41FA5}">
                      <a16:colId xmlns:a16="http://schemas.microsoft.com/office/drawing/2014/main" val="20002"/>
                    </a:ext>
                  </a:extLst>
                </a:gridCol>
                <a:gridCol w="1450732">
                  <a:extLst>
                    <a:ext uri="{9D8B030D-6E8A-4147-A177-3AD203B41FA5}">
                      <a16:colId xmlns:a16="http://schemas.microsoft.com/office/drawing/2014/main" val="20003"/>
                    </a:ext>
                  </a:extLst>
                </a:gridCol>
              </a:tblGrid>
              <a:tr h="316525">
                <a:tc>
                  <a:txBody>
                    <a:bodyPr/>
                    <a:lstStyle/>
                    <a:p>
                      <a:pPr marL="0" marR="0" algn="ctr">
                        <a:spcBef>
                          <a:spcPts val="600"/>
                        </a:spcBef>
                        <a:spcAft>
                          <a:spcPts val="0"/>
                        </a:spcAft>
                      </a:pPr>
                      <a:r>
                        <a:rPr lang="en-US" sz="1800" dirty="0">
                          <a:solidFill>
                            <a:srgbClr val="000099"/>
                          </a:solidFill>
                          <a:effectLst/>
                        </a:rPr>
                        <a:t>Subject</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3">
                  <a:txBody>
                    <a:bodyPr/>
                    <a:lstStyle/>
                    <a:p>
                      <a:pPr marL="0" marR="0" algn="ctr">
                        <a:spcBef>
                          <a:spcPts val="600"/>
                        </a:spcBef>
                        <a:spcAft>
                          <a:spcPts val="0"/>
                        </a:spcAft>
                      </a:pPr>
                      <a:r>
                        <a:rPr lang="en-US" sz="1800" dirty="0">
                          <a:solidFill>
                            <a:srgbClr val="000099"/>
                          </a:solidFill>
                          <a:effectLst/>
                        </a:rPr>
                        <a:t>Objects</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2478">
                <a:tc>
                  <a:txBody>
                    <a:bodyPr/>
                    <a:lstStyle/>
                    <a:p>
                      <a:pPr marL="0" marR="0" algn="just">
                        <a:spcBef>
                          <a:spcPts val="600"/>
                        </a:spcBef>
                        <a:spcAft>
                          <a:spcPts val="0"/>
                        </a:spcAft>
                      </a:pPr>
                      <a:r>
                        <a:rPr lang="en-US" sz="1800" dirty="0">
                          <a:solidFill>
                            <a:srgbClr val="000099"/>
                          </a:solidFill>
                          <a:effectLst/>
                        </a:rPr>
                        <a:t> </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3">
                  <a:txBody>
                    <a:bodyPr/>
                    <a:lstStyle/>
                    <a:p>
                      <a:pPr marL="0" marR="0" algn="ctr">
                        <a:spcBef>
                          <a:spcPts val="600"/>
                        </a:spcBef>
                        <a:spcAft>
                          <a:spcPts val="0"/>
                        </a:spcAft>
                      </a:pPr>
                      <a:r>
                        <a:rPr lang="en-US" sz="1800" b="1" dirty="0">
                          <a:solidFill>
                            <a:srgbClr val="000099"/>
                          </a:solidFill>
                          <a:effectLst/>
                        </a:rPr>
                        <a:t>O</a:t>
                      </a:r>
                      <a:r>
                        <a:rPr lang="en-US" sz="1800" b="1" baseline="-25000" dirty="0">
                          <a:solidFill>
                            <a:srgbClr val="000099"/>
                          </a:solidFill>
                          <a:effectLst/>
                        </a:rPr>
                        <a:t>1</a:t>
                      </a:r>
                      <a:r>
                        <a:rPr lang="en-US" sz="1800" b="1" dirty="0">
                          <a:solidFill>
                            <a:srgbClr val="000099"/>
                          </a:solidFill>
                          <a:effectLst/>
                        </a:rPr>
                        <a:t>       …        </a:t>
                      </a:r>
                      <a:r>
                        <a:rPr lang="en-US" sz="1800" b="1" dirty="0" err="1">
                          <a:solidFill>
                            <a:srgbClr val="000099"/>
                          </a:solidFill>
                          <a:effectLst/>
                        </a:rPr>
                        <a:t>O</a:t>
                      </a:r>
                      <a:r>
                        <a:rPr lang="en-US" sz="1800" b="1" baseline="-25000" dirty="0" err="1">
                          <a:solidFill>
                            <a:srgbClr val="000099"/>
                          </a:solidFill>
                          <a:effectLst/>
                        </a:rPr>
                        <a:t>j</a:t>
                      </a:r>
                      <a:r>
                        <a:rPr lang="en-US" sz="1800" b="1" dirty="0">
                          <a:solidFill>
                            <a:srgbClr val="000099"/>
                          </a:solidFill>
                          <a:effectLst/>
                        </a:rPr>
                        <a:t>       …     O</a:t>
                      </a:r>
                      <a:r>
                        <a:rPr lang="en-US" sz="1800" b="1" baseline="-25000" dirty="0">
                          <a:solidFill>
                            <a:srgbClr val="000099"/>
                          </a:solidFill>
                          <a:effectLst/>
                        </a:rPr>
                        <a:t>m</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62305">
                <a:tc>
                  <a:txBody>
                    <a:bodyPr/>
                    <a:lstStyle/>
                    <a:p>
                      <a:pPr marL="0" marR="0" algn="ctr">
                        <a:spcBef>
                          <a:spcPts val="600"/>
                        </a:spcBef>
                        <a:spcAft>
                          <a:spcPts val="0"/>
                        </a:spcAft>
                      </a:pPr>
                      <a:r>
                        <a:rPr lang="en-US" sz="1800" dirty="0">
                          <a:solidFill>
                            <a:srgbClr val="000099"/>
                          </a:solidFill>
                          <a:effectLst/>
                        </a:rPr>
                        <a:t>S</a:t>
                      </a:r>
                      <a:r>
                        <a:rPr lang="en-US" sz="1800" baseline="-25000" dirty="0">
                          <a:solidFill>
                            <a:srgbClr val="000099"/>
                          </a:solidFill>
                          <a:effectLst/>
                        </a:rPr>
                        <a:t>1</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A[s</a:t>
                      </a:r>
                      <a:r>
                        <a:rPr lang="en-US" sz="1800" b="1" baseline="-25000" dirty="0">
                          <a:solidFill>
                            <a:srgbClr val="000099"/>
                          </a:solidFill>
                          <a:effectLst/>
                        </a:rPr>
                        <a:t>1</a:t>
                      </a:r>
                      <a:r>
                        <a:rPr lang="en-US" sz="1800" b="1" dirty="0">
                          <a:solidFill>
                            <a:srgbClr val="000099"/>
                          </a:solidFill>
                          <a:effectLst/>
                        </a:rPr>
                        <a:t>, o</a:t>
                      </a:r>
                      <a:r>
                        <a:rPr lang="en-US" sz="1800" b="1" baseline="-25000" dirty="0">
                          <a:solidFill>
                            <a:srgbClr val="000099"/>
                          </a:solidFill>
                          <a:effectLst/>
                        </a:rPr>
                        <a:t>1</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A[s</a:t>
                      </a:r>
                      <a:r>
                        <a:rPr lang="en-US" sz="1800" b="1" baseline="-25000" dirty="0">
                          <a:solidFill>
                            <a:srgbClr val="000099"/>
                          </a:solidFill>
                          <a:effectLst/>
                        </a:rPr>
                        <a:t>1</a:t>
                      </a:r>
                      <a:r>
                        <a:rPr lang="en-US" sz="1800" b="1" dirty="0">
                          <a:solidFill>
                            <a:srgbClr val="000099"/>
                          </a:solidFill>
                          <a:effectLst/>
                        </a:rPr>
                        <a:t>, </a:t>
                      </a:r>
                      <a:r>
                        <a:rPr lang="en-US" sz="1800" b="1" dirty="0" err="1" smtClean="0">
                          <a:solidFill>
                            <a:srgbClr val="000099"/>
                          </a:solidFill>
                          <a:effectLst/>
                        </a:rPr>
                        <a:t>o</a:t>
                      </a:r>
                      <a:r>
                        <a:rPr lang="en-US" sz="1800" b="1" baseline="-25000" dirty="0" err="1" smtClean="0">
                          <a:solidFill>
                            <a:srgbClr val="000099"/>
                          </a:solidFill>
                          <a:effectLst/>
                        </a:rPr>
                        <a:t>j</a:t>
                      </a:r>
                      <a:r>
                        <a:rPr lang="en-US" sz="1800" b="1" dirty="0" smtClean="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A[s</a:t>
                      </a:r>
                      <a:r>
                        <a:rPr lang="en-US" sz="1800" b="1" baseline="-25000" dirty="0">
                          <a:solidFill>
                            <a:srgbClr val="000099"/>
                          </a:solidFill>
                          <a:effectLst/>
                        </a:rPr>
                        <a:t>1</a:t>
                      </a:r>
                      <a:r>
                        <a:rPr lang="en-US" sz="1800" b="1" dirty="0">
                          <a:solidFill>
                            <a:srgbClr val="000099"/>
                          </a:solidFill>
                          <a:effectLst/>
                        </a:rPr>
                        <a:t>, </a:t>
                      </a:r>
                      <a:r>
                        <a:rPr lang="en-US" sz="1800" b="1" dirty="0" err="1">
                          <a:solidFill>
                            <a:srgbClr val="000099"/>
                          </a:solidFill>
                          <a:effectLst/>
                        </a:rPr>
                        <a:t>o</a:t>
                      </a:r>
                      <a:r>
                        <a:rPr lang="en-US" sz="1800" b="1" baseline="-25000" dirty="0" err="1">
                          <a:solidFill>
                            <a:srgbClr val="000099"/>
                          </a:solidFill>
                          <a:effectLst/>
                        </a:rPr>
                        <a:t>m</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7390">
                <a:tc>
                  <a:txBody>
                    <a:bodyPr/>
                    <a:lstStyle/>
                    <a:p>
                      <a:pPr marL="0" marR="0" algn="ctr">
                        <a:spcBef>
                          <a:spcPts val="600"/>
                        </a:spcBef>
                        <a:spcAft>
                          <a:spcPts val="0"/>
                        </a:spcAft>
                      </a:pPr>
                      <a:r>
                        <a:rPr lang="en-US" sz="1800" dirty="0">
                          <a:solidFill>
                            <a:srgbClr val="000099"/>
                          </a:solidFill>
                          <a:effectLst/>
                        </a:rPr>
                        <a:t>S</a:t>
                      </a:r>
                      <a:r>
                        <a:rPr lang="en-US" sz="1800" baseline="-25000" dirty="0">
                          <a:solidFill>
                            <a:srgbClr val="000099"/>
                          </a:solidFill>
                          <a:effectLst/>
                        </a:rPr>
                        <a:t>i</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i</a:t>
                      </a:r>
                      <a:r>
                        <a:rPr lang="en-US" sz="1800" b="1" dirty="0">
                          <a:solidFill>
                            <a:srgbClr val="000099"/>
                          </a:solidFill>
                          <a:effectLst/>
                        </a:rPr>
                        <a:t>, o</a:t>
                      </a:r>
                      <a:r>
                        <a:rPr lang="en-US" sz="1800" b="1" baseline="-25000" dirty="0">
                          <a:solidFill>
                            <a:srgbClr val="000099"/>
                          </a:solidFill>
                          <a:effectLst/>
                        </a:rPr>
                        <a:t>1</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i</a:t>
                      </a:r>
                      <a:r>
                        <a:rPr lang="en-US" sz="1800" b="1" dirty="0">
                          <a:solidFill>
                            <a:srgbClr val="000099"/>
                          </a:solidFill>
                          <a:effectLst/>
                        </a:rPr>
                        <a:t>, </a:t>
                      </a:r>
                      <a:r>
                        <a:rPr lang="en-US" sz="1800" b="1" dirty="0" err="1">
                          <a:solidFill>
                            <a:srgbClr val="000099"/>
                          </a:solidFill>
                          <a:effectLst/>
                        </a:rPr>
                        <a:t>o</a:t>
                      </a:r>
                      <a:r>
                        <a:rPr lang="en-US" sz="1800" b="1" baseline="-25000" dirty="0" err="1">
                          <a:solidFill>
                            <a:srgbClr val="000099"/>
                          </a:solidFill>
                          <a:effectLst/>
                        </a:rPr>
                        <a:t>j</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i</a:t>
                      </a:r>
                      <a:r>
                        <a:rPr lang="en-US" sz="1800" b="1" dirty="0">
                          <a:solidFill>
                            <a:srgbClr val="000099"/>
                          </a:solidFill>
                          <a:effectLst/>
                        </a:rPr>
                        <a:t>, </a:t>
                      </a:r>
                      <a:r>
                        <a:rPr lang="en-US" sz="1800" b="1" dirty="0" err="1">
                          <a:solidFill>
                            <a:srgbClr val="000099"/>
                          </a:solidFill>
                          <a:effectLst/>
                        </a:rPr>
                        <a:t>o</a:t>
                      </a:r>
                      <a:r>
                        <a:rPr lang="en-US" sz="1800" b="1" baseline="-25000" dirty="0" err="1">
                          <a:solidFill>
                            <a:srgbClr val="000099"/>
                          </a:solidFill>
                          <a:effectLst/>
                        </a:rPr>
                        <a:t>j</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32478">
                <a:tc>
                  <a:txBody>
                    <a:bodyPr/>
                    <a:lstStyle/>
                    <a:p>
                      <a:pPr marL="0" marR="0" algn="ctr">
                        <a:spcBef>
                          <a:spcPts val="600"/>
                        </a:spcBef>
                        <a:spcAft>
                          <a:spcPts val="0"/>
                        </a:spcAft>
                      </a:pPr>
                      <a:r>
                        <a:rPr lang="en-US" sz="1800" dirty="0" err="1">
                          <a:solidFill>
                            <a:srgbClr val="000099"/>
                          </a:solidFill>
                          <a:effectLst/>
                        </a:rPr>
                        <a:t>S</a:t>
                      </a:r>
                      <a:r>
                        <a:rPr lang="en-US" sz="1800" baseline="-25000" dirty="0" err="1">
                          <a:solidFill>
                            <a:srgbClr val="000099"/>
                          </a:solidFill>
                          <a:effectLst/>
                        </a:rPr>
                        <a:t>n</a:t>
                      </a:r>
                      <a:endParaRPr lang="en-US" sz="1800"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n</a:t>
                      </a:r>
                      <a:r>
                        <a:rPr lang="en-US" sz="1800" b="1" dirty="0">
                          <a:solidFill>
                            <a:srgbClr val="000099"/>
                          </a:solidFill>
                          <a:effectLst/>
                        </a:rPr>
                        <a:t>, o</a:t>
                      </a:r>
                      <a:r>
                        <a:rPr lang="en-US" sz="1800" b="1" baseline="-25000" dirty="0">
                          <a:solidFill>
                            <a:srgbClr val="000099"/>
                          </a:solidFill>
                          <a:effectLst/>
                        </a:rPr>
                        <a:t>1</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n</a:t>
                      </a:r>
                      <a:r>
                        <a:rPr lang="en-US" sz="1800" b="1" dirty="0">
                          <a:solidFill>
                            <a:srgbClr val="000099"/>
                          </a:solidFill>
                          <a:effectLst/>
                        </a:rPr>
                        <a:t>, </a:t>
                      </a:r>
                      <a:r>
                        <a:rPr lang="en-US" sz="1800" b="1" dirty="0" err="1">
                          <a:solidFill>
                            <a:srgbClr val="000099"/>
                          </a:solidFill>
                          <a:effectLst/>
                        </a:rPr>
                        <a:t>o</a:t>
                      </a:r>
                      <a:r>
                        <a:rPr lang="en-US" sz="1800" b="1" baseline="-25000" dirty="0" err="1">
                          <a:solidFill>
                            <a:srgbClr val="000099"/>
                          </a:solidFill>
                          <a:effectLst/>
                        </a:rPr>
                        <a:t>j</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algn="ctr">
                        <a:spcBef>
                          <a:spcPts val="600"/>
                        </a:spcBef>
                        <a:spcAft>
                          <a:spcPts val="0"/>
                        </a:spcAft>
                      </a:pPr>
                      <a:r>
                        <a:rPr lang="en-US" sz="1800" b="1" dirty="0">
                          <a:solidFill>
                            <a:srgbClr val="000099"/>
                          </a:solidFill>
                          <a:effectLst/>
                        </a:rPr>
                        <a:t>A[</a:t>
                      </a:r>
                      <a:r>
                        <a:rPr lang="en-US" sz="1800" b="1" dirty="0" err="1">
                          <a:solidFill>
                            <a:srgbClr val="000099"/>
                          </a:solidFill>
                          <a:effectLst/>
                        </a:rPr>
                        <a:t>s</a:t>
                      </a:r>
                      <a:r>
                        <a:rPr lang="en-US" sz="1800" b="1" baseline="-25000" dirty="0" err="1">
                          <a:solidFill>
                            <a:srgbClr val="000099"/>
                          </a:solidFill>
                          <a:effectLst/>
                        </a:rPr>
                        <a:t>n</a:t>
                      </a:r>
                      <a:r>
                        <a:rPr lang="en-US" sz="1800" b="1" dirty="0">
                          <a:solidFill>
                            <a:srgbClr val="000099"/>
                          </a:solidFill>
                          <a:effectLst/>
                        </a:rPr>
                        <a:t>, </a:t>
                      </a:r>
                      <a:r>
                        <a:rPr lang="en-US" sz="1800" b="1" dirty="0" err="1">
                          <a:solidFill>
                            <a:srgbClr val="000099"/>
                          </a:solidFill>
                          <a:effectLst/>
                        </a:rPr>
                        <a:t>o</a:t>
                      </a:r>
                      <a:r>
                        <a:rPr lang="en-US" sz="1800" b="1" baseline="-25000" dirty="0" err="1">
                          <a:solidFill>
                            <a:srgbClr val="000099"/>
                          </a:solidFill>
                          <a:effectLst/>
                        </a:rPr>
                        <a:t>m</a:t>
                      </a:r>
                      <a:r>
                        <a:rPr lang="en-US" sz="1800" b="1" dirty="0">
                          <a:solidFill>
                            <a:srgbClr val="000099"/>
                          </a:solidFill>
                          <a:effectLst/>
                        </a:rPr>
                        <a:t>]</a:t>
                      </a:r>
                      <a:endParaRPr lang="en-US" sz="1800" b="1" dirty="0">
                        <a:solidFill>
                          <a:srgbClr val="000099"/>
                        </a:solidFill>
                        <a:effectLst/>
                        <a:latin typeface="Times New Roman"/>
                        <a:ea typeface="SimSun"/>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00747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smtClean="0">
                <a:solidFill>
                  <a:srgbClr val="C00000"/>
                </a:solidFill>
              </a:rPr>
              <a:t>Capability Implementation</a:t>
            </a:r>
            <a:endParaRPr lang="en-US" sz="2400" b="1" dirty="0">
              <a:solidFill>
                <a:srgbClr val="C00000"/>
              </a:solidFill>
            </a:endParaRPr>
          </a:p>
        </p:txBody>
      </p:sp>
      <p:sp>
        <p:nvSpPr>
          <p:cNvPr id="2" name="Rectangle 1"/>
          <p:cNvSpPr/>
          <p:nvPr/>
        </p:nvSpPr>
        <p:spPr>
          <a:xfrm>
            <a:off x="145916" y="1370196"/>
            <a:ext cx="8135056" cy="3200876"/>
          </a:xfrm>
          <a:prstGeom prst="rect">
            <a:avLst/>
          </a:prstGeom>
        </p:spPr>
        <p:txBody>
          <a:bodyPr wrap="square">
            <a:spAutoFit/>
          </a:bodyPr>
          <a:lstStyle/>
          <a:p>
            <a:pPr marL="804863" indent="-342900" algn="just">
              <a:spcBef>
                <a:spcPts val="600"/>
              </a:spcBef>
              <a:buBlip>
                <a:blip r:embed="rId2"/>
              </a:buBlip>
            </a:pPr>
            <a:r>
              <a:rPr lang="en-US" sz="2000" i="1" dirty="0" smtClean="0">
                <a:solidFill>
                  <a:srgbClr val="800000"/>
                </a:solidFill>
                <a:latin typeface="+mn-lt"/>
              </a:rPr>
              <a:t>Where </a:t>
            </a:r>
            <a:r>
              <a:rPr lang="en-US" sz="2000" i="1" dirty="0">
                <a:solidFill>
                  <a:srgbClr val="800000"/>
                </a:solidFill>
                <a:latin typeface="+mn-lt"/>
              </a:rPr>
              <a:t>should capabilities be stored? </a:t>
            </a:r>
            <a:r>
              <a:rPr lang="en-US" sz="2000" dirty="0" smtClean="0">
                <a:solidFill>
                  <a:srgbClr val="800000"/>
                </a:solidFill>
                <a:latin typeface="+mn-lt"/>
              </a:rPr>
              <a:t>…</a:t>
            </a:r>
            <a:endParaRPr lang="en-US" sz="2000" dirty="0" smtClean="0">
              <a:solidFill>
                <a:srgbClr val="000099"/>
              </a:solidFill>
              <a:latin typeface="+mn-lt"/>
            </a:endParaRPr>
          </a:p>
          <a:p>
            <a:pPr marL="1262063" lvl="1" indent="-342900" algn="just">
              <a:spcBef>
                <a:spcPts val="600"/>
              </a:spcBef>
              <a:buBlip>
                <a:blip r:embed="rId3"/>
              </a:buBlip>
            </a:pPr>
            <a:r>
              <a:rPr lang="en-US" sz="1800" dirty="0" smtClean="0">
                <a:solidFill>
                  <a:srgbClr val="000099"/>
                </a:solidFill>
                <a:latin typeface="+mn-lt"/>
              </a:rPr>
              <a:t>Hybrid </a:t>
            </a:r>
            <a:r>
              <a:rPr lang="en-US" sz="1800" dirty="0">
                <a:solidFill>
                  <a:srgbClr val="000099"/>
                </a:solidFill>
                <a:latin typeface="+mn-lt"/>
              </a:rPr>
              <a:t>Approach: users can use capabilities in an explicit manner, but the capabilities are stored in a safe place</a:t>
            </a:r>
            <a:r>
              <a:rPr lang="en-US" sz="1800" dirty="0" smtClean="0">
                <a:solidFill>
                  <a:srgbClr val="000099"/>
                </a:solidFill>
                <a:latin typeface="+mn-lt"/>
              </a:rPr>
              <a:t>?</a:t>
            </a:r>
            <a:endParaRPr lang="en-US" sz="1800" dirty="0">
              <a:solidFill>
                <a:srgbClr val="000099"/>
              </a:solidFill>
              <a:latin typeface="+mn-lt"/>
            </a:endParaRPr>
          </a:p>
          <a:p>
            <a:pPr marL="1657350" lvl="3" indent="-285750" algn="just">
              <a:spcBef>
                <a:spcPts val="600"/>
              </a:spcBef>
              <a:buBlip>
                <a:blip r:embed="rId4"/>
              </a:buBlip>
            </a:pPr>
            <a:r>
              <a:rPr lang="en-US" sz="1800" dirty="0" smtClean="0">
                <a:solidFill>
                  <a:srgbClr val="7030A0"/>
                </a:solidFill>
                <a:latin typeface="+mn-lt"/>
              </a:rPr>
              <a:t>The real </a:t>
            </a:r>
            <a:r>
              <a:rPr lang="en-US" sz="1800" dirty="0">
                <a:solidFill>
                  <a:srgbClr val="7030A0"/>
                </a:solidFill>
                <a:latin typeface="+mn-lt"/>
              </a:rPr>
              <a:t>capabilities are stored in a table, which resides in a protected place (e.g. kernel</a:t>
            </a:r>
            <a:r>
              <a:rPr lang="en-US" sz="1800" dirty="0" smtClean="0">
                <a:solidFill>
                  <a:srgbClr val="7030A0"/>
                </a:solidFill>
                <a:latin typeface="+mn-lt"/>
              </a:rPr>
              <a:t>).</a:t>
            </a:r>
          </a:p>
          <a:p>
            <a:pPr marL="1657350" lvl="3" indent="-285750" algn="just">
              <a:spcBef>
                <a:spcPts val="600"/>
              </a:spcBef>
              <a:buBlip>
                <a:blip r:embed="rId4"/>
              </a:buBlip>
            </a:pPr>
            <a:r>
              <a:rPr lang="en-US" sz="1800" dirty="0" smtClean="0">
                <a:solidFill>
                  <a:srgbClr val="7030A0"/>
                </a:solidFill>
                <a:latin typeface="+mn-lt"/>
              </a:rPr>
              <a:t>Users </a:t>
            </a:r>
            <a:r>
              <a:rPr lang="en-US" sz="1800" dirty="0">
                <a:solidFill>
                  <a:srgbClr val="7030A0"/>
                </a:solidFill>
                <a:latin typeface="+mn-lt"/>
              </a:rPr>
              <a:t>are given the index to these capabilities. They can present the index to the system to explicitly use a </a:t>
            </a:r>
            <a:r>
              <a:rPr lang="en-US" sz="1800" dirty="0" smtClean="0">
                <a:solidFill>
                  <a:srgbClr val="7030A0"/>
                </a:solidFill>
                <a:latin typeface="+mn-lt"/>
              </a:rPr>
              <a:t>capability.</a:t>
            </a:r>
          </a:p>
          <a:p>
            <a:pPr marL="1657350" lvl="3" indent="-285750" algn="just">
              <a:spcBef>
                <a:spcPts val="600"/>
              </a:spcBef>
              <a:buBlip>
                <a:blip r:embed="rId4"/>
              </a:buBlip>
            </a:pPr>
            <a:r>
              <a:rPr lang="en-US" sz="1800" dirty="0" smtClean="0">
                <a:solidFill>
                  <a:srgbClr val="7030A0"/>
                </a:solidFill>
                <a:latin typeface="+mn-lt"/>
              </a:rPr>
              <a:t>Forging </a:t>
            </a:r>
            <a:r>
              <a:rPr lang="en-US" sz="1800" dirty="0">
                <a:solidFill>
                  <a:srgbClr val="7030A0"/>
                </a:solidFill>
                <a:latin typeface="+mn-lt"/>
              </a:rPr>
              <a:t>an index by users does not grant the users with </a:t>
            </a:r>
            <a:r>
              <a:rPr lang="en-US" sz="1800" dirty="0" smtClean="0">
                <a:solidFill>
                  <a:srgbClr val="7030A0"/>
                </a:solidFill>
                <a:latin typeface="+mn-lt"/>
              </a:rPr>
              <a:t>any extra capability.</a:t>
            </a:r>
            <a:endParaRPr lang="en-US" sz="3600" dirty="0">
              <a:solidFill>
                <a:srgbClr val="7030A0"/>
              </a:solidFill>
              <a:latin typeface="+mn-lt"/>
            </a:endParaRPr>
          </a:p>
        </p:txBody>
      </p:sp>
    </p:spTree>
    <p:extLst>
      <p:ext uri="{BB962C8B-B14F-4D97-AF65-F5344CB8AC3E}">
        <p14:creationId xmlns:p14="http://schemas.microsoft.com/office/powerpoint/2010/main" val="2011423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41</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Basic Operations on Capabilities</a:t>
            </a:r>
            <a:endParaRPr lang="en-US" sz="2800" dirty="0">
              <a:solidFill>
                <a:srgbClr val="C00000"/>
              </a:solidFill>
            </a:endParaRPr>
          </a:p>
        </p:txBody>
      </p:sp>
      <p:sp>
        <p:nvSpPr>
          <p:cNvPr id="2" name="Rectangle 1"/>
          <p:cNvSpPr/>
          <p:nvPr/>
        </p:nvSpPr>
        <p:spPr>
          <a:xfrm>
            <a:off x="145916" y="1370196"/>
            <a:ext cx="8135056" cy="2693045"/>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Create </a:t>
            </a:r>
            <a:r>
              <a:rPr lang="en-US" sz="2000" dirty="0">
                <a:solidFill>
                  <a:srgbClr val="800000"/>
                </a:solidFill>
                <a:latin typeface="+mn-lt"/>
              </a:rPr>
              <a:t>capability: a capability is created for a user (or assign to a user</a:t>
            </a:r>
            <a:r>
              <a:rPr lang="en-US" sz="2000" dirty="0" smtClean="0">
                <a:solidFill>
                  <a:srgbClr val="800000"/>
                </a:solidFill>
                <a:latin typeface="+mn-lt"/>
              </a:rPr>
              <a:t>).</a:t>
            </a:r>
          </a:p>
          <a:p>
            <a:pPr marL="804863" indent="-342900" algn="just">
              <a:spcBef>
                <a:spcPts val="600"/>
              </a:spcBef>
              <a:buBlip>
                <a:blip r:embed="rId2"/>
              </a:buBlip>
            </a:pPr>
            <a:r>
              <a:rPr lang="en-US" sz="2000" dirty="0" smtClean="0">
                <a:solidFill>
                  <a:srgbClr val="800000"/>
                </a:solidFill>
                <a:latin typeface="+mn-lt"/>
              </a:rPr>
              <a:t>Delegate </a:t>
            </a:r>
            <a:r>
              <a:rPr lang="en-US" sz="2000" dirty="0">
                <a:solidFill>
                  <a:srgbClr val="800000"/>
                </a:solidFill>
                <a:latin typeface="+mn-lt"/>
              </a:rPr>
              <a:t>capability: a subject delegates its capability to other subjects. There are many interesting features related to </a:t>
            </a:r>
            <a:r>
              <a:rPr lang="en-US" sz="2000" dirty="0" smtClean="0">
                <a:solidFill>
                  <a:srgbClr val="800000"/>
                </a:solidFill>
                <a:latin typeface="+mn-lt"/>
              </a:rPr>
              <a:t>delegation</a:t>
            </a:r>
          </a:p>
          <a:p>
            <a:pPr marL="1200150" lvl="2" indent="-285750" algn="just">
              <a:spcBef>
                <a:spcPts val="600"/>
              </a:spcBef>
              <a:buBlip>
                <a:blip r:embed="rId3"/>
              </a:buBlip>
            </a:pPr>
            <a:r>
              <a:rPr lang="en-US" sz="1800" dirty="0">
                <a:solidFill>
                  <a:srgbClr val="000099"/>
                </a:solidFill>
                <a:latin typeface="+mn-lt"/>
              </a:rPr>
              <a:t>Expiration time: specify the lifetime of a delegated capability.</a:t>
            </a:r>
          </a:p>
          <a:p>
            <a:pPr marL="1200150" lvl="2" indent="-285750" algn="just">
              <a:spcBef>
                <a:spcPts val="600"/>
              </a:spcBef>
              <a:buBlip>
                <a:blip r:embed="rId3"/>
              </a:buBlip>
            </a:pPr>
            <a:r>
              <a:rPr lang="en-US" sz="1800" dirty="0">
                <a:solidFill>
                  <a:srgbClr val="000099"/>
                </a:solidFill>
                <a:latin typeface="+mn-lt"/>
              </a:rPr>
              <a:t>Propagation control: specify whether the users who get a capability via delegation can further delegate the capability</a:t>
            </a:r>
            <a:r>
              <a:rPr lang="en-US" sz="1800" dirty="0" smtClean="0">
                <a:solidFill>
                  <a:srgbClr val="000099"/>
                </a:solidFill>
                <a:latin typeface="+mn-lt"/>
              </a:rPr>
              <a:t>.</a:t>
            </a:r>
            <a:endParaRPr lang="en-US" sz="3600" dirty="0">
              <a:solidFill>
                <a:srgbClr val="000099"/>
              </a:solidFill>
              <a:latin typeface="+mn-lt"/>
            </a:endParaRPr>
          </a:p>
        </p:txBody>
      </p:sp>
    </p:spTree>
    <p:extLst>
      <p:ext uri="{BB962C8B-B14F-4D97-AF65-F5344CB8AC3E}">
        <p14:creationId xmlns:p14="http://schemas.microsoft.com/office/powerpoint/2010/main" val="41987337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Basic Operations on Capabilities</a:t>
            </a:r>
            <a:endParaRPr lang="en-US" sz="2800" dirty="0">
              <a:solidFill>
                <a:srgbClr val="C00000"/>
              </a:solidFill>
            </a:endParaRPr>
          </a:p>
        </p:txBody>
      </p:sp>
      <p:sp>
        <p:nvSpPr>
          <p:cNvPr id="2" name="Rectangle 1"/>
          <p:cNvSpPr/>
          <p:nvPr/>
        </p:nvSpPr>
        <p:spPr>
          <a:xfrm>
            <a:off x="145916" y="1370196"/>
            <a:ext cx="8135056" cy="4124206"/>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Revoke </a:t>
            </a:r>
            <a:r>
              <a:rPr lang="en-US" sz="2000" dirty="0">
                <a:solidFill>
                  <a:srgbClr val="800000"/>
                </a:solidFill>
                <a:latin typeface="+mn-lt"/>
              </a:rPr>
              <a:t>capability: a subject revokes the capabilities it has delegated to other subjects. The implementation of revocation in general is a difficult problem. The followings are two common revocation </a:t>
            </a:r>
            <a:r>
              <a:rPr lang="en-US" sz="2000" dirty="0" smtClean="0">
                <a:solidFill>
                  <a:srgbClr val="800000"/>
                </a:solidFill>
                <a:latin typeface="+mn-lt"/>
              </a:rPr>
              <a:t>schemes</a:t>
            </a:r>
            <a:r>
              <a:rPr lang="en-US" sz="2000" dirty="0" smtClean="0">
                <a:latin typeface="+mn-lt"/>
              </a:rPr>
              <a:t>:</a:t>
            </a:r>
            <a:endParaRPr lang="en-US" sz="2000" dirty="0">
              <a:solidFill>
                <a:srgbClr val="000099"/>
              </a:solidFill>
              <a:latin typeface="+mn-lt"/>
            </a:endParaRPr>
          </a:p>
          <a:p>
            <a:pPr marL="1200150" lvl="2" indent="-285750" algn="just">
              <a:spcBef>
                <a:spcPts val="600"/>
              </a:spcBef>
              <a:buBlip>
                <a:blip r:embed="rId3"/>
              </a:buBlip>
            </a:pPr>
            <a:r>
              <a:rPr lang="en-US" sz="1800" dirty="0" smtClean="0">
                <a:solidFill>
                  <a:srgbClr val="000099"/>
                </a:solidFill>
                <a:latin typeface="+mj-lt"/>
              </a:rPr>
              <a:t>Approach </a:t>
            </a:r>
            <a:r>
              <a:rPr lang="en-US" sz="1800" dirty="0">
                <a:solidFill>
                  <a:srgbClr val="000099"/>
                </a:solidFill>
                <a:latin typeface="+mj-lt"/>
              </a:rPr>
              <a:t>1: Have each capability point to an indirect object. When revoking a capability, we can simply delete the indirect </a:t>
            </a:r>
            <a:r>
              <a:rPr lang="en-US" sz="1800" dirty="0" smtClean="0">
                <a:solidFill>
                  <a:srgbClr val="000099"/>
                </a:solidFill>
                <a:latin typeface="+mj-lt"/>
              </a:rPr>
              <a:t>object.</a:t>
            </a:r>
          </a:p>
          <a:p>
            <a:pPr marL="1200150" lvl="2" indent="-285750" algn="just">
              <a:spcBef>
                <a:spcPts val="600"/>
              </a:spcBef>
              <a:buBlip>
                <a:blip r:embed="rId3"/>
              </a:buBlip>
            </a:pPr>
            <a:r>
              <a:rPr lang="en-US" sz="1800" dirty="0" smtClean="0">
                <a:solidFill>
                  <a:srgbClr val="000099"/>
                </a:solidFill>
                <a:latin typeface="+mj-lt"/>
              </a:rPr>
              <a:t>Approach </a:t>
            </a:r>
            <a:r>
              <a:rPr lang="en-US" sz="1800" dirty="0">
                <a:solidFill>
                  <a:srgbClr val="000099"/>
                </a:solidFill>
                <a:latin typeface="+mj-lt"/>
              </a:rPr>
              <a:t>2: Use a random number. The owner can change the number. A user must also present the number in addition to the capability. (used in </a:t>
            </a:r>
            <a:r>
              <a:rPr lang="en-US" sz="1800" dirty="0" smtClean="0">
                <a:solidFill>
                  <a:srgbClr val="000099"/>
                </a:solidFill>
                <a:latin typeface="+mj-lt"/>
              </a:rPr>
              <a:t>Amoeba)</a:t>
            </a:r>
          </a:p>
          <a:p>
            <a:pPr lvl="2" algn="just">
              <a:spcBef>
                <a:spcPts val="600"/>
              </a:spcBef>
            </a:pPr>
            <a:r>
              <a:rPr lang="en-US" sz="1800" dirty="0" smtClean="0">
                <a:solidFill>
                  <a:srgbClr val="000099"/>
                </a:solidFill>
                <a:latin typeface="+mj-lt"/>
              </a:rPr>
              <a:t>(The </a:t>
            </a:r>
            <a:r>
              <a:rPr lang="en-US" sz="1800" dirty="0">
                <a:solidFill>
                  <a:srgbClr val="000099"/>
                </a:solidFill>
                <a:latin typeface="+mj-lt"/>
              </a:rPr>
              <a:t>above two approaches do not allow selective </a:t>
            </a:r>
            <a:r>
              <a:rPr lang="en-US" sz="1800" dirty="0" smtClean="0">
                <a:solidFill>
                  <a:srgbClr val="000099"/>
                </a:solidFill>
                <a:latin typeface="+mj-lt"/>
              </a:rPr>
              <a:t>revocation)</a:t>
            </a:r>
          </a:p>
          <a:p>
            <a:pPr marL="1200150" lvl="2" indent="-285750" algn="just">
              <a:spcBef>
                <a:spcPts val="600"/>
              </a:spcBef>
              <a:buBlip>
                <a:blip r:embed="rId3"/>
              </a:buBlip>
            </a:pPr>
            <a:r>
              <a:rPr lang="en-US" sz="1800" dirty="0" smtClean="0">
                <a:solidFill>
                  <a:srgbClr val="000099"/>
                </a:solidFill>
                <a:latin typeface="+mj-lt"/>
              </a:rPr>
              <a:t>Attach </a:t>
            </a:r>
            <a:r>
              <a:rPr lang="en-US" sz="1800" dirty="0">
                <a:solidFill>
                  <a:srgbClr val="000099"/>
                </a:solidFill>
                <a:latin typeface="+mj-lt"/>
              </a:rPr>
              <a:t>an expiration time to a delegated capability can achieve automatic revocation</a:t>
            </a:r>
            <a:r>
              <a:rPr lang="en-US" sz="1800" dirty="0" smtClean="0">
                <a:solidFill>
                  <a:srgbClr val="000099"/>
                </a:solidFill>
                <a:latin typeface="+mj-lt"/>
              </a:rPr>
              <a:t>.</a:t>
            </a:r>
            <a:endParaRPr lang="en-US" sz="1800" dirty="0">
              <a:solidFill>
                <a:srgbClr val="000099"/>
              </a:solidFill>
              <a:latin typeface="+mj-lt"/>
            </a:endParaRPr>
          </a:p>
        </p:txBody>
      </p:sp>
    </p:spTree>
    <p:extLst>
      <p:ext uri="{BB962C8B-B14F-4D97-AF65-F5344CB8AC3E}">
        <p14:creationId xmlns:p14="http://schemas.microsoft.com/office/powerpoint/2010/main" val="1411708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43</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Basic Operations on Capabilities</a:t>
            </a:r>
            <a:endParaRPr lang="en-US" sz="2800" dirty="0">
              <a:solidFill>
                <a:srgbClr val="C00000"/>
              </a:solidFill>
            </a:endParaRPr>
          </a:p>
        </p:txBody>
      </p:sp>
      <p:sp>
        <p:nvSpPr>
          <p:cNvPr id="2" name="Rectangle 1"/>
          <p:cNvSpPr/>
          <p:nvPr/>
        </p:nvSpPr>
        <p:spPr>
          <a:xfrm>
            <a:off x="145916" y="1370196"/>
            <a:ext cx="8135056" cy="4570482"/>
          </a:xfrm>
          <a:prstGeom prst="rect">
            <a:avLst/>
          </a:prstGeom>
        </p:spPr>
        <p:txBody>
          <a:bodyPr wrap="square">
            <a:spAutoFit/>
          </a:bodyPr>
          <a:lstStyle/>
          <a:p>
            <a:pPr marL="804863" indent="-342900" algn="just">
              <a:spcBef>
                <a:spcPts val="0"/>
              </a:spcBef>
              <a:buBlip>
                <a:blip r:embed="rId2"/>
              </a:buBlip>
            </a:pPr>
            <a:r>
              <a:rPr lang="en-US" sz="2000" dirty="0" smtClean="0">
                <a:solidFill>
                  <a:srgbClr val="800000"/>
                </a:solidFill>
                <a:latin typeface="+mn-lt"/>
              </a:rPr>
              <a:t>Enable: </a:t>
            </a:r>
            <a:r>
              <a:rPr lang="en-US" sz="2000" dirty="0">
                <a:solidFill>
                  <a:srgbClr val="800000"/>
                </a:solidFill>
                <a:latin typeface="+mn-lt"/>
              </a:rPr>
              <a:t>a subject enables a disabled </a:t>
            </a:r>
            <a:r>
              <a:rPr lang="en-US" sz="2000" dirty="0" smtClean="0">
                <a:solidFill>
                  <a:srgbClr val="800000"/>
                </a:solidFill>
                <a:latin typeface="+mn-lt"/>
              </a:rPr>
              <a:t>capability.</a:t>
            </a:r>
          </a:p>
          <a:p>
            <a:pPr marL="804863" indent="-342900" algn="just">
              <a:spcBef>
                <a:spcPts val="0"/>
              </a:spcBef>
              <a:buBlip>
                <a:blip r:embed="rId2"/>
              </a:buBlip>
            </a:pPr>
            <a:r>
              <a:rPr lang="en-US" sz="2000" dirty="0" smtClean="0">
                <a:solidFill>
                  <a:srgbClr val="800000"/>
                </a:solidFill>
                <a:latin typeface="+mn-lt"/>
              </a:rPr>
              <a:t>Disable: </a:t>
            </a:r>
            <a:r>
              <a:rPr lang="en-US" sz="2000" dirty="0">
                <a:solidFill>
                  <a:srgbClr val="800000"/>
                </a:solidFill>
                <a:latin typeface="+mn-lt"/>
              </a:rPr>
              <a:t>a subject </a:t>
            </a:r>
            <a:r>
              <a:rPr lang="en-US" sz="2000" i="1" dirty="0">
                <a:solidFill>
                  <a:srgbClr val="800000"/>
                </a:solidFill>
                <a:latin typeface="+mn-lt"/>
              </a:rPr>
              <a:t>temporarily </a:t>
            </a:r>
            <a:r>
              <a:rPr lang="en-US" sz="2000" dirty="0">
                <a:solidFill>
                  <a:srgbClr val="800000"/>
                </a:solidFill>
                <a:latin typeface="+mn-lt"/>
              </a:rPr>
              <a:t>disables a </a:t>
            </a:r>
            <a:r>
              <a:rPr lang="en-US" sz="2000" dirty="0" smtClean="0">
                <a:solidFill>
                  <a:srgbClr val="800000"/>
                </a:solidFill>
                <a:latin typeface="+mn-lt"/>
              </a:rPr>
              <a:t>capability.</a:t>
            </a:r>
          </a:p>
          <a:p>
            <a:pPr marL="804863" indent="-342900" algn="just">
              <a:spcBef>
                <a:spcPts val="0"/>
              </a:spcBef>
              <a:buBlip>
                <a:blip r:embed="rId2"/>
              </a:buBlip>
            </a:pPr>
            <a:r>
              <a:rPr lang="en-US" sz="2000" dirty="0" smtClean="0">
                <a:solidFill>
                  <a:srgbClr val="800000"/>
                </a:solidFill>
                <a:latin typeface="+mn-lt"/>
              </a:rPr>
              <a:t>Delete: </a:t>
            </a:r>
            <a:r>
              <a:rPr lang="en-US" sz="2000" dirty="0">
                <a:solidFill>
                  <a:srgbClr val="800000"/>
                </a:solidFill>
                <a:latin typeface="+mn-lt"/>
              </a:rPr>
              <a:t>a subject </a:t>
            </a:r>
            <a:r>
              <a:rPr lang="en-US" sz="2000" i="1" dirty="0">
                <a:solidFill>
                  <a:srgbClr val="800000"/>
                </a:solidFill>
                <a:latin typeface="+mn-lt"/>
              </a:rPr>
              <a:t>permanently </a:t>
            </a:r>
            <a:r>
              <a:rPr lang="en-US" sz="2000" dirty="0">
                <a:solidFill>
                  <a:srgbClr val="800000"/>
                </a:solidFill>
                <a:latin typeface="+mn-lt"/>
              </a:rPr>
              <a:t>deletes a </a:t>
            </a:r>
            <a:r>
              <a:rPr lang="en-US" sz="2000" dirty="0" smtClean="0">
                <a:solidFill>
                  <a:srgbClr val="800000"/>
                </a:solidFill>
                <a:latin typeface="+mn-lt"/>
              </a:rPr>
              <a:t>capability</a:t>
            </a:r>
            <a:r>
              <a:rPr lang="en-US" sz="2000" dirty="0">
                <a:solidFill>
                  <a:srgbClr val="800000"/>
                </a:solidFill>
                <a:latin typeface="+mn-lt"/>
              </a:rPr>
              <a:t>.</a:t>
            </a:r>
          </a:p>
          <a:p>
            <a:pPr marL="1200150" lvl="2" indent="-285750" algn="just">
              <a:spcBef>
                <a:spcPts val="600"/>
              </a:spcBef>
              <a:buBlip>
                <a:blip r:embed="rId3"/>
              </a:buBlip>
            </a:pPr>
            <a:r>
              <a:rPr lang="en-US" sz="1800" dirty="0">
                <a:solidFill>
                  <a:srgbClr val="000099"/>
                </a:solidFill>
                <a:latin typeface="+mn-lt"/>
              </a:rPr>
              <a:t>D</a:t>
            </a:r>
            <a:r>
              <a:rPr lang="en-US" sz="1800" dirty="0" smtClean="0">
                <a:solidFill>
                  <a:srgbClr val="000099"/>
                </a:solidFill>
                <a:latin typeface="+mn-lt"/>
              </a:rPr>
              <a:t>isabling</a:t>
            </a:r>
            <a:r>
              <a:rPr lang="en-US" sz="1800" i="1" dirty="0" smtClean="0">
                <a:solidFill>
                  <a:srgbClr val="000099"/>
                </a:solidFill>
                <a:latin typeface="+mn-lt"/>
              </a:rPr>
              <a:t> </a:t>
            </a:r>
            <a:r>
              <a:rPr lang="en-US" sz="1800" dirty="0">
                <a:solidFill>
                  <a:srgbClr val="000099"/>
                </a:solidFill>
                <a:latin typeface="+mn-lt"/>
              </a:rPr>
              <a:t>a capability is different from </a:t>
            </a:r>
            <a:r>
              <a:rPr lang="en-US" sz="1800" i="1" dirty="0">
                <a:solidFill>
                  <a:srgbClr val="000099"/>
                </a:solidFill>
                <a:latin typeface="+mn-lt"/>
              </a:rPr>
              <a:t>deleting </a:t>
            </a:r>
            <a:r>
              <a:rPr lang="en-US" sz="1800" dirty="0">
                <a:solidFill>
                  <a:srgbClr val="000099"/>
                </a:solidFill>
                <a:latin typeface="+mn-lt"/>
              </a:rPr>
              <a:t>a capability. They are both useful to achieve the least-privilege </a:t>
            </a:r>
            <a:r>
              <a:rPr lang="en-US" sz="1800" dirty="0" smtClean="0">
                <a:solidFill>
                  <a:srgbClr val="000099"/>
                </a:solidFill>
                <a:latin typeface="+mn-lt"/>
              </a:rPr>
              <a:t>principle</a:t>
            </a:r>
          </a:p>
          <a:p>
            <a:pPr marL="1200150" lvl="2" indent="-285750" algn="just">
              <a:spcBef>
                <a:spcPts val="600"/>
              </a:spcBef>
              <a:buBlip>
                <a:blip r:embed="rId3"/>
              </a:buBlip>
            </a:pPr>
            <a:r>
              <a:rPr lang="en-US" sz="1800" dirty="0" smtClean="0">
                <a:solidFill>
                  <a:srgbClr val="000099"/>
                </a:solidFill>
                <a:latin typeface="+mn-lt"/>
              </a:rPr>
              <a:t>When </a:t>
            </a:r>
            <a:r>
              <a:rPr lang="en-US" sz="1800" dirty="0">
                <a:solidFill>
                  <a:srgbClr val="000099"/>
                </a:solidFill>
                <a:latin typeface="+mn-lt"/>
              </a:rPr>
              <a:t>a capability will not be needed anymore by a task (e.g. a process), this capability should be permanently </a:t>
            </a:r>
            <a:r>
              <a:rPr lang="en-US" sz="1800" i="1" dirty="0">
                <a:solidFill>
                  <a:srgbClr val="000099"/>
                </a:solidFill>
                <a:latin typeface="+mn-lt"/>
              </a:rPr>
              <a:t>removed </a:t>
            </a:r>
            <a:r>
              <a:rPr lang="en-US" sz="1800" dirty="0">
                <a:solidFill>
                  <a:srgbClr val="000099"/>
                </a:solidFill>
                <a:latin typeface="+mn-lt"/>
              </a:rPr>
              <a:t>from the </a:t>
            </a:r>
            <a:r>
              <a:rPr lang="en-US" sz="1800" dirty="0" smtClean="0">
                <a:solidFill>
                  <a:srgbClr val="000099"/>
                </a:solidFill>
                <a:latin typeface="+mn-lt"/>
              </a:rPr>
              <a:t>task.</a:t>
            </a:r>
            <a:endParaRPr lang="en-US" sz="1800" dirty="0">
              <a:solidFill>
                <a:srgbClr val="000099"/>
              </a:solidFill>
              <a:latin typeface="+mn-lt"/>
            </a:endParaRPr>
          </a:p>
          <a:p>
            <a:pPr marL="1200150" lvl="2" indent="-285750" algn="just">
              <a:spcBef>
                <a:spcPts val="600"/>
              </a:spcBef>
              <a:buBlip>
                <a:blip r:embed="rId3"/>
              </a:buBlip>
            </a:pPr>
            <a:r>
              <a:rPr lang="en-US" sz="1800" dirty="0" smtClean="0">
                <a:solidFill>
                  <a:srgbClr val="000099"/>
                </a:solidFill>
                <a:latin typeface="+mn-lt"/>
              </a:rPr>
              <a:t>When </a:t>
            </a:r>
            <a:r>
              <a:rPr lang="en-US" sz="1800" dirty="0">
                <a:solidFill>
                  <a:srgbClr val="000099"/>
                </a:solidFill>
                <a:latin typeface="+mn-lt"/>
              </a:rPr>
              <a:t>a capability will </a:t>
            </a:r>
            <a:r>
              <a:rPr lang="en-US" sz="1800" dirty="0" smtClean="0">
                <a:solidFill>
                  <a:srgbClr val="000099"/>
                </a:solidFill>
                <a:latin typeface="+mn-lt"/>
              </a:rPr>
              <a:t>be </a:t>
            </a:r>
            <a:r>
              <a:rPr lang="en-US" sz="1800" dirty="0">
                <a:solidFill>
                  <a:srgbClr val="000099"/>
                </a:solidFill>
                <a:latin typeface="+mn-lt"/>
              </a:rPr>
              <a:t>needed later, but will not be needed by a </a:t>
            </a:r>
            <a:r>
              <a:rPr lang="en-US" sz="1800" dirty="0" smtClean="0">
                <a:solidFill>
                  <a:srgbClr val="000099"/>
                </a:solidFill>
                <a:latin typeface="+mn-lt"/>
              </a:rPr>
              <a:t>subtask, </a:t>
            </a:r>
            <a:r>
              <a:rPr lang="en-US" sz="1800" dirty="0">
                <a:solidFill>
                  <a:srgbClr val="000099"/>
                </a:solidFill>
                <a:latin typeface="+mn-lt"/>
              </a:rPr>
              <a:t>the capability should be </a:t>
            </a:r>
            <a:r>
              <a:rPr lang="en-US" sz="1800" i="1" dirty="0" smtClean="0">
                <a:solidFill>
                  <a:srgbClr val="000099"/>
                </a:solidFill>
                <a:latin typeface="+mn-lt"/>
              </a:rPr>
              <a:t>disabled</a:t>
            </a:r>
            <a:r>
              <a:rPr lang="en-US" sz="1800" dirty="0">
                <a:solidFill>
                  <a:srgbClr val="000099"/>
                </a:solidFill>
                <a:latin typeface="+mn-lt"/>
              </a:rPr>
              <a:t> </a:t>
            </a:r>
            <a:r>
              <a:rPr lang="en-US" sz="1800" dirty="0" smtClean="0">
                <a:solidFill>
                  <a:srgbClr val="000099"/>
                </a:solidFill>
                <a:latin typeface="+mn-lt"/>
              </a:rPr>
              <a:t>and can be </a:t>
            </a:r>
            <a:r>
              <a:rPr lang="en-US" sz="1800" dirty="0">
                <a:solidFill>
                  <a:srgbClr val="000099"/>
                </a:solidFill>
                <a:latin typeface="+mn-lt"/>
              </a:rPr>
              <a:t>enabled. </a:t>
            </a:r>
            <a:r>
              <a:rPr lang="en-US" sz="1800" dirty="0" smtClean="0">
                <a:solidFill>
                  <a:srgbClr val="000099"/>
                </a:solidFill>
                <a:latin typeface="+mn-lt"/>
              </a:rPr>
              <a:t>If </a:t>
            </a:r>
            <a:r>
              <a:rPr lang="en-US" sz="1800" dirty="0">
                <a:solidFill>
                  <a:srgbClr val="000099"/>
                </a:solidFill>
                <a:latin typeface="+mn-lt"/>
              </a:rPr>
              <a:t>the task is compromised to execute malicious code, disabling capabilities does not help at all, because the malicious code can enable the capability. However, if the task is compromised through other ways (i.e., no malicious code is executed), disabling capabilities can reduce </a:t>
            </a:r>
            <a:r>
              <a:rPr lang="en-US" sz="1800" dirty="0" smtClean="0">
                <a:solidFill>
                  <a:srgbClr val="000099"/>
                </a:solidFill>
                <a:latin typeface="+mn-lt"/>
              </a:rPr>
              <a:t>damage</a:t>
            </a:r>
          </a:p>
        </p:txBody>
      </p:sp>
    </p:spTree>
    <p:extLst>
      <p:ext uri="{BB962C8B-B14F-4D97-AF65-F5344CB8AC3E}">
        <p14:creationId xmlns:p14="http://schemas.microsoft.com/office/powerpoint/2010/main" val="3533351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44</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Comparison of Capability and </a:t>
            </a:r>
            <a:r>
              <a:rPr lang="en-US" sz="2800" b="1" dirty="0" smtClean="0">
                <a:solidFill>
                  <a:srgbClr val="C00000"/>
                </a:solidFill>
              </a:rPr>
              <a:t>ACL</a:t>
            </a:r>
            <a:endParaRPr lang="en-US" sz="2800" dirty="0">
              <a:solidFill>
                <a:srgbClr val="C00000"/>
              </a:solidFill>
            </a:endParaRPr>
          </a:p>
        </p:txBody>
      </p:sp>
      <p:sp>
        <p:nvSpPr>
          <p:cNvPr id="2" name="Rectangle 1"/>
          <p:cNvSpPr/>
          <p:nvPr/>
        </p:nvSpPr>
        <p:spPr>
          <a:xfrm>
            <a:off x="145916" y="1370196"/>
            <a:ext cx="8135056" cy="3801041"/>
          </a:xfrm>
          <a:prstGeom prst="rect">
            <a:avLst/>
          </a:prstGeom>
        </p:spPr>
        <p:txBody>
          <a:bodyPr wrap="square">
            <a:spAutoFit/>
          </a:bodyPr>
          <a:lstStyle/>
          <a:p>
            <a:pPr marL="804863" indent="-342900" algn="just">
              <a:spcBef>
                <a:spcPts val="0"/>
              </a:spcBef>
              <a:buBlip>
                <a:blip r:embed="rId2"/>
              </a:buBlip>
            </a:pPr>
            <a:r>
              <a:rPr lang="en-US" sz="2000" dirty="0" smtClean="0">
                <a:solidFill>
                  <a:srgbClr val="800000"/>
                </a:solidFill>
                <a:latin typeface="+mn-lt"/>
              </a:rPr>
              <a:t>Naming objects</a:t>
            </a:r>
            <a:r>
              <a:rPr lang="en-US" sz="2000" dirty="0">
                <a:solidFill>
                  <a:srgbClr val="800000"/>
                </a:solidFill>
                <a:latin typeface="+mn-lt"/>
              </a:rPr>
              <a:t>:</a:t>
            </a:r>
          </a:p>
          <a:p>
            <a:pPr marL="1200150" lvl="2" indent="-285750" algn="just">
              <a:spcBef>
                <a:spcPts val="600"/>
              </a:spcBef>
              <a:buBlip>
                <a:blip r:embed="rId3"/>
              </a:buBlip>
            </a:pPr>
            <a:r>
              <a:rPr lang="en-US" sz="1800" dirty="0">
                <a:solidFill>
                  <a:srgbClr val="000099"/>
                </a:solidFill>
                <a:latin typeface="+mn-lt"/>
              </a:rPr>
              <a:t>D</a:t>
            </a:r>
            <a:r>
              <a:rPr lang="en-US" sz="1800" dirty="0" smtClean="0">
                <a:solidFill>
                  <a:srgbClr val="000099"/>
                </a:solidFill>
                <a:latin typeface="+mn-lt"/>
              </a:rPr>
              <a:t>isabling</a:t>
            </a:r>
            <a:r>
              <a:rPr lang="en-US" sz="1800" i="1" dirty="0" smtClean="0">
                <a:solidFill>
                  <a:srgbClr val="000099"/>
                </a:solidFill>
                <a:latin typeface="+mn-lt"/>
              </a:rPr>
              <a:t> </a:t>
            </a:r>
            <a:r>
              <a:rPr lang="en-US" sz="1800" dirty="0">
                <a:solidFill>
                  <a:srgbClr val="000099"/>
                </a:solidFill>
                <a:latin typeface="+mn-lt"/>
              </a:rPr>
              <a:t>a capability is different from </a:t>
            </a:r>
            <a:r>
              <a:rPr lang="en-US" sz="1800" i="1" dirty="0">
                <a:solidFill>
                  <a:srgbClr val="000099"/>
                </a:solidFill>
                <a:latin typeface="+mn-lt"/>
              </a:rPr>
              <a:t>deleting </a:t>
            </a:r>
            <a:r>
              <a:rPr lang="en-US" sz="1800" dirty="0">
                <a:solidFill>
                  <a:srgbClr val="000099"/>
                </a:solidFill>
                <a:latin typeface="+mn-lt"/>
              </a:rPr>
              <a:t>a capability. They are both useful to achieve the least-privilege </a:t>
            </a:r>
            <a:r>
              <a:rPr lang="en-US" sz="1800" dirty="0" smtClean="0">
                <a:solidFill>
                  <a:srgbClr val="000099"/>
                </a:solidFill>
                <a:latin typeface="+mn-lt"/>
              </a:rPr>
              <a:t>principle</a:t>
            </a:r>
          </a:p>
          <a:p>
            <a:pPr marL="1200150" lvl="2" indent="-285750" algn="just">
              <a:spcBef>
                <a:spcPts val="600"/>
              </a:spcBef>
              <a:buBlip>
                <a:blip r:embed="rId3"/>
              </a:buBlip>
            </a:pPr>
            <a:r>
              <a:rPr lang="en-US" sz="1800" dirty="0">
                <a:solidFill>
                  <a:srgbClr val="000099"/>
                </a:solidFill>
                <a:latin typeface="+mn-lt"/>
              </a:rPr>
              <a:t>ACL: can attempt to name any object in the system as the target of an </a:t>
            </a:r>
            <a:r>
              <a:rPr lang="en-US" sz="1800" dirty="0" smtClean="0">
                <a:solidFill>
                  <a:srgbClr val="000099"/>
                </a:solidFill>
                <a:latin typeface="+mn-lt"/>
              </a:rPr>
              <a:t>operation.</a:t>
            </a:r>
          </a:p>
          <a:p>
            <a:pPr marL="1657350" lvl="3" indent="-285750" algn="just">
              <a:spcBef>
                <a:spcPts val="600"/>
              </a:spcBef>
              <a:buBlip>
                <a:blip r:embed="rId4"/>
              </a:buBlip>
            </a:pPr>
            <a:r>
              <a:rPr lang="en-US" sz="1800" dirty="0" smtClean="0">
                <a:solidFill>
                  <a:srgbClr val="7030A0"/>
                </a:solidFill>
                <a:latin typeface="+mn-lt"/>
              </a:rPr>
              <a:t>Pros</a:t>
            </a:r>
            <a:r>
              <a:rPr lang="en-US" sz="1800" dirty="0">
                <a:solidFill>
                  <a:srgbClr val="7030A0"/>
                </a:solidFill>
                <a:latin typeface="+mn-lt"/>
              </a:rPr>
              <a:t>: The set of the accessible objects is not </a:t>
            </a:r>
            <a:r>
              <a:rPr lang="en-US" sz="1800" dirty="0" smtClean="0">
                <a:solidFill>
                  <a:srgbClr val="7030A0"/>
                </a:solidFill>
                <a:latin typeface="+mn-lt"/>
              </a:rPr>
              <a:t>bounded.</a:t>
            </a:r>
          </a:p>
          <a:p>
            <a:pPr marL="1657350" lvl="3" indent="-285750" algn="just">
              <a:spcBef>
                <a:spcPts val="600"/>
              </a:spcBef>
              <a:buBlip>
                <a:blip r:embed="rId4"/>
              </a:buBlip>
            </a:pPr>
            <a:r>
              <a:rPr lang="en-US" sz="1800" dirty="0" smtClean="0">
                <a:solidFill>
                  <a:srgbClr val="7030A0"/>
                </a:solidFill>
                <a:latin typeface="+mn-lt"/>
              </a:rPr>
              <a:t>Cons</a:t>
            </a:r>
            <a:r>
              <a:rPr lang="en-US" sz="1800" dirty="0">
                <a:solidFill>
                  <a:srgbClr val="7030A0"/>
                </a:solidFill>
                <a:latin typeface="+mn-lt"/>
              </a:rPr>
              <a:t>: Worm, virus, backdoor, stack buffer overflow</a:t>
            </a:r>
          </a:p>
          <a:p>
            <a:pPr marL="1200150" lvl="2" indent="-285750" algn="just">
              <a:spcBef>
                <a:spcPts val="600"/>
              </a:spcBef>
              <a:buBlip>
                <a:blip r:embed="rId3"/>
              </a:buBlip>
            </a:pPr>
            <a:r>
              <a:rPr lang="en-US" sz="1800" dirty="0" smtClean="0">
                <a:solidFill>
                  <a:srgbClr val="000099"/>
                </a:solidFill>
                <a:latin typeface="+mn-lt"/>
              </a:rPr>
              <a:t>Capability</a:t>
            </a:r>
            <a:r>
              <a:rPr lang="en-US" sz="1800" dirty="0">
                <a:solidFill>
                  <a:srgbClr val="000099"/>
                </a:solidFill>
                <a:latin typeface="+mn-lt"/>
              </a:rPr>
              <a:t>: a user can only name those objects for which a capability is </a:t>
            </a:r>
            <a:r>
              <a:rPr lang="en-US" sz="1800" dirty="0" smtClean="0">
                <a:solidFill>
                  <a:srgbClr val="000099"/>
                </a:solidFill>
                <a:latin typeface="+mn-lt"/>
              </a:rPr>
              <a:t>held</a:t>
            </a:r>
          </a:p>
          <a:p>
            <a:pPr marL="1657350" lvl="3" indent="-285750" algn="just">
              <a:spcBef>
                <a:spcPts val="600"/>
              </a:spcBef>
              <a:buBlip>
                <a:blip r:embed="rId4"/>
              </a:buBlip>
            </a:pPr>
            <a:r>
              <a:rPr lang="en-US" sz="1800" dirty="0">
                <a:solidFill>
                  <a:srgbClr val="7030A0"/>
                </a:solidFill>
                <a:latin typeface="+mn-lt"/>
              </a:rPr>
              <a:t>Pros: the least privilege principle</a:t>
            </a:r>
            <a:r>
              <a:rPr lang="en-US" sz="1800" dirty="0" smtClean="0">
                <a:solidFill>
                  <a:srgbClr val="7030A0"/>
                </a:solidFill>
                <a:latin typeface="+mn-lt"/>
              </a:rPr>
              <a:t>.</a:t>
            </a:r>
            <a:endParaRPr lang="en-US" sz="1800" dirty="0">
              <a:solidFill>
                <a:srgbClr val="7030A0"/>
              </a:solidFill>
              <a:latin typeface="+mn-lt"/>
            </a:endParaRPr>
          </a:p>
          <a:p>
            <a:pPr marL="1657350" lvl="3" indent="-285750" algn="just">
              <a:spcBef>
                <a:spcPts val="600"/>
              </a:spcBef>
              <a:buBlip>
                <a:blip r:embed="rId4"/>
              </a:buBlip>
            </a:pPr>
            <a:r>
              <a:rPr lang="en-US" sz="1800" dirty="0">
                <a:solidFill>
                  <a:srgbClr val="7030A0"/>
                </a:solidFill>
                <a:latin typeface="+mn-lt"/>
              </a:rPr>
              <a:t>Cons: the set of the accessible objects is bounded</a:t>
            </a:r>
          </a:p>
        </p:txBody>
      </p:sp>
    </p:spTree>
    <p:extLst>
      <p:ext uri="{BB962C8B-B14F-4D97-AF65-F5344CB8AC3E}">
        <p14:creationId xmlns:p14="http://schemas.microsoft.com/office/powerpoint/2010/main" val="3834144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Comparison of Capability and </a:t>
            </a:r>
            <a:r>
              <a:rPr lang="en-US" sz="2800" b="1" dirty="0" smtClean="0">
                <a:solidFill>
                  <a:srgbClr val="C00000"/>
                </a:solidFill>
              </a:rPr>
              <a:t>ACL</a:t>
            </a:r>
            <a:endParaRPr lang="en-US" sz="2800" dirty="0">
              <a:solidFill>
                <a:srgbClr val="C00000"/>
              </a:solidFill>
            </a:endParaRPr>
          </a:p>
        </p:txBody>
      </p:sp>
      <p:sp>
        <p:nvSpPr>
          <p:cNvPr id="2" name="Rectangle 1"/>
          <p:cNvSpPr/>
          <p:nvPr/>
        </p:nvSpPr>
        <p:spPr>
          <a:xfrm>
            <a:off x="145916" y="1370196"/>
            <a:ext cx="8135056" cy="1738938"/>
          </a:xfrm>
          <a:prstGeom prst="rect">
            <a:avLst/>
          </a:prstGeom>
        </p:spPr>
        <p:txBody>
          <a:bodyPr wrap="square">
            <a:spAutoFit/>
          </a:bodyPr>
          <a:lstStyle/>
          <a:p>
            <a:pPr marL="804863" indent="-342900" algn="just">
              <a:spcBef>
                <a:spcPts val="0"/>
              </a:spcBef>
              <a:buBlip>
                <a:blip r:embed="rId2"/>
              </a:buBlip>
            </a:pPr>
            <a:r>
              <a:rPr lang="en-US" sz="2000" dirty="0">
                <a:solidFill>
                  <a:srgbClr val="800000"/>
                </a:solidFill>
                <a:latin typeface="+mn-lt"/>
              </a:rPr>
              <a:t>Granularity</a:t>
            </a:r>
            <a:r>
              <a:rPr lang="en-US" sz="2000" dirty="0" smtClean="0">
                <a:solidFill>
                  <a:srgbClr val="800000"/>
                </a:solidFill>
                <a:latin typeface="+mn-lt"/>
              </a:rPr>
              <a:t>:</a:t>
            </a:r>
            <a:endParaRPr lang="en-US" sz="2000" dirty="0">
              <a:solidFill>
                <a:srgbClr val="800000"/>
              </a:solidFill>
              <a:latin typeface="+mn-lt"/>
            </a:endParaRPr>
          </a:p>
          <a:p>
            <a:pPr marL="1200150" lvl="2" indent="-285750" algn="just">
              <a:spcBef>
                <a:spcPts val="600"/>
              </a:spcBef>
              <a:buBlip>
                <a:blip r:embed="rId3"/>
              </a:buBlip>
            </a:pPr>
            <a:r>
              <a:rPr lang="en-US" sz="1800" dirty="0" smtClean="0">
                <a:solidFill>
                  <a:srgbClr val="000099"/>
                </a:solidFill>
                <a:latin typeface="+mn-lt"/>
              </a:rPr>
              <a:t>ACL </a:t>
            </a:r>
            <a:r>
              <a:rPr lang="en-US" sz="1800" dirty="0">
                <a:solidFill>
                  <a:srgbClr val="000099"/>
                </a:solidFill>
                <a:latin typeface="+mn-lt"/>
              </a:rPr>
              <a:t>is based on </a:t>
            </a:r>
            <a:r>
              <a:rPr lang="en-US" sz="1800" dirty="0" smtClean="0">
                <a:solidFill>
                  <a:srgbClr val="000099"/>
                </a:solidFill>
                <a:latin typeface="+mn-lt"/>
              </a:rPr>
              <a:t>users.</a:t>
            </a:r>
          </a:p>
          <a:p>
            <a:pPr marL="1200150" lvl="2" indent="-285750" algn="just">
              <a:spcBef>
                <a:spcPts val="600"/>
              </a:spcBef>
              <a:buBlip>
                <a:blip r:embed="rId3"/>
              </a:buBlip>
            </a:pPr>
            <a:r>
              <a:rPr lang="en-US" sz="1800" dirty="0" smtClean="0">
                <a:solidFill>
                  <a:srgbClr val="000099"/>
                </a:solidFill>
                <a:latin typeface="+mn-lt"/>
              </a:rPr>
              <a:t>Capabilities </a:t>
            </a:r>
            <a:r>
              <a:rPr lang="en-US" sz="1800" dirty="0">
                <a:solidFill>
                  <a:srgbClr val="000099"/>
                </a:solidFill>
                <a:latin typeface="+mn-lt"/>
              </a:rPr>
              <a:t>can be based on process, procedure, programs, and </a:t>
            </a:r>
            <a:r>
              <a:rPr lang="en-US" sz="1800" dirty="0" smtClean="0">
                <a:solidFill>
                  <a:srgbClr val="000099"/>
                </a:solidFill>
                <a:latin typeface="+mn-lt"/>
              </a:rPr>
              <a:t>users.</a:t>
            </a:r>
          </a:p>
          <a:p>
            <a:pPr marL="1200150" lvl="2" indent="-285750" algn="just">
              <a:spcBef>
                <a:spcPts val="600"/>
              </a:spcBef>
              <a:buBlip>
                <a:blip r:embed="rId3"/>
              </a:buBlip>
            </a:pPr>
            <a:r>
              <a:rPr lang="en-US" sz="1800" dirty="0" smtClean="0">
                <a:solidFill>
                  <a:srgbClr val="000099"/>
                </a:solidFill>
                <a:latin typeface="+mn-lt"/>
              </a:rPr>
              <a:t>Finer </a:t>
            </a:r>
            <a:r>
              <a:rPr lang="en-US" sz="1800" dirty="0">
                <a:solidFill>
                  <a:srgbClr val="000099"/>
                </a:solidFill>
                <a:latin typeface="+mn-lt"/>
              </a:rPr>
              <a:t>granularity </a:t>
            </a:r>
            <a:r>
              <a:rPr lang="en-US" sz="1800" dirty="0">
                <a:solidFill>
                  <a:srgbClr val="000099"/>
                </a:solidFill>
                <a:latin typeface="+mn-lt"/>
                <a:sym typeface="Symbol"/>
              </a:rPr>
              <a:t></a:t>
            </a:r>
            <a:r>
              <a:rPr lang="en-US" sz="1800" dirty="0">
                <a:solidFill>
                  <a:srgbClr val="000099"/>
                </a:solidFill>
                <a:latin typeface="+mn-lt"/>
              </a:rPr>
              <a:t> the principle of least privilege</a:t>
            </a:r>
            <a:r>
              <a:rPr lang="en-US" sz="1800" dirty="0" smtClean="0">
                <a:solidFill>
                  <a:srgbClr val="000099"/>
                </a:solidFill>
                <a:latin typeface="+mn-lt"/>
              </a:rPr>
              <a:t>.</a:t>
            </a:r>
          </a:p>
        </p:txBody>
      </p:sp>
    </p:spTree>
    <p:extLst>
      <p:ext uri="{BB962C8B-B14F-4D97-AF65-F5344CB8AC3E}">
        <p14:creationId xmlns:p14="http://schemas.microsoft.com/office/powerpoint/2010/main" val="11241652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Combining Capability with ACL</a:t>
            </a:r>
            <a:endParaRPr lang="en-US" sz="2800" dirty="0">
              <a:solidFill>
                <a:srgbClr val="C00000"/>
              </a:solidFill>
            </a:endParaRPr>
          </a:p>
        </p:txBody>
      </p:sp>
      <p:sp>
        <p:nvSpPr>
          <p:cNvPr id="2" name="Rectangle 1"/>
          <p:cNvSpPr/>
          <p:nvPr/>
        </p:nvSpPr>
        <p:spPr>
          <a:xfrm>
            <a:off x="145916" y="1370196"/>
            <a:ext cx="8135056" cy="3847207"/>
          </a:xfrm>
          <a:prstGeom prst="rect">
            <a:avLst/>
          </a:prstGeom>
        </p:spPr>
        <p:txBody>
          <a:bodyPr wrap="square">
            <a:spAutoFit/>
          </a:bodyPr>
          <a:lstStyle/>
          <a:p>
            <a:pPr marL="804863" indent="-342900" algn="just">
              <a:spcBef>
                <a:spcPts val="0"/>
              </a:spcBef>
              <a:buBlip>
                <a:blip r:embed="rId2"/>
              </a:buBlip>
            </a:pPr>
            <a:r>
              <a:rPr lang="en-US" sz="2000" dirty="0" smtClean="0">
                <a:solidFill>
                  <a:srgbClr val="800000"/>
                </a:solidFill>
                <a:latin typeface="+mn-lt"/>
              </a:rPr>
              <a:t>Privilege </a:t>
            </a:r>
            <a:r>
              <a:rPr lang="en-US" sz="2000" dirty="0">
                <a:solidFill>
                  <a:srgbClr val="800000"/>
                </a:solidFill>
                <a:latin typeface="+mn-lt"/>
              </a:rPr>
              <a:t>Escalation (see Figure 4(a)):</a:t>
            </a:r>
          </a:p>
          <a:p>
            <a:pPr marL="796925" algn="just"/>
            <a:r>
              <a:rPr lang="en-US" sz="2000" dirty="0">
                <a:solidFill>
                  <a:srgbClr val="800000"/>
                </a:solidFill>
                <a:latin typeface="+mn-lt"/>
              </a:rPr>
              <a:t>After a program gets certain capabilities, a user’s privilege is escalated when he runs the program. This is like Set-UID, which only has one capability: the root capability. A general capability framework can define multiple capabilities. A program is only granted the privileges that are necessary. Therefore, no program will have a “superpower” like Set-UID programs. This is what Trusted Solaris 8 does</a:t>
            </a:r>
            <a:r>
              <a:rPr lang="en-US" sz="2000" dirty="0" smtClean="0">
                <a:solidFill>
                  <a:srgbClr val="800000"/>
                </a:solidFill>
                <a:latin typeface="+mn-lt"/>
              </a:rPr>
              <a:t>.</a:t>
            </a:r>
          </a:p>
          <a:p>
            <a:pPr marL="796925" algn="just"/>
            <a:endParaRPr lang="en-US" sz="2000" dirty="0" smtClean="0">
              <a:solidFill>
                <a:srgbClr val="800000"/>
              </a:solidFill>
              <a:latin typeface="+mn-lt"/>
            </a:endParaRPr>
          </a:p>
          <a:p>
            <a:endParaRPr lang="en-US" dirty="0"/>
          </a:p>
          <a:p>
            <a:pPr marL="796925" algn="just"/>
            <a:endParaRPr lang="en-US" sz="20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317305"/>
            <a:ext cx="6787662" cy="142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602523" y="5741876"/>
            <a:ext cx="3903052" cy="369332"/>
          </a:xfrm>
          <a:prstGeom prst="rect">
            <a:avLst/>
          </a:prstGeom>
        </p:spPr>
        <p:txBody>
          <a:bodyPr wrap="square">
            <a:spAutoFit/>
          </a:bodyPr>
          <a:lstStyle/>
          <a:p>
            <a:pPr marL="796925" lvl="2" algn="just"/>
            <a:r>
              <a:rPr lang="en-US" sz="1800" dirty="0">
                <a:solidFill>
                  <a:srgbClr val="000099"/>
                </a:solidFill>
                <a:latin typeface="+mn-lt"/>
              </a:rPr>
              <a:t>Privilege Escalation</a:t>
            </a:r>
          </a:p>
        </p:txBody>
      </p:sp>
    </p:spTree>
    <p:extLst>
      <p:ext uri="{BB962C8B-B14F-4D97-AF65-F5344CB8AC3E}">
        <p14:creationId xmlns:p14="http://schemas.microsoft.com/office/powerpoint/2010/main" val="14410124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r>
              <a:rPr lang="en-US" sz="2800" b="1" dirty="0">
                <a:solidFill>
                  <a:srgbClr val="C00000"/>
                </a:solidFill>
              </a:rPr>
              <a:t>Combining Capability with ACL</a:t>
            </a:r>
            <a:endParaRPr lang="en-US" sz="2800" dirty="0">
              <a:solidFill>
                <a:srgbClr val="C00000"/>
              </a:solidFill>
            </a:endParaRPr>
          </a:p>
        </p:txBody>
      </p:sp>
      <p:sp>
        <p:nvSpPr>
          <p:cNvPr id="2" name="Rectangle 1"/>
          <p:cNvSpPr/>
          <p:nvPr/>
        </p:nvSpPr>
        <p:spPr>
          <a:xfrm>
            <a:off x="145916" y="1370196"/>
            <a:ext cx="8135056" cy="3231654"/>
          </a:xfrm>
          <a:prstGeom prst="rect">
            <a:avLst/>
          </a:prstGeom>
        </p:spPr>
        <p:txBody>
          <a:bodyPr wrap="square">
            <a:spAutoFit/>
          </a:bodyPr>
          <a:lstStyle/>
          <a:p>
            <a:pPr marL="804863" indent="-342900" algn="just">
              <a:spcBef>
                <a:spcPts val="0"/>
              </a:spcBef>
              <a:buBlip>
                <a:blip r:embed="rId2"/>
              </a:buBlip>
            </a:pPr>
            <a:r>
              <a:rPr lang="en-US" sz="2000" dirty="0" smtClean="0">
                <a:solidFill>
                  <a:srgbClr val="800000"/>
                </a:solidFill>
                <a:latin typeface="+mn-lt"/>
              </a:rPr>
              <a:t>Privilege Restriction </a:t>
            </a:r>
            <a:r>
              <a:rPr lang="en-US" sz="2000" dirty="0">
                <a:solidFill>
                  <a:srgbClr val="800000"/>
                </a:solidFill>
                <a:latin typeface="+mn-lt"/>
              </a:rPr>
              <a:t>(see </a:t>
            </a:r>
            <a:r>
              <a:rPr lang="en-US" sz="2000" dirty="0" smtClean="0">
                <a:solidFill>
                  <a:srgbClr val="800000"/>
                </a:solidFill>
                <a:latin typeface="+mn-lt"/>
              </a:rPr>
              <a:t>Figure):</a:t>
            </a:r>
            <a:endParaRPr lang="en-US" sz="2000" dirty="0">
              <a:solidFill>
                <a:srgbClr val="800000"/>
              </a:solidFill>
              <a:latin typeface="+mn-lt"/>
            </a:endParaRPr>
          </a:p>
          <a:p>
            <a:pPr marL="796925" algn="just"/>
            <a:r>
              <a:rPr lang="en-US" sz="2000" dirty="0">
                <a:solidFill>
                  <a:srgbClr val="800000"/>
                </a:solidFill>
                <a:latin typeface="+mn-lt"/>
              </a:rPr>
              <a:t>User can further restrict a program’s privilege. For example, if a program does not need to write to any file, the user can remove the file-writing capability from this program. Therefore, if the program is compromised, and tries to write to the user’s files, the access will be denied even though it is allowed by </a:t>
            </a:r>
            <a:r>
              <a:rPr lang="en-US" sz="2000" dirty="0" smtClean="0">
                <a:solidFill>
                  <a:srgbClr val="800000"/>
                </a:solidFill>
                <a:latin typeface="+mn-lt"/>
              </a:rPr>
              <a:t>ACL</a:t>
            </a:r>
          </a:p>
          <a:p>
            <a:pPr marL="796925" algn="just"/>
            <a:endParaRPr lang="en-US" sz="2000" dirty="0" smtClean="0">
              <a:solidFill>
                <a:srgbClr val="800000"/>
              </a:solidFill>
              <a:latin typeface="+mn-lt"/>
            </a:endParaRPr>
          </a:p>
          <a:p>
            <a:endParaRPr lang="en-US" dirty="0"/>
          </a:p>
          <a:p>
            <a:pPr marL="796925" algn="just"/>
            <a:endParaRPr lang="en-US" sz="2000" dirty="0"/>
          </a:p>
        </p:txBody>
      </p:sp>
      <p:sp>
        <p:nvSpPr>
          <p:cNvPr id="3" name="Rectangle 2"/>
          <p:cNvSpPr/>
          <p:nvPr/>
        </p:nvSpPr>
        <p:spPr>
          <a:xfrm>
            <a:off x="2602523" y="5372544"/>
            <a:ext cx="3903052" cy="369332"/>
          </a:xfrm>
          <a:prstGeom prst="rect">
            <a:avLst/>
          </a:prstGeom>
        </p:spPr>
        <p:txBody>
          <a:bodyPr wrap="square">
            <a:spAutoFit/>
          </a:bodyPr>
          <a:lstStyle/>
          <a:p>
            <a:pPr marL="796925" lvl="2" algn="just"/>
            <a:r>
              <a:rPr lang="en-US" sz="1800" dirty="0">
                <a:solidFill>
                  <a:srgbClr val="000099"/>
                </a:solidFill>
                <a:latin typeface="+mn-lt"/>
              </a:rPr>
              <a:t>Privilege </a:t>
            </a:r>
            <a:r>
              <a:rPr lang="en-US" sz="1800" dirty="0" smtClean="0">
                <a:solidFill>
                  <a:srgbClr val="000099"/>
                </a:solidFill>
                <a:latin typeface="+mn-lt"/>
              </a:rPr>
              <a:t>restriction</a:t>
            </a:r>
            <a:endParaRPr lang="en-US" sz="1800" dirty="0">
              <a:solidFill>
                <a:srgbClr val="000099"/>
              </a:solidFill>
              <a:latin typeface="+mn-lt"/>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709" y="3879125"/>
            <a:ext cx="6922305" cy="1460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292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3954929"/>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Authorization State</a:t>
            </a:r>
          </a:p>
          <a:p>
            <a:pPr marL="1149350" lvl="2" indent="-352425" algn="just">
              <a:spcBef>
                <a:spcPts val="600"/>
              </a:spcBef>
              <a:buBlip>
                <a:blip r:embed="rId3"/>
              </a:buBlip>
            </a:pPr>
            <a:r>
              <a:rPr lang="en-US" sz="1800" dirty="0" smtClean="0">
                <a:solidFill>
                  <a:srgbClr val="000099"/>
                </a:solidFill>
                <a:latin typeface="+mn-lt"/>
              </a:rPr>
              <a:t>In database application, </a:t>
            </a:r>
            <a:r>
              <a:rPr lang="en-US" sz="1800" dirty="0">
                <a:solidFill>
                  <a:srgbClr val="000099"/>
                </a:solidFill>
                <a:latin typeface="+mn-lt"/>
              </a:rPr>
              <a:t>the model can be extended by </a:t>
            </a:r>
            <a:r>
              <a:rPr lang="en-US" sz="1800" dirty="0" smtClean="0">
                <a:solidFill>
                  <a:srgbClr val="000099"/>
                </a:solidFill>
                <a:latin typeface="+mn-lt"/>
              </a:rPr>
              <a:t>considering, in </a:t>
            </a:r>
            <a:r>
              <a:rPr lang="en-US" sz="1800" dirty="0">
                <a:solidFill>
                  <a:srgbClr val="000099"/>
                </a:solidFill>
                <a:latin typeface="+mn-lt"/>
              </a:rPr>
              <a:t>the specification of the authorizations, conditions which must be satisfied in order for the objects to use the authorizations. In this case, each entry </a:t>
            </a:r>
            <a:r>
              <a:rPr lang="en-US" sz="1800" i="1" dirty="0">
                <a:solidFill>
                  <a:srgbClr val="000099"/>
                </a:solidFill>
                <a:latin typeface="+mn-lt"/>
              </a:rPr>
              <a:t>A[s</a:t>
            </a:r>
            <a:r>
              <a:rPr lang="en-US" sz="1800" i="1" dirty="0" smtClean="0">
                <a:solidFill>
                  <a:srgbClr val="000099"/>
                </a:solidFill>
                <a:latin typeface="+mn-lt"/>
              </a:rPr>
              <a:t>, o</a:t>
            </a:r>
            <a:r>
              <a:rPr lang="en-US" sz="1800" i="1" dirty="0">
                <a:solidFill>
                  <a:srgbClr val="000099"/>
                </a:solidFill>
                <a:latin typeface="+mn-lt"/>
              </a:rPr>
              <a:t>] </a:t>
            </a:r>
            <a:r>
              <a:rPr lang="en-US" sz="1800" dirty="0">
                <a:solidFill>
                  <a:srgbClr val="000099"/>
                </a:solidFill>
                <a:latin typeface="+mn-lt"/>
              </a:rPr>
              <a:t>of the matrix is a decision rule which specifies, besides the access modes </a:t>
            </a:r>
            <a:r>
              <a:rPr lang="en-US" sz="1800" i="1" dirty="0">
                <a:solidFill>
                  <a:srgbClr val="000099"/>
                </a:solidFill>
                <a:latin typeface="+mn-lt"/>
              </a:rPr>
              <a:t>s</a:t>
            </a:r>
            <a:r>
              <a:rPr lang="en-US" sz="1800" dirty="0">
                <a:solidFill>
                  <a:srgbClr val="000099"/>
                </a:solidFill>
                <a:latin typeface="+mn-lt"/>
              </a:rPr>
              <a:t> is authorized for on </a:t>
            </a:r>
            <a:r>
              <a:rPr lang="en-US" sz="1800" i="1" dirty="0">
                <a:solidFill>
                  <a:srgbClr val="000099"/>
                </a:solidFill>
                <a:latin typeface="+mn-lt"/>
              </a:rPr>
              <a:t>o, </a:t>
            </a:r>
            <a:r>
              <a:rPr lang="en-US" sz="1800" dirty="0">
                <a:solidFill>
                  <a:srgbClr val="000099"/>
                </a:solidFill>
                <a:latin typeface="+mn-lt"/>
              </a:rPr>
              <a:t>also the conditions to be satisfied in order for </a:t>
            </a:r>
            <a:r>
              <a:rPr lang="en-US" sz="1800" i="1" dirty="0">
                <a:solidFill>
                  <a:srgbClr val="000099"/>
                </a:solidFill>
                <a:latin typeface="+mn-lt"/>
              </a:rPr>
              <a:t>s</a:t>
            </a:r>
            <a:r>
              <a:rPr lang="en-US" sz="1800" dirty="0">
                <a:solidFill>
                  <a:srgbClr val="000099"/>
                </a:solidFill>
                <a:latin typeface="+mn-lt"/>
              </a:rPr>
              <a:t> to exercise the access </a:t>
            </a:r>
            <a:r>
              <a:rPr lang="en-US" sz="1800" dirty="0" smtClean="0">
                <a:solidFill>
                  <a:srgbClr val="000099"/>
                </a:solidFill>
                <a:latin typeface="+mn-lt"/>
              </a:rPr>
              <a:t>modes.</a:t>
            </a:r>
          </a:p>
          <a:p>
            <a:pPr marL="1149350" lvl="2" indent="-352425" algn="just">
              <a:spcBef>
                <a:spcPts val="600"/>
              </a:spcBef>
              <a:buBlip>
                <a:blip r:embed="rId3"/>
              </a:buBlip>
            </a:pPr>
            <a:r>
              <a:rPr lang="en-US" sz="1800" dirty="0" smtClean="0">
                <a:solidFill>
                  <a:srgbClr val="000099"/>
                </a:solidFill>
                <a:latin typeface="+mn-lt"/>
              </a:rPr>
              <a:t>Possible </a:t>
            </a:r>
            <a:r>
              <a:rPr lang="en-US" sz="1800" dirty="0">
                <a:solidFill>
                  <a:srgbClr val="000099"/>
                </a:solidFill>
                <a:latin typeface="+mn-lt"/>
              </a:rPr>
              <a:t>conditions </a:t>
            </a:r>
            <a:r>
              <a:rPr lang="en-US" sz="1800" dirty="0" smtClean="0">
                <a:solidFill>
                  <a:srgbClr val="000099"/>
                </a:solidFill>
                <a:latin typeface="+mn-lt"/>
              </a:rPr>
              <a:t>are:</a:t>
            </a:r>
          </a:p>
          <a:p>
            <a:pPr marL="1606550" lvl="3" indent="-352425" algn="just">
              <a:spcBef>
                <a:spcPts val="600"/>
              </a:spcBef>
              <a:buBlip>
                <a:blip r:embed="rId4"/>
              </a:buBlip>
            </a:pPr>
            <a:r>
              <a:rPr lang="en-US" sz="1800" dirty="0">
                <a:solidFill>
                  <a:srgbClr val="000099"/>
                </a:solidFill>
                <a:latin typeface="+mn-lt"/>
              </a:rPr>
              <a:t>Data-dependent conditions:  </a:t>
            </a:r>
            <a:r>
              <a:rPr lang="en-US" sz="1800" dirty="0">
                <a:solidFill>
                  <a:srgbClr val="7030A0"/>
                </a:solidFill>
                <a:latin typeface="+mn-lt"/>
              </a:rPr>
              <a:t>specify constraints on the value of the accessed data. For example, a subject may be authorized to read from the EMPLOYEE table only if salary </a:t>
            </a:r>
            <a:r>
              <a:rPr lang="en-US" sz="1800" dirty="0">
                <a:solidFill>
                  <a:srgbClr val="7030A0"/>
                </a:solidFill>
                <a:latin typeface="+mn-lt"/>
                <a:sym typeface="Symbol"/>
              </a:rPr>
              <a:t></a:t>
            </a:r>
            <a:r>
              <a:rPr lang="en-US" sz="1800" dirty="0">
                <a:solidFill>
                  <a:srgbClr val="7030A0"/>
                </a:solidFill>
                <a:latin typeface="+mn-lt"/>
              </a:rPr>
              <a:t> </a:t>
            </a:r>
            <a:r>
              <a:rPr lang="en-US" sz="1800" dirty="0" smtClean="0">
                <a:solidFill>
                  <a:srgbClr val="7030A0"/>
                </a:solidFill>
                <a:latin typeface="+mn-lt"/>
              </a:rPr>
              <a:t>1000.</a:t>
            </a:r>
          </a:p>
        </p:txBody>
      </p:sp>
    </p:spTree>
    <p:extLst>
      <p:ext uri="{BB962C8B-B14F-4D97-AF65-F5344CB8AC3E}">
        <p14:creationId xmlns:p14="http://schemas.microsoft.com/office/powerpoint/2010/main" val="1314785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785926"/>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Authorization State</a:t>
            </a:r>
          </a:p>
          <a:p>
            <a:pPr marL="1606550" lvl="3" indent="-352425" algn="just">
              <a:spcBef>
                <a:spcPts val="600"/>
              </a:spcBef>
              <a:buBlip>
                <a:blip r:embed="rId3"/>
              </a:buBlip>
            </a:pPr>
            <a:r>
              <a:rPr lang="en-US" sz="1800" dirty="0">
                <a:solidFill>
                  <a:srgbClr val="000099"/>
                </a:solidFill>
                <a:latin typeface="+mn-lt"/>
              </a:rPr>
              <a:t>Time-dependent conditions:  </a:t>
            </a:r>
            <a:r>
              <a:rPr lang="en-US" sz="1800" dirty="0">
                <a:solidFill>
                  <a:srgbClr val="7030A0"/>
                </a:solidFill>
                <a:latin typeface="+mn-lt"/>
              </a:rPr>
              <a:t>specify constraints on the time an access can take place. For example, a subject may be authorized to read from the EMPLOYEE table only between 8:00am and </a:t>
            </a:r>
            <a:r>
              <a:rPr lang="en-US" sz="1800" dirty="0" smtClean="0">
                <a:solidFill>
                  <a:srgbClr val="7030A0"/>
                </a:solidFill>
                <a:latin typeface="+mn-lt"/>
              </a:rPr>
              <a:t>5:00pm.</a:t>
            </a:r>
          </a:p>
          <a:p>
            <a:pPr marL="1606550" lvl="3" indent="-352425" algn="just">
              <a:spcBef>
                <a:spcPts val="600"/>
              </a:spcBef>
              <a:buBlip>
                <a:blip r:embed="rId3"/>
              </a:buBlip>
            </a:pPr>
            <a:r>
              <a:rPr lang="en-US" sz="1800" dirty="0" smtClean="0">
                <a:solidFill>
                  <a:srgbClr val="000099"/>
                </a:solidFill>
                <a:latin typeface="+mn-lt"/>
              </a:rPr>
              <a:t>Context-dependent</a:t>
            </a:r>
            <a:r>
              <a:rPr lang="en-US" sz="1800" i="1" dirty="0" smtClean="0">
                <a:solidFill>
                  <a:srgbClr val="000099"/>
                </a:solidFill>
                <a:latin typeface="+mn-lt"/>
              </a:rPr>
              <a:t> </a:t>
            </a:r>
            <a:r>
              <a:rPr lang="en-US" sz="1800" dirty="0">
                <a:solidFill>
                  <a:srgbClr val="000099"/>
                </a:solidFill>
                <a:latin typeface="+mn-lt"/>
              </a:rPr>
              <a:t>conditions: </a:t>
            </a:r>
            <a:r>
              <a:rPr lang="en-US" sz="1800" dirty="0">
                <a:solidFill>
                  <a:srgbClr val="7030A0"/>
                </a:solidFill>
                <a:latin typeface="+mn-lt"/>
              </a:rPr>
              <a:t>specify constraints on combinations of data which can be accessed. For example, a subject may be authorized to read the names of the employees and the salaries of the employees, </a:t>
            </a:r>
            <a:r>
              <a:rPr lang="en-US" sz="1800" i="1" dirty="0">
                <a:solidFill>
                  <a:srgbClr val="7030A0"/>
                </a:solidFill>
                <a:latin typeface="+mn-lt"/>
              </a:rPr>
              <a:t>but he cannot read the two fields together</a:t>
            </a:r>
            <a:r>
              <a:rPr lang="en-US" sz="1800" dirty="0">
                <a:solidFill>
                  <a:srgbClr val="7030A0"/>
                </a:solidFill>
                <a:latin typeface="+mn-lt"/>
              </a:rPr>
              <a:t> and get the association pairs </a:t>
            </a:r>
            <a:r>
              <a:rPr lang="en-US" sz="1800" dirty="0" smtClean="0">
                <a:solidFill>
                  <a:srgbClr val="7030A0"/>
                </a:solidFill>
                <a:latin typeface="+mn-lt"/>
              </a:rPr>
              <a:t>'name-salary</a:t>
            </a:r>
            <a:r>
              <a:rPr lang="en-US" sz="1800" dirty="0" smtClean="0">
                <a:solidFill>
                  <a:srgbClr val="7030A0"/>
                </a:solidFill>
                <a:latin typeface="+mn-lt"/>
              </a:rPr>
              <a:t>'.</a:t>
            </a:r>
          </a:p>
          <a:p>
            <a:pPr marL="1606550" lvl="3" indent="-352425" algn="just">
              <a:spcBef>
                <a:spcPts val="600"/>
              </a:spcBef>
              <a:buBlip>
                <a:blip r:embed="rId3"/>
              </a:buBlip>
            </a:pPr>
            <a:r>
              <a:rPr lang="en-US" sz="1800" dirty="0" smtClean="0">
                <a:solidFill>
                  <a:srgbClr val="000099"/>
                </a:solidFill>
                <a:latin typeface="+mn-lt"/>
              </a:rPr>
              <a:t>History-dependent</a:t>
            </a:r>
            <a:r>
              <a:rPr lang="en-US" sz="1800" i="1" dirty="0" smtClean="0">
                <a:solidFill>
                  <a:srgbClr val="000099"/>
                </a:solidFill>
                <a:latin typeface="+mn-lt"/>
              </a:rPr>
              <a:t> </a:t>
            </a:r>
            <a:r>
              <a:rPr lang="en-US" sz="1800" dirty="0">
                <a:solidFill>
                  <a:srgbClr val="000099"/>
                </a:solidFill>
                <a:latin typeface="+mn-lt"/>
              </a:rPr>
              <a:t>conditions: </a:t>
            </a:r>
            <a:r>
              <a:rPr lang="en-US" sz="1800" dirty="0">
                <a:solidFill>
                  <a:srgbClr val="7030A0"/>
                </a:solidFill>
                <a:latin typeface="+mn-lt"/>
              </a:rPr>
              <a:t>specify constraints dependent on previously performed accesses. For example, a subject may be authorized to read the salaries of the employees if he has not previously read the names of the employees</a:t>
            </a:r>
            <a:r>
              <a:rPr lang="en-US" sz="1800" dirty="0" smtClean="0">
                <a:solidFill>
                  <a:srgbClr val="7030A0"/>
                </a:solidFill>
                <a:latin typeface="+mn-lt"/>
              </a:rPr>
              <a:t>.</a:t>
            </a:r>
          </a:p>
        </p:txBody>
      </p:sp>
    </p:spTree>
    <p:extLst>
      <p:ext uri="{BB962C8B-B14F-4D97-AF65-F5344CB8AC3E}">
        <p14:creationId xmlns:p14="http://schemas.microsoft.com/office/powerpoint/2010/main" val="1850461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2139047"/>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Access </a:t>
            </a:r>
            <a:r>
              <a:rPr lang="en-US" sz="2000" dirty="0">
                <a:solidFill>
                  <a:srgbClr val="800000"/>
                </a:solidFill>
                <a:latin typeface="+mn-lt"/>
              </a:rPr>
              <a:t>M</a:t>
            </a:r>
            <a:r>
              <a:rPr lang="en-US" sz="2000" dirty="0" smtClean="0">
                <a:solidFill>
                  <a:srgbClr val="800000"/>
                </a:solidFill>
                <a:latin typeface="+mn-lt"/>
              </a:rPr>
              <a:t>odes</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set of access modes depends on the type of the considered objects and of the system functionality. Common modes are: </a:t>
            </a:r>
            <a:r>
              <a:rPr lang="en-US" sz="1800" i="1" dirty="0">
                <a:solidFill>
                  <a:srgbClr val="FF0000"/>
                </a:solidFill>
                <a:latin typeface="+mn-lt"/>
              </a:rPr>
              <a:t>read</a:t>
            </a:r>
            <a:r>
              <a:rPr lang="en-US" sz="1800" dirty="0">
                <a:solidFill>
                  <a:srgbClr val="000099"/>
                </a:solidFill>
                <a:latin typeface="+mn-lt"/>
              </a:rPr>
              <a:t>, </a:t>
            </a:r>
            <a:r>
              <a:rPr lang="en-US" sz="1800" i="1" dirty="0">
                <a:solidFill>
                  <a:srgbClr val="FF0000"/>
                </a:solidFill>
                <a:latin typeface="+mn-lt"/>
              </a:rPr>
              <a:t>write</a:t>
            </a:r>
            <a:r>
              <a:rPr lang="en-US" sz="1800" dirty="0">
                <a:solidFill>
                  <a:srgbClr val="000099"/>
                </a:solidFill>
                <a:latin typeface="+mn-lt"/>
              </a:rPr>
              <a:t>, </a:t>
            </a:r>
            <a:r>
              <a:rPr lang="en-US" sz="1800" i="1" dirty="0">
                <a:solidFill>
                  <a:srgbClr val="FF0000"/>
                </a:solidFill>
                <a:latin typeface="+mn-lt"/>
              </a:rPr>
              <a:t>append</a:t>
            </a:r>
            <a:r>
              <a:rPr lang="en-US" sz="1800" dirty="0">
                <a:solidFill>
                  <a:srgbClr val="000099"/>
                </a:solidFill>
                <a:latin typeface="+mn-lt"/>
              </a:rPr>
              <a:t>, </a:t>
            </a:r>
            <a:r>
              <a:rPr lang="en-US" sz="1800" i="1" dirty="0">
                <a:solidFill>
                  <a:srgbClr val="FF0000"/>
                </a:solidFill>
                <a:latin typeface="+mn-lt"/>
              </a:rPr>
              <a:t>execute</a:t>
            </a:r>
            <a:r>
              <a:rPr lang="en-US" sz="1800" dirty="0">
                <a:solidFill>
                  <a:srgbClr val="000099"/>
                </a:solidFill>
                <a:latin typeface="+mn-lt"/>
              </a:rPr>
              <a:t>, and </a:t>
            </a:r>
            <a:r>
              <a:rPr lang="en-US" sz="1800" i="1" dirty="0">
                <a:solidFill>
                  <a:srgbClr val="FF0000"/>
                </a:solidFill>
                <a:latin typeface="+mn-lt"/>
              </a:rPr>
              <a:t>own</a:t>
            </a:r>
            <a:r>
              <a:rPr lang="en-US" sz="1800" dirty="0">
                <a:solidFill>
                  <a:srgbClr val="000099"/>
                </a:solidFill>
                <a:latin typeface="+mn-lt"/>
              </a:rPr>
              <a:t>. If the matrix entry A[s, o] contains own access mode, s is considered the owner of o, as such, s is allowed to administer the authorization on o (DAC). This is shown in Table 2. </a:t>
            </a:r>
            <a:endParaRPr lang="en-US" sz="1800" dirty="0" smtClean="0">
              <a:solidFill>
                <a:srgbClr val="000099"/>
              </a:solidFill>
              <a:latin typeface="+mn-lt"/>
            </a:endParaRPr>
          </a:p>
        </p:txBody>
      </p:sp>
    </p:spTree>
    <p:extLst>
      <p:ext uri="{BB962C8B-B14F-4D97-AF65-F5344CB8AC3E}">
        <p14:creationId xmlns:p14="http://schemas.microsoft.com/office/powerpoint/2010/main" val="3242596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57200" y="445477"/>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086675"/>
            <a:ext cx="8135056" cy="400110"/>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Table 2: </a:t>
            </a:r>
            <a:r>
              <a:rPr lang="en-US" sz="2000" dirty="0">
                <a:solidFill>
                  <a:srgbClr val="800000"/>
                </a:solidFill>
                <a:latin typeface="+mn-lt"/>
              </a:rPr>
              <a:t>Primitive operations of the access matrix model</a:t>
            </a:r>
            <a:endParaRPr lang="en-US" sz="2000" dirty="0" smtClean="0">
              <a:solidFill>
                <a:srgbClr val="800000"/>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161007738"/>
              </p:ext>
            </p:extLst>
          </p:nvPr>
        </p:nvGraphicFramePr>
        <p:xfrm>
          <a:off x="515814" y="1606183"/>
          <a:ext cx="8299941" cy="4454295"/>
        </p:xfrm>
        <a:graphic>
          <a:graphicData uri="http://schemas.openxmlformats.org/drawingml/2006/table">
            <a:tbl>
              <a:tblPr firstRow="1" firstCol="1" bandRow="1">
                <a:tableStyleId>{5940675A-B579-460E-94D1-54222C63F5DA}</a:tableStyleId>
              </a:tblPr>
              <a:tblGrid>
                <a:gridCol w="2239109">
                  <a:extLst>
                    <a:ext uri="{9D8B030D-6E8A-4147-A177-3AD203B41FA5}">
                      <a16:colId xmlns:a16="http://schemas.microsoft.com/office/drawing/2014/main" val="20000"/>
                    </a:ext>
                  </a:extLst>
                </a:gridCol>
                <a:gridCol w="1254369">
                  <a:extLst>
                    <a:ext uri="{9D8B030D-6E8A-4147-A177-3AD203B41FA5}">
                      <a16:colId xmlns:a16="http://schemas.microsoft.com/office/drawing/2014/main" val="20001"/>
                    </a:ext>
                  </a:extLst>
                </a:gridCol>
                <a:gridCol w="4806463">
                  <a:extLst>
                    <a:ext uri="{9D8B030D-6E8A-4147-A177-3AD203B41FA5}">
                      <a16:colId xmlns:a16="http://schemas.microsoft.com/office/drawing/2014/main" val="20002"/>
                    </a:ext>
                  </a:extLst>
                </a:gridCol>
              </a:tblGrid>
              <a:tr h="194544">
                <a:tc>
                  <a:txBody>
                    <a:bodyPr/>
                    <a:lstStyle/>
                    <a:p>
                      <a:pPr marL="0" marR="0" algn="just">
                        <a:spcBef>
                          <a:spcPts val="0"/>
                        </a:spcBef>
                        <a:spcAft>
                          <a:spcPts val="0"/>
                        </a:spcAft>
                      </a:pPr>
                      <a:r>
                        <a:rPr lang="en-US" sz="1800" b="1" dirty="0">
                          <a:solidFill>
                            <a:srgbClr val="000099"/>
                          </a:solidFill>
                          <a:effectLst/>
                        </a:rPr>
                        <a:t>Operation</a:t>
                      </a:r>
                      <a:endParaRPr lang="en-US" sz="18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800" b="1">
                          <a:solidFill>
                            <a:srgbClr val="000099"/>
                          </a:solidFill>
                          <a:effectLst/>
                        </a:rPr>
                        <a:t>Condition</a:t>
                      </a:r>
                      <a:endParaRPr lang="en-US" sz="18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800" b="1" dirty="0">
                          <a:solidFill>
                            <a:srgbClr val="000099"/>
                          </a:solidFill>
                          <a:effectLst/>
                        </a:rPr>
                        <a:t>Resulting state Q’ = (S’, O’, A’)</a:t>
                      </a:r>
                      <a:endParaRPr lang="en-US" sz="18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0"/>
                  </a:ext>
                </a:extLst>
              </a:tr>
              <a:tr h="583633">
                <a:tc>
                  <a:txBody>
                    <a:bodyPr/>
                    <a:lstStyle/>
                    <a:p>
                      <a:pPr marL="0" marR="0" algn="just">
                        <a:spcBef>
                          <a:spcPts val="0"/>
                        </a:spcBef>
                        <a:spcAft>
                          <a:spcPts val="0"/>
                        </a:spcAft>
                      </a:pPr>
                      <a:r>
                        <a:rPr lang="en-US" sz="1600" b="1" dirty="0">
                          <a:solidFill>
                            <a:srgbClr val="000099"/>
                          </a:solidFill>
                          <a:effectLst/>
                        </a:rPr>
                        <a:t>Enter r into 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a:solidFill>
                            <a:srgbClr val="000099"/>
                          </a:solidFill>
                          <a:effectLst/>
                          <a:sym typeface="Symbol"/>
                        </a:rPr>
                        <a:t></a:t>
                      </a:r>
                      <a:r>
                        <a:rPr lang="en-US" sz="1600" b="1" dirty="0">
                          <a:solidFill>
                            <a:srgbClr val="000099"/>
                          </a:solidFill>
                          <a:effectLst/>
                        </a:rPr>
                        <a:t> S</a:t>
                      </a:r>
                    </a:p>
                    <a:p>
                      <a:pPr marL="0" marR="0" algn="just">
                        <a:spcBef>
                          <a:spcPts val="0"/>
                        </a:spcBef>
                        <a:spcAft>
                          <a:spcPts val="0"/>
                        </a:spcAft>
                      </a:pP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a:t>
                      </a:r>
                      <a:r>
                        <a:rPr lang="en-US" sz="1600" b="1" dirty="0">
                          <a:solidFill>
                            <a:srgbClr val="000099"/>
                          </a:solidFill>
                          <a:effectLst/>
                          <a:sym typeface="Symbol"/>
                        </a:rPr>
                        <a:t></a:t>
                      </a:r>
                      <a:r>
                        <a:rPr lang="en-US" sz="1600" b="1" dirty="0">
                          <a:solidFill>
                            <a:srgbClr val="000099"/>
                          </a:solidFill>
                          <a:effectLst/>
                        </a:rPr>
                        <a:t> O</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S; O’ = O</a:t>
                      </a:r>
                    </a:p>
                    <a:p>
                      <a:pPr marL="0" marR="0" algn="just">
                        <a:spcBef>
                          <a:spcPts val="0"/>
                        </a:spcBef>
                        <a:spcAft>
                          <a:spcPts val="0"/>
                        </a:spcAft>
                      </a:pPr>
                      <a:r>
                        <a:rPr lang="en-US" sz="1600" b="1" dirty="0">
                          <a:solidFill>
                            <a:srgbClr val="000099"/>
                          </a:solidFill>
                          <a:effectLst/>
                        </a:rPr>
                        <a:t>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 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a:t>
                      </a:r>
                      <a:r>
                        <a:rPr lang="en-US" sz="1600" b="1" dirty="0">
                          <a:solidFill>
                            <a:srgbClr val="000099"/>
                          </a:solidFill>
                          <a:effectLst/>
                          <a:sym typeface="Symbol"/>
                        </a:rPr>
                        <a:t></a:t>
                      </a:r>
                      <a:r>
                        <a:rPr lang="en-US" sz="1600" b="1" dirty="0">
                          <a:solidFill>
                            <a:srgbClr val="000099"/>
                          </a:solidFill>
                          <a:effectLst/>
                        </a:rPr>
                        <a:t> {</a:t>
                      </a:r>
                      <a:r>
                        <a:rPr lang="en-US" sz="1600" b="1" dirty="0" smtClean="0">
                          <a:solidFill>
                            <a:srgbClr val="000099"/>
                          </a:solidFill>
                          <a:effectLst/>
                        </a:rPr>
                        <a:t>r}</a:t>
                      </a:r>
                      <a:r>
                        <a:rPr lang="en-US" sz="1600" b="1" baseline="0" dirty="0" smtClean="0">
                          <a:solidFill>
                            <a:srgbClr val="000099"/>
                          </a:solidFill>
                          <a:effectLst/>
                        </a:rPr>
                        <a:t>  </a:t>
                      </a:r>
                    </a:p>
                    <a:p>
                      <a:pPr marL="0" marR="0" algn="just">
                        <a:spcBef>
                          <a:spcPts val="0"/>
                        </a:spcBef>
                        <a:spcAft>
                          <a:spcPts val="0"/>
                        </a:spcAft>
                      </a:pPr>
                      <a:r>
                        <a:rPr lang="en-US" sz="1600" b="1" dirty="0" smtClean="0">
                          <a:solidFill>
                            <a:srgbClr val="000099"/>
                          </a:solidFill>
                          <a:effectLst/>
                        </a:rPr>
                        <a:t>A</a:t>
                      </a:r>
                      <a:r>
                        <a:rPr lang="en-US" sz="1600" b="1" dirty="0">
                          <a:solidFill>
                            <a:srgbClr val="000099"/>
                          </a:solidFill>
                          <a:effectLst/>
                        </a:rPr>
                        <a:t>’[</a:t>
                      </a:r>
                      <a:r>
                        <a:rPr lang="en-US" sz="1600" b="1" dirty="0" err="1">
                          <a:solidFill>
                            <a:srgbClr val="000099"/>
                          </a:solidFill>
                          <a:effectLst/>
                        </a:rPr>
                        <a:t>s</a:t>
                      </a:r>
                      <a:r>
                        <a:rPr lang="en-US" sz="1600" b="1" baseline="-25000" dirty="0" err="1">
                          <a:solidFill>
                            <a:srgbClr val="000099"/>
                          </a:solidFill>
                          <a:effectLst/>
                        </a:rPr>
                        <a:t>m</a:t>
                      </a:r>
                      <a:r>
                        <a:rPr lang="en-US" sz="1600" b="1" dirty="0">
                          <a:solidFill>
                            <a:srgbClr val="000099"/>
                          </a:solidFill>
                          <a:effectLst/>
                        </a:rPr>
                        <a:t>, o</a:t>
                      </a:r>
                      <a:r>
                        <a:rPr lang="en-US" sz="1600" b="1" baseline="-25000" dirty="0">
                          <a:solidFill>
                            <a:srgbClr val="000099"/>
                          </a:solidFill>
                          <a:effectLst/>
                        </a:rPr>
                        <a:t>k</a:t>
                      </a:r>
                      <a:r>
                        <a:rPr lang="en-US" sz="1600" b="1" dirty="0">
                          <a:solidFill>
                            <a:srgbClr val="000099"/>
                          </a:solidFill>
                          <a:effectLst/>
                        </a:rPr>
                        <a:t>] = A[</a:t>
                      </a:r>
                      <a:r>
                        <a:rPr lang="en-US" sz="1600" b="1" dirty="0" err="1">
                          <a:solidFill>
                            <a:srgbClr val="000099"/>
                          </a:solidFill>
                          <a:effectLst/>
                        </a:rPr>
                        <a:t>s</a:t>
                      </a:r>
                      <a:r>
                        <a:rPr lang="en-US" sz="1600" b="1" baseline="-25000" dirty="0" err="1">
                          <a:solidFill>
                            <a:srgbClr val="000099"/>
                          </a:solidFill>
                          <a:effectLst/>
                        </a:rPr>
                        <a:t>m</a:t>
                      </a:r>
                      <a:r>
                        <a:rPr lang="en-US" sz="1600" b="1" dirty="0">
                          <a:solidFill>
                            <a:srgbClr val="000099"/>
                          </a:solidFill>
                          <a:effectLst/>
                        </a:rPr>
                        <a:t>, o</a:t>
                      </a:r>
                      <a:r>
                        <a:rPr lang="en-US" sz="1600" b="1" baseline="-25000" dirty="0">
                          <a:solidFill>
                            <a:srgbClr val="000099"/>
                          </a:solidFill>
                          <a:effectLst/>
                        </a:rPr>
                        <a:t>k</a:t>
                      </a:r>
                      <a:r>
                        <a:rPr lang="en-US" sz="1600" b="1" dirty="0">
                          <a:solidFill>
                            <a:srgbClr val="000099"/>
                          </a:solidFill>
                          <a:effectLst/>
                        </a:rPr>
                        <a:t>] k </a:t>
                      </a:r>
                      <a:r>
                        <a:rPr lang="en-US" sz="1600" b="1" dirty="0">
                          <a:solidFill>
                            <a:srgbClr val="000099"/>
                          </a:solidFill>
                          <a:effectLst/>
                          <a:sym typeface="Symbol"/>
                        </a:rPr>
                        <a:t></a:t>
                      </a:r>
                      <a:r>
                        <a:rPr lang="en-US" sz="1600" b="1" dirty="0">
                          <a:solidFill>
                            <a:srgbClr val="000099"/>
                          </a:solidFill>
                          <a:effectLst/>
                        </a:rPr>
                        <a:t> j, m </a:t>
                      </a:r>
                      <a:r>
                        <a:rPr lang="en-US" sz="1600" b="1" dirty="0">
                          <a:solidFill>
                            <a:srgbClr val="000099"/>
                          </a:solidFill>
                          <a:effectLst/>
                          <a:sym typeface="Symbol"/>
                        </a:rPr>
                        <a:t></a:t>
                      </a:r>
                      <a:r>
                        <a:rPr lang="en-US" sz="1600" b="1" dirty="0">
                          <a:solidFill>
                            <a:srgbClr val="000099"/>
                          </a:solidFill>
                          <a:effectLst/>
                        </a:rPr>
                        <a:t> </a:t>
                      </a:r>
                      <a:r>
                        <a:rPr lang="en-US" sz="1600" b="1" dirty="0" err="1">
                          <a:solidFill>
                            <a:srgbClr val="000099"/>
                          </a:solidFill>
                          <a:effectLst/>
                        </a:rPr>
                        <a:t>i</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1"/>
                  </a:ext>
                </a:extLst>
              </a:tr>
              <a:tr h="583633">
                <a:tc>
                  <a:txBody>
                    <a:bodyPr/>
                    <a:lstStyle/>
                    <a:p>
                      <a:pPr marL="0" marR="0" algn="just">
                        <a:spcBef>
                          <a:spcPts val="0"/>
                        </a:spcBef>
                        <a:spcAft>
                          <a:spcPts val="0"/>
                        </a:spcAft>
                      </a:pPr>
                      <a:r>
                        <a:rPr lang="en-US" sz="1600" b="1" dirty="0">
                          <a:solidFill>
                            <a:srgbClr val="000099"/>
                          </a:solidFill>
                          <a:effectLst/>
                        </a:rPr>
                        <a:t>Delete r from 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a:solidFill>
                            <a:srgbClr val="000099"/>
                          </a:solidFill>
                          <a:effectLst/>
                        </a:rPr>
                        <a:t>s</a:t>
                      </a:r>
                      <a:r>
                        <a:rPr lang="en-US" sz="1600" b="1" baseline="-25000">
                          <a:solidFill>
                            <a:srgbClr val="000099"/>
                          </a:solidFill>
                          <a:effectLst/>
                        </a:rPr>
                        <a:t>i</a:t>
                      </a:r>
                      <a:r>
                        <a:rPr lang="en-US" sz="1600" b="1">
                          <a:solidFill>
                            <a:srgbClr val="000099"/>
                          </a:solidFill>
                          <a:effectLst/>
                        </a:rPr>
                        <a:t> </a:t>
                      </a:r>
                      <a:r>
                        <a:rPr lang="en-US" sz="1600" b="1">
                          <a:solidFill>
                            <a:srgbClr val="000099"/>
                          </a:solidFill>
                          <a:effectLst/>
                          <a:sym typeface="Symbol"/>
                        </a:rPr>
                        <a:t></a:t>
                      </a:r>
                      <a:r>
                        <a:rPr lang="en-US" sz="1600" b="1">
                          <a:solidFill>
                            <a:srgbClr val="000099"/>
                          </a:solidFill>
                          <a:effectLst/>
                        </a:rPr>
                        <a:t> S</a:t>
                      </a:r>
                    </a:p>
                    <a:p>
                      <a:pPr marL="0" marR="0" algn="just">
                        <a:spcBef>
                          <a:spcPts val="0"/>
                        </a:spcBef>
                        <a:spcAft>
                          <a:spcPts val="0"/>
                        </a:spcAft>
                      </a:pPr>
                      <a:r>
                        <a:rPr lang="en-US" sz="1600" b="1">
                          <a:solidFill>
                            <a:srgbClr val="000099"/>
                          </a:solidFill>
                          <a:effectLst/>
                        </a:rPr>
                        <a:t>o</a:t>
                      </a:r>
                      <a:r>
                        <a:rPr lang="en-US" sz="1600" b="1" baseline="-25000">
                          <a:solidFill>
                            <a:srgbClr val="000099"/>
                          </a:solidFill>
                          <a:effectLst/>
                        </a:rPr>
                        <a:t>j</a:t>
                      </a:r>
                      <a:r>
                        <a:rPr lang="en-US" sz="1600" b="1">
                          <a:solidFill>
                            <a:srgbClr val="000099"/>
                          </a:solidFill>
                          <a:effectLst/>
                        </a:rPr>
                        <a:t> </a:t>
                      </a:r>
                      <a:r>
                        <a:rPr lang="en-US" sz="1600" b="1">
                          <a:solidFill>
                            <a:srgbClr val="000099"/>
                          </a:solidFill>
                          <a:effectLst/>
                          <a:sym typeface="Symbol"/>
                        </a:rPr>
                        <a:t></a:t>
                      </a:r>
                      <a:r>
                        <a:rPr lang="en-US" sz="1600" b="1">
                          <a:solidFill>
                            <a:srgbClr val="000099"/>
                          </a:solidFill>
                          <a:effectLst/>
                        </a:rPr>
                        <a:t> O</a:t>
                      </a:r>
                      <a:endParaRPr lang="en-US" sz="16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S; O’ = O</a:t>
                      </a:r>
                    </a:p>
                    <a:p>
                      <a:pPr marL="0" marR="0" algn="just">
                        <a:spcBef>
                          <a:spcPts val="0"/>
                        </a:spcBef>
                        <a:spcAft>
                          <a:spcPts val="0"/>
                        </a:spcAft>
                      </a:pPr>
                      <a:r>
                        <a:rPr lang="en-US" sz="1600" b="1" dirty="0">
                          <a:solidFill>
                            <a:srgbClr val="000099"/>
                          </a:solidFill>
                          <a:effectLst/>
                        </a:rPr>
                        <a:t>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 A[</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a:t>
                      </a:r>
                      <a:r>
                        <a:rPr lang="en-US" sz="1600" b="1" dirty="0" smtClean="0">
                          <a:solidFill>
                            <a:srgbClr val="000099"/>
                          </a:solidFill>
                          <a:effectLst/>
                        </a:rPr>
                        <a:t>r}</a:t>
                      </a:r>
                      <a:r>
                        <a:rPr lang="en-US" sz="1600" b="1" baseline="0" dirty="0" smtClean="0">
                          <a:solidFill>
                            <a:srgbClr val="000099"/>
                          </a:solidFill>
                          <a:effectLst/>
                        </a:rPr>
                        <a:t>  </a:t>
                      </a:r>
                    </a:p>
                    <a:p>
                      <a:pPr marL="0" marR="0" algn="just">
                        <a:spcBef>
                          <a:spcPts val="0"/>
                        </a:spcBef>
                        <a:spcAft>
                          <a:spcPts val="0"/>
                        </a:spcAft>
                      </a:pPr>
                      <a:r>
                        <a:rPr lang="en-US" sz="1600" b="1" dirty="0" smtClean="0">
                          <a:solidFill>
                            <a:srgbClr val="000099"/>
                          </a:solidFill>
                          <a:effectLst/>
                        </a:rPr>
                        <a:t>A</a:t>
                      </a:r>
                      <a:r>
                        <a:rPr lang="en-US" sz="1600" b="1" dirty="0">
                          <a:solidFill>
                            <a:srgbClr val="000099"/>
                          </a:solidFill>
                          <a:effectLst/>
                        </a:rPr>
                        <a:t>’[</a:t>
                      </a:r>
                      <a:r>
                        <a:rPr lang="en-US" sz="1600" b="1" dirty="0" err="1">
                          <a:solidFill>
                            <a:srgbClr val="000099"/>
                          </a:solidFill>
                          <a:effectLst/>
                        </a:rPr>
                        <a:t>s</a:t>
                      </a:r>
                      <a:r>
                        <a:rPr lang="en-US" sz="1600" b="1" baseline="-25000" dirty="0" err="1">
                          <a:solidFill>
                            <a:srgbClr val="000099"/>
                          </a:solidFill>
                          <a:effectLst/>
                        </a:rPr>
                        <a:t>m</a:t>
                      </a:r>
                      <a:r>
                        <a:rPr lang="en-US" sz="1600" b="1" dirty="0">
                          <a:solidFill>
                            <a:srgbClr val="000099"/>
                          </a:solidFill>
                          <a:effectLst/>
                        </a:rPr>
                        <a:t>, o</a:t>
                      </a:r>
                      <a:r>
                        <a:rPr lang="en-US" sz="1600" b="1" baseline="-25000" dirty="0">
                          <a:solidFill>
                            <a:srgbClr val="000099"/>
                          </a:solidFill>
                          <a:effectLst/>
                        </a:rPr>
                        <a:t>k</a:t>
                      </a:r>
                      <a:r>
                        <a:rPr lang="en-US" sz="1600" b="1" dirty="0">
                          <a:solidFill>
                            <a:srgbClr val="000099"/>
                          </a:solidFill>
                          <a:effectLst/>
                        </a:rPr>
                        <a:t>] = A[</a:t>
                      </a:r>
                      <a:r>
                        <a:rPr lang="en-US" sz="1600" b="1" dirty="0" err="1">
                          <a:solidFill>
                            <a:srgbClr val="000099"/>
                          </a:solidFill>
                          <a:effectLst/>
                        </a:rPr>
                        <a:t>s</a:t>
                      </a:r>
                      <a:r>
                        <a:rPr lang="en-US" sz="1600" b="1" baseline="-25000" dirty="0" err="1">
                          <a:solidFill>
                            <a:srgbClr val="000099"/>
                          </a:solidFill>
                          <a:effectLst/>
                        </a:rPr>
                        <a:t>m</a:t>
                      </a:r>
                      <a:r>
                        <a:rPr lang="en-US" sz="1600" b="1" dirty="0">
                          <a:solidFill>
                            <a:srgbClr val="000099"/>
                          </a:solidFill>
                          <a:effectLst/>
                        </a:rPr>
                        <a:t>, o</a:t>
                      </a:r>
                      <a:r>
                        <a:rPr lang="en-US" sz="1600" b="1" baseline="-25000" dirty="0">
                          <a:solidFill>
                            <a:srgbClr val="000099"/>
                          </a:solidFill>
                          <a:effectLst/>
                        </a:rPr>
                        <a:t>k</a:t>
                      </a:r>
                      <a:r>
                        <a:rPr lang="en-US" sz="1600" b="1" dirty="0">
                          <a:solidFill>
                            <a:srgbClr val="000099"/>
                          </a:solidFill>
                          <a:effectLst/>
                        </a:rPr>
                        <a:t>] k </a:t>
                      </a:r>
                      <a:r>
                        <a:rPr lang="en-US" sz="1600" b="1" dirty="0">
                          <a:solidFill>
                            <a:srgbClr val="000099"/>
                          </a:solidFill>
                          <a:effectLst/>
                          <a:sym typeface="Symbol"/>
                        </a:rPr>
                        <a:t></a:t>
                      </a:r>
                      <a:r>
                        <a:rPr lang="en-US" sz="1600" b="1" dirty="0">
                          <a:solidFill>
                            <a:srgbClr val="000099"/>
                          </a:solidFill>
                          <a:effectLst/>
                        </a:rPr>
                        <a:t> j, m </a:t>
                      </a:r>
                      <a:r>
                        <a:rPr lang="en-US" sz="1600" b="1" dirty="0">
                          <a:solidFill>
                            <a:srgbClr val="000099"/>
                          </a:solidFill>
                          <a:effectLst/>
                          <a:sym typeface="Symbol"/>
                        </a:rPr>
                        <a:t></a:t>
                      </a:r>
                      <a:r>
                        <a:rPr lang="en-US" sz="1600" b="1" dirty="0">
                          <a:solidFill>
                            <a:srgbClr val="000099"/>
                          </a:solidFill>
                          <a:effectLst/>
                        </a:rPr>
                        <a:t> </a:t>
                      </a:r>
                      <a:r>
                        <a:rPr lang="en-US" sz="1600" b="1" dirty="0" err="1">
                          <a:solidFill>
                            <a:srgbClr val="000099"/>
                          </a:solidFill>
                          <a:effectLst/>
                        </a:rPr>
                        <a:t>i</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2"/>
                  </a:ext>
                </a:extLst>
              </a:tr>
              <a:tr h="818149">
                <a:tc>
                  <a:txBody>
                    <a:bodyPr/>
                    <a:lstStyle/>
                    <a:p>
                      <a:pPr marL="0" marR="0" algn="just">
                        <a:spcBef>
                          <a:spcPts val="0"/>
                        </a:spcBef>
                        <a:spcAft>
                          <a:spcPts val="0"/>
                        </a:spcAft>
                      </a:pPr>
                      <a:r>
                        <a:rPr lang="en-US" sz="1600" b="1" dirty="0">
                          <a:solidFill>
                            <a:srgbClr val="000099"/>
                          </a:solidFill>
                          <a:effectLst/>
                        </a:rPr>
                        <a:t>Create subject </a:t>
                      </a:r>
                      <a:r>
                        <a:rPr lang="en-US" sz="1600" b="1" dirty="0" err="1">
                          <a:solidFill>
                            <a:srgbClr val="000099"/>
                          </a:solidFill>
                          <a:effectLst/>
                        </a:rPr>
                        <a:t>s</a:t>
                      </a:r>
                      <a:r>
                        <a:rPr lang="en-US" sz="1600" b="1" baseline="-25000" dirty="0" err="1">
                          <a:solidFill>
                            <a:srgbClr val="000099"/>
                          </a:solidFill>
                          <a:effectLst/>
                        </a:rPr>
                        <a:t>i</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a:t>
                      </a:r>
                      <a:r>
                        <a:rPr lang="en-US" sz="1600" b="1" dirty="0">
                          <a:solidFill>
                            <a:srgbClr val="000099"/>
                          </a:solidFill>
                          <a:effectLst/>
                          <a:sym typeface="Symbol"/>
                        </a:rPr>
                        <a:t></a:t>
                      </a:r>
                      <a:r>
                        <a:rPr lang="en-US" sz="1600" b="1" dirty="0">
                          <a:solidFill>
                            <a:srgbClr val="000099"/>
                          </a:solidFill>
                          <a:effectLst/>
                        </a:rPr>
                        <a:t> S</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S </a:t>
                      </a:r>
                      <a:r>
                        <a:rPr lang="en-US" sz="1600" b="1" dirty="0">
                          <a:solidFill>
                            <a:srgbClr val="000099"/>
                          </a:solidFill>
                          <a:effectLst/>
                          <a:sym typeface="Symbol"/>
                        </a:rPr>
                        <a:t></a:t>
                      </a:r>
                      <a:r>
                        <a:rPr lang="en-US" sz="1600" b="1" dirty="0">
                          <a:solidFill>
                            <a:srgbClr val="000099"/>
                          </a:solidFill>
                          <a:effectLst/>
                        </a:rPr>
                        <a:t> {</a:t>
                      </a:r>
                      <a:r>
                        <a:rPr lang="en-US" sz="1600" b="1" dirty="0" err="1" smtClean="0">
                          <a:solidFill>
                            <a:srgbClr val="000099"/>
                          </a:solidFill>
                          <a:effectLst/>
                        </a:rPr>
                        <a:t>s</a:t>
                      </a:r>
                      <a:r>
                        <a:rPr lang="en-US" sz="1600" b="1" baseline="-25000" dirty="0" err="1" smtClean="0">
                          <a:solidFill>
                            <a:srgbClr val="000099"/>
                          </a:solidFill>
                          <a:effectLst/>
                        </a:rPr>
                        <a:t>i</a:t>
                      </a:r>
                      <a:r>
                        <a:rPr lang="en-US" sz="1600" b="1" dirty="0" smtClean="0">
                          <a:solidFill>
                            <a:srgbClr val="000099"/>
                          </a:solidFill>
                          <a:effectLst/>
                        </a:rPr>
                        <a:t>}</a:t>
                      </a:r>
                      <a:r>
                        <a:rPr lang="en-US" sz="1600" b="1" baseline="0" dirty="0" smtClean="0">
                          <a:solidFill>
                            <a:srgbClr val="000099"/>
                          </a:solidFill>
                          <a:effectLst/>
                        </a:rPr>
                        <a:t>   </a:t>
                      </a:r>
                      <a:r>
                        <a:rPr lang="en-US" sz="1600" b="1" dirty="0" smtClean="0">
                          <a:solidFill>
                            <a:srgbClr val="000099"/>
                          </a:solidFill>
                          <a:effectLst/>
                        </a:rPr>
                        <a:t>O</a:t>
                      </a:r>
                      <a:r>
                        <a:rPr lang="en-US" sz="1600" b="1" dirty="0">
                          <a:solidFill>
                            <a:srgbClr val="000099"/>
                          </a:solidFill>
                          <a:effectLst/>
                        </a:rPr>
                        <a:t>’ = O </a:t>
                      </a:r>
                      <a:r>
                        <a:rPr lang="en-US" sz="1600" b="1" dirty="0">
                          <a:solidFill>
                            <a:srgbClr val="000099"/>
                          </a:solidFill>
                          <a:effectLst/>
                          <a:sym typeface="Symbol"/>
                        </a:rPr>
                        <a:t></a:t>
                      </a:r>
                      <a:r>
                        <a:rPr lang="en-US" sz="1600" b="1" dirty="0">
                          <a:solidFill>
                            <a:srgbClr val="000099"/>
                          </a:solidFill>
                          <a:effectLst/>
                        </a:rPr>
                        <a:t> {</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a:t>
                      </a:r>
                    </a:p>
                    <a:p>
                      <a:pPr marL="0" marR="0" algn="just">
                        <a:spcBef>
                          <a:spcPts val="0"/>
                        </a:spcBef>
                        <a:spcAft>
                          <a:spcPts val="0"/>
                        </a:spcAft>
                      </a:pPr>
                      <a:r>
                        <a:rPr lang="en-US" sz="1600" b="1" dirty="0">
                          <a:solidFill>
                            <a:srgbClr val="000099"/>
                          </a:solidFill>
                          <a:effectLst/>
                        </a:rPr>
                        <a:t>A’[s, o] = A[s, o] s </a:t>
                      </a:r>
                      <a:r>
                        <a:rPr lang="en-US" sz="1600" b="1" dirty="0">
                          <a:solidFill>
                            <a:srgbClr val="000099"/>
                          </a:solidFill>
                          <a:effectLst/>
                          <a:sym typeface="Symbol"/>
                        </a:rPr>
                        <a:t></a:t>
                      </a:r>
                      <a:r>
                        <a:rPr lang="en-US" sz="1600" b="1" dirty="0">
                          <a:solidFill>
                            <a:srgbClr val="000099"/>
                          </a:solidFill>
                          <a:effectLst/>
                        </a:rPr>
                        <a:t> S; o </a:t>
                      </a:r>
                      <a:r>
                        <a:rPr lang="en-US" sz="1600" b="1" dirty="0">
                          <a:solidFill>
                            <a:srgbClr val="000099"/>
                          </a:solidFill>
                          <a:effectLst/>
                          <a:sym typeface="Symbol"/>
                        </a:rPr>
                        <a:t></a:t>
                      </a:r>
                      <a:r>
                        <a:rPr lang="en-US" sz="1600" b="1" dirty="0">
                          <a:solidFill>
                            <a:srgbClr val="000099"/>
                          </a:solidFill>
                          <a:effectLst/>
                        </a:rPr>
                        <a:t> </a:t>
                      </a:r>
                      <a:r>
                        <a:rPr lang="en-US" sz="1600" b="1" dirty="0" smtClean="0">
                          <a:solidFill>
                            <a:srgbClr val="000099"/>
                          </a:solidFill>
                          <a:effectLst/>
                        </a:rPr>
                        <a:t>O</a:t>
                      </a:r>
                      <a:r>
                        <a:rPr lang="en-US" sz="1600" b="1" baseline="0" dirty="0" smtClean="0">
                          <a:solidFill>
                            <a:srgbClr val="000099"/>
                          </a:solidFill>
                          <a:effectLst/>
                        </a:rPr>
                        <a:t> </a:t>
                      </a:r>
                    </a:p>
                    <a:p>
                      <a:pPr marL="0" marR="0" algn="just">
                        <a:spcBef>
                          <a:spcPts val="0"/>
                        </a:spcBef>
                        <a:spcAft>
                          <a:spcPts val="0"/>
                        </a:spcAft>
                      </a:pPr>
                      <a:r>
                        <a:rPr lang="en-US" sz="1600" b="1" dirty="0" smtClean="0">
                          <a:solidFill>
                            <a:srgbClr val="000099"/>
                          </a:solidFill>
                          <a:effectLst/>
                        </a:rPr>
                        <a:t>A</a:t>
                      </a:r>
                      <a:r>
                        <a:rPr lang="en-US" sz="1600" b="1" dirty="0">
                          <a:solidFill>
                            <a:srgbClr val="000099"/>
                          </a:solidFill>
                          <a:effectLst/>
                        </a:rPr>
                        <a:t>’[</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 o] = </a:t>
                      </a:r>
                      <a:r>
                        <a:rPr lang="en-US" sz="1600" b="1" dirty="0">
                          <a:solidFill>
                            <a:srgbClr val="000099"/>
                          </a:solidFill>
                          <a:effectLst/>
                          <a:sym typeface="Symbol"/>
                        </a:rPr>
                        <a:t></a:t>
                      </a:r>
                      <a:r>
                        <a:rPr lang="en-US" sz="1600" b="1" dirty="0">
                          <a:solidFill>
                            <a:srgbClr val="000099"/>
                          </a:solidFill>
                          <a:effectLst/>
                        </a:rPr>
                        <a:t>, o </a:t>
                      </a:r>
                      <a:r>
                        <a:rPr lang="en-US" sz="1600" b="1" dirty="0">
                          <a:solidFill>
                            <a:srgbClr val="000099"/>
                          </a:solidFill>
                          <a:effectLst/>
                          <a:sym typeface="Symbol"/>
                        </a:rPr>
                        <a:t></a:t>
                      </a:r>
                      <a:r>
                        <a:rPr lang="en-US" sz="1600" b="1" dirty="0">
                          <a:solidFill>
                            <a:srgbClr val="000099"/>
                          </a:solidFill>
                          <a:effectLst/>
                        </a:rPr>
                        <a:t> </a:t>
                      </a:r>
                      <a:r>
                        <a:rPr lang="en-US" sz="1600" b="1" dirty="0" smtClean="0">
                          <a:solidFill>
                            <a:srgbClr val="000099"/>
                          </a:solidFill>
                          <a:effectLst/>
                        </a:rPr>
                        <a:t>O’</a:t>
                      </a:r>
                      <a:r>
                        <a:rPr lang="en-US" sz="1600" b="1" baseline="0" dirty="0" smtClean="0">
                          <a:solidFill>
                            <a:srgbClr val="000099"/>
                          </a:solidFill>
                          <a:effectLst/>
                        </a:rPr>
                        <a:t>     </a:t>
                      </a:r>
                      <a:r>
                        <a:rPr lang="en-US" sz="1600" b="1" dirty="0" smtClean="0">
                          <a:solidFill>
                            <a:srgbClr val="000099"/>
                          </a:solidFill>
                          <a:effectLst/>
                        </a:rPr>
                        <a:t>A’[s, </a:t>
                      </a:r>
                      <a:r>
                        <a:rPr lang="en-US" sz="1600" b="1" dirty="0" err="1" smtClean="0">
                          <a:solidFill>
                            <a:srgbClr val="000099"/>
                          </a:solidFill>
                          <a:effectLst/>
                        </a:rPr>
                        <a:t>s</a:t>
                      </a:r>
                      <a:r>
                        <a:rPr lang="en-US" sz="1600" b="1" baseline="-25000" dirty="0" err="1" smtClean="0">
                          <a:solidFill>
                            <a:srgbClr val="000099"/>
                          </a:solidFill>
                          <a:effectLst/>
                        </a:rPr>
                        <a:t>i</a:t>
                      </a:r>
                      <a:r>
                        <a:rPr lang="en-US" sz="1600" b="1" dirty="0" smtClean="0">
                          <a:solidFill>
                            <a:srgbClr val="000099"/>
                          </a:solidFill>
                          <a:effectLst/>
                        </a:rPr>
                        <a:t>] = </a:t>
                      </a:r>
                      <a:r>
                        <a:rPr lang="en-US" sz="1600" b="1" dirty="0" smtClean="0">
                          <a:solidFill>
                            <a:srgbClr val="000099"/>
                          </a:solidFill>
                          <a:effectLst/>
                          <a:sym typeface="Symbol"/>
                        </a:rPr>
                        <a:t></a:t>
                      </a:r>
                      <a:r>
                        <a:rPr lang="en-US" sz="1600" b="1" dirty="0" smtClean="0">
                          <a:solidFill>
                            <a:srgbClr val="000099"/>
                          </a:solidFill>
                          <a:effectLst/>
                        </a:rPr>
                        <a:t>, s </a:t>
                      </a:r>
                      <a:r>
                        <a:rPr lang="en-US" sz="1600" b="1" dirty="0" smtClean="0">
                          <a:solidFill>
                            <a:srgbClr val="000099"/>
                          </a:solidFill>
                          <a:effectLst/>
                          <a:sym typeface="Symbol"/>
                        </a:rPr>
                        <a:t></a:t>
                      </a:r>
                      <a:r>
                        <a:rPr lang="en-US" sz="1600" b="1" dirty="0" smtClean="0">
                          <a:solidFill>
                            <a:srgbClr val="000099"/>
                          </a:solidFill>
                          <a:effectLst/>
                        </a:rPr>
                        <a:t> S’</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3"/>
                  </a:ext>
                </a:extLst>
              </a:tr>
              <a:tr h="586154">
                <a:tc>
                  <a:txBody>
                    <a:bodyPr/>
                    <a:lstStyle/>
                    <a:p>
                      <a:pPr marL="0" marR="0" algn="just">
                        <a:spcBef>
                          <a:spcPts val="0"/>
                        </a:spcBef>
                        <a:spcAft>
                          <a:spcPts val="0"/>
                        </a:spcAft>
                      </a:pPr>
                      <a:r>
                        <a:rPr lang="en-US" sz="1600" b="1">
                          <a:solidFill>
                            <a:srgbClr val="000099"/>
                          </a:solidFill>
                          <a:effectLst/>
                        </a:rPr>
                        <a:t>Create object o</a:t>
                      </a:r>
                      <a:r>
                        <a:rPr lang="en-US" sz="1600" b="1" baseline="-25000">
                          <a:solidFill>
                            <a:srgbClr val="000099"/>
                          </a:solidFill>
                          <a:effectLst/>
                        </a:rPr>
                        <a:t>j</a:t>
                      </a:r>
                      <a:endParaRPr lang="en-US" sz="16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a:t>
                      </a:r>
                      <a:r>
                        <a:rPr lang="en-US" sz="1600" b="1" dirty="0">
                          <a:solidFill>
                            <a:srgbClr val="000099"/>
                          </a:solidFill>
                          <a:effectLst/>
                          <a:sym typeface="Symbol"/>
                        </a:rPr>
                        <a:t></a:t>
                      </a:r>
                      <a:r>
                        <a:rPr lang="en-US" sz="1600" b="1" dirty="0">
                          <a:solidFill>
                            <a:srgbClr val="000099"/>
                          </a:solidFill>
                          <a:effectLst/>
                        </a:rPr>
                        <a:t> O</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a:t>
                      </a:r>
                      <a:r>
                        <a:rPr lang="en-US" sz="1600" b="1" dirty="0" smtClean="0">
                          <a:solidFill>
                            <a:srgbClr val="000099"/>
                          </a:solidFill>
                          <a:effectLst/>
                        </a:rPr>
                        <a:t>S</a:t>
                      </a:r>
                      <a:r>
                        <a:rPr lang="en-US" sz="1600" b="1" baseline="0" dirty="0" smtClean="0">
                          <a:solidFill>
                            <a:srgbClr val="000099"/>
                          </a:solidFill>
                          <a:effectLst/>
                        </a:rPr>
                        <a:t>  </a:t>
                      </a:r>
                      <a:r>
                        <a:rPr lang="en-US" sz="1600" b="1" dirty="0" smtClean="0">
                          <a:solidFill>
                            <a:srgbClr val="000099"/>
                          </a:solidFill>
                          <a:effectLst/>
                        </a:rPr>
                        <a:t>O</a:t>
                      </a:r>
                      <a:r>
                        <a:rPr lang="en-US" sz="1600" b="1" dirty="0">
                          <a:solidFill>
                            <a:srgbClr val="000099"/>
                          </a:solidFill>
                          <a:effectLst/>
                        </a:rPr>
                        <a:t>’ = O </a:t>
                      </a:r>
                      <a:r>
                        <a:rPr lang="en-US" sz="1600" b="1" dirty="0">
                          <a:solidFill>
                            <a:srgbClr val="000099"/>
                          </a:solidFill>
                          <a:effectLst/>
                          <a:sym typeface="Symbol"/>
                        </a:rPr>
                        <a:t></a:t>
                      </a:r>
                      <a:r>
                        <a:rPr lang="en-US" sz="1600" b="1" dirty="0">
                          <a:solidFill>
                            <a:srgbClr val="000099"/>
                          </a:solidFill>
                          <a:effectLst/>
                        </a:rPr>
                        <a:t>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a:t>
                      </a:r>
                    </a:p>
                    <a:p>
                      <a:pPr marL="0" marR="0" algn="just">
                        <a:spcBef>
                          <a:spcPts val="0"/>
                        </a:spcBef>
                        <a:spcAft>
                          <a:spcPts val="0"/>
                        </a:spcAft>
                      </a:pPr>
                      <a:r>
                        <a:rPr lang="en-US" sz="1600" b="1" dirty="0">
                          <a:solidFill>
                            <a:srgbClr val="000099"/>
                          </a:solidFill>
                          <a:effectLst/>
                        </a:rPr>
                        <a:t>A’[s, o] = A[s, o] s </a:t>
                      </a:r>
                      <a:r>
                        <a:rPr lang="en-US" sz="1600" b="1" dirty="0">
                          <a:solidFill>
                            <a:srgbClr val="000099"/>
                          </a:solidFill>
                          <a:effectLst/>
                          <a:sym typeface="Symbol"/>
                        </a:rPr>
                        <a:t></a:t>
                      </a:r>
                      <a:r>
                        <a:rPr lang="en-US" sz="1600" b="1" dirty="0">
                          <a:solidFill>
                            <a:srgbClr val="000099"/>
                          </a:solidFill>
                          <a:effectLst/>
                        </a:rPr>
                        <a:t> S; o </a:t>
                      </a:r>
                      <a:r>
                        <a:rPr lang="en-US" sz="1600" b="1" dirty="0">
                          <a:solidFill>
                            <a:srgbClr val="000099"/>
                          </a:solidFill>
                          <a:effectLst/>
                          <a:sym typeface="Symbol"/>
                        </a:rPr>
                        <a:t></a:t>
                      </a:r>
                      <a:r>
                        <a:rPr lang="en-US" sz="1600" b="1" dirty="0">
                          <a:solidFill>
                            <a:srgbClr val="000099"/>
                          </a:solidFill>
                          <a:effectLst/>
                        </a:rPr>
                        <a:t> </a:t>
                      </a:r>
                      <a:r>
                        <a:rPr lang="en-US" sz="1600" b="1" dirty="0" smtClean="0">
                          <a:solidFill>
                            <a:srgbClr val="000099"/>
                          </a:solidFill>
                          <a:effectLst/>
                        </a:rPr>
                        <a:t>O</a:t>
                      </a:r>
                      <a:r>
                        <a:rPr lang="en-US" sz="1600" b="1" baseline="0" dirty="0" smtClean="0">
                          <a:solidFill>
                            <a:srgbClr val="000099"/>
                          </a:solidFill>
                          <a:effectLst/>
                        </a:rPr>
                        <a:t> </a:t>
                      </a:r>
                    </a:p>
                    <a:p>
                      <a:pPr marL="0" marR="0" algn="just">
                        <a:spcBef>
                          <a:spcPts val="0"/>
                        </a:spcBef>
                        <a:spcAft>
                          <a:spcPts val="0"/>
                        </a:spcAft>
                      </a:pPr>
                      <a:r>
                        <a:rPr lang="en-US" sz="1600" b="1" dirty="0" smtClean="0">
                          <a:solidFill>
                            <a:srgbClr val="000099"/>
                          </a:solidFill>
                          <a:effectLst/>
                        </a:rPr>
                        <a:t>A</a:t>
                      </a:r>
                      <a:r>
                        <a:rPr lang="en-US" sz="1600" b="1" dirty="0">
                          <a:solidFill>
                            <a:srgbClr val="000099"/>
                          </a:solidFill>
                          <a:effectLst/>
                        </a:rPr>
                        <a:t>’[</a:t>
                      </a:r>
                      <a:r>
                        <a:rPr lang="en-US" sz="1600" b="1" dirty="0" smtClean="0">
                          <a:solidFill>
                            <a:srgbClr val="000099"/>
                          </a:solidFill>
                          <a:effectLst/>
                        </a:rPr>
                        <a:t>s, </a:t>
                      </a:r>
                      <a:r>
                        <a:rPr lang="en-US" sz="1600" b="1" dirty="0" err="1">
                          <a:solidFill>
                            <a:srgbClr val="000099"/>
                          </a:solidFill>
                          <a:effectLst/>
                        </a:rPr>
                        <a:t>o</a:t>
                      </a:r>
                      <a:r>
                        <a:rPr lang="en-US" sz="1600" b="1" baseline="-25000" dirty="0" err="1">
                          <a:solidFill>
                            <a:srgbClr val="000099"/>
                          </a:solidFill>
                          <a:effectLst/>
                        </a:rPr>
                        <a:t>j</a:t>
                      </a:r>
                      <a:r>
                        <a:rPr lang="en-US" sz="1600" b="1" dirty="0">
                          <a:solidFill>
                            <a:srgbClr val="000099"/>
                          </a:solidFill>
                          <a:effectLst/>
                        </a:rPr>
                        <a:t>] = </a:t>
                      </a:r>
                      <a:r>
                        <a:rPr lang="en-US" sz="1600" b="1" dirty="0">
                          <a:solidFill>
                            <a:srgbClr val="000099"/>
                          </a:solidFill>
                          <a:effectLst/>
                          <a:sym typeface="Symbol"/>
                        </a:rPr>
                        <a:t></a:t>
                      </a:r>
                      <a:r>
                        <a:rPr lang="en-US" sz="1600" b="1" dirty="0">
                          <a:solidFill>
                            <a:srgbClr val="000099"/>
                          </a:solidFill>
                          <a:effectLst/>
                        </a:rPr>
                        <a:t>, s </a:t>
                      </a:r>
                      <a:r>
                        <a:rPr lang="en-US" sz="1600" b="1" dirty="0">
                          <a:solidFill>
                            <a:srgbClr val="000099"/>
                          </a:solidFill>
                          <a:effectLst/>
                          <a:sym typeface="Symbol"/>
                        </a:rPr>
                        <a:t></a:t>
                      </a:r>
                      <a:r>
                        <a:rPr lang="en-US" sz="1600" b="1" dirty="0">
                          <a:solidFill>
                            <a:srgbClr val="000099"/>
                          </a:solidFill>
                          <a:effectLst/>
                        </a:rPr>
                        <a:t> S’</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4"/>
                  </a:ext>
                </a:extLst>
              </a:tr>
              <a:tr h="583633">
                <a:tc>
                  <a:txBody>
                    <a:bodyPr/>
                    <a:lstStyle/>
                    <a:p>
                      <a:pPr marL="0" marR="0" algn="just">
                        <a:spcBef>
                          <a:spcPts val="0"/>
                        </a:spcBef>
                        <a:spcAft>
                          <a:spcPts val="0"/>
                        </a:spcAft>
                      </a:pPr>
                      <a:r>
                        <a:rPr lang="en-US" sz="1600" b="1">
                          <a:solidFill>
                            <a:srgbClr val="000099"/>
                          </a:solidFill>
                          <a:effectLst/>
                        </a:rPr>
                        <a:t>Destroy subject s</a:t>
                      </a:r>
                      <a:r>
                        <a:rPr lang="en-US" sz="1600" b="1" baseline="-25000">
                          <a:solidFill>
                            <a:srgbClr val="000099"/>
                          </a:solidFill>
                          <a:effectLst/>
                        </a:rPr>
                        <a:t>i</a:t>
                      </a:r>
                      <a:endParaRPr lang="en-US" sz="16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a:solidFill>
                            <a:srgbClr val="000099"/>
                          </a:solidFill>
                          <a:effectLst/>
                        </a:rPr>
                        <a:t>s</a:t>
                      </a:r>
                      <a:r>
                        <a:rPr lang="en-US" sz="1600" b="1" baseline="-25000">
                          <a:solidFill>
                            <a:srgbClr val="000099"/>
                          </a:solidFill>
                          <a:effectLst/>
                        </a:rPr>
                        <a:t>i</a:t>
                      </a:r>
                      <a:r>
                        <a:rPr lang="en-US" sz="1600" b="1">
                          <a:solidFill>
                            <a:srgbClr val="000099"/>
                          </a:solidFill>
                          <a:effectLst/>
                        </a:rPr>
                        <a:t> </a:t>
                      </a:r>
                      <a:r>
                        <a:rPr lang="en-US" sz="1600" b="1">
                          <a:solidFill>
                            <a:srgbClr val="000099"/>
                          </a:solidFill>
                          <a:effectLst/>
                          <a:sym typeface="Symbol"/>
                        </a:rPr>
                        <a:t></a:t>
                      </a:r>
                      <a:r>
                        <a:rPr lang="en-US" sz="1600" b="1">
                          <a:solidFill>
                            <a:srgbClr val="000099"/>
                          </a:solidFill>
                          <a:effectLst/>
                        </a:rPr>
                        <a:t> S</a:t>
                      </a:r>
                      <a:endParaRPr lang="en-US" sz="16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S - {</a:t>
                      </a:r>
                      <a:r>
                        <a:rPr lang="en-US" sz="1600" b="1" dirty="0" err="1" smtClean="0">
                          <a:solidFill>
                            <a:srgbClr val="000099"/>
                          </a:solidFill>
                          <a:effectLst/>
                        </a:rPr>
                        <a:t>s</a:t>
                      </a:r>
                      <a:r>
                        <a:rPr lang="en-US" sz="1600" b="1" baseline="-25000" dirty="0" err="1" smtClean="0">
                          <a:solidFill>
                            <a:srgbClr val="000099"/>
                          </a:solidFill>
                          <a:effectLst/>
                        </a:rPr>
                        <a:t>i</a:t>
                      </a:r>
                      <a:r>
                        <a:rPr lang="en-US" sz="1600" b="1" dirty="0" smtClean="0">
                          <a:solidFill>
                            <a:srgbClr val="000099"/>
                          </a:solidFill>
                          <a:effectLst/>
                        </a:rPr>
                        <a:t>}</a:t>
                      </a:r>
                      <a:r>
                        <a:rPr lang="en-US" sz="1600" b="1" baseline="0" dirty="0" smtClean="0">
                          <a:solidFill>
                            <a:srgbClr val="000099"/>
                          </a:solidFill>
                          <a:effectLst/>
                        </a:rPr>
                        <a:t>   </a:t>
                      </a:r>
                      <a:r>
                        <a:rPr lang="en-US" sz="1600" b="1" dirty="0" smtClean="0">
                          <a:solidFill>
                            <a:srgbClr val="000099"/>
                          </a:solidFill>
                          <a:effectLst/>
                        </a:rPr>
                        <a:t>O</a:t>
                      </a:r>
                      <a:r>
                        <a:rPr lang="en-US" sz="1600" b="1" dirty="0">
                          <a:solidFill>
                            <a:srgbClr val="000099"/>
                          </a:solidFill>
                          <a:effectLst/>
                        </a:rPr>
                        <a:t>’ = O - {</a:t>
                      </a:r>
                      <a:r>
                        <a:rPr lang="en-US" sz="1600" b="1" dirty="0" err="1">
                          <a:solidFill>
                            <a:srgbClr val="000099"/>
                          </a:solidFill>
                          <a:effectLst/>
                        </a:rPr>
                        <a:t>s</a:t>
                      </a:r>
                      <a:r>
                        <a:rPr lang="en-US" sz="1600" b="1" baseline="-25000" dirty="0" err="1">
                          <a:solidFill>
                            <a:srgbClr val="000099"/>
                          </a:solidFill>
                          <a:effectLst/>
                        </a:rPr>
                        <a:t>i</a:t>
                      </a:r>
                      <a:r>
                        <a:rPr lang="en-US" sz="1600" b="1" dirty="0">
                          <a:solidFill>
                            <a:srgbClr val="000099"/>
                          </a:solidFill>
                          <a:effectLst/>
                        </a:rPr>
                        <a:t>}</a:t>
                      </a:r>
                    </a:p>
                    <a:p>
                      <a:pPr marL="0" marR="0" algn="just">
                        <a:spcBef>
                          <a:spcPts val="0"/>
                        </a:spcBef>
                        <a:spcAft>
                          <a:spcPts val="0"/>
                        </a:spcAft>
                      </a:pPr>
                      <a:r>
                        <a:rPr lang="en-US" sz="1600" b="1" dirty="0">
                          <a:solidFill>
                            <a:srgbClr val="000099"/>
                          </a:solidFill>
                          <a:effectLst/>
                        </a:rPr>
                        <a:t>A’[s, o] = A[s, o] s </a:t>
                      </a:r>
                      <a:r>
                        <a:rPr lang="en-US" sz="1600" b="1" dirty="0">
                          <a:solidFill>
                            <a:srgbClr val="000099"/>
                          </a:solidFill>
                          <a:effectLst/>
                          <a:sym typeface="Symbol"/>
                        </a:rPr>
                        <a:t></a:t>
                      </a:r>
                      <a:r>
                        <a:rPr lang="en-US" sz="1600" b="1" dirty="0">
                          <a:solidFill>
                            <a:srgbClr val="000099"/>
                          </a:solidFill>
                          <a:effectLst/>
                        </a:rPr>
                        <a:t> S’; o </a:t>
                      </a:r>
                      <a:r>
                        <a:rPr lang="en-US" sz="1600" b="1" dirty="0">
                          <a:solidFill>
                            <a:srgbClr val="000099"/>
                          </a:solidFill>
                          <a:effectLst/>
                          <a:sym typeface="Symbol"/>
                        </a:rPr>
                        <a:t></a:t>
                      </a:r>
                      <a:r>
                        <a:rPr lang="en-US" sz="1600" b="1" dirty="0">
                          <a:solidFill>
                            <a:srgbClr val="000099"/>
                          </a:solidFill>
                          <a:effectLst/>
                        </a:rPr>
                        <a:t> O’</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5"/>
                  </a:ext>
                </a:extLst>
              </a:tr>
              <a:tr h="583633">
                <a:tc>
                  <a:txBody>
                    <a:bodyPr/>
                    <a:lstStyle/>
                    <a:p>
                      <a:pPr marL="0" marR="0" algn="just">
                        <a:spcBef>
                          <a:spcPts val="0"/>
                        </a:spcBef>
                        <a:spcAft>
                          <a:spcPts val="0"/>
                        </a:spcAft>
                      </a:pPr>
                      <a:r>
                        <a:rPr lang="en-US" sz="1600" b="1" dirty="0">
                          <a:solidFill>
                            <a:srgbClr val="000099"/>
                          </a:solidFill>
                          <a:effectLst/>
                        </a:rPr>
                        <a:t>Destroy object </a:t>
                      </a:r>
                      <a:r>
                        <a:rPr lang="en-US" sz="1600" b="1" dirty="0" err="1">
                          <a:solidFill>
                            <a:srgbClr val="000099"/>
                          </a:solidFill>
                          <a:effectLst/>
                        </a:rPr>
                        <a:t>o</a:t>
                      </a:r>
                      <a:r>
                        <a:rPr lang="en-US" sz="1600" b="1" baseline="-25000" dirty="0" err="1">
                          <a:solidFill>
                            <a:srgbClr val="000099"/>
                          </a:solidFill>
                          <a:effectLst/>
                        </a:rPr>
                        <a:t>j</a:t>
                      </a:r>
                      <a:endParaRPr lang="en-US" sz="1600" b="1" dirty="0">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a:solidFill>
                            <a:srgbClr val="000099"/>
                          </a:solidFill>
                          <a:effectLst/>
                        </a:rPr>
                        <a:t>o</a:t>
                      </a:r>
                      <a:r>
                        <a:rPr lang="en-US" sz="1600" b="1" baseline="-25000">
                          <a:solidFill>
                            <a:srgbClr val="000099"/>
                          </a:solidFill>
                          <a:effectLst/>
                        </a:rPr>
                        <a:t>j</a:t>
                      </a:r>
                      <a:r>
                        <a:rPr lang="en-US" sz="1600" b="1">
                          <a:solidFill>
                            <a:srgbClr val="000099"/>
                          </a:solidFill>
                          <a:effectLst/>
                        </a:rPr>
                        <a:t> </a:t>
                      </a:r>
                      <a:r>
                        <a:rPr lang="en-US" sz="1600" b="1">
                          <a:solidFill>
                            <a:srgbClr val="000099"/>
                          </a:solidFill>
                          <a:effectLst/>
                          <a:sym typeface="Symbol"/>
                        </a:rPr>
                        <a:t></a:t>
                      </a:r>
                      <a:r>
                        <a:rPr lang="en-US" sz="1600" b="1">
                          <a:solidFill>
                            <a:srgbClr val="000099"/>
                          </a:solidFill>
                          <a:effectLst/>
                        </a:rPr>
                        <a:t> S</a:t>
                      </a:r>
                    </a:p>
                    <a:p>
                      <a:pPr marL="0" marR="0" algn="just">
                        <a:spcBef>
                          <a:spcPts val="0"/>
                        </a:spcBef>
                        <a:spcAft>
                          <a:spcPts val="0"/>
                        </a:spcAft>
                      </a:pPr>
                      <a:r>
                        <a:rPr lang="en-US" sz="1600" b="1">
                          <a:solidFill>
                            <a:srgbClr val="000099"/>
                          </a:solidFill>
                          <a:effectLst/>
                        </a:rPr>
                        <a:t>o</a:t>
                      </a:r>
                      <a:r>
                        <a:rPr lang="en-US" sz="1600" b="1" baseline="-25000">
                          <a:solidFill>
                            <a:srgbClr val="000099"/>
                          </a:solidFill>
                          <a:effectLst/>
                        </a:rPr>
                        <a:t>j</a:t>
                      </a:r>
                      <a:r>
                        <a:rPr lang="en-US" sz="1600" b="1">
                          <a:solidFill>
                            <a:srgbClr val="000099"/>
                          </a:solidFill>
                          <a:effectLst/>
                        </a:rPr>
                        <a:t> </a:t>
                      </a:r>
                      <a:r>
                        <a:rPr lang="en-US" sz="1600" b="1">
                          <a:solidFill>
                            <a:srgbClr val="000099"/>
                          </a:solidFill>
                          <a:effectLst/>
                          <a:sym typeface="Symbol"/>
                        </a:rPr>
                        <a:t></a:t>
                      </a:r>
                      <a:r>
                        <a:rPr lang="en-US" sz="1600" b="1">
                          <a:solidFill>
                            <a:srgbClr val="000099"/>
                          </a:solidFill>
                          <a:effectLst/>
                        </a:rPr>
                        <a:t> O</a:t>
                      </a:r>
                      <a:endParaRPr lang="en-US" sz="1600" b="1">
                        <a:solidFill>
                          <a:srgbClr val="000099"/>
                        </a:solidFill>
                        <a:effectLst/>
                        <a:latin typeface="Times New Roman"/>
                        <a:ea typeface="SimSun"/>
                      </a:endParaRPr>
                    </a:p>
                  </a:txBody>
                  <a:tcPr marL="68580" marR="68580" marT="0" marB="0"/>
                </a:tc>
                <a:tc>
                  <a:txBody>
                    <a:bodyPr/>
                    <a:lstStyle/>
                    <a:p>
                      <a:pPr marL="0" marR="0" algn="just">
                        <a:spcBef>
                          <a:spcPts val="0"/>
                        </a:spcBef>
                        <a:spcAft>
                          <a:spcPts val="0"/>
                        </a:spcAft>
                      </a:pPr>
                      <a:r>
                        <a:rPr lang="en-US" sz="1600" b="1" dirty="0">
                          <a:solidFill>
                            <a:srgbClr val="000099"/>
                          </a:solidFill>
                          <a:effectLst/>
                        </a:rPr>
                        <a:t>S’ = S</a:t>
                      </a:r>
                    </a:p>
                    <a:p>
                      <a:pPr marL="0" marR="0" algn="just">
                        <a:spcBef>
                          <a:spcPts val="0"/>
                        </a:spcBef>
                        <a:spcAft>
                          <a:spcPts val="0"/>
                        </a:spcAft>
                      </a:pPr>
                      <a:r>
                        <a:rPr lang="en-US" sz="1600" b="1" dirty="0">
                          <a:solidFill>
                            <a:srgbClr val="000099"/>
                          </a:solidFill>
                          <a:effectLst/>
                        </a:rPr>
                        <a:t>O’ = O - {</a:t>
                      </a:r>
                      <a:r>
                        <a:rPr lang="en-US" sz="1600" b="1" dirty="0" err="1" smtClean="0">
                          <a:solidFill>
                            <a:srgbClr val="000099"/>
                          </a:solidFill>
                          <a:effectLst/>
                        </a:rPr>
                        <a:t>o</a:t>
                      </a:r>
                      <a:r>
                        <a:rPr lang="en-US" sz="1600" b="1" baseline="-25000" dirty="0" err="1" smtClean="0">
                          <a:solidFill>
                            <a:srgbClr val="000099"/>
                          </a:solidFill>
                          <a:effectLst/>
                        </a:rPr>
                        <a:t>j</a:t>
                      </a:r>
                      <a:r>
                        <a:rPr lang="en-US" sz="1600" b="1" dirty="0" smtClean="0">
                          <a:solidFill>
                            <a:srgbClr val="000099"/>
                          </a:solidFill>
                          <a:effectLst/>
                        </a:rPr>
                        <a:t>}</a:t>
                      </a:r>
                      <a:r>
                        <a:rPr lang="en-US" sz="1600" b="1" baseline="0" dirty="0" smtClean="0">
                          <a:solidFill>
                            <a:srgbClr val="000099"/>
                          </a:solidFill>
                          <a:effectLst/>
                        </a:rPr>
                        <a:t>  </a:t>
                      </a:r>
                      <a:r>
                        <a:rPr lang="en-US" sz="1600" b="1" dirty="0" smtClean="0">
                          <a:solidFill>
                            <a:srgbClr val="000099"/>
                          </a:solidFill>
                          <a:effectLst/>
                        </a:rPr>
                        <a:t>A</a:t>
                      </a:r>
                      <a:r>
                        <a:rPr lang="en-US" sz="1600" b="1" dirty="0">
                          <a:solidFill>
                            <a:srgbClr val="000099"/>
                          </a:solidFill>
                          <a:effectLst/>
                        </a:rPr>
                        <a:t>’[s, o] = A[s, o] s </a:t>
                      </a:r>
                      <a:r>
                        <a:rPr lang="en-US" sz="1600" b="1" dirty="0">
                          <a:solidFill>
                            <a:srgbClr val="000099"/>
                          </a:solidFill>
                          <a:effectLst/>
                          <a:sym typeface="Symbol"/>
                        </a:rPr>
                        <a:t></a:t>
                      </a:r>
                      <a:r>
                        <a:rPr lang="en-US" sz="1600" b="1" dirty="0">
                          <a:solidFill>
                            <a:srgbClr val="000099"/>
                          </a:solidFill>
                          <a:effectLst/>
                        </a:rPr>
                        <a:t> S’; o </a:t>
                      </a:r>
                      <a:r>
                        <a:rPr lang="en-US" sz="1600" b="1" dirty="0">
                          <a:solidFill>
                            <a:srgbClr val="000099"/>
                          </a:solidFill>
                          <a:effectLst/>
                          <a:sym typeface="Symbol"/>
                        </a:rPr>
                        <a:t></a:t>
                      </a:r>
                      <a:r>
                        <a:rPr lang="en-US" sz="1600" b="1" dirty="0">
                          <a:solidFill>
                            <a:srgbClr val="000099"/>
                          </a:solidFill>
                          <a:effectLst/>
                        </a:rPr>
                        <a:t> O’</a:t>
                      </a:r>
                      <a:endParaRPr lang="en-US" sz="1600" b="1" dirty="0">
                        <a:solidFill>
                          <a:srgbClr val="000099"/>
                        </a:solidFill>
                        <a:effectLst/>
                        <a:latin typeface="Times New Roman"/>
                        <a:ea typeface="SimSu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775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468923" y="609600"/>
            <a:ext cx="8299939" cy="728663"/>
          </a:xfrm>
        </p:spPr>
        <p:txBody>
          <a:bodyPr/>
          <a:lstStyle/>
          <a:p>
            <a:pPr>
              <a:spcBef>
                <a:spcPts val="600"/>
              </a:spcBef>
            </a:pPr>
            <a:r>
              <a:rPr lang="en-US" sz="2800" b="1" dirty="0">
                <a:solidFill>
                  <a:srgbClr val="C00000"/>
                </a:solidFill>
              </a:rPr>
              <a:t>Harrison-</a:t>
            </a:r>
            <a:r>
              <a:rPr lang="en-US" sz="2800" b="1" dirty="0" err="1">
                <a:solidFill>
                  <a:srgbClr val="C00000"/>
                </a:solidFill>
              </a:rPr>
              <a:t>Ruzzo</a:t>
            </a:r>
            <a:r>
              <a:rPr lang="en-US" sz="2800" b="1" dirty="0">
                <a:solidFill>
                  <a:srgbClr val="C00000"/>
                </a:solidFill>
              </a:rPr>
              <a:t>-Ullman Access Matrix Model</a:t>
            </a:r>
            <a:endParaRPr lang="en-US" sz="2400" b="1" dirty="0">
              <a:solidFill>
                <a:srgbClr val="C00000"/>
              </a:solidFill>
            </a:endParaRPr>
          </a:p>
        </p:txBody>
      </p:sp>
      <p:sp>
        <p:nvSpPr>
          <p:cNvPr id="2" name="Rectangle 1"/>
          <p:cNvSpPr/>
          <p:nvPr/>
        </p:nvSpPr>
        <p:spPr>
          <a:xfrm>
            <a:off x="145916" y="1370196"/>
            <a:ext cx="8135056" cy="4308872"/>
          </a:xfrm>
          <a:prstGeom prst="rect">
            <a:avLst/>
          </a:prstGeom>
        </p:spPr>
        <p:txBody>
          <a:bodyPr wrap="square">
            <a:spAutoFit/>
          </a:bodyPr>
          <a:lstStyle/>
          <a:p>
            <a:pPr marL="804863" indent="-342900" algn="just">
              <a:spcBef>
                <a:spcPts val="600"/>
              </a:spcBef>
              <a:buBlip>
                <a:blip r:embed="rId2"/>
              </a:buBlip>
            </a:pPr>
            <a:r>
              <a:rPr lang="en-US" sz="2000" dirty="0" smtClean="0">
                <a:solidFill>
                  <a:srgbClr val="800000"/>
                </a:solidFill>
                <a:latin typeface="+mn-lt"/>
              </a:rPr>
              <a:t>Operations</a:t>
            </a:r>
            <a:endParaRPr lang="en-US" sz="2000" dirty="0">
              <a:solidFill>
                <a:srgbClr val="800000"/>
              </a:solidFill>
              <a:latin typeface="+mn-lt"/>
            </a:endParaRPr>
          </a:p>
          <a:p>
            <a:pPr marL="1149350" lvl="2" indent="-352425" algn="just">
              <a:spcBef>
                <a:spcPts val="600"/>
              </a:spcBef>
              <a:buBlip>
                <a:blip r:embed="rId3"/>
              </a:buBlip>
            </a:pPr>
            <a:r>
              <a:rPr lang="en-US" sz="1800" dirty="0" smtClean="0">
                <a:solidFill>
                  <a:srgbClr val="000099"/>
                </a:solidFill>
                <a:latin typeface="+mn-lt"/>
              </a:rPr>
              <a:t>The </a:t>
            </a:r>
            <a:r>
              <a:rPr lang="en-US" sz="1800" dirty="0">
                <a:solidFill>
                  <a:srgbClr val="000099"/>
                </a:solidFill>
                <a:latin typeface="+mn-lt"/>
              </a:rPr>
              <a:t>state </a:t>
            </a:r>
            <a:r>
              <a:rPr lang="en-US" sz="1800" i="1" dirty="0">
                <a:solidFill>
                  <a:srgbClr val="000099"/>
                </a:solidFill>
                <a:latin typeface="+mn-lt"/>
              </a:rPr>
              <a:t>Q</a:t>
            </a:r>
            <a:r>
              <a:rPr lang="en-US" sz="1800" dirty="0">
                <a:solidFill>
                  <a:srgbClr val="000099"/>
                </a:solidFill>
                <a:latin typeface="+mn-lt"/>
              </a:rPr>
              <a:t> of the system can be modified by a set of commands. Commands are composed of a sequence of primitive operations that modify the access matrix. Six primitive operations </a:t>
            </a:r>
            <a:r>
              <a:rPr lang="en-US" sz="1800" i="1" dirty="0">
                <a:solidFill>
                  <a:srgbClr val="000099"/>
                </a:solidFill>
                <a:latin typeface="+mn-lt"/>
              </a:rPr>
              <a:t>(op) </a:t>
            </a:r>
            <a:r>
              <a:rPr lang="en-US" sz="1800" dirty="0">
                <a:solidFill>
                  <a:srgbClr val="000099"/>
                </a:solidFill>
                <a:latin typeface="+mn-lt"/>
              </a:rPr>
              <a:t>have been modeled </a:t>
            </a:r>
            <a:r>
              <a:rPr lang="en-US" sz="1800" dirty="0" smtClean="0">
                <a:solidFill>
                  <a:srgbClr val="000099"/>
                </a:solidFill>
                <a:latin typeface="+mn-lt"/>
              </a:rPr>
              <a:t>here:</a:t>
            </a:r>
          </a:p>
          <a:p>
            <a:pPr marL="1606550" lvl="3" indent="-352425" algn="just">
              <a:spcBef>
                <a:spcPts val="600"/>
              </a:spcBef>
              <a:buBlip>
                <a:blip r:embed="rId4"/>
              </a:buBlip>
            </a:pPr>
            <a:r>
              <a:rPr lang="en-US" sz="1800" i="1" dirty="0" smtClean="0">
                <a:solidFill>
                  <a:srgbClr val="7030A0"/>
                </a:solidFill>
                <a:latin typeface="+mn-lt"/>
              </a:rPr>
              <a:t>Enter </a:t>
            </a:r>
            <a:r>
              <a:rPr lang="en-US" sz="1800" i="1" dirty="0">
                <a:solidFill>
                  <a:srgbClr val="7030A0"/>
                </a:solidFill>
                <a:latin typeface="+mn-lt"/>
              </a:rPr>
              <a:t>r into A[s, o] </a:t>
            </a:r>
            <a:r>
              <a:rPr lang="en-US" sz="1800" dirty="0">
                <a:solidFill>
                  <a:srgbClr val="7030A0"/>
                </a:solidFill>
                <a:latin typeface="+mn-lt"/>
              </a:rPr>
              <a:t>grants subject </a:t>
            </a:r>
            <a:r>
              <a:rPr lang="en-US" sz="1800" i="1" dirty="0">
                <a:solidFill>
                  <a:srgbClr val="7030A0"/>
                </a:solidFill>
                <a:latin typeface="+mn-lt"/>
              </a:rPr>
              <a:t>s</a:t>
            </a:r>
            <a:r>
              <a:rPr lang="en-US" sz="1800" dirty="0">
                <a:solidFill>
                  <a:srgbClr val="7030A0"/>
                </a:solidFill>
                <a:latin typeface="+mn-lt"/>
              </a:rPr>
              <a:t> the authorization for the access mode </a:t>
            </a:r>
            <a:r>
              <a:rPr lang="en-US" sz="1800" i="1" dirty="0">
                <a:solidFill>
                  <a:srgbClr val="7030A0"/>
                </a:solidFill>
                <a:latin typeface="+mn-lt"/>
              </a:rPr>
              <a:t>r </a:t>
            </a:r>
            <a:r>
              <a:rPr lang="en-US" sz="1800" dirty="0">
                <a:solidFill>
                  <a:srgbClr val="7030A0"/>
                </a:solidFill>
                <a:latin typeface="+mn-lt"/>
              </a:rPr>
              <a:t>on object o. The matrix is modified by adding r access mode to entry </a:t>
            </a:r>
            <a:r>
              <a:rPr lang="en-US" sz="1800" i="1" dirty="0">
                <a:solidFill>
                  <a:srgbClr val="7030A0"/>
                </a:solidFill>
                <a:latin typeface="+mn-lt"/>
              </a:rPr>
              <a:t>A[s, o</a:t>
            </a:r>
            <a:r>
              <a:rPr lang="en-US" sz="1800" i="1" dirty="0" smtClean="0">
                <a:solidFill>
                  <a:srgbClr val="7030A0"/>
                </a:solidFill>
                <a:latin typeface="+mn-lt"/>
              </a:rPr>
              <a:t>].</a:t>
            </a:r>
          </a:p>
          <a:p>
            <a:pPr marL="1606550" lvl="3" indent="-352425" algn="just">
              <a:spcBef>
                <a:spcPts val="600"/>
              </a:spcBef>
              <a:buBlip>
                <a:blip r:embed="rId4"/>
              </a:buBlip>
            </a:pPr>
            <a:r>
              <a:rPr lang="en-US" sz="1800" i="1" dirty="0" smtClean="0">
                <a:solidFill>
                  <a:srgbClr val="7030A0"/>
                </a:solidFill>
                <a:latin typeface="+mn-lt"/>
              </a:rPr>
              <a:t>Delete </a:t>
            </a:r>
            <a:r>
              <a:rPr lang="en-US" sz="1800" i="1" dirty="0">
                <a:solidFill>
                  <a:srgbClr val="7030A0"/>
                </a:solidFill>
                <a:latin typeface="+mn-lt"/>
              </a:rPr>
              <a:t>r from A[s, o]</a:t>
            </a:r>
            <a:r>
              <a:rPr lang="en-US" sz="1800" dirty="0">
                <a:solidFill>
                  <a:srgbClr val="7030A0"/>
                </a:solidFill>
                <a:latin typeface="+mn-lt"/>
              </a:rPr>
              <a:t> revokes from subject s the authorization for the access mode r on o. The r access mode is removed from the entry </a:t>
            </a:r>
            <a:r>
              <a:rPr lang="en-US" sz="1800" i="1" dirty="0">
                <a:solidFill>
                  <a:srgbClr val="7030A0"/>
                </a:solidFill>
                <a:latin typeface="+mn-lt"/>
              </a:rPr>
              <a:t>A[s, o</a:t>
            </a:r>
            <a:r>
              <a:rPr lang="en-US" sz="1800" i="1" dirty="0" smtClean="0">
                <a:solidFill>
                  <a:srgbClr val="7030A0"/>
                </a:solidFill>
                <a:latin typeface="+mn-lt"/>
              </a:rPr>
              <a:t>]</a:t>
            </a:r>
            <a:r>
              <a:rPr lang="en-US" sz="1800" dirty="0" smtClean="0">
                <a:solidFill>
                  <a:srgbClr val="7030A0"/>
                </a:solidFill>
                <a:latin typeface="+mn-lt"/>
              </a:rPr>
              <a:t>.</a:t>
            </a:r>
          </a:p>
          <a:p>
            <a:pPr marL="1606550" lvl="3" indent="-352425" algn="just">
              <a:spcBef>
                <a:spcPts val="600"/>
              </a:spcBef>
              <a:buBlip>
                <a:blip r:embed="rId4"/>
              </a:buBlip>
            </a:pPr>
            <a:r>
              <a:rPr lang="en-US" sz="1800" i="1" dirty="0" smtClean="0">
                <a:solidFill>
                  <a:srgbClr val="7030A0"/>
                </a:solidFill>
                <a:latin typeface="+mn-lt"/>
              </a:rPr>
              <a:t>Create </a:t>
            </a:r>
            <a:r>
              <a:rPr lang="en-US" sz="1800" i="1" dirty="0">
                <a:solidFill>
                  <a:srgbClr val="7030A0"/>
                </a:solidFill>
                <a:latin typeface="+mn-lt"/>
              </a:rPr>
              <a:t>subject s</a:t>
            </a:r>
            <a:r>
              <a:rPr lang="en-US" sz="1800" dirty="0">
                <a:solidFill>
                  <a:srgbClr val="7030A0"/>
                </a:solidFill>
                <a:latin typeface="+mn-lt"/>
              </a:rPr>
              <a:t> adds a new subject </a:t>
            </a:r>
            <a:r>
              <a:rPr lang="en-US" sz="1800" i="1" dirty="0">
                <a:solidFill>
                  <a:srgbClr val="7030A0"/>
                </a:solidFill>
                <a:latin typeface="+mn-lt"/>
              </a:rPr>
              <a:t>s</a:t>
            </a:r>
            <a:r>
              <a:rPr lang="en-US" sz="1800" dirty="0">
                <a:solidFill>
                  <a:srgbClr val="7030A0"/>
                </a:solidFill>
                <a:latin typeface="+mn-lt"/>
              </a:rPr>
              <a:t> to the system. This command adds a new row and a new column to the access matrix.</a:t>
            </a:r>
            <a:endParaRPr lang="en-US" sz="1800" dirty="0" smtClean="0">
              <a:solidFill>
                <a:srgbClr val="7030A0"/>
              </a:solidFill>
              <a:latin typeface="+mn-lt"/>
            </a:endParaRPr>
          </a:p>
        </p:txBody>
      </p:sp>
    </p:spTree>
    <p:extLst>
      <p:ext uri="{BB962C8B-B14F-4D97-AF65-F5344CB8AC3E}">
        <p14:creationId xmlns:p14="http://schemas.microsoft.com/office/powerpoint/2010/main" val="1170251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18085</TotalTime>
  <Words>4970</Words>
  <Application>Microsoft Office PowerPoint</Application>
  <PresentationFormat>On-screen Show (4:3)</PresentationFormat>
  <Paragraphs>362</Paragraphs>
  <Slides>47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SimSun</vt:lpstr>
      <vt:lpstr>Arial</vt:lpstr>
      <vt:lpstr>Calibri</vt:lpstr>
      <vt:lpstr>Symbol</vt:lpstr>
      <vt:lpstr>Times New Roman</vt:lpstr>
      <vt:lpstr>Blank Presentation</vt:lpstr>
      <vt:lpstr>Custom Design</vt:lpstr>
      <vt:lpstr>PowerPoint Presentation</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Harrison-Ruzzo-Ullman Access Matrix Model</vt:lpstr>
      <vt:lpstr>Capability-Based Access Control</vt:lpstr>
      <vt:lpstr>Capability-Based Access Control</vt:lpstr>
      <vt:lpstr>Capability-Based Access Control</vt:lpstr>
      <vt:lpstr>Capability-Based Access Control</vt:lpstr>
      <vt:lpstr>Capability-Based Access Control</vt:lpstr>
      <vt:lpstr>Capability Concept</vt:lpstr>
      <vt:lpstr>Capability Concept</vt:lpstr>
      <vt:lpstr>Using Capability</vt:lpstr>
      <vt:lpstr>Using Capability</vt:lpstr>
      <vt:lpstr>Capability Implementation</vt:lpstr>
      <vt:lpstr>Capability Implementation</vt:lpstr>
      <vt:lpstr>Capability Implementation</vt:lpstr>
      <vt:lpstr>Basic Operations on Capabilities</vt:lpstr>
      <vt:lpstr>Basic Operations on Capabilities</vt:lpstr>
      <vt:lpstr>Basic Operations on Capabilities</vt:lpstr>
      <vt:lpstr>Comparison of Capability and ACL</vt:lpstr>
      <vt:lpstr>Comparison of Capability and ACL</vt:lpstr>
      <vt:lpstr>Combining Capability with ACL</vt:lpstr>
      <vt:lpstr>Combining Capability with ACL</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588</cp:revision>
  <cp:lastPrinted>2001-01-03T18:16:48Z</cp:lastPrinted>
  <dcterms:created xsi:type="dcterms:W3CDTF">1996-12-18T00:07:49Z</dcterms:created>
  <dcterms:modified xsi:type="dcterms:W3CDTF">2018-04-11T22:30:39Z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