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3" r:id="rId2"/>
  </p:sldMasterIdLst>
  <p:notesMasterIdLst>
    <p:notesMasterId r:id="rId38"/>
  </p:notesMasterIdLst>
  <p:handoutMasterIdLst>
    <p:handoutMasterId r:id="rId39"/>
  </p:handoutMasterIdLst>
  <p:sldIdLst>
    <p:sldId id="293" r:id="rId3"/>
    <p:sldId id="373" r:id="rId4"/>
    <p:sldId id="372" r:id="rId5"/>
    <p:sldId id="376" r:id="rId6"/>
    <p:sldId id="377" r:id="rId7"/>
    <p:sldId id="378" r:id="rId8"/>
    <p:sldId id="379" r:id="rId9"/>
    <p:sldId id="406" r:id="rId10"/>
    <p:sldId id="380" r:id="rId11"/>
    <p:sldId id="407" r:id="rId12"/>
    <p:sldId id="383" r:id="rId13"/>
    <p:sldId id="384" r:id="rId14"/>
    <p:sldId id="409" r:id="rId15"/>
    <p:sldId id="410" r:id="rId16"/>
    <p:sldId id="385" r:id="rId17"/>
    <p:sldId id="386" r:id="rId18"/>
    <p:sldId id="387" r:id="rId19"/>
    <p:sldId id="408" r:id="rId20"/>
    <p:sldId id="388" r:id="rId21"/>
    <p:sldId id="411" r:id="rId22"/>
    <p:sldId id="390" r:id="rId23"/>
    <p:sldId id="391" r:id="rId24"/>
    <p:sldId id="392" r:id="rId25"/>
    <p:sldId id="393" r:id="rId26"/>
    <p:sldId id="395" r:id="rId27"/>
    <p:sldId id="394" r:id="rId28"/>
    <p:sldId id="398" r:id="rId29"/>
    <p:sldId id="397" r:id="rId30"/>
    <p:sldId id="396" r:id="rId31"/>
    <p:sldId id="399" r:id="rId32"/>
    <p:sldId id="400" r:id="rId33"/>
    <p:sldId id="401" r:id="rId34"/>
    <p:sldId id="403" r:id="rId35"/>
    <p:sldId id="404" r:id="rId36"/>
    <p:sldId id="405" r:id="rId3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99"/>
    <a:srgbClr val="990000"/>
    <a:srgbClr val="660066"/>
    <a:srgbClr val="0000FF"/>
    <a:srgbClr val="000076"/>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60"/>
  </p:normalViewPr>
  <p:slideViewPr>
    <p:cSldViewPr snapToGrid="0">
      <p:cViewPr varScale="1">
        <p:scale>
          <a:sx n="87" d="100"/>
          <a:sy n="87" d="100"/>
        </p:scale>
        <p:origin x="138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32</a:t>
            </a:fld>
            <a:endParaRPr lang="en-US"/>
          </a:p>
        </p:txBody>
      </p:sp>
    </p:spTree>
    <p:extLst>
      <p:ext uri="{BB962C8B-B14F-4D97-AF65-F5344CB8AC3E}">
        <p14:creationId xmlns:p14="http://schemas.microsoft.com/office/powerpoint/2010/main" val="4128585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85270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F7E54-4063-4A04-AD48-358FEAA632A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323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F7E54-4063-4A04-AD48-358FEAA632AB}"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06886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F7E54-4063-4A04-AD48-358FEAA632AB}"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53358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321035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7E54-4063-4A04-AD48-358FEAA632AB}"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720501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35663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756231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485413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307599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91769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1118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99689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319961" y="6362700"/>
            <a:ext cx="4050016"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smtClean="0">
                <a:solidFill>
                  <a:srgbClr val="000076"/>
                </a:solidFill>
                <a:latin typeface="Arial" pitchFamily="34" charset="0"/>
              </a:rPr>
              <a:t>Introduction to Information Security and Assurance</a:t>
            </a:r>
            <a:endParaRPr lang="en-US" sz="1200" b="1" dirty="0">
              <a:solidFill>
                <a:srgbClr val="000076"/>
              </a:solidFill>
              <a:latin typeface="Arial" pitchFamily="34" charset="0"/>
            </a:endParaRP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01600" y="6183313"/>
            <a:ext cx="173196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46" r:id="rId3"/>
    <p:sldLayoutId id="2147483727" r:id="rId4"/>
    <p:sldLayoutId id="2147483728" r:id="rId5"/>
    <p:sldLayoutId id="2147483729" r:id="rId6"/>
    <p:sldLayoutId id="2147483730" r:id="rId7"/>
    <p:sldLayoutId id="2147483732"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F7E54-4063-4A04-AD48-358FEAA632AB}" type="datetimeFigureOut">
              <a:rPr lang="en-US" smtClean="0"/>
              <a:t>6/7/2017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71995-0D4C-49D9-AB1D-F857108D5D4F}" type="slidenum">
              <a:rPr lang="en-US" smtClean="0"/>
              <a:t>‹#›</a:t>
            </a:fld>
            <a:endParaRPr lang="en-US"/>
          </a:p>
        </p:txBody>
      </p:sp>
    </p:spTree>
    <p:extLst>
      <p:ext uri="{BB962C8B-B14F-4D97-AF65-F5344CB8AC3E}">
        <p14:creationId xmlns:p14="http://schemas.microsoft.com/office/powerpoint/2010/main" val="38522388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gif"/></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smtClean="0">
                <a:solidFill>
                  <a:srgbClr val="C00000"/>
                </a:solidFill>
                <a:latin typeface="Arial" pitchFamily="34" charset="0"/>
                <a:cs typeface="Arial" pitchFamily="34" charset="0"/>
              </a:rPr>
              <a:t>CS5573</a:t>
            </a:r>
            <a:r>
              <a:rPr lang="en-US" sz="2800" dirty="0">
                <a:solidFill>
                  <a:srgbClr val="C00000"/>
                </a:solidFill>
                <a:latin typeface="Arial" pitchFamily="34" charset="0"/>
                <a:cs typeface="Arial" pitchFamily="34" charset="0"/>
              </a:rPr>
              <a:t/>
            </a:r>
            <a:br>
              <a:rPr lang="en-US" sz="2800" dirty="0">
                <a:solidFill>
                  <a:srgbClr val="C00000"/>
                </a:solidFill>
                <a:latin typeface="Arial" pitchFamily="34" charset="0"/>
                <a:cs typeface="Arial" pitchFamily="34" charset="0"/>
              </a:rPr>
            </a:br>
            <a:r>
              <a:rPr lang="en-US" sz="2800" dirty="0">
                <a:solidFill>
                  <a:srgbClr val="C00000"/>
                </a:solidFill>
                <a:latin typeface="+mn-lt"/>
              </a:rPr>
              <a:t>Introduction to Information </a:t>
            </a:r>
            <a:r>
              <a:rPr lang="en-US" sz="2800" dirty="0" smtClean="0">
                <a:solidFill>
                  <a:srgbClr val="C00000"/>
                </a:solidFill>
                <a:latin typeface="+mn-lt"/>
              </a:rPr>
              <a:t>Security</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dirty="0" smtClean="0">
                <a:solidFill>
                  <a:srgbClr val="C00000"/>
                </a:solidFill>
                <a:latin typeface="+mn-lt"/>
              </a:rPr>
              <a:t>Authentication</a:t>
            </a:r>
            <a:endParaRPr lang="en-US" dirty="0">
              <a:solidFill>
                <a:srgbClr val="C00000"/>
              </a:solidFill>
              <a:latin typeface="+mn-lt"/>
            </a:endParaRPr>
          </a:p>
          <a:p>
            <a:pPr algn="ctr"/>
            <a:endParaRPr lang="en-US" sz="2800" dirty="0" smtClean="0">
              <a:solidFill>
                <a:srgbClr val="000099"/>
              </a:solidFill>
              <a:latin typeface="Arial" pitchFamily="34" charset="0"/>
              <a:cs typeface="Arial" pitchFamily="34" charset="0"/>
            </a:endParaRPr>
          </a:p>
          <a:p>
            <a:pPr algn="ctr"/>
            <a:r>
              <a:rPr lang="en-US" sz="2000" dirty="0" smtClean="0">
                <a:solidFill>
                  <a:srgbClr val="000099"/>
                </a:solidFill>
                <a:latin typeface="Arial" pitchFamily="34" charset="0"/>
                <a:cs typeface="Arial" pitchFamily="34" charset="0"/>
              </a:rPr>
              <a:t>Mahesh Maddumala and Vijay </a:t>
            </a:r>
            <a:r>
              <a:rPr lang="en-US" sz="2000" dirty="0">
                <a:solidFill>
                  <a:srgbClr val="000099"/>
                </a:solidFill>
                <a:latin typeface="Arial" pitchFamily="34" charset="0"/>
                <a:cs typeface="Arial" pitchFamily="34" charset="0"/>
              </a:rPr>
              <a:t>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457200" y="1457745"/>
            <a:ext cx="7823771" cy="4231928"/>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Choosing Passwords</a:t>
            </a:r>
            <a:endParaRPr lang="en-US" sz="2800" dirty="0">
              <a:solidFill>
                <a:srgbClr val="000099"/>
              </a:solidFill>
              <a:cs typeface="Times New Roman" panose="02020603050405020304" pitchFamily="18" charset="0"/>
            </a:endParaRPr>
          </a:p>
          <a:p>
            <a:pPr marL="1262063" lvl="1" indent="-342900" algn="just">
              <a:spcBef>
                <a:spcPts val="600"/>
              </a:spcBef>
              <a:buBlip>
                <a:blip r:embed="rId3"/>
              </a:buBlip>
            </a:pPr>
            <a:r>
              <a:rPr lang="en-US" dirty="0" smtClean="0">
                <a:solidFill>
                  <a:srgbClr val="000099"/>
                </a:solidFill>
                <a:cs typeface="Times New Roman" panose="02020603050405020304" pitchFamily="18" charset="0"/>
              </a:rPr>
              <a:t>Passphrase :</a:t>
            </a:r>
          </a:p>
          <a:p>
            <a:pPr marL="919163" lvl="1" algn="just">
              <a:spcBef>
                <a:spcPts val="600"/>
              </a:spcBef>
            </a:pPr>
            <a:r>
              <a:rPr lang="en-US" dirty="0" smtClean="0">
                <a:solidFill>
                  <a:srgbClr val="000099"/>
                </a:solidFill>
                <a:cs typeface="Times New Roman" panose="02020603050405020304" pitchFamily="18" charset="0"/>
              </a:rPr>
              <a:t> The </a:t>
            </a:r>
            <a:r>
              <a:rPr lang="en-US" dirty="0">
                <a:solidFill>
                  <a:srgbClr val="000099"/>
                </a:solidFill>
                <a:cs typeface="Times New Roman" panose="02020603050405020304" pitchFamily="18" charset="0"/>
              </a:rPr>
              <a:t>password </a:t>
            </a:r>
            <a:r>
              <a:rPr lang="en-US" i="1" dirty="0">
                <a:cs typeface="Times New Roman" panose="02020603050405020304" pitchFamily="18" charset="0"/>
              </a:rPr>
              <a:t>FSa7Yeaago</a:t>
            </a:r>
            <a:r>
              <a:rPr lang="en-US" dirty="0">
                <a:solidFill>
                  <a:srgbClr val="000099"/>
                </a:solidFill>
                <a:cs typeface="Times New Roman" panose="02020603050405020304" pitchFamily="18" charset="0"/>
              </a:rPr>
              <a:t> might appear to reside in the difficult to guess category but could be easy to remember because it is based on a </a:t>
            </a:r>
            <a:r>
              <a:rPr lang="en-US" i="1" dirty="0">
                <a:solidFill>
                  <a:srgbClr val="000099"/>
                </a:solidFill>
                <a:cs typeface="Times New Roman" panose="02020603050405020304" pitchFamily="18" charset="0"/>
              </a:rPr>
              <a:t>passphrase</a:t>
            </a:r>
            <a:r>
              <a:rPr lang="en-US" dirty="0">
                <a:solidFill>
                  <a:srgbClr val="000099"/>
                </a:solidFill>
                <a:cs typeface="Times New Roman" panose="02020603050405020304" pitchFamily="18" charset="0"/>
              </a:rPr>
              <a:t> “four score and </a:t>
            </a:r>
            <a:r>
              <a:rPr lang="en-US" dirty="0" smtClean="0">
                <a:solidFill>
                  <a:srgbClr val="000099"/>
                </a:solidFill>
                <a:cs typeface="Times New Roman" panose="02020603050405020304" pitchFamily="18" charset="0"/>
              </a:rPr>
              <a:t>seven </a:t>
            </a:r>
            <a:r>
              <a:rPr lang="en-US" dirty="0">
                <a:solidFill>
                  <a:srgbClr val="000099"/>
                </a:solidFill>
                <a:cs typeface="Times New Roman" panose="02020603050405020304" pitchFamily="18" charset="0"/>
              </a:rPr>
              <a:t>year ago</a:t>
            </a:r>
            <a:r>
              <a:rPr lang="en-US" dirty="0" smtClean="0">
                <a:solidFill>
                  <a:srgbClr val="000099"/>
                </a:solidFill>
                <a:cs typeface="Times New Roman" panose="02020603050405020304" pitchFamily="18" charset="0"/>
              </a:rPr>
              <a:t>”. </a:t>
            </a:r>
            <a:r>
              <a:rPr lang="en-US" dirty="0">
                <a:solidFill>
                  <a:srgbClr val="000099"/>
                </a:solidFill>
                <a:cs typeface="Times New Roman" panose="02020603050405020304" pitchFamily="18" charset="0"/>
              </a:rPr>
              <a:t>so it could be easier to </a:t>
            </a:r>
            <a:r>
              <a:rPr lang="en-US" dirty="0" smtClean="0">
                <a:solidFill>
                  <a:srgbClr val="000099"/>
                </a:solidFill>
                <a:cs typeface="Times New Roman" panose="02020603050405020304" pitchFamily="18" charset="0"/>
              </a:rPr>
              <a:t>remember.</a:t>
            </a:r>
            <a:endParaRPr lang="en-US" sz="2800" dirty="0">
              <a:solidFill>
                <a:srgbClr val="000099"/>
              </a:solidFill>
              <a:cs typeface="Times New Roman" panose="02020603050405020304" pitchFamily="18" charset="0"/>
            </a:endParaRPr>
          </a:p>
          <a:p>
            <a:pPr marL="1262063" lvl="1" indent="-342900" algn="just">
              <a:spcBef>
                <a:spcPts val="600"/>
              </a:spcBef>
              <a:buBlip>
                <a:blip r:embed="rId3"/>
              </a:buBlip>
            </a:pPr>
            <a:r>
              <a:rPr lang="en-US" dirty="0">
                <a:solidFill>
                  <a:srgbClr val="000099"/>
                </a:solidFill>
                <a:cs typeface="Times New Roman" panose="02020603050405020304" pitchFamily="18" charset="0"/>
              </a:rPr>
              <a:t>Users are also responsible, to some extent, to weaken password security.</a:t>
            </a:r>
            <a:endParaRPr lang="en-US" dirty="0" smtClean="0">
              <a:solidFill>
                <a:srgbClr val="000099"/>
              </a:solidFill>
              <a:cs typeface="Times New Roman" panose="02020603050405020304" pitchFamily="18" charset="0"/>
            </a:endParaRPr>
          </a:p>
          <a:p>
            <a:pPr marL="919163" lvl="1" algn="just">
              <a:spcBef>
                <a:spcPts val="600"/>
              </a:spcBef>
            </a:pPr>
            <a:endParaRPr lang="en-US" dirty="0" smtClean="0">
              <a:solidFill>
                <a:srgbClr val="000099"/>
              </a:solidFill>
              <a:cs typeface="Times New Roman" panose="02020603050405020304" pitchFamily="18" charset="0"/>
            </a:endParaRPr>
          </a:p>
        </p:txBody>
      </p:sp>
    </p:spTree>
    <p:extLst>
      <p:ext uri="{BB962C8B-B14F-4D97-AF65-F5344CB8AC3E}">
        <p14:creationId xmlns:p14="http://schemas.microsoft.com/office/powerpoint/2010/main" val="3500514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457745"/>
            <a:ext cx="8135056" cy="3785652"/>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Attacking systems via Passwords</a:t>
            </a:r>
            <a:endParaRPr lang="en-US" sz="2800" dirty="0" smtClean="0">
              <a:solidFill>
                <a:srgbClr val="000099"/>
              </a:solidFill>
              <a:cs typeface="Times New Roman" panose="02020603050405020304" pitchFamily="18" charset="0"/>
            </a:endParaRP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A </a:t>
            </a:r>
            <a:r>
              <a:rPr lang="en-US" dirty="0">
                <a:solidFill>
                  <a:srgbClr val="000099"/>
                </a:solidFill>
                <a:cs typeface="Times New Roman" panose="02020603050405020304" pitchFamily="18" charset="0"/>
              </a:rPr>
              <a:t>common attack path for an outsider such as Vince is: </a:t>
            </a:r>
            <a:r>
              <a:rPr lang="en-US" i="1" dirty="0">
                <a:solidFill>
                  <a:srgbClr val="000099"/>
                </a:solidFill>
                <a:cs typeface="Times New Roman" panose="02020603050405020304" pitchFamily="18" charset="0"/>
              </a:rPr>
              <a:t>outsider </a:t>
            </a:r>
            <a:r>
              <a:rPr lang="en-US" i="1" dirty="0">
                <a:solidFill>
                  <a:srgbClr val="000099"/>
                </a:solidFill>
                <a:cs typeface="Times New Roman" panose="02020603050405020304" pitchFamily="18" charset="0"/>
                <a:sym typeface="Wingdings"/>
              </a:rPr>
              <a:t></a:t>
            </a:r>
            <a:r>
              <a:rPr lang="en-US" i="1" dirty="0">
                <a:solidFill>
                  <a:srgbClr val="000099"/>
                </a:solidFill>
                <a:cs typeface="Times New Roman" panose="02020603050405020304" pitchFamily="18" charset="0"/>
              </a:rPr>
              <a:t> normal user </a:t>
            </a:r>
            <a:r>
              <a:rPr lang="en-US" i="1" dirty="0">
                <a:solidFill>
                  <a:srgbClr val="000099"/>
                </a:solidFill>
                <a:cs typeface="Times New Roman" panose="02020603050405020304" pitchFamily="18" charset="0"/>
                <a:sym typeface="Wingdings"/>
              </a:rPr>
              <a:t></a:t>
            </a:r>
            <a:r>
              <a:rPr lang="en-US" dirty="0">
                <a:solidFill>
                  <a:srgbClr val="000099"/>
                </a:solidFill>
                <a:cs typeface="Times New Roman" panose="02020603050405020304" pitchFamily="18" charset="0"/>
              </a:rPr>
              <a:t> </a:t>
            </a:r>
            <a:r>
              <a:rPr lang="en-US" i="1" dirty="0">
                <a:solidFill>
                  <a:srgbClr val="000099"/>
                </a:solidFill>
                <a:cs typeface="Times New Roman" panose="02020603050405020304" pitchFamily="18" charset="0"/>
              </a:rPr>
              <a:t>admin</a:t>
            </a:r>
            <a:r>
              <a:rPr lang="en-US" i="1" dirty="0" smtClean="0">
                <a:solidFill>
                  <a:srgbClr val="000099"/>
                </a:solidFill>
                <a:cs typeface="Times New Roman" panose="02020603050405020304" pitchFamily="18" charset="0"/>
              </a:rPr>
              <a:t>.</a:t>
            </a: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In </a:t>
            </a:r>
            <a:r>
              <a:rPr lang="en-US" dirty="0">
                <a:solidFill>
                  <a:srgbClr val="000099"/>
                </a:solidFill>
                <a:cs typeface="Times New Roman" panose="02020603050405020304" pitchFamily="18" charset="0"/>
              </a:rPr>
              <a:t>this scenario, </a:t>
            </a:r>
            <a:r>
              <a:rPr lang="en-US" dirty="0" smtClean="0">
                <a:solidFill>
                  <a:srgbClr val="000099"/>
                </a:solidFill>
                <a:cs typeface="Times New Roman" panose="02020603050405020304" pitchFamily="18" charset="0"/>
              </a:rPr>
              <a:t>one </a:t>
            </a:r>
            <a:r>
              <a:rPr lang="en-US" dirty="0">
                <a:solidFill>
                  <a:srgbClr val="000099"/>
                </a:solidFill>
                <a:cs typeface="Times New Roman" panose="02020603050405020304" pitchFamily="18" charset="0"/>
              </a:rPr>
              <a:t>weak password on an entire network-could be enough for the first stage of the attack to succeed</a:t>
            </a:r>
            <a:r>
              <a:rPr lang="en-US" dirty="0" smtClean="0">
                <a:solidFill>
                  <a:srgbClr val="000099"/>
                </a:solidFill>
                <a:cs typeface="Times New Roman" panose="02020603050405020304" pitchFamily="18" charset="0"/>
              </a:rPr>
              <a:t>.</a:t>
            </a: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Locking account by failed login attempts, thus creating </a:t>
            </a:r>
            <a:r>
              <a:rPr lang="en-US" dirty="0" err="1" smtClean="0">
                <a:solidFill>
                  <a:srgbClr val="000099"/>
                </a:solidFill>
                <a:cs typeface="Times New Roman" panose="02020603050405020304" pitchFamily="18" charset="0"/>
              </a:rPr>
              <a:t>DoS</a:t>
            </a:r>
            <a:r>
              <a:rPr lang="en-US" dirty="0" smtClean="0">
                <a:solidFill>
                  <a:srgbClr val="000099"/>
                </a:solidFill>
                <a:cs typeface="Times New Roman" panose="02020603050405020304" pitchFamily="18" charset="0"/>
              </a:rPr>
              <a:t>.</a:t>
            </a:r>
            <a:endParaRPr lang="en-US" dirty="0">
              <a:solidFill>
                <a:srgbClr val="000099"/>
              </a:solidFill>
              <a:cs typeface="Times New Roman" panose="02020603050405020304" pitchFamily="18" charset="0"/>
            </a:endParaRPr>
          </a:p>
          <a:p>
            <a:pPr marL="1147763" lvl="1" indent="-350838" algn="just">
              <a:spcBef>
                <a:spcPts val="600"/>
              </a:spcBef>
              <a:buBlip>
                <a:blip r:embed="rId3"/>
              </a:buBlip>
            </a:pPr>
            <a:r>
              <a:rPr lang="en-US" dirty="0" smtClean="0">
                <a:cs typeface="Times New Roman" panose="02020603050405020304" pitchFamily="18" charset="0"/>
              </a:rPr>
              <a:t>Solutions?</a:t>
            </a:r>
          </a:p>
        </p:txBody>
      </p:sp>
    </p:spTree>
    <p:extLst>
      <p:ext uri="{BB962C8B-B14F-4D97-AF65-F5344CB8AC3E}">
        <p14:creationId xmlns:p14="http://schemas.microsoft.com/office/powerpoint/2010/main" val="1203157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a:solidFill>
                  <a:srgbClr val="C00000"/>
                </a:solidFill>
                <a:latin typeface="Times New Roman" panose="02020603050405020304" pitchFamily="18" charset="0"/>
                <a:cs typeface="Times New Roman" panose="02020603050405020304" pitchFamily="18" charset="0"/>
              </a:rPr>
              <a:t>Password Creation</a:t>
            </a:r>
            <a:endParaRPr lang="en-US" sz="3200" b="1" dirty="0" smtClean="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398" y="2005611"/>
            <a:ext cx="9053602" cy="2819778"/>
          </a:xfrm>
          <a:prstGeom prst="rect">
            <a:avLst/>
          </a:prstGeom>
        </p:spPr>
      </p:pic>
    </p:spTree>
    <p:extLst>
      <p:ext uri="{BB962C8B-B14F-4D97-AF65-F5344CB8AC3E}">
        <p14:creationId xmlns:p14="http://schemas.microsoft.com/office/powerpoint/2010/main" val="1369634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370196"/>
            <a:ext cx="8135056" cy="4293483"/>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Passwords Verification</a:t>
            </a:r>
            <a:endParaRPr lang="en-US" sz="2800" dirty="0" smtClean="0">
              <a:solidFill>
                <a:srgbClr val="000099"/>
              </a:solidFill>
              <a:cs typeface="Times New Roman" panose="02020603050405020304" pitchFamily="18" charset="0"/>
            </a:endParaRP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Process</a:t>
            </a:r>
            <a:r>
              <a:rPr lang="en-US" dirty="0" smtClean="0">
                <a:solidFill>
                  <a:srgbClr val="000099"/>
                </a:solidFill>
                <a:cs typeface="Times New Roman" panose="02020603050405020304" pitchFamily="18" charset="0"/>
              </a:rPr>
              <a:t>: Passwords are stored as hashed values. </a:t>
            </a:r>
            <a:r>
              <a:rPr lang="en-US" dirty="0">
                <a:solidFill>
                  <a:srgbClr val="000099"/>
                </a:solidFill>
                <a:cs typeface="Times New Roman" panose="02020603050405020304" pitchFamily="18" charset="0"/>
              </a:rPr>
              <a:t>That is, if the password is </a:t>
            </a:r>
            <a:r>
              <a:rPr lang="en-US" i="1" dirty="0" smtClean="0">
                <a:solidFill>
                  <a:srgbClr val="000099"/>
                </a:solidFill>
                <a:cs typeface="Times New Roman" panose="02020603050405020304" pitchFamily="18" charset="0"/>
              </a:rPr>
              <a:t>$ecret123 </a:t>
            </a:r>
            <a:r>
              <a:rPr lang="en-US" dirty="0" smtClean="0">
                <a:solidFill>
                  <a:srgbClr val="000099"/>
                </a:solidFill>
                <a:cs typeface="Times New Roman" panose="02020603050405020304" pitchFamily="18" charset="0"/>
              </a:rPr>
              <a:t>then </a:t>
            </a:r>
            <a:r>
              <a:rPr lang="en-US" dirty="0">
                <a:solidFill>
                  <a:srgbClr val="000099"/>
                </a:solidFill>
                <a:cs typeface="Times New Roman" panose="02020603050405020304" pitchFamily="18" charset="0"/>
              </a:rPr>
              <a:t>it will be stored as: </a:t>
            </a:r>
          </a:p>
          <a:p>
            <a:pPr marL="1196975"/>
            <a:r>
              <a:rPr lang="en-US" i="1" dirty="0">
                <a:solidFill>
                  <a:srgbClr val="000099"/>
                </a:solidFill>
                <a:cs typeface="Times New Roman" panose="02020603050405020304" pitchFamily="18" charset="0"/>
              </a:rPr>
              <a:t>y </a:t>
            </a:r>
            <a:r>
              <a:rPr lang="en-US" dirty="0">
                <a:solidFill>
                  <a:srgbClr val="000099"/>
                </a:solidFill>
                <a:cs typeface="Times New Roman" panose="02020603050405020304" pitchFamily="18" charset="0"/>
              </a:rPr>
              <a:t>= </a:t>
            </a:r>
            <a:r>
              <a:rPr lang="en-US" i="1" dirty="0" smtClean="0">
                <a:solidFill>
                  <a:srgbClr val="000099"/>
                </a:solidFill>
                <a:cs typeface="Times New Roman" panose="02020603050405020304" pitchFamily="18" charset="0"/>
              </a:rPr>
              <a:t>h</a:t>
            </a:r>
            <a:r>
              <a:rPr lang="en-US" dirty="0" smtClean="0">
                <a:solidFill>
                  <a:srgbClr val="000099"/>
                </a:solidFill>
                <a:cs typeface="Times New Roman" panose="02020603050405020304" pitchFamily="18" charset="0"/>
              </a:rPr>
              <a:t>(</a:t>
            </a:r>
            <a:r>
              <a:rPr lang="en-US" i="1" dirty="0">
                <a:solidFill>
                  <a:srgbClr val="000099"/>
                </a:solidFill>
                <a:cs typeface="Times New Roman" panose="02020603050405020304" pitchFamily="18" charset="0"/>
              </a:rPr>
              <a:t>$ecret123 </a:t>
            </a:r>
            <a:r>
              <a:rPr lang="en-US" dirty="0" smtClean="0">
                <a:solidFill>
                  <a:srgbClr val="000099"/>
                </a:solidFill>
                <a:cs typeface="Times New Roman" panose="02020603050405020304" pitchFamily="18" charset="0"/>
              </a:rPr>
              <a:t>) </a:t>
            </a:r>
            <a:r>
              <a:rPr lang="en-US" dirty="0" smtClean="0">
                <a:solidFill>
                  <a:srgbClr val="000099"/>
                </a:solidFill>
                <a:cs typeface="Times New Roman" panose="02020603050405020304" pitchFamily="18" charset="0"/>
              </a:rPr>
              <a:t>in </a:t>
            </a:r>
            <a:r>
              <a:rPr lang="en-US" dirty="0">
                <a:solidFill>
                  <a:srgbClr val="000099"/>
                </a:solidFill>
                <a:cs typeface="Times New Roman" panose="02020603050405020304" pitchFamily="18" charset="0"/>
              </a:rPr>
              <a:t>a file, where </a:t>
            </a:r>
            <a:r>
              <a:rPr lang="en-US" i="1" dirty="0">
                <a:solidFill>
                  <a:srgbClr val="000099"/>
                </a:solidFill>
                <a:cs typeface="Times New Roman" panose="02020603050405020304" pitchFamily="18" charset="0"/>
              </a:rPr>
              <a:t>h </a:t>
            </a:r>
            <a:r>
              <a:rPr lang="en-US" dirty="0">
                <a:solidFill>
                  <a:srgbClr val="000099"/>
                </a:solidFill>
                <a:cs typeface="Times New Roman" panose="02020603050405020304" pitchFamily="18" charset="0"/>
              </a:rPr>
              <a:t>is a secure hash function. Thus,</a:t>
            </a:r>
          </a:p>
          <a:p>
            <a:pPr marL="1654175"/>
            <a:r>
              <a:rPr lang="en-US" i="1" dirty="0">
                <a:cs typeface="Times New Roman" panose="02020603050405020304" pitchFamily="18" charset="0"/>
              </a:rPr>
              <a:t>Entered password: x.</a:t>
            </a:r>
          </a:p>
          <a:p>
            <a:pPr marL="1654175"/>
            <a:r>
              <a:rPr lang="en-US" i="1" dirty="0">
                <a:cs typeface="Times New Roman" panose="02020603050405020304" pitchFamily="18" charset="0"/>
              </a:rPr>
              <a:t>Get y = h(x).</a:t>
            </a:r>
          </a:p>
          <a:p>
            <a:pPr marL="1654175"/>
            <a:r>
              <a:rPr lang="en-US" i="1" dirty="0">
                <a:cs typeface="Times New Roman" panose="02020603050405020304" pitchFamily="18" charset="0"/>
              </a:rPr>
              <a:t>Compare it with y.</a:t>
            </a:r>
          </a:p>
          <a:p>
            <a:pPr marL="1654175"/>
            <a:r>
              <a:rPr lang="en-US" i="1" dirty="0">
                <a:cs typeface="Times New Roman" panose="02020603050405020304" pitchFamily="18" charset="0"/>
              </a:rPr>
              <a:t>If y = x then the entered password is assumed to be correct and the user is authenticated</a:t>
            </a:r>
          </a:p>
        </p:txBody>
      </p:sp>
    </p:spTree>
    <p:extLst>
      <p:ext uri="{BB962C8B-B14F-4D97-AF65-F5344CB8AC3E}">
        <p14:creationId xmlns:p14="http://schemas.microsoft.com/office/powerpoint/2010/main" val="2865787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a:solidFill>
                  <a:srgbClr val="C00000"/>
                </a:solidFill>
                <a:latin typeface="Times New Roman" panose="02020603050405020304" pitchFamily="18" charset="0"/>
                <a:cs typeface="Times New Roman" panose="02020603050405020304" pitchFamily="18" charset="0"/>
              </a:rPr>
              <a:t>Password Verification</a:t>
            </a:r>
            <a:endParaRPr lang="en-US" sz="3200" b="1" dirty="0" smtClean="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1408291"/>
            <a:ext cx="9154410" cy="4820881"/>
          </a:xfrm>
          <a:prstGeom prst="rect">
            <a:avLst/>
          </a:prstGeom>
        </p:spPr>
      </p:pic>
    </p:spTree>
    <p:extLst>
      <p:ext uri="{BB962C8B-B14F-4D97-AF65-F5344CB8AC3E}">
        <p14:creationId xmlns:p14="http://schemas.microsoft.com/office/powerpoint/2010/main" val="371487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370196"/>
            <a:ext cx="8135056" cy="4139595"/>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Problems with </a:t>
            </a:r>
            <a:r>
              <a:rPr lang="en-US" sz="2800" dirty="0" smtClean="0">
                <a:solidFill>
                  <a:srgbClr val="800000"/>
                </a:solidFill>
                <a:cs typeface="Times New Roman" panose="02020603050405020304" pitchFamily="18" charset="0"/>
              </a:rPr>
              <a:t>the Plain Hashing</a:t>
            </a:r>
            <a:endParaRPr lang="en-US" sz="2800" dirty="0" smtClean="0">
              <a:solidFill>
                <a:srgbClr val="000099"/>
              </a:solidFill>
              <a:cs typeface="Times New Roman" panose="02020603050405020304" pitchFamily="18" charset="0"/>
            </a:endParaRPr>
          </a:p>
          <a:p>
            <a:pPr marL="1147763" lvl="1" indent="-350838" algn="just">
              <a:spcBef>
                <a:spcPts val="600"/>
              </a:spcBef>
              <a:buBlip>
                <a:blip r:embed="rId3"/>
              </a:buBlip>
            </a:pPr>
            <a:r>
              <a:rPr lang="en-US" sz="2200" dirty="0" smtClean="0">
                <a:solidFill>
                  <a:srgbClr val="000099"/>
                </a:solidFill>
                <a:cs typeface="Times New Roman" panose="02020603050405020304" pitchFamily="18" charset="0"/>
              </a:rPr>
              <a:t>Advantage: If </a:t>
            </a:r>
            <a:r>
              <a:rPr lang="en-US" sz="2200" dirty="0">
                <a:solidFill>
                  <a:srgbClr val="000099"/>
                </a:solidFill>
                <a:cs typeface="Times New Roman" panose="02020603050405020304" pitchFamily="18" charset="0"/>
              </a:rPr>
              <a:t>Vince obtains the password </a:t>
            </a:r>
            <a:r>
              <a:rPr lang="en-US" sz="2200" dirty="0" smtClean="0">
                <a:solidFill>
                  <a:srgbClr val="000099"/>
                </a:solidFill>
                <a:cs typeface="Times New Roman" panose="02020603050405020304" pitchFamily="18" charset="0"/>
              </a:rPr>
              <a:t>file which has hashed passwords</a:t>
            </a:r>
            <a:r>
              <a:rPr lang="en-US" sz="2200" dirty="0">
                <a:solidFill>
                  <a:srgbClr val="000099"/>
                </a:solidFill>
                <a:cs typeface="Times New Roman" panose="02020603050405020304" pitchFamily="18" charset="0"/>
              </a:rPr>
              <a:t> </a:t>
            </a:r>
            <a:r>
              <a:rPr lang="en-US" sz="2200" dirty="0" smtClean="0">
                <a:solidFill>
                  <a:srgbClr val="000099"/>
                </a:solidFill>
                <a:cs typeface="Times New Roman" panose="02020603050405020304" pitchFamily="18" charset="0"/>
              </a:rPr>
              <a:t>then he </a:t>
            </a:r>
            <a:r>
              <a:rPr lang="en-US" sz="2200" dirty="0">
                <a:solidFill>
                  <a:srgbClr val="000099"/>
                </a:solidFill>
                <a:cs typeface="Times New Roman" panose="02020603050405020304" pitchFamily="18" charset="0"/>
              </a:rPr>
              <a:t>can guess likely passwords </a:t>
            </a:r>
            <a:r>
              <a:rPr lang="en-US" sz="2200" i="1" dirty="0">
                <a:solidFill>
                  <a:srgbClr val="000099"/>
                </a:solidFill>
                <a:cs typeface="Times New Roman" panose="02020603050405020304" pitchFamily="18" charset="0"/>
              </a:rPr>
              <a:t>x</a:t>
            </a:r>
            <a:r>
              <a:rPr lang="en-US" sz="2200" dirty="0">
                <a:solidFill>
                  <a:srgbClr val="000099"/>
                </a:solidFill>
                <a:cs typeface="Times New Roman" panose="02020603050405020304" pitchFamily="18" charset="0"/>
              </a:rPr>
              <a:t> until </a:t>
            </a:r>
            <a:r>
              <a:rPr lang="en-US" sz="2200" dirty="0" smtClean="0">
                <a:solidFill>
                  <a:srgbClr val="000099"/>
                </a:solidFill>
                <a:cs typeface="Times New Roman" panose="02020603050405020304" pitchFamily="18" charset="0"/>
              </a:rPr>
              <a:t>he </a:t>
            </a:r>
            <a:r>
              <a:rPr lang="en-US" sz="2200" dirty="0">
                <a:solidFill>
                  <a:srgbClr val="000099"/>
                </a:solidFill>
                <a:cs typeface="Times New Roman" panose="02020603050405020304" pitchFamily="18" charset="0"/>
              </a:rPr>
              <a:t>finds an </a:t>
            </a:r>
            <a:r>
              <a:rPr lang="en-US" sz="2200" i="1" dirty="0">
                <a:solidFill>
                  <a:srgbClr val="000099"/>
                </a:solidFill>
                <a:cs typeface="Times New Roman" panose="02020603050405020304" pitchFamily="18" charset="0"/>
              </a:rPr>
              <a:t>x </a:t>
            </a:r>
            <a:r>
              <a:rPr lang="en-US" sz="2200" dirty="0">
                <a:solidFill>
                  <a:srgbClr val="000099"/>
                </a:solidFill>
                <a:cs typeface="Times New Roman" panose="02020603050405020304" pitchFamily="18" charset="0"/>
              </a:rPr>
              <a:t>for which </a:t>
            </a:r>
            <a:r>
              <a:rPr lang="en-US" sz="2200" i="1" dirty="0">
                <a:solidFill>
                  <a:srgbClr val="000099"/>
                </a:solidFill>
                <a:cs typeface="Times New Roman" panose="02020603050405020304" pitchFamily="18" charset="0"/>
              </a:rPr>
              <a:t>y </a:t>
            </a:r>
            <a:r>
              <a:rPr lang="en-US" sz="2200" dirty="0">
                <a:solidFill>
                  <a:srgbClr val="000099"/>
                </a:solidFill>
                <a:cs typeface="Times New Roman" panose="02020603050405020304" pitchFamily="18" charset="0"/>
              </a:rPr>
              <a:t>= </a:t>
            </a:r>
            <a:r>
              <a:rPr lang="en-US" sz="2200" i="1" dirty="0">
                <a:solidFill>
                  <a:srgbClr val="000099"/>
                </a:solidFill>
                <a:cs typeface="Times New Roman" panose="02020603050405020304" pitchFamily="18" charset="0"/>
              </a:rPr>
              <a:t>h(x), </a:t>
            </a:r>
            <a:r>
              <a:rPr lang="en-US" sz="2200" dirty="0">
                <a:solidFill>
                  <a:srgbClr val="000099"/>
                </a:solidFill>
                <a:cs typeface="Times New Roman" panose="02020603050405020304" pitchFamily="18" charset="0"/>
              </a:rPr>
              <a:t>at which point </a:t>
            </a:r>
            <a:r>
              <a:rPr lang="en-US" sz="2200" dirty="0" smtClean="0">
                <a:solidFill>
                  <a:srgbClr val="000099"/>
                </a:solidFill>
                <a:cs typeface="Times New Roman" panose="02020603050405020304" pitchFamily="18" charset="0"/>
              </a:rPr>
              <a:t>he </a:t>
            </a:r>
            <a:r>
              <a:rPr lang="en-US" sz="2200" dirty="0">
                <a:solidFill>
                  <a:srgbClr val="000099"/>
                </a:solidFill>
                <a:cs typeface="Times New Roman" panose="02020603050405020304" pitchFamily="18" charset="0"/>
              </a:rPr>
              <a:t>will have found the password. But at least Vince has work to do after </a:t>
            </a:r>
            <a:r>
              <a:rPr lang="en-US" sz="2200" dirty="0" smtClean="0">
                <a:solidFill>
                  <a:srgbClr val="000099"/>
                </a:solidFill>
                <a:cs typeface="Times New Roman" panose="02020603050405020304" pitchFamily="18" charset="0"/>
              </a:rPr>
              <a:t>he </a:t>
            </a:r>
            <a:r>
              <a:rPr lang="en-US" sz="2200" dirty="0">
                <a:solidFill>
                  <a:srgbClr val="000099"/>
                </a:solidFill>
                <a:cs typeface="Times New Roman" panose="02020603050405020304" pitchFamily="18" charset="0"/>
              </a:rPr>
              <a:t>has obtained the password </a:t>
            </a:r>
            <a:r>
              <a:rPr lang="en-US" sz="2200" dirty="0" smtClean="0">
                <a:solidFill>
                  <a:srgbClr val="000099"/>
                </a:solidFill>
                <a:cs typeface="Times New Roman" panose="02020603050405020304" pitchFamily="18" charset="0"/>
              </a:rPr>
              <a:t>file.</a:t>
            </a:r>
          </a:p>
          <a:p>
            <a:pPr marL="1147763" lvl="1" indent="-350838" algn="just">
              <a:spcBef>
                <a:spcPts val="600"/>
              </a:spcBef>
              <a:buBlip>
                <a:blip r:embed="rId3"/>
              </a:buBlip>
            </a:pPr>
            <a:r>
              <a:rPr lang="en-US" sz="2200" dirty="0" smtClean="0">
                <a:solidFill>
                  <a:srgbClr val="000099"/>
                </a:solidFill>
                <a:cs typeface="Times New Roman" panose="02020603050405020304" pitchFamily="18" charset="0"/>
              </a:rPr>
              <a:t>Suppose </a:t>
            </a:r>
            <a:r>
              <a:rPr lang="en-US" sz="2200" dirty="0">
                <a:solidFill>
                  <a:srgbClr val="000099"/>
                </a:solidFill>
                <a:cs typeface="Times New Roman" panose="02020603050405020304" pitchFamily="18" charset="0"/>
              </a:rPr>
              <a:t>Vince has a "dictionary" containing </a:t>
            </a:r>
            <a:r>
              <a:rPr lang="en-US" sz="2200" i="1" dirty="0">
                <a:solidFill>
                  <a:srgbClr val="000099"/>
                </a:solidFill>
                <a:cs typeface="Times New Roman" panose="02020603050405020304" pitchFamily="18" charset="0"/>
              </a:rPr>
              <a:t>N </a:t>
            </a:r>
            <a:r>
              <a:rPr lang="en-US" sz="2200" dirty="0">
                <a:solidFill>
                  <a:srgbClr val="000099"/>
                </a:solidFill>
                <a:cs typeface="Times New Roman" panose="02020603050405020304" pitchFamily="18" charset="0"/>
              </a:rPr>
              <a:t>common passwords, </a:t>
            </a:r>
            <a:r>
              <a:rPr lang="en-US" sz="2200" dirty="0" smtClean="0">
                <a:solidFill>
                  <a:srgbClr val="000099"/>
                </a:solidFill>
                <a:cs typeface="Times New Roman" panose="02020603050405020304" pitchFamily="18" charset="0"/>
              </a:rPr>
              <a:t>say N </a:t>
            </a:r>
            <a:r>
              <a:rPr lang="en-US" sz="2200" dirty="0">
                <a:solidFill>
                  <a:srgbClr val="000099"/>
                </a:solidFill>
                <a:cs typeface="Times New Roman" panose="02020603050405020304" pitchFamily="18" charset="0"/>
              </a:rPr>
              <a:t>= {d</a:t>
            </a:r>
            <a:r>
              <a:rPr lang="en-US" sz="2200" baseline="-25000" dirty="0">
                <a:solidFill>
                  <a:srgbClr val="000099"/>
                </a:solidFill>
                <a:cs typeface="Times New Roman" panose="02020603050405020304" pitchFamily="18" charset="0"/>
              </a:rPr>
              <a:t>0</a:t>
            </a:r>
            <a:r>
              <a:rPr lang="en-US" sz="2200" dirty="0">
                <a:solidFill>
                  <a:srgbClr val="000099"/>
                </a:solidFill>
                <a:cs typeface="Times New Roman" panose="02020603050405020304" pitchFamily="18" charset="0"/>
              </a:rPr>
              <a:t>, d</a:t>
            </a:r>
            <a:r>
              <a:rPr lang="en-US" sz="2200" baseline="-25000" dirty="0">
                <a:solidFill>
                  <a:srgbClr val="000099"/>
                </a:solidFill>
                <a:cs typeface="Times New Roman" panose="02020603050405020304" pitchFamily="18" charset="0"/>
              </a:rPr>
              <a:t>1</a:t>
            </a:r>
            <a:r>
              <a:rPr lang="en-US" sz="2200" dirty="0">
                <a:solidFill>
                  <a:srgbClr val="000099"/>
                </a:solidFill>
                <a:cs typeface="Times New Roman" panose="02020603050405020304" pitchFamily="18" charset="0"/>
              </a:rPr>
              <a:t>, …, </a:t>
            </a:r>
            <a:r>
              <a:rPr lang="en-US" sz="2200" dirty="0" smtClean="0">
                <a:solidFill>
                  <a:srgbClr val="000099"/>
                </a:solidFill>
                <a:cs typeface="Times New Roman" panose="02020603050405020304" pitchFamily="18" charset="0"/>
              </a:rPr>
              <a:t>d</a:t>
            </a:r>
            <a:r>
              <a:rPr lang="en-US" sz="2200" baseline="-25000" dirty="0" smtClean="0">
                <a:solidFill>
                  <a:srgbClr val="000099"/>
                </a:solidFill>
                <a:cs typeface="Times New Roman" panose="02020603050405020304" pitchFamily="18" charset="0"/>
              </a:rPr>
              <a:t>n-1</a:t>
            </a:r>
            <a:r>
              <a:rPr lang="en-US" sz="2200" dirty="0" smtClean="0">
                <a:solidFill>
                  <a:srgbClr val="000099"/>
                </a:solidFill>
                <a:cs typeface="Times New Roman" panose="02020603050405020304" pitchFamily="18" charset="0"/>
              </a:rPr>
              <a:t>}</a:t>
            </a:r>
          </a:p>
          <a:p>
            <a:pPr marL="1147763" lvl="1" indent="-350838" algn="just">
              <a:spcBef>
                <a:spcPts val="600"/>
              </a:spcBef>
              <a:buBlip>
                <a:blip r:embed="rId3"/>
              </a:buBlip>
            </a:pPr>
            <a:r>
              <a:rPr lang="en-US" sz="2200" dirty="0">
                <a:solidFill>
                  <a:srgbClr val="000099"/>
                </a:solidFill>
                <a:cs typeface="Times New Roman" panose="02020603050405020304" pitchFamily="18" charset="0"/>
              </a:rPr>
              <a:t>H</a:t>
            </a:r>
            <a:r>
              <a:rPr lang="en-US" sz="2200" dirty="0" smtClean="0">
                <a:solidFill>
                  <a:srgbClr val="000099"/>
                </a:solidFill>
                <a:cs typeface="Times New Roman" panose="02020603050405020304" pitchFamily="18" charset="0"/>
              </a:rPr>
              <a:t>e </a:t>
            </a:r>
            <a:r>
              <a:rPr lang="en-US" sz="2200" dirty="0">
                <a:solidFill>
                  <a:srgbClr val="000099"/>
                </a:solidFill>
                <a:cs typeface="Times New Roman" panose="02020603050405020304" pitchFamily="18" charset="0"/>
              </a:rPr>
              <a:t>could </a:t>
            </a:r>
            <a:r>
              <a:rPr lang="en-US" sz="2200" dirty="0" smtClean="0">
                <a:solidFill>
                  <a:srgbClr val="000099"/>
                </a:solidFill>
                <a:cs typeface="Times New Roman" panose="02020603050405020304" pitchFamily="18" charset="0"/>
              </a:rPr>
              <a:t>then </a:t>
            </a:r>
            <a:r>
              <a:rPr lang="en-US" sz="2200" dirty="0" err="1" smtClean="0">
                <a:solidFill>
                  <a:srgbClr val="000099"/>
                </a:solidFill>
                <a:cs typeface="Times New Roman" panose="02020603050405020304" pitchFamily="18" charset="0"/>
              </a:rPr>
              <a:t>precompute</a:t>
            </a:r>
            <a:r>
              <a:rPr lang="en-US" sz="2200" dirty="0" smtClean="0">
                <a:solidFill>
                  <a:srgbClr val="000099"/>
                </a:solidFill>
                <a:cs typeface="Times New Roman" panose="02020603050405020304" pitchFamily="18" charset="0"/>
              </a:rPr>
              <a:t> </a:t>
            </a:r>
            <a:r>
              <a:rPr lang="en-US" sz="2200" dirty="0">
                <a:solidFill>
                  <a:srgbClr val="000099"/>
                </a:solidFill>
                <a:cs typeface="Times New Roman" panose="02020603050405020304" pitchFamily="18" charset="0"/>
              </a:rPr>
              <a:t>the hash of each password in the dictionary, that </a:t>
            </a:r>
            <a:r>
              <a:rPr lang="en-US" sz="2200" dirty="0" smtClean="0">
                <a:solidFill>
                  <a:srgbClr val="000099"/>
                </a:solidFill>
                <a:cs typeface="Times New Roman" panose="02020603050405020304" pitchFamily="18" charset="0"/>
              </a:rPr>
              <a:t>is, </a:t>
            </a:r>
            <a:r>
              <a:rPr lang="en-US" sz="2200" i="1" dirty="0" err="1" smtClean="0">
                <a:solidFill>
                  <a:srgbClr val="000099"/>
                </a:solidFill>
                <a:cs typeface="Times New Roman" panose="02020603050405020304" pitchFamily="18" charset="0"/>
              </a:rPr>
              <a:t>y</a:t>
            </a:r>
            <a:r>
              <a:rPr lang="en-US" sz="2200" i="1" baseline="-25000" dirty="0" err="1" smtClean="0">
                <a:solidFill>
                  <a:srgbClr val="000099"/>
                </a:solidFill>
                <a:cs typeface="Times New Roman" panose="02020603050405020304" pitchFamily="18" charset="0"/>
              </a:rPr>
              <a:t>o</a:t>
            </a:r>
            <a:r>
              <a:rPr lang="en-US" sz="2200" i="1" dirty="0" smtClean="0">
                <a:solidFill>
                  <a:srgbClr val="000099"/>
                </a:solidFill>
                <a:cs typeface="Times New Roman" panose="02020603050405020304" pitchFamily="18" charset="0"/>
              </a:rPr>
              <a:t> </a:t>
            </a:r>
            <a:r>
              <a:rPr lang="en-US" sz="2200" dirty="0">
                <a:solidFill>
                  <a:srgbClr val="000099"/>
                </a:solidFill>
                <a:cs typeface="Times New Roman" panose="02020603050405020304" pitchFamily="18" charset="0"/>
              </a:rPr>
              <a:t>= </a:t>
            </a:r>
            <a:r>
              <a:rPr lang="en-US" sz="2200" i="1" dirty="0">
                <a:solidFill>
                  <a:srgbClr val="000099"/>
                </a:solidFill>
                <a:cs typeface="Times New Roman" panose="02020603050405020304" pitchFamily="18" charset="0"/>
              </a:rPr>
              <a:t>h(d</a:t>
            </a:r>
            <a:r>
              <a:rPr lang="en-US" sz="2200" i="1" baseline="-25000" dirty="0">
                <a:solidFill>
                  <a:srgbClr val="000099"/>
                </a:solidFill>
                <a:cs typeface="Times New Roman" panose="02020603050405020304" pitchFamily="18" charset="0"/>
              </a:rPr>
              <a:t>o</a:t>
            </a:r>
            <a:r>
              <a:rPr lang="en-US" sz="2200" i="1" dirty="0">
                <a:solidFill>
                  <a:srgbClr val="000099"/>
                </a:solidFill>
                <a:cs typeface="Times New Roman" panose="02020603050405020304" pitchFamily="18" charset="0"/>
              </a:rPr>
              <a:t>), y</a:t>
            </a:r>
            <a:r>
              <a:rPr lang="en-US" sz="2200" i="1" baseline="-25000" dirty="0">
                <a:solidFill>
                  <a:srgbClr val="000099"/>
                </a:solidFill>
                <a:cs typeface="Times New Roman" panose="02020603050405020304" pitchFamily="18" charset="0"/>
              </a:rPr>
              <a:t>1</a:t>
            </a:r>
            <a:r>
              <a:rPr lang="en-US" sz="2200" i="1" dirty="0">
                <a:solidFill>
                  <a:srgbClr val="000099"/>
                </a:solidFill>
                <a:cs typeface="Times New Roman" panose="02020603050405020304" pitchFamily="18" charset="0"/>
              </a:rPr>
              <a:t> </a:t>
            </a:r>
            <a:r>
              <a:rPr lang="en-US" sz="2200" dirty="0">
                <a:solidFill>
                  <a:srgbClr val="000099"/>
                </a:solidFill>
                <a:cs typeface="Times New Roman" panose="02020603050405020304" pitchFamily="18" charset="0"/>
              </a:rPr>
              <a:t>= </a:t>
            </a:r>
            <a:r>
              <a:rPr lang="en-US" sz="2200" i="1" dirty="0">
                <a:solidFill>
                  <a:srgbClr val="000099"/>
                </a:solidFill>
                <a:cs typeface="Times New Roman" panose="02020603050405020304" pitchFamily="18" charset="0"/>
              </a:rPr>
              <a:t>h(d</a:t>
            </a:r>
            <a:r>
              <a:rPr lang="en-US" sz="2200" i="1" baseline="-25000" dirty="0">
                <a:solidFill>
                  <a:srgbClr val="000099"/>
                </a:solidFill>
                <a:cs typeface="Times New Roman" panose="02020603050405020304" pitchFamily="18" charset="0"/>
              </a:rPr>
              <a:t>1</a:t>
            </a:r>
            <a:r>
              <a:rPr lang="en-US" sz="2200" i="1" dirty="0">
                <a:solidFill>
                  <a:srgbClr val="000099"/>
                </a:solidFill>
                <a:cs typeface="Times New Roman" panose="02020603050405020304" pitchFamily="18" charset="0"/>
              </a:rPr>
              <a:t>), </a:t>
            </a:r>
            <a:r>
              <a:rPr lang="en-US" sz="2200" dirty="0">
                <a:solidFill>
                  <a:srgbClr val="000099"/>
                </a:solidFill>
                <a:cs typeface="Times New Roman" panose="02020603050405020304" pitchFamily="18" charset="0"/>
              </a:rPr>
              <a:t>... , </a:t>
            </a:r>
            <a:r>
              <a:rPr lang="en-US" sz="2200" i="1" dirty="0">
                <a:solidFill>
                  <a:srgbClr val="000099"/>
                </a:solidFill>
                <a:cs typeface="Times New Roman" panose="02020603050405020304" pitchFamily="18" charset="0"/>
              </a:rPr>
              <a:t>y</a:t>
            </a:r>
            <a:r>
              <a:rPr lang="en-US" sz="2200" i="1" baseline="-25000" dirty="0">
                <a:solidFill>
                  <a:srgbClr val="000099"/>
                </a:solidFill>
                <a:cs typeface="Times New Roman" panose="02020603050405020304" pitchFamily="18" charset="0"/>
              </a:rPr>
              <a:t>N-1 </a:t>
            </a:r>
            <a:r>
              <a:rPr lang="en-US" sz="2200" dirty="0">
                <a:solidFill>
                  <a:srgbClr val="000099"/>
                </a:solidFill>
                <a:cs typeface="Times New Roman" panose="02020603050405020304" pitchFamily="18" charset="0"/>
              </a:rPr>
              <a:t>= </a:t>
            </a:r>
            <a:r>
              <a:rPr lang="en-US" sz="2200" i="1" dirty="0">
                <a:solidFill>
                  <a:srgbClr val="000099"/>
                </a:solidFill>
                <a:cs typeface="Times New Roman" panose="02020603050405020304" pitchFamily="18" charset="0"/>
              </a:rPr>
              <a:t>h(d</a:t>
            </a:r>
            <a:r>
              <a:rPr lang="en-US" sz="2200" i="1" baseline="-25000" dirty="0">
                <a:solidFill>
                  <a:srgbClr val="000099"/>
                </a:solidFill>
                <a:cs typeface="Times New Roman" panose="02020603050405020304" pitchFamily="18" charset="0"/>
              </a:rPr>
              <a:t>N-1</a:t>
            </a:r>
            <a:r>
              <a:rPr lang="en-US" sz="2200" i="1" dirty="0">
                <a:solidFill>
                  <a:srgbClr val="000099"/>
                </a:solidFill>
                <a:cs typeface="Times New Roman" panose="02020603050405020304" pitchFamily="18" charset="0"/>
              </a:rPr>
              <a:t>).</a:t>
            </a:r>
            <a:endParaRPr lang="en-US" sz="2200" dirty="0" smtClean="0">
              <a:solidFill>
                <a:srgbClr val="000099"/>
              </a:solidFill>
              <a:cs typeface="Times New Roman" panose="02020603050405020304" pitchFamily="18" charset="0"/>
            </a:endParaRPr>
          </a:p>
        </p:txBody>
      </p:sp>
    </p:spTree>
    <p:extLst>
      <p:ext uri="{BB962C8B-B14F-4D97-AF65-F5344CB8AC3E}">
        <p14:creationId xmlns:p14="http://schemas.microsoft.com/office/powerpoint/2010/main" val="1279050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370196"/>
            <a:ext cx="8135056" cy="3801041"/>
          </a:xfrm>
          <a:prstGeom prst="rect">
            <a:avLst/>
          </a:prstGeom>
        </p:spPr>
        <p:txBody>
          <a:bodyPr wrap="square">
            <a:spAutoFit/>
          </a:bodyPr>
          <a:lstStyle/>
          <a:p>
            <a:pPr marL="804863" lvl="0" indent="-342900" algn="just">
              <a:spcBef>
                <a:spcPts val="600"/>
              </a:spcBef>
              <a:buBlip>
                <a:blip r:embed="rId2"/>
              </a:buBlip>
            </a:pPr>
            <a:r>
              <a:rPr lang="en-US" sz="2800" dirty="0">
                <a:solidFill>
                  <a:srgbClr val="800000"/>
                </a:solidFill>
                <a:cs typeface="Times New Roman" panose="02020603050405020304" pitchFamily="18" charset="0"/>
              </a:rPr>
              <a:t>Problems with the Plain Hashing</a:t>
            </a:r>
            <a:endParaRPr lang="en-US" sz="2800" dirty="0">
              <a:solidFill>
                <a:srgbClr val="000099"/>
              </a:solidFill>
              <a:cs typeface="Times New Roman" panose="02020603050405020304" pitchFamily="18" charset="0"/>
            </a:endParaRPr>
          </a:p>
          <a:p>
            <a:pPr marL="1147763" lvl="1" indent="-350838" algn="just">
              <a:spcBef>
                <a:spcPts val="600"/>
              </a:spcBef>
              <a:buBlip>
                <a:blip r:embed="rId3"/>
              </a:buBlip>
            </a:pPr>
            <a:r>
              <a:rPr lang="en-US" sz="2200" dirty="0" smtClean="0">
                <a:solidFill>
                  <a:srgbClr val="000099"/>
                </a:solidFill>
                <a:cs typeface="Times New Roman" panose="02020603050405020304" pitchFamily="18" charset="0"/>
              </a:rPr>
              <a:t>If </a:t>
            </a:r>
            <a:r>
              <a:rPr lang="en-US" sz="2200" dirty="0" smtClean="0">
                <a:solidFill>
                  <a:srgbClr val="000099"/>
                </a:solidFill>
                <a:cs typeface="Times New Roman" panose="02020603050405020304" pitchFamily="18" charset="0"/>
              </a:rPr>
              <a:t>Vince then </a:t>
            </a:r>
            <a:r>
              <a:rPr lang="en-US" sz="2200" dirty="0">
                <a:solidFill>
                  <a:srgbClr val="000099"/>
                </a:solidFill>
                <a:cs typeface="Times New Roman" panose="02020603050405020304" pitchFamily="18" charset="0"/>
              </a:rPr>
              <a:t>gets access to a password file containing hashed passwords, he only needs to compare the entries in the password file to the entries in </a:t>
            </a:r>
            <a:r>
              <a:rPr lang="en-US" sz="2200" dirty="0" smtClean="0">
                <a:solidFill>
                  <a:srgbClr val="000099"/>
                </a:solidFill>
                <a:cs typeface="Times New Roman" panose="02020603050405020304" pitchFamily="18" charset="0"/>
              </a:rPr>
              <a:t>his precomputed </a:t>
            </a:r>
            <a:r>
              <a:rPr lang="en-US" sz="2200" dirty="0">
                <a:solidFill>
                  <a:srgbClr val="000099"/>
                </a:solidFill>
                <a:cs typeface="Times New Roman" panose="02020603050405020304" pitchFamily="18" charset="0"/>
              </a:rPr>
              <a:t>dictionary of hashes</a:t>
            </a:r>
            <a:r>
              <a:rPr lang="en-US" sz="2200" dirty="0" smtClean="0">
                <a:solidFill>
                  <a:srgbClr val="000099"/>
                </a:solidFill>
                <a:cs typeface="Times New Roman" panose="02020603050405020304" pitchFamily="18" charset="0"/>
              </a:rPr>
              <a:t>.</a:t>
            </a:r>
          </a:p>
          <a:p>
            <a:pPr marL="1147763" lvl="1" indent="-350838" algn="just">
              <a:spcBef>
                <a:spcPts val="600"/>
              </a:spcBef>
              <a:buBlip>
                <a:blip r:embed="rId3"/>
              </a:buBlip>
            </a:pPr>
            <a:r>
              <a:rPr lang="en-US" sz="2200" dirty="0" smtClean="0">
                <a:solidFill>
                  <a:srgbClr val="000099"/>
                </a:solidFill>
                <a:cs typeface="Times New Roman" panose="02020603050405020304" pitchFamily="18" charset="0"/>
              </a:rPr>
              <a:t> </a:t>
            </a:r>
            <a:r>
              <a:rPr lang="en-US" sz="2200" dirty="0">
                <a:solidFill>
                  <a:srgbClr val="000099"/>
                </a:solidFill>
                <a:cs typeface="Times New Roman" panose="02020603050405020304" pitchFamily="18" charset="0"/>
              </a:rPr>
              <a:t>Furthermore, the precomputed dictionary could be reused for each password file, thereby saving Vince the work of </a:t>
            </a:r>
            <a:r>
              <a:rPr lang="en-US" sz="2200" dirty="0" err="1">
                <a:solidFill>
                  <a:srgbClr val="000099"/>
                </a:solidFill>
                <a:cs typeface="Times New Roman" panose="02020603050405020304" pitchFamily="18" charset="0"/>
              </a:rPr>
              <a:t>recomputing</a:t>
            </a:r>
            <a:r>
              <a:rPr lang="en-US" sz="2200" dirty="0">
                <a:solidFill>
                  <a:srgbClr val="000099"/>
                </a:solidFill>
                <a:cs typeface="Times New Roman" panose="02020603050405020304" pitchFamily="18" charset="0"/>
              </a:rPr>
              <a:t> the hashes. </a:t>
            </a:r>
            <a:endParaRPr lang="en-US" sz="2200" dirty="0" smtClean="0">
              <a:solidFill>
                <a:srgbClr val="000099"/>
              </a:solidFill>
              <a:cs typeface="Times New Roman" panose="02020603050405020304" pitchFamily="18" charset="0"/>
            </a:endParaRPr>
          </a:p>
          <a:p>
            <a:pPr marL="1147763" lvl="1" indent="-350838" algn="just">
              <a:spcBef>
                <a:spcPts val="600"/>
              </a:spcBef>
              <a:buBlip>
                <a:blip r:embed="rId3"/>
              </a:buBlip>
            </a:pPr>
            <a:r>
              <a:rPr lang="en-US" sz="2200" dirty="0" smtClean="0">
                <a:solidFill>
                  <a:srgbClr val="000099"/>
                </a:solidFill>
                <a:cs typeface="Times New Roman" panose="02020603050405020304" pitchFamily="18" charset="0"/>
              </a:rPr>
              <a:t>Can </a:t>
            </a:r>
            <a:r>
              <a:rPr lang="en-US" sz="2200" dirty="0">
                <a:solidFill>
                  <a:srgbClr val="000099"/>
                </a:solidFill>
                <a:cs typeface="Times New Roman" panose="02020603050405020304" pitchFamily="18" charset="0"/>
              </a:rPr>
              <a:t>we prevent this attack or at least make Vince's job more difficult</a:t>
            </a:r>
            <a:r>
              <a:rPr lang="en-US" sz="2200" dirty="0" smtClean="0">
                <a:solidFill>
                  <a:srgbClr val="000099"/>
                </a:solidFill>
                <a:cs typeface="Times New Roman" panose="02020603050405020304" pitchFamily="18" charset="0"/>
              </a:rPr>
              <a:t>?</a:t>
            </a:r>
          </a:p>
        </p:txBody>
      </p:sp>
    </p:spTree>
    <p:extLst>
      <p:ext uri="{BB962C8B-B14F-4D97-AF65-F5344CB8AC3E}">
        <p14:creationId xmlns:p14="http://schemas.microsoft.com/office/powerpoint/2010/main" val="92963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370196"/>
            <a:ext cx="8135056" cy="4139595"/>
          </a:xfrm>
          <a:prstGeom prst="rect">
            <a:avLst/>
          </a:prstGeom>
        </p:spPr>
        <p:txBody>
          <a:bodyPr wrap="square">
            <a:spAutoFit/>
          </a:bodyPr>
          <a:lstStyle/>
          <a:p>
            <a:pPr marL="804863" lvl="0" indent="-342900" algn="just">
              <a:spcBef>
                <a:spcPts val="600"/>
              </a:spcBef>
              <a:buBlip>
                <a:blip r:embed="rId2"/>
              </a:buBlip>
            </a:pPr>
            <a:r>
              <a:rPr lang="en-US" sz="2800" dirty="0">
                <a:solidFill>
                  <a:srgbClr val="800000"/>
                </a:solidFill>
                <a:cs typeface="Times New Roman" panose="02020603050405020304" pitchFamily="18" charset="0"/>
              </a:rPr>
              <a:t>Password Creation with Salt</a:t>
            </a:r>
            <a:endParaRPr lang="en-US" sz="2800" dirty="0">
              <a:solidFill>
                <a:srgbClr val="000099"/>
              </a:solidFill>
              <a:cs typeface="Times New Roman" panose="02020603050405020304" pitchFamily="18" charset="0"/>
            </a:endParaRPr>
          </a:p>
          <a:p>
            <a:pPr marL="1147763" lvl="1" indent="-350838" algn="just">
              <a:spcBef>
                <a:spcPts val="600"/>
              </a:spcBef>
              <a:buBlip>
                <a:blip r:embed="rId3"/>
              </a:buBlip>
            </a:pPr>
            <a:r>
              <a:rPr lang="en-US" sz="2200" dirty="0" smtClean="0">
                <a:solidFill>
                  <a:srgbClr val="000099"/>
                </a:solidFill>
                <a:cs typeface="Times New Roman" panose="02020603050405020304" pitchFamily="18" charset="0"/>
              </a:rPr>
              <a:t>We </a:t>
            </a:r>
            <a:r>
              <a:rPr lang="en-US" sz="2200" dirty="0">
                <a:solidFill>
                  <a:srgbClr val="000099"/>
                </a:solidFill>
                <a:cs typeface="Times New Roman" panose="02020603050405020304" pitchFamily="18" charset="0"/>
              </a:rPr>
              <a:t>can make life more difficult for Vince by hashing each password with a </a:t>
            </a:r>
            <a:r>
              <a:rPr lang="en-US" sz="2200" i="1" dirty="0">
                <a:solidFill>
                  <a:srgbClr val="000099"/>
                </a:solidFill>
                <a:cs typeface="Times New Roman" panose="02020603050405020304" pitchFamily="18" charset="0"/>
              </a:rPr>
              <a:t>salt </a:t>
            </a:r>
            <a:r>
              <a:rPr lang="en-US" sz="2200" dirty="0">
                <a:solidFill>
                  <a:srgbClr val="000099"/>
                </a:solidFill>
                <a:cs typeface="Times New Roman" panose="02020603050405020304" pitchFamily="18" charset="0"/>
              </a:rPr>
              <a:t>value</a:t>
            </a:r>
            <a:r>
              <a:rPr lang="en-US" sz="2200" dirty="0" smtClean="0">
                <a:solidFill>
                  <a:srgbClr val="000099"/>
                </a:solidFill>
                <a:cs typeface="Times New Roman" panose="02020603050405020304" pitchFamily="18" charset="0"/>
              </a:rPr>
              <a:t>.</a:t>
            </a:r>
          </a:p>
          <a:p>
            <a:pPr marL="1147763" lvl="1" indent="-350838" algn="just">
              <a:spcBef>
                <a:spcPts val="600"/>
              </a:spcBef>
              <a:buBlip>
                <a:blip r:embed="rId3"/>
              </a:buBlip>
            </a:pPr>
            <a:r>
              <a:rPr lang="en-US" sz="2200" dirty="0" smtClean="0">
                <a:solidFill>
                  <a:srgbClr val="000099"/>
                </a:solidFill>
                <a:cs typeface="Times New Roman" panose="02020603050405020304" pitchFamily="18" charset="0"/>
              </a:rPr>
              <a:t> </a:t>
            </a:r>
            <a:r>
              <a:rPr lang="en-US" sz="2200" dirty="0">
                <a:solidFill>
                  <a:srgbClr val="000099"/>
                </a:solidFill>
                <a:cs typeface="Times New Roman" panose="02020603050405020304" pitchFamily="18" charset="0"/>
              </a:rPr>
              <a:t>A </a:t>
            </a:r>
            <a:r>
              <a:rPr lang="en-US" sz="2200" i="1" dirty="0">
                <a:solidFill>
                  <a:srgbClr val="000099"/>
                </a:solidFill>
                <a:cs typeface="Times New Roman" panose="02020603050405020304" pitchFamily="18" charset="0"/>
              </a:rPr>
              <a:t>salt</a:t>
            </a:r>
            <a:r>
              <a:rPr lang="en-US" sz="2200" dirty="0">
                <a:solidFill>
                  <a:srgbClr val="000099"/>
                </a:solidFill>
                <a:cs typeface="Times New Roman" panose="02020603050405020304" pitchFamily="18" charset="0"/>
              </a:rPr>
              <a:t> is a 12-bit number that is added as an extension to a password (Figure 1). After a password is created, a </a:t>
            </a:r>
            <a:r>
              <a:rPr lang="en-US" sz="2200" dirty="0" err="1">
                <a:solidFill>
                  <a:srgbClr val="000099"/>
                </a:solidFill>
                <a:cs typeface="Times New Roman" panose="02020603050405020304" pitchFamily="18" charset="0"/>
              </a:rPr>
              <a:t>precalculated</a:t>
            </a:r>
            <a:r>
              <a:rPr lang="en-US" sz="2200" dirty="0">
                <a:solidFill>
                  <a:srgbClr val="000099"/>
                </a:solidFill>
                <a:cs typeface="Times New Roman" panose="02020603050405020304" pitchFamily="18" charset="0"/>
              </a:rPr>
              <a:t> salt (could be different for different password) is added in the encryption process</a:t>
            </a:r>
            <a:r>
              <a:rPr lang="en-US" sz="2200" dirty="0" smtClean="0">
                <a:solidFill>
                  <a:srgbClr val="000099"/>
                </a:solidFill>
                <a:cs typeface="Times New Roman" panose="02020603050405020304" pitchFamily="18" charset="0"/>
              </a:rPr>
              <a:t>.</a:t>
            </a:r>
          </a:p>
          <a:p>
            <a:pPr marL="1147763" lvl="1" indent="-350838" algn="just">
              <a:spcBef>
                <a:spcPts val="600"/>
              </a:spcBef>
              <a:buBlip>
                <a:blip r:embed="rId3"/>
              </a:buBlip>
            </a:pPr>
            <a:r>
              <a:rPr lang="en-US" sz="2200" dirty="0" smtClean="0">
                <a:solidFill>
                  <a:srgbClr val="000099"/>
                </a:solidFill>
                <a:cs typeface="Times New Roman" panose="02020603050405020304" pitchFamily="18" charset="0"/>
              </a:rPr>
              <a:t>A </a:t>
            </a:r>
            <a:r>
              <a:rPr lang="en-US" sz="2200" dirty="0">
                <a:solidFill>
                  <a:srgbClr val="000099"/>
                </a:solidFill>
                <a:cs typeface="Times New Roman" panose="02020603050405020304" pitchFamily="18" charset="0"/>
              </a:rPr>
              <a:t>salt is usually created using its time of creation and the identifier of the running process. Since these two parameters usually differ from user to user, the uniqueness of passwords is ensured.</a:t>
            </a:r>
            <a:endParaRPr lang="en-US" sz="2200" dirty="0" smtClean="0">
              <a:solidFill>
                <a:srgbClr val="000099"/>
              </a:solidFill>
              <a:cs typeface="Times New Roman" panose="02020603050405020304" pitchFamily="18" charset="0"/>
            </a:endParaRPr>
          </a:p>
        </p:txBody>
      </p:sp>
    </p:spTree>
    <p:extLst>
      <p:ext uri="{BB962C8B-B14F-4D97-AF65-F5344CB8AC3E}">
        <p14:creationId xmlns:p14="http://schemas.microsoft.com/office/powerpoint/2010/main" val="1103583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370196"/>
            <a:ext cx="8135056" cy="523220"/>
          </a:xfrm>
          <a:prstGeom prst="rect">
            <a:avLst/>
          </a:prstGeom>
        </p:spPr>
        <p:txBody>
          <a:bodyPr wrap="square">
            <a:spAutoFit/>
          </a:bodyPr>
          <a:lstStyle/>
          <a:p>
            <a:pPr marL="804863" lvl="0" indent="-342900" algn="just">
              <a:spcBef>
                <a:spcPts val="600"/>
              </a:spcBef>
              <a:buBlip>
                <a:blip r:embed="rId2"/>
              </a:buBlip>
            </a:pPr>
            <a:r>
              <a:rPr lang="en-US" sz="2800" dirty="0">
                <a:solidFill>
                  <a:srgbClr val="800000"/>
                </a:solidFill>
                <a:cs typeface="Times New Roman" panose="02020603050405020304" pitchFamily="18" charset="0"/>
              </a:rPr>
              <a:t>Password Creation with Salt</a:t>
            </a:r>
            <a:endParaRPr lang="en-US" sz="2800" dirty="0" smtClean="0">
              <a:solidFill>
                <a:srgbClr val="000099"/>
              </a:solidFill>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52304" y="2193079"/>
            <a:ext cx="8205896" cy="3471642"/>
          </a:xfrm>
          <a:prstGeom prst="rect">
            <a:avLst/>
          </a:prstGeom>
        </p:spPr>
      </p:pic>
    </p:spTree>
    <p:extLst>
      <p:ext uri="{BB962C8B-B14F-4D97-AF65-F5344CB8AC3E}">
        <p14:creationId xmlns:p14="http://schemas.microsoft.com/office/powerpoint/2010/main" val="2756464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370196"/>
            <a:ext cx="8435376" cy="3939540"/>
          </a:xfrm>
          <a:prstGeom prst="rect">
            <a:avLst/>
          </a:prstGeom>
        </p:spPr>
        <p:txBody>
          <a:bodyPr wrap="square">
            <a:spAutoFit/>
          </a:bodyPr>
          <a:lstStyle/>
          <a:p>
            <a:pPr marL="804863" lvl="0" indent="-342900" algn="just">
              <a:spcBef>
                <a:spcPts val="600"/>
              </a:spcBef>
              <a:buBlip>
                <a:blip r:embed="rId2"/>
              </a:buBlip>
            </a:pPr>
            <a:r>
              <a:rPr lang="en-US" sz="2800" dirty="0">
                <a:solidFill>
                  <a:srgbClr val="800000"/>
                </a:solidFill>
                <a:cs typeface="Times New Roman" panose="02020603050405020304" pitchFamily="18" charset="0"/>
              </a:rPr>
              <a:t>Passwords Verification Process with Salt</a:t>
            </a:r>
            <a:endParaRPr lang="en-US" sz="2800" dirty="0">
              <a:solidFill>
                <a:srgbClr val="000099"/>
              </a:solidFill>
              <a:cs typeface="Times New Roman" panose="02020603050405020304" pitchFamily="18" charset="0"/>
            </a:endParaRP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Let </a:t>
            </a:r>
            <a:r>
              <a:rPr lang="en-US" i="1" dirty="0" smtClean="0">
                <a:solidFill>
                  <a:srgbClr val="000099"/>
                </a:solidFill>
                <a:cs typeface="Times New Roman" panose="02020603050405020304" pitchFamily="18" charset="0"/>
              </a:rPr>
              <a:t>p </a:t>
            </a:r>
            <a:r>
              <a:rPr lang="en-US" dirty="0" smtClean="0">
                <a:solidFill>
                  <a:srgbClr val="000099"/>
                </a:solidFill>
                <a:cs typeface="Times New Roman" panose="02020603050405020304" pitchFamily="18" charset="0"/>
              </a:rPr>
              <a:t>be a given password</a:t>
            </a: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Generate </a:t>
            </a:r>
            <a:r>
              <a:rPr lang="en-US" dirty="0">
                <a:solidFill>
                  <a:srgbClr val="000099"/>
                </a:solidFill>
                <a:cs typeface="Times New Roman" panose="02020603050405020304" pitchFamily="18" charset="0"/>
              </a:rPr>
              <a:t>a random salt value </a:t>
            </a:r>
            <a:r>
              <a:rPr lang="en-US" i="1" dirty="0" smtClean="0">
                <a:solidFill>
                  <a:srgbClr val="000099"/>
                </a:solidFill>
                <a:cs typeface="Times New Roman" panose="02020603050405020304" pitchFamily="18" charset="0"/>
              </a:rPr>
              <a:t>s</a:t>
            </a: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Compute </a:t>
            </a:r>
            <a:r>
              <a:rPr lang="en-US" i="1" dirty="0">
                <a:solidFill>
                  <a:srgbClr val="000099"/>
                </a:solidFill>
                <a:cs typeface="Times New Roman" panose="02020603050405020304" pitchFamily="18" charset="0"/>
              </a:rPr>
              <a:t>y </a:t>
            </a:r>
            <a:r>
              <a:rPr lang="en-US" dirty="0">
                <a:solidFill>
                  <a:srgbClr val="000099"/>
                </a:solidFill>
                <a:cs typeface="Times New Roman" panose="02020603050405020304" pitchFamily="18" charset="0"/>
              </a:rPr>
              <a:t>= </a:t>
            </a:r>
            <a:r>
              <a:rPr lang="en-US" i="1" dirty="0">
                <a:solidFill>
                  <a:srgbClr val="000099"/>
                </a:solidFill>
                <a:cs typeface="Times New Roman" panose="02020603050405020304" pitchFamily="18" charset="0"/>
              </a:rPr>
              <a:t>h(p, </a:t>
            </a:r>
            <a:r>
              <a:rPr lang="en-US" dirty="0">
                <a:solidFill>
                  <a:srgbClr val="000099"/>
                </a:solidFill>
                <a:cs typeface="Times New Roman" panose="02020603050405020304" pitchFamily="18" charset="0"/>
              </a:rPr>
              <a:t>s) and store the pair </a:t>
            </a:r>
            <a:r>
              <a:rPr lang="en-US" i="1" dirty="0">
                <a:solidFill>
                  <a:srgbClr val="000099"/>
                </a:solidFill>
                <a:cs typeface="Times New Roman" panose="02020603050405020304" pitchFamily="18" charset="0"/>
              </a:rPr>
              <a:t>(s, y) </a:t>
            </a:r>
            <a:r>
              <a:rPr lang="en-US" dirty="0">
                <a:solidFill>
                  <a:srgbClr val="000099"/>
                </a:solidFill>
                <a:cs typeface="Times New Roman" panose="02020603050405020304" pitchFamily="18" charset="0"/>
              </a:rPr>
              <a:t>in the password </a:t>
            </a:r>
            <a:r>
              <a:rPr lang="en-US" dirty="0" smtClean="0">
                <a:solidFill>
                  <a:srgbClr val="000099"/>
                </a:solidFill>
                <a:cs typeface="Times New Roman" panose="02020603050405020304" pitchFamily="18" charset="0"/>
              </a:rPr>
              <a:t>file.</a:t>
            </a: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Verification: entered password = z</a:t>
            </a: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Retrieve </a:t>
            </a:r>
            <a:r>
              <a:rPr lang="en-US" i="1" dirty="0">
                <a:solidFill>
                  <a:srgbClr val="000099"/>
                </a:solidFill>
                <a:cs typeface="Times New Roman" panose="02020603050405020304" pitchFamily="18" charset="0"/>
              </a:rPr>
              <a:t>(s, y) </a:t>
            </a:r>
            <a:r>
              <a:rPr lang="en-US" dirty="0">
                <a:solidFill>
                  <a:srgbClr val="000099"/>
                </a:solidFill>
                <a:cs typeface="Times New Roman" panose="02020603050405020304" pitchFamily="18" charset="0"/>
              </a:rPr>
              <a:t>from the password </a:t>
            </a:r>
            <a:r>
              <a:rPr lang="en-US" dirty="0" smtClean="0">
                <a:solidFill>
                  <a:srgbClr val="000099"/>
                </a:solidFill>
                <a:cs typeface="Times New Roman" panose="02020603050405020304" pitchFamily="18" charset="0"/>
              </a:rPr>
              <a:t>file</a:t>
            </a:r>
          </a:p>
          <a:p>
            <a:pPr marL="1147763" lvl="1" indent="-350838" algn="just">
              <a:spcBef>
                <a:spcPts val="600"/>
              </a:spcBef>
              <a:buBlip>
                <a:blip r:embed="rId3"/>
              </a:buBlip>
            </a:pPr>
            <a:r>
              <a:rPr lang="en-US" dirty="0" smtClean="0">
                <a:solidFill>
                  <a:srgbClr val="000099"/>
                </a:solidFill>
                <a:cs typeface="Times New Roman" panose="02020603050405020304" pitchFamily="18" charset="0"/>
              </a:rPr>
              <a:t>Compute </a:t>
            </a:r>
            <a:r>
              <a:rPr lang="en-US" i="1" dirty="0" smtClean="0">
                <a:solidFill>
                  <a:srgbClr val="000099"/>
                </a:solidFill>
                <a:cs typeface="Times New Roman" panose="02020603050405020304" pitchFamily="18" charset="0"/>
              </a:rPr>
              <a:t>h(z, s), </a:t>
            </a:r>
            <a:r>
              <a:rPr lang="en-US" dirty="0" smtClean="0">
                <a:solidFill>
                  <a:srgbClr val="000099"/>
                </a:solidFill>
                <a:cs typeface="Times New Roman" panose="02020603050405020304" pitchFamily="18" charset="0"/>
              </a:rPr>
              <a:t>and compare this result with the stored value </a:t>
            </a:r>
            <a:r>
              <a:rPr lang="en-US" i="1" dirty="0" smtClean="0">
                <a:solidFill>
                  <a:srgbClr val="000099"/>
                </a:solidFill>
                <a:cs typeface="Times New Roman" panose="02020603050405020304" pitchFamily="18" charset="0"/>
              </a:rPr>
              <a:t>y</a:t>
            </a:r>
            <a:r>
              <a:rPr lang="en-US" sz="1800" i="1"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461980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027415" y="1827615"/>
            <a:ext cx="7253556" cy="2492990"/>
          </a:xfrm>
          <a:prstGeom prst="rect">
            <a:avLst/>
          </a:prstGeom>
        </p:spPr>
        <p:txBody>
          <a:bodyPr wrap="square">
            <a:spAutoFit/>
          </a:bodyPr>
          <a:lstStyle/>
          <a:p>
            <a:pPr marL="342900" indent="-342900" algn="just">
              <a:buFont typeface="Wingdings" panose="05000000000000000000" pitchFamily="2" charset="2"/>
              <a:buChar char="§"/>
            </a:pPr>
            <a:r>
              <a:rPr lang="en-US" sz="2600" dirty="0">
                <a:solidFill>
                  <a:srgbClr val="000099"/>
                </a:solidFill>
              </a:rPr>
              <a:t>Process of verifying the identity of another entity</a:t>
            </a:r>
          </a:p>
          <a:p>
            <a:pPr marL="800100" lvl="1" indent="-342900" algn="just">
              <a:buFont typeface="Wingdings" panose="05000000000000000000" pitchFamily="2" charset="2"/>
              <a:buChar char="Ø"/>
            </a:pPr>
            <a:r>
              <a:rPr lang="en-US" sz="2600" i="1" dirty="0">
                <a:solidFill>
                  <a:srgbClr val="C00000"/>
                </a:solidFill>
              </a:rPr>
              <a:t>Authenticating computers or applications.</a:t>
            </a:r>
          </a:p>
          <a:p>
            <a:pPr marL="800100" lvl="1" indent="-342900" algn="just">
              <a:buFont typeface="Wingdings" panose="05000000000000000000" pitchFamily="2" charset="2"/>
              <a:buChar char="Ø"/>
            </a:pPr>
            <a:r>
              <a:rPr lang="en-US" sz="2600" i="1" dirty="0">
                <a:solidFill>
                  <a:srgbClr val="C00000"/>
                </a:solidFill>
              </a:rPr>
              <a:t>Authenticating humans</a:t>
            </a:r>
            <a:r>
              <a:rPr lang="en-US" sz="2600" i="1" dirty="0" smtClean="0">
                <a:solidFill>
                  <a:srgbClr val="C00000"/>
                </a:solidFill>
              </a:rPr>
              <a:t>.</a:t>
            </a:r>
          </a:p>
          <a:p>
            <a:pPr lvl="1" algn="just"/>
            <a:endParaRPr lang="en-US" sz="2600" i="1" dirty="0">
              <a:solidFill>
                <a:srgbClr val="C00000"/>
              </a:solidFill>
            </a:endParaRPr>
          </a:p>
          <a:p>
            <a:pPr marL="342900" indent="-342900" algn="just">
              <a:buFont typeface="Wingdings" panose="05000000000000000000" pitchFamily="2" charset="2"/>
              <a:buChar char="§"/>
            </a:pPr>
            <a:r>
              <a:rPr lang="en-US" sz="2600" dirty="0">
                <a:solidFill>
                  <a:srgbClr val="000099"/>
                </a:solidFill>
              </a:rPr>
              <a:t>Authentication can be done locally or </a:t>
            </a:r>
            <a:r>
              <a:rPr lang="en-US" sz="2600" dirty="0" smtClean="0">
                <a:solidFill>
                  <a:srgbClr val="000099"/>
                </a:solidFill>
              </a:rPr>
              <a:t>remotely</a:t>
            </a:r>
            <a:endParaRPr lang="en-US" sz="2600" dirty="0">
              <a:solidFill>
                <a:srgbClr val="000099"/>
              </a:solidFill>
            </a:endParaRPr>
          </a:p>
        </p:txBody>
      </p:sp>
    </p:spTree>
    <p:extLst>
      <p:ext uri="{BB962C8B-B14F-4D97-AF65-F5344CB8AC3E}">
        <p14:creationId xmlns:p14="http://schemas.microsoft.com/office/powerpoint/2010/main" val="1984365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370196"/>
            <a:ext cx="8435376" cy="523220"/>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Passwords Verification </a:t>
            </a:r>
            <a:r>
              <a:rPr lang="en-US" sz="2800" dirty="0" smtClean="0">
                <a:solidFill>
                  <a:srgbClr val="800000"/>
                </a:solidFill>
                <a:cs typeface="Times New Roman" panose="02020603050405020304" pitchFamily="18" charset="0"/>
              </a:rPr>
              <a:t>Process with Salt</a:t>
            </a:r>
            <a:endParaRPr lang="en-US" sz="2800" dirty="0" smtClean="0">
              <a:solidFill>
                <a:srgbClr val="000099"/>
              </a:solidFill>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38103" y="1773716"/>
            <a:ext cx="8467794" cy="4263527"/>
          </a:xfrm>
          <a:prstGeom prst="rect">
            <a:avLst/>
          </a:prstGeom>
        </p:spPr>
      </p:pic>
    </p:spTree>
    <p:extLst>
      <p:ext uri="{BB962C8B-B14F-4D97-AF65-F5344CB8AC3E}">
        <p14:creationId xmlns:p14="http://schemas.microsoft.com/office/powerpoint/2010/main" val="599225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45916" y="1370196"/>
            <a:ext cx="8135056" cy="4478149"/>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Passwords Cracking</a:t>
            </a:r>
            <a:endParaRPr lang="en-US" sz="2800" dirty="0" smtClean="0">
              <a:solidFill>
                <a:srgbClr val="000099"/>
              </a:solidFill>
              <a:cs typeface="Times New Roman" panose="02020603050405020304" pitchFamily="18" charset="0"/>
            </a:endParaRPr>
          </a:p>
          <a:p>
            <a:pPr marL="1082675" lvl="1" indent="-285750" algn="just">
              <a:spcBef>
                <a:spcPts val="600"/>
              </a:spcBef>
              <a:buBlip>
                <a:blip r:embed="rId3"/>
              </a:buBlip>
            </a:pPr>
            <a:r>
              <a:rPr lang="en-US" sz="2200" dirty="0">
                <a:solidFill>
                  <a:srgbClr val="000099"/>
                </a:solidFill>
                <a:cs typeface="Times New Roman" panose="02020603050405020304" pitchFamily="18" charset="0"/>
              </a:rPr>
              <a:t>We assume that all passwords are eight characters in length </a:t>
            </a:r>
            <a:r>
              <a:rPr lang="en-US" sz="2200" dirty="0" smtClean="0">
                <a:solidFill>
                  <a:srgbClr val="000099"/>
                </a:solidFill>
                <a:cs typeface="Times New Roman" panose="02020603050405020304" pitchFamily="18" charset="0"/>
              </a:rPr>
              <a:t>(8 </a:t>
            </a:r>
            <a:r>
              <a:rPr lang="en-US" sz="2200" dirty="0">
                <a:solidFill>
                  <a:srgbClr val="000099"/>
                </a:solidFill>
                <a:cs typeface="Times New Roman" panose="02020603050405020304" pitchFamily="18" charset="0"/>
              </a:rPr>
              <a:t>bits + 8 bits + 8 bits + 8 bits + 8 bits + 8 bits + 8 bits + 8 </a:t>
            </a:r>
            <a:r>
              <a:rPr lang="en-US" sz="2200" dirty="0" smtClean="0">
                <a:solidFill>
                  <a:srgbClr val="000099"/>
                </a:solidFill>
                <a:cs typeface="Times New Roman" panose="02020603050405020304" pitchFamily="18" charset="0"/>
              </a:rPr>
              <a:t>bits)</a:t>
            </a:r>
            <a:r>
              <a:rPr lang="en-US" sz="2200" dirty="0" smtClean="0">
                <a:cs typeface="Times New Roman" panose="02020603050405020304" pitchFamily="18" charset="0"/>
              </a:rPr>
              <a:t> </a:t>
            </a:r>
            <a:r>
              <a:rPr lang="en-US" sz="2200" dirty="0" smtClean="0">
                <a:solidFill>
                  <a:srgbClr val="000099"/>
                </a:solidFill>
                <a:cs typeface="Times New Roman" panose="02020603050405020304" pitchFamily="18" charset="0"/>
              </a:rPr>
              <a:t>and </a:t>
            </a:r>
            <a:r>
              <a:rPr lang="en-US" sz="2200" dirty="0">
                <a:solidFill>
                  <a:srgbClr val="000099"/>
                </a:solidFill>
                <a:cs typeface="Times New Roman" panose="02020603050405020304" pitchFamily="18" charset="0"/>
              </a:rPr>
              <a:t>that there are </a:t>
            </a:r>
            <a:r>
              <a:rPr lang="en-US" sz="2200" dirty="0" smtClean="0">
                <a:solidFill>
                  <a:srgbClr val="000099"/>
                </a:solidFill>
                <a:cs typeface="Times New Roman" panose="02020603050405020304" pitchFamily="18" charset="0"/>
              </a:rPr>
              <a:t>128 choices </a:t>
            </a:r>
            <a:r>
              <a:rPr lang="en-US" sz="2200" dirty="0">
                <a:solidFill>
                  <a:srgbClr val="000099"/>
                </a:solidFill>
                <a:cs typeface="Times New Roman" panose="02020603050405020304" pitchFamily="18" charset="0"/>
              </a:rPr>
              <a:t>for each character, resulting in 128</a:t>
            </a:r>
            <a:r>
              <a:rPr lang="en-US" sz="2200" baseline="30000" dirty="0">
                <a:solidFill>
                  <a:srgbClr val="000099"/>
                </a:solidFill>
                <a:cs typeface="Times New Roman" panose="02020603050405020304" pitchFamily="18" charset="0"/>
              </a:rPr>
              <a:t>8</a:t>
            </a:r>
            <a:r>
              <a:rPr lang="en-US" sz="2200" dirty="0">
                <a:solidFill>
                  <a:srgbClr val="000099"/>
                </a:solidFill>
                <a:cs typeface="Times New Roman" panose="02020603050405020304" pitchFamily="18" charset="0"/>
              </a:rPr>
              <a:t> = 2</a:t>
            </a:r>
            <a:r>
              <a:rPr lang="en-US" sz="2200" baseline="30000" dirty="0">
                <a:solidFill>
                  <a:srgbClr val="000099"/>
                </a:solidFill>
                <a:cs typeface="Times New Roman" panose="02020603050405020304" pitchFamily="18" charset="0"/>
              </a:rPr>
              <a:t>56</a:t>
            </a:r>
            <a:r>
              <a:rPr lang="en-US" sz="2200" dirty="0">
                <a:solidFill>
                  <a:srgbClr val="000099"/>
                </a:solidFill>
                <a:cs typeface="Times New Roman" panose="02020603050405020304" pitchFamily="18" charset="0"/>
              </a:rPr>
              <a:t> possible </a:t>
            </a:r>
            <a:r>
              <a:rPr lang="en-US" sz="2200" dirty="0" smtClean="0">
                <a:solidFill>
                  <a:srgbClr val="000099"/>
                </a:solidFill>
                <a:cs typeface="Times New Roman" panose="02020603050405020304" pitchFamily="18" charset="0"/>
              </a:rPr>
              <a:t>passwords</a:t>
            </a:r>
          </a:p>
          <a:p>
            <a:pPr marL="1082675" lvl="1" indent="-285750" algn="just">
              <a:spcBef>
                <a:spcPts val="600"/>
              </a:spcBef>
              <a:buBlip>
                <a:blip r:embed="rId3"/>
              </a:buBlip>
            </a:pPr>
            <a:r>
              <a:rPr lang="en-US" sz="2200" dirty="0" smtClean="0">
                <a:solidFill>
                  <a:srgbClr val="000099"/>
                </a:solidFill>
                <a:cs typeface="Times New Roman" panose="02020603050405020304" pitchFamily="18" charset="0"/>
              </a:rPr>
              <a:t>We assume </a:t>
            </a:r>
            <a:r>
              <a:rPr lang="en-US" sz="2200" dirty="0">
                <a:solidFill>
                  <a:srgbClr val="000099"/>
                </a:solidFill>
                <a:cs typeface="Times New Roman" panose="02020603050405020304" pitchFamily="18" charset="0"/>
              </a:rPr>
              <a:t>that passwords are stored in a password file that contains 2</a:t>
            </a:r>
            <a:r>
              <a:rPr lang="en-US" sz="2200" baseline="30000" dirty="0">
                <a:solidFill>
                  <a:srgbClr val="000099"/>
                </a:solidFill>
                <a:cs typeface="Times New Roman" panose="02020603050405020304" pitchFamily="18" charset="0"/>
              </a:rPr>
              <a:t>10</a:t>
            </a:r>
            <a:r>
              <a:rPr lang="en-US" sz="2200" dirty="0">
                <a:solidFill>
                  <a:srgbClr val="000099"/>
                </a:solidFill>
                <a:cs typeface="Times New Roman" panose="02020603050405020304" pitchFamily="18" charset="0"/>
              </a:rPr>
              <a:t> hashed passwords, and that Vince has a dictionary of 2</a:t>
            </a:r>
            <a:r>
              <a:rPr lang="en-US" sz="2200" baseline="30000" dirty="0">
                <a:solidFill>
                  <a:srgbClr val="000099"/>
                </a:solidFill>
                <a:cs typeface="Times New Roman" panose="02020603050405020304" pitchFamily="18" charset="0"/>
              </a:rPr>
              <a:t>20</a:t>
            </a:r>
            <a:r>
              <a:rPr lang="en-US" sz="2200" dirty="0">
                <a:solidFill>
                  <a:srgbClr val="000099"/>
                </a:solidFill>
                <a:cs typeface="Times New Roman" panose="02020603050405020304" pitchFamily="18" charset="0"/>
              </a:rPr>
              <a:t> common </a:t>
            </a:r>
            <a:r>
              <a:rPr lang="en-US" sz="2200" dirty="0" smtClean="0">
                <a:solidFill>
                  <a:srgbClr val="000099"/>
                </a:solidFill>
                <a:cs typeface="Times New Roman" panose="02020603050405020304" pitchFamily="18" charset="0"/>
              </a:rPr>
              <a:t>passwords</a:t>
            </a:r>
          </a:p>
          <a:p>
            <a:pPr marL="1082675" lvl="1" indent="-285750" algn="just">
              <a:spcBef>
                <a:spcPts val="600"/>
              </a:spcBef>
              <a:buBlip>
                <a:blip r:embed="rId3"/>
              </a:buBlip>
            </a:pPr>
            <a:r>
              <a:rPr lang="en-US" sz="2200" dirty="0" smtClean="0">
                <a:solidFill>
                  <a:srgbClr val="000099"/>
                </a:solidFill>
                <a:cs typeface="Times New Roman" panose="02020603050405020304" pitchFamily="18" charset="0"/>
              </a:rPr>
              <a:t>From </a:t>
            </a:r>
            <a:r>
              <a:rPr lang="en-US" sz="2200" dirty="0">
                <a:solidFill>
                  <a:srgbClr val="000099"/>
                </a:solidFill>
                <a:cs typeface="Times New Roman" panose="02020603050405020304" pitchFamily="18" charset="0"/>
              </a:rPr>
              <a:t>experience, Vince expects that any given password will appear in </a:t>
            </a:r>
            <a:r>
              <a:rPr lang="en-US" sz="2200" dirty="0" smtClean="0">
                <a:solidFill>
                  <a:srgbClr val="000099"/>
                </a:solidFill>
                <a:cs typeface="Times New Roman" panose="02020603050405020304" pitchFamily="18" charset="0"/>
              </a:rPr>
              <a:t>his </a:t>
            </a:r>
            <a:r>
              <a:rPr lang="en-US" sz="2200" dirty="0">
                <a:solidFill>
                  <a:srgbClr val="000099"/>
                </a:solidFill>
                <a:cs typeface="Times New Roman" panose="02020603050405020304" pitchFamily="18" charset="0"/>
              </a:rPr>
              <a:t>dictionary with a probability of about 1/4. Also, "work" is measured by the number of hashes computed. In particular, comparisons are free.</a:t>
            </a:r>
            <a:endParaRPr lang="en-US" sz="2200" dirty="0" smtClean="0">
              <a:solidFill>
                <a:srgbClr val="000099"/>
              </a:solidFill>
              <a:cs typeface="Times New Roman" panose="02020603050405020304" pitchFamily="18" charset="0"/>
            </a:endParaRPr>
          </a:p>
        </p:txBody>
      </p:sp>
    </p:spTree>
    <p:extLst>
      <p:ext uri="{BB962C8B-B14F-4D97-AF65-F5344CB8AC3E}">
        <p14:creationId xmlns:p14="http://schemas.microsoft.com/office/powerpoint/2010/main" val="2047419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3893374"/>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082675" lvl="1" indent="-285750" algn="just">
              <a:spcBef>
                <a:spcPts val="600"/>
              </a:spcBef>
              <a:buBlip>
                <a:blip r:embed="rId3"/>
              </a:buBlip>
            </a:pPr>
            <a:r>
              <a:rPr lang="en-US" sz="1800" dirty="0" smtClean="0">
                <a:solidFill>
                  <a:srgbClr val="000099"/>
                </a:solidFill>
                <a:latin typeface="+mn-lt"/>
              </a:rPr>
              <a:t>Under </a:t>
            </a:r>
            <a:r>
              <a:rPr lang="en-US" sz="1800" dirty="0">
                <a:solidFill>
                  <a:srgbClr val="000099"/>
                </a:solidFill>
                <a:latin typeface="+mn-lt"/>
              </a:rPr>
              <a:t>these assumptions, we'll determine the probability of success in each of the following four cases. We assume unsalted password </a:t>
            </a:r>
            <a:r>
              <a:rPr lang="en-US" sz="1800" dirty="0" smtClean="0">
                <a:solidFill>
                  <a:srgbClr val="000099"/>
                </a:solidFill>
                <a:latin typeface="+mn-lt"/>
              </a:rPr>
              <a:t>files</a:t>
            </a:r>
            <a:endParaRPr lang="en-US" sz="1800" dirty="0">
              <a:latin typeface="+mn-lt"/>
            </a:endParaRPr>
          </a:p>
          <a:p>
            <a:pPr marL="1430338" lvl="3" indent="-339725">
              <a:spcBef>
                <a:spcPts val="600"/>
              </a:spcBef>
              <a:buBlip>
                <a:blip r:embed="rId4"/>
              </a:buBlip>
              <a:tabLst>
                <a:tab pos="2403475" algn="l"/>
              </a:tabLst>
            </a:pPr>
            <a:r>
              <a:rPr lang="en-US" sz="1800" dirty="0">
                <a:solidFill>
                  <a:srgbClr val="7030A0"/>
                </a:solidFill>
                <a:latin typeface="+mn-lt"/>
              </a:rPr>
              <a:t>Case 1:	Vince wants to find </a:t>
            </a:r>
            <a:r>
              <a:rPr lang="en-US" sz="1800" dirty="0" err="1">
                <a:solidFill>
                  <a:srgbClr val="7030A0"/>
                </a:solidFill>
                <a:latin typeface="+mn-lt"/>
              </a:rPr>
              <a:t>Sheetal's</a:t>
            </a:r>
            <a:r>
              <a:rPr lang="en-US" sz="1800" dirty="0">
                <a:solidFill>
                  <a:srgbClr val="7030A0"/>
                </a:solidFill>
                <a:latin typeface="+mn-lt"/>
              </a:rPr>
              <a:t> password </a:t>
            </a:r>
            <a:r>
              <a:rPr lang="en-US" sz="1800" dirty="0" smtClean="0">
                <a:solidFill>
                  <a:srgbClr val="7030A0"/>
                </a:solidFill>
                <a:latin typeface="+mn-lt"/>
              </a:rPr>
              <a:t>without 	using </a:t>
            </a:r>
            <a:r>
              <a:rPr lang="en-US" sz="1800" dirty="0">
                <a:solidFill>
                  <a:srgbClr val="7030A0"/>
                </a:solidFill>
                <a:latin typeface="+mn-lt"/>
              </a:rPr>
              <a:t>the dictionary of likely passwords.</a:t>
            </a:r>
          </a:p>
          <a:p>
            <a:pPr marL="1430338" lvl="3" indent="-339725">
              <a:spcBef>
                <a:spcPts val="600"/>
              </a:spcBef>
              <a:buBlip>
                <a:blip r:embed="rId4"/>
              </a:buBlip>
              <a:tabLst>
                <a:tab pos="2403475" algn="l"/>
              </a:tabLst>
            </a:pPr>
            <a:r>
              <a:rPr lang="en-US" sz="1800" dirty="0">
                <a:solidFill>
                  <a:srgbClr val="7030A0"/>
                </a:solidFill>
                <a:latin typeface="+mn-lt"/>
              </a:rPr>
              <a:t>Case 2:	Vince wants to find </a:t>
            </a:r>
            <a:r>
              <a:rPr lang="en-US" sz="1800" dirty="0" err="1">
                <a:solidFill>
                  <a:srgbClr val="7030A0"/>
                </a:solidFill>
                <a:latin typeface="+mn-lt"/>
              </a:rPr>
              <a:t>Sheetal's</a:t>
            </a:r>
            <a:r>
              <a:rPr lang="en-US" sz="1800" dirty="0">
                <a:solidFill>
                  <a:srgbClr val="7030A0"/>
                </a:solidFill>
                <a:latin typeface="+mn-lt"/>
              </a:rPr>
              <a:t> password using the </a:t>
            </a:r>
            <a:r>
              <a:rPr lang="en-US" sz="1800" dirty="0" smtClean="0">
                <a:solidFill>
                  <a:srgbClr val="7030A0"/>
                </a:solidFill>
                <a:latin typeface="+mn-lt"/>
              </a:rPr>
              <a:t>	dictionary</a:t>
            </a:r>
            <a:r>
              <a:rPr lang="en-US" sz="1800" dirty="0">
                <a:solidFill>
                  <a:srgbClr val="7030A0"/>
                </a:solidFill>
                <a:latin typeface="+mn-lt"/>
              </a:rPr>
              <a:t>.</a:t>
            </a:r>
          </a:p>
          <a:p>
            <a:pPr marL="1430338" lvl="3" indent="-339725">
              <a:spcBef>
                <a:spcPts val="600"/>
              </a:spcBef>
              <a:buBlip>
                <a:blip r:embed="rId4"/>
              </a:buBlip>
              <a:tabLst>
                <a:tab pos="2403475" algn="l"/>
              </a:tabLst>
            </a:pPr>
            <a:r>
              <a:rPr lang="en-US" sz="1800" dirty="0">
                <a:solidFill>
                  <a:srgbClr val="7030A0"/>
                </a:solidFill>
                <a:latin typeface="+mn-lt"/>
              </a:rPr>
              <a:t>Case 3: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without using the dictionary.</a:t>
            </a:r>
          </a:p>
          <a:p>
            <a:pPr marL="1430338" lvl="3" indent="-339725">
              <a:spcBef>
                <a:spcPts val="600"/>
              </a:spcBef>
              <a:buBlip>
                <a:blip r:embed="rId4"/>
              </a:buBlip>
              <a:tabLst>
                <a:tab pos="2403475" algn="l"/>
              </a:tabLst>
            </a:pPr>
            <a:r>
              <a:rPr lang="en-US" sz="1800" dirty="0">
                <a:solidFill>
                  <a:srgbClr val="7030A0"/>
                </a:solidFill>
                <a:latin typeface="+mn-lt"/>
              </a:rPr>
              <a:t>Case 4: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using the dictionary</a:t>
            </a:r>
            <a:r>
              <a:rPr lang="en-US" sz="1800" dirty="0" smtClean="0">
                <a:solidFill>
                  <a:srgbClr val="000099"/>
                </a:solidFill>
                <a:latin typeface="+mn-lt"/>
              </a:rPr>
              <a:t>.</a:t>
            </a:r>
          </a:p>
        </p:txBody>
      </p:sp>
    </p:spTree>
    <p:extLst>
      <p:ext uri="{BB962C8B-B14F-4D97-AF65-F5344CB8AC3E}">
        <p14:creationId xmlns:p14="http://schemas.microsoft.com/office/powerpoint/2010/main" val="1825272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252965"/>
            <a:ext cx="8135056" cy="4847481"/>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082675" lvl="1" indent="-285750" algn="just">
              <a:spcBef>
                <a:spcPts val="600"/>
              </a:spcBef>
              <a:buBlip>
                <a:blip r:embed="rId3"/>
              </a:buBlip>
            </a:pPr>
            <a:r>
              <a:rPr lang="en-US" sz="1800" dirty="0" smtClean="0">
                <a:solidFill>
                  <a:srgbClr val="000099"/>
                </a:solidFill>
                <a:latin typeface="+mn-lt"/>
              </a:rPr>
              <a:t>Under </a:t>
            </a:r>
            <a:r>
              <a:rPr lang="en-US" sz="1800" dirty="0">
                <a:solidFill>
                  <a:srgbClr val="000099"/>
                </a:solidFill>
                <a:latin typeface="+mn-lt"/>
              </a:rPr>
              <a:t>these assumptions, we'll determine the probability of success in each of the following four cases. We assume unsalted password </a:t>
            </a:r>
            <a:r>
              <a:rPr lang="en-US" sz="1800" dirty="0" smtClean="0">
                <a:solidFill>
                  <a:srgbClr val="000099"/>
                </a:solidFill>
                <a:latin typeface="+mn-lt"/>
              </a:rPr>
              <a:t>files</a:t>
            </a:r>
            <a:endParaRPr lang="en-US" sz="1800" dirty="0">
              <a:latin typeface="+mn-lt"/>
            </a:endParaRPr>
          </a:p>
          <a:p>
            <a:pPr marL="1430338" lvl="3" indent="-339725">
              <a:spcBef>
                <a:spcPts val="600"/>
              </a:spcBef>
              <a:buBlip>
                <a:blip r:embed="rId4"/>
              </a:buBlip>
              <a:tabLst>
                <a:tab pos="2403475" algn="l"/>
              </a:tabLst>
            </a:pPr>
            <a:r>
              <a:rPr lang="en-US" sz="1800" dirty="0">
                <a:solidFill>
                  <a:srgbClr val="7030A0"/>
                </a:solidFill>
                <a:latin typeface="+mn-lt"/>
              </a:rPr>
              <a:t>Case 1:	</a:t>
            </a:r>
            <a:r>
              <a:rPr lang="en-US" sz="1800" dirty="0" smtClean="0">
                <a:solidFill>
                  <a:srgbClr val="7030A0"/>
                </a:solidFill>
                <a:latin typeface="+mn-lt"/>
              </a:rPr>
              <a:t>Vince wants to find </a:t>
            </a:r>
            <a:r>
              <a:rPr lang="en-US" sz="1800" dirty="0" err="1" smtClean="0">
                <a:solidFill>
                  <a:srgbClr val="7030A0"/>
                </a:solidFill>
                <a:latin typeface="+mn-lt"/>
              </a:rPr>
              <a:t>Sheetal's</a:t>
            </a:r>
            <a:r>
              <a:rPr lang="en-US" sz="1800" dirty="0" smtClean="0">
                <a:solidFill>
                  <a:srgbClr val="7030A0"/>
                </a:solidFill>
                <a:latin typeface="+mn-lt"/>
              </a:rPr>
              <a:t> password without 	using the dictionary of likely passwords.</a:t>
            </a:r>
            <a:endParaRPr lang="en-US" sz="1800" dirty="0">
              <a:solidFill>
                <a:srgbClr val="7030A0"/>
              </a:solidFill>
              <a:latin typeface="+mn-lt"/>
            </a:endParaRPr>
          </a:p>
          <a:p>
            <a:pPr marL="2403475" lvl="3" algn="just">
              <a:spcBef>
                <a:spcPts val="600"/>
              </a:spcBef>
            </a:pPr>
            <a:r>
              <a:rPr lang="en-US" sz="1800" dirty="0" smtClean="0">
                <a:solidFill>
                  <a:srgbClr val="7030A0"/>
                </a:solidFill>
                <a:latin typeface="+mn-lt"/>
              </a:rPr>
              <a:t>In </a:t>
            </a:r>
            <a:r>
              <a:rPr lang="en-US" sz="1800" dirty="0">
                <a:solidFill>
                  <a:srgbClr val="7030A0"/>
                </a:solidFill>
                <a:latin typeface="+mn-lt"/>
              </a:rPr>
              <a:t>this case, Vince has no choice but to try all passwords until </a:t>
            </a:r>
            <a:r>
              <a:rPr lang="en-US" sz="1800" dirty="0" smtClean="0">
                <a:solidFill>
                  <a:srgbClr val="7030A0"/>
                </a:solidFill>
                <a:latin typeface="+mn-lt"/>
              </a:rPr>
              <a:t>he </a:t>
            </a:r>
            <a:r>
              <a:rPr lang="en-US" sz="1800" dirty="0">
                <a:solidFill>
                  <a:srgbClr val="7030A0"/>
                </a:solidFill>
                <a:latin typeface="+mn-lt"/>
              </a:rPr>
              <a:t>happens to come across the correct password. This is precisely equivalent to an exhaustive key search and the expected work is 2</a:t>
            </a:r>
            <a:r>
              <a:rPr lang="en-US" sz="1800" baseline="30000" dirty="0">
                <a:solidFill>
                  <a:srgbClr val="7030A0"/>
                </a:solidFill>
                <a:latin typeface="+mn-lt"/>
              </a:rPr>
              <a:t>56</a:t>
            </a:r>
            <a:r>
              <a:rPr lang="en-US" sz="1800" dirty="0">
                <a:solidFill>
                  <a:srgbClr val="7030A0"/>
                </a:solidFill>
                <a:latin typeface="+mn-lt"/>
              </a:rPr>
              <a:t>/2 = 2</a:t>
            </a:r>
            <a:r>
              <a:rPr lang="en-US" sz="1800" baseline="30000" dirty="0">
                <a:solidFill>
                  <a:srgbClr val="7030A0"/>
                </a:solidFill>
                <a:latin typeface="+mn-lt"/>
              </a:rPr>
              <a:t>55</a:t>
            </a:r>
            <a:r>
              <a:rPr lang="en-US" sz="1800" dirty="0">
                <a:solidFill>
                  <a:srgbClr val="7030A0"/>
                </a:solidFill>
                <a:latin typeface="+mn-lt"/>
              </a:rPr>
              <a:t>. The result here is the same whether the passwords are salted or not, unless in the unsalted case-Vince can </a:t>
            </a:r>
            <a:r>
              <a:rPr lang="en-US" sz="1800" dirty="0" err="1">
                <a:solidFill>
                  <a:srgbClr val="7030A0"/>
                </a:solidFill>
                <a:latin typeface="+mn-lt"/>
              </a:rPr>
              <a:t>precompute</a:t>
            </a:r>
            <a:r>
              <a:rPr lang="en-US" sz="1800" dirty="0">
                <a:solidFill>
                  <a:srgbClr val="7030A0"/>
                </a:solidFill>
                <a:latin typeface="+mn-lt"/>
              </a:rPr>
              <a:t> and store the hashes of all possible passwords. This is a great deal of work, and could be beyond Vince's capability</a:t>
            </a:r>
            <a:endParaRPr lang="en-US" sz="1800" dirty="0" smtClean="0">
              <a:solidFill>
                <a:srgbClr val="7030A0"/>
              </a:solidFill>
              <a:latin typeface="+mn-lt"/>
            </a:endParaRPr>
          </a:p>
        </p:txBody>
      </p:sp>
    </p:spTree>
    <p:extLst>
      <p:ext uri="{BB962C8B-B14F-4D97-AF65-F5344CB8AC3E}">
        <p14:creationId xmlns:p14="http://schemas.microsoft.com/office/powerpoint/2010/main" val="2293616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3628622"/>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195388" lvl="3" indent="-339725">
              <a:spcBef>
                <a:spcPts val="600"/>
              </a:spcBef>
              <a:buBlip>
                <a:blip r:embed="rId3"/>
              </a:buBlip>
              <a:tabLst>
                <a:tab pos="2109788" algn="l"/>
              </a:tabLst>
            </a:pPr>
            <a:r>
              <a:rPr lang="en-US" sz="1800" dirty="0" smtClean="0">
                <a:solidFill>
                  <a:srgbClr val="7030A0"/>
                </a:solidFill>
                <a:latin typeface="+mn-lt"/>
              </a:rPr>
              <a:t>Case </a:t>
            </a:r>
            <a:r>
              <a:rPr lang="en-US" sz="1800" dirty="0">
                <a:solidFill>
                  <a:srgbClr val="7030A0"/>
                </a:solidFill>
                <a:latin typeface="+mn-lt"/>
              </a:rPr>
              <a:t>2:	Vince wants to find </a:t>
            </a:r>
            <a:r>
              <a:rPr lang="en-US" sz="1800" dirty="0" err="1">
                <a:solidFill>
                  <a:srgbClr val="7030A0"/>
                </a:solidFill>
                <a:latin typeface="+mn-lt"/>
              </a:rPr>
              <a:t>Sheetal's</a:t>
            </a:r>
            <a:r>
              <a:rPr lang="en-US" sz="1800" dirty="0">
                <a:solidFill>
                  <a:srgbClr val="7030A0"/>
                </a:solidFill>
                <a:latin typeface="+mn-lt"/>
              </a:rPr>
              <a:t> password using the </a:t>
            </a:r>
            <a:r>
              <a:rPr lang="en-US" sz="1800" dirty="0" smtClean="0">
                <a:solidFill>
                  <a:srgbClr val="7030A0"/>
                </a:solidFill>
                <a:latin typeface="+mn-lt"/>
              </a:rPr>
              <a:t>	dictionary.</a:t>
            </a:r>
          </a:p>
          <a:p>
            <a:pPr marL="2109788" algn="just">
              <a:spcBef>
                <a:spcPts val="600"/>
              </a:spcBef>
              <a:spcAft>
                <a:spcPts val="600"/>
              </a:spcAft>
            </a:pPr>
            <a:r>
              <a:rPr lang="en-US" sz="1800" dirty="0" smtClean="0">
                <a:solidFill>
                  <a:srgbClr val="7030A0"/>
                </a:solidFill>
                <a:latin typeface="+mn-lt"/>
              </a:rPr>
              <a:t>With </a:t>
            </a:r>
            <a:r>
              <a:rPr lang="en-US" sz="1800" dirty="0">
                <a:solidFill>
                  <a:srgbClr val="7030A0"/>
                </a:solidFill>
                <a:latin typeface="+mn-lt"/>
              </a:rPr>
              <a:t>probability 1/4, </a:t>
            </a:r>
            <a:r>
              <a:rPr lang="en-US" sz="1800" dirty="0" err="1">
                <a:solidFill>
                  <a:srgbClr val="7030A0"/>
                </a:solidFill>
                <a:latin typeface="+mn-lt"/>
              </a:rPr>
              <a:t>Sheetal's</a:t>
            </a:r>
            <a:r>
              <a:rPr lang="en-US" sz="1800" dirty="0">
                <a:solidFill>
                  <a:srgbClr val="7030A0"/>
                </a:solidFill>
                <a:latin typeface="+mn-lt"/>
              </a:rPr>
              <a:t> password will appear in the dictionary, in which case Vince would expect to find it after hashing half of the words in the dictionary, that is, after 2</a:t>
            </a:r>
            <a:r>
              <a:rPr lang="en-US" sz="1800" baseline="30000" dirty="0">
                <a:solidFill>
                  <a:srgbClr val="7030A0"/>
                </a:solidFill>
                <a:latin typeface="+mn-lt"/>
              </a:rPr>
              <a:t>19</a:t>
            </a:r>
            <a:r>
              <a:rPr lang="en-US" sz="1800" dirty="0">
                <a:solidFill>
                  <a:srgbClr val="7030A0"/>
                </a:solidFill>
                <a:latin typeface="+mn-lt"/>
              </a:rPr>
              <a:t> </a:t>
            </a:r>
            <a:r>
              <a:rPr lang="en-US" sz="1800" dirty="0" smtClean="0">
                <a:solidFill>
                  <a:srgbClr val="7030A0"/>
                </a:solidFill>
                <a:latin typeface="+mn-lt"/>
              </a:rPr>
              <a:t>(2</a:t>
            </a:r>
            <a:r>
              <a:rPr lang="en-US" sz="1800" baseline="30000" dirty="0" smtClean="0">
                <a:solidFill>
                  <a:srgbClr val="7030A0"/>
                </a:solidFill>
                <a:latin typeface="+mn-lt"/>
              </a:rPr>
              <a:t>20</a:t>
            </a:r>
            <a:r>
              <a:rPr lang="en-US" sz="1800" dirty="0" smtClean="0">
                <a:solidFill>
                  <a:srgbClr val="7030A0"/>
                </a:solidFill>
                <a:latin typeface="+mn-lt"/>
              </a:rPr>
              <a:t>/2) tries</a:t>
            </a:r>
            <a:r>
              <a:rPr lang="en-US" sz="1800" dirty="0">
                <a:solidFill>
                  <a:srgbClr val="7030A0"/>
                </a:solidFill>
                <a:latin typeface="+mn-lt"/>
              </a:rPr>
              <a:t>. With probability ¾ the password is not in the dictionary, in which case Vince would expect to find it after about 2</a:t>
            </a:r>
            <a:r>
              <a:rPr lang="en-US" sz="1800" baseline="30000" dirty="0">
                <a:solidFill>
                  <a:srgbClr val="7030A0"/>
                </a:solidFill>
                <a:latin typeface="+mn-lt"/>
              </a:rPr>
              <a:t>55</a:t>
            </a:r>
            <a:r>
              <a:rPr lang="en-US" sz="1800" dirty="0">
                <a:solidFill>
                  <a:srgbClr val="7030A0"/>
                </a:solidFill>
                <a:latin typeface="+mn-lt"/>
              </a:rPr>
              <a:t> tries. Then the expected work </a:t>
            </a:r>
            <a:r>
              <a:rPr lang="en-US" sz="1800" dirty="0" smtClean="0">
                <a:solidFill>
                  <a:srgbClr val="7030A0"/>
                </a:solidFill>
                <a:latin typeface="+mn-lt"/>
              </a:rPr>
              <a:t>is</a:t>
            </a:r>
          </a:p>
          <a:p>
            <a:pPr algn="ctr"/>
            <a:r>
              <a:rPr lang="en-US" sz="2000" dirty="0" smtClean="0">
                <a:solidFill>
                  <a:srgbClr val="7030A0"/>
                </a:solidFill>
                <a:latin typeface="+mn-lt"/>
              </a:rPr>
              <a:t>¼ (2</a:t>
            </a:r>
            <a:r>
              <a:rPr lang="en-US" sz="2000" baseline="30000" dirty="0" smtClean="0">
                <a:solidFill>
                  <a:srgbClr val="7030A0"/>
                </a:solidFill>
                <a:latin typeface="+mn-lt"/>
              </a:rPr>
              <a:t>19</a:t>
            </a:r>
            <a:r>
              <a:rPr lang="en-US" sz="2000" dirty="0" smtClean="0">
                <a:solidFill>
                  <a:srgbClr val="7030A0"/>
                </a:solidFill>
                <a:latin typeface="+mn-lt"/>
              </a:rPr>
              <a:t>) + ¾ (2</a:t>
            </a:r>
            <a:r>
              <a:rPr lang="en-US" sz="2000" baseline="30000" dirty="0" smtClean="0">
                <a:solidFill>
                  <a:srgbClr val="7030A0"/>
                </a:solidFill>
                <a:latin typeface="+mn-lt"/>
              </a:rPr>
              <a:t>55</a:t>
            </a:r>
            <a:r>
              <a:rPr lang="en-US" sz="2000" dirty="0" smtClean="0">
                <a:solidFill>
                  <a:srgbClr val="7030A0"/>
                </a:solidFill>
                <a:latin typeface="+mn-lt"/>
              </a:rPr>
              <a:t>) </a:t>
            </a:r>
            <a:r>
              <a:rPr lang="en-US" sz="2000" dirty="0" smtClean="0">
                <a:solidFill>
                  <a:srgbClr val="7030A0"/>
                </a:solidFill>
                <a:latin typeface="+mn-lt"/>
                <a:sym typeface="Symbol"/>
              </a:rPr>
              <a:t></a:t>
            </a:r>
            <a:r>
              <a:rPr lang="en-US" sz="2000" dirty="0" smtClean="0">
                <a:solidFill>
                  <a:srgbClr val="7030A0"/>
                </a:solidFill>
                <a:latin typeface="+mn-lt"/>
              </a:rPr>
              <a:t> 2</a:t>
            </a:r>
            <a:r>
              <a:rPr lang="en-US" sz="2000" baseline="30000" dirty="0" smtClean="0">
                <a:solidFill>
                  <a:srgbClr val="7030A0"/>
                </a:solidFill>
                <a:latin typeface="+mn-lt"/>
              </a:rPr>
              <a:t>54.6</a:t>
            </a:r>
            <a:endParaRPr lang="en-US" sz="2000" baseline="30000" dirty="0">
              <a:solidFill>
                <a:srgbClr val="7030A0"/>
              </a:solidFill>
              <a:latin typeface="+mn-lt"/>
            </a:endParaRPr>
          </a:p>
        </p:txBody>
      </p:sp>
    </p:spTree>
    <p:extLst>
      <p:ext uri="{BB962C8B-B14F-4D97-AF65-F5344CB8AC3E}">
        <p14:creationId xmlns:p14="http://schemas.microsoft.com/office/powerpoint/2010/main" val="1339999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4216539"/>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195388" lvl="3" indent="-339725">
              <a:spcBef>
                <a:spcPts val="600"/>
              </a:spcBef>
              <a:buBlip>
                <a:blip r:embed="rId3"/>
              </a:buBlip>
              <a:tabLst>
                <a:tab pos="2109788" algn="l"/>
              </a:tabLst>
            </a:pPr>
            <a:r>
              <a:rPr lang="en-US" sz="1800" dirty="0" smtClean="0">
                <a:solidFill>
                  <a:srgbClr val="7030A0"/>
                </a:solidFill>
                <a:latin typeface="+mn-lt"/>
              </a:rPr>
              <a:t>Case </a:t>
            </a:r>
            <a:r>
              <a:rPr lang="en-US" sz="1800" dirty="0">
                <a:solidFill>
                  <a:srgbClr val="7030A0"/>
                </a:solidFill>
                <a:latin typeface="+mn-lt"/>
              </a:rPr>
              <a:t>2:	Vince wants to find </a:t>
            </a:r>
            <a:r>
              <a:rPr lang="en-US" sz="1800" dirty="0" err="1">
                <a:solidFill>
                  <a:srgbClr val="7030A0"/>
                </a:solidFill>
                <a:latin typeface="+mn-lt"/>
              </a:rPr>
              <a:t>Sheetal's</a:t>
            </a:r>
            <a:r>
              <a:rPr lang="en-US" sz="1800" dirty="0">
                <a:solidFill>
                  <a:srgbClr val="7030A0"/>
                </a:solidFill>
                <a:latin typeface="+mn-lt"/>
              </a:rPr>
              <a:t> password using the </a:t>
            </a:r>
            <a:r>
              <a:rPr lang="en-US" sz="1800" dirty="0" smtClean="0">
                <a:solidFill>
                  <a:srgbClr val="7030A0"/>
                </a:solidFill>
                <a:latin typeface="+mn-lt"/>
              </a:rPr>
              <a:t>	dictionary.</a:t>
            </a:r>
          </a:p>
          <a:p>
            <a:pPr marL="2109788" algn="just">
              <a:spcBef>
                <a:spcPts val="600"/>
              </a:spcBef>
            </a:pPr>
            <a:r>
              <a:rPr lang="en-US" sz="1800" dirty="0" smtClean="0">
                <a:solidFill>
                  <a:srgbClr val="7030A0"/>
                </a:solidFill>
                <a:latin typeface="+mn-lt"/>
              </a:rPr>
              <a:t>The </a:t>
            </a:r>
            <a:r>
              <a:rPr lang="en-US" sz="1800" dirty="0">
                <a:solidFill>
                  <a:srgbClr val="7030A0"/>
                </a:solidFill>
                <a:latin typeface="+mn-lt"/>
              </a:rPr>
              <a:t>expected work is almost the same as in the previous case, where Vince did not use her dictionary. However, in practice, Vince could simply try all </a:t>
            </a:r>
            <a:r>
              <a:rPr lang="en-US" sz="1800" dirty="0" smtClean="0">
                <a:solidFill>
                  <a:srgbClr val="7030A0"/>
                </a:solidFill>
                <a:latin typeface="+mn-lt"/>
              </a:rPr>
              <a:t>words </a:t>
            </a:r>
            <a:r>
              <a:rPr lang="en-US" sz="1800" dirty="0">
                <a:solidFill>
                  <a:srgbClr val="7030A0"/>
                </a:solidFill>
                <a:latin typeface="+mn-lt"/>
              </a:rPr>
              <a:t>in </a:t>
            </a:r>
            <a:r>
              <a:rPr lang="en-US" sz="1800" dirty="0" smtClean="0">
                <a:solidFill>
                  <a:srgbClr val="7030A0"/>
                </a:solidFill>
                <a:latin typeface="+mn-lt"/>
              </a:rPr>
              <a:t>his </a:t>
            </a:r>
            <a:r>
              <a:rPr lang="en-US" sz="1800" dirty="0">
                <a:solidFill>
                  <a:srgbClr val="7030A0"/>
                </a:solidFill>
                <a:latin typeface="+mn-lt"/>
              </a:rPr>
              <a:t>dictionary and quit if </a:t>
            </a:r>
            <a:r>
              <a:rPr lang="en-US" sz="1800" dirty="0" smtClean="0">
                <a:solidFill>
                  <a:srgbClr val="7030A0"/>
                </a:solidFill>
                <a:latin typeface="+mn-lt"/>
              </a:rPr>
              <a:t>he </a:t>
            </a:r>
            <a:r>
              <a:rPr lang="en-US" sz="1800" dirty="0">
                <a:solidFill>
                  <a:srgbClr val="7030A0"/>
                </a:solidFill>
                <a:latin typeface="+mn-lt"/>
              </a:rPr>
              <a:t>did not find </a:t>
            </a:r>
            <a:r>
              <a:rPr lang="en-US" sz="1800" dirty="0" err="1">
                <a:solidFill>
                  <a:srgbClr val="7030A0"/>
                </a:solidFill>
                <a:latin typeface="+mn-lt"/>
              </a:rPr>
              <a:t>Sheetal's</a:t>
            </a:r>
            <a:r>
              <a:rPr lang="en-US" sz="1800" dirty="0">
                <a:solidFill>
                  <a:srgbClr val="7030A0"/>
                </a:solidFill>
                <a:latin typeface="+mn-lt"/>
              </a:rPr>
              <a:t> password. Then the work would be at most 2</a:t>
            </a:r>
            <a:r>
              <a:rPr lang="en-US" sz="1800" baseline="30000" dirty="0">
                <a:solidFill>
                  <a:srgbClr val="7030A0"/>
                </a:solidFill>
                <a:latin typeface="+mn-lt"/>
              </a:rPr>
              <a:t>20</a:t>
            </a:r>
            <a:r>
              <a:rPr lang="en-US" sz="1800" dirty="0">
                <a:solidFill>
                  <a:srgbClr val="7030A0"/>
                </a:solidFill>
                <a:latin typeface="+mn-lt"/>
              </a:rPr>
              <a:t> and the probability of success would be 1/4.</a:t>
            </a:r>
          </a:p>
          <a:p>
            <a:pPr marL="2109788" algn="just"/>
            <a:r>
              <a:rPr lang="en-US" sz="1800" dirty="0">
                <a:solidFill>
                  <a:srgbClr val="7030A0"/>
                </a:solidFill>
                <a:latin typeface="+mn-lt"/>
              </a:rPr>
              <a:t>If the passwords are unsalted, Vince could </a:t>
            </a:r>
            <a:r>
              <a:rPr lang="en-US" sz="1800" dirty="0" err="1">
                <a:solidFill>
                  <a:srgbClr val="7030A0"/>
                </a:solidFill>
                <a:latin typeface="+mn-lt"/>
              </a:rPr>
              <a:t>precompute</a:t>
            </a:r>
            <a:r>
              <a:rPr lang="en-US" sz="1800" dirty="0">
                <a:solidFill>
                  <a:srgbClr val="7030A0"/>
                </a:solidFill>
                <a:latin typeface="+mn-lt"/>
              </a:rPr>
              <a:t> the hashes of all 2</a:t>
            </a:r>
            <a:r>
              <a:rPr lang="en-US" sz="1800" baseline="30000" dirty="0">
                <a:solidFill>
                  <a:srgbClr val="7030A0"/>
                </a:solidFill>
                <a:latin typeface="+mn-lt"/>
              </a:rPr>
              <a:t>20</a:t>
            </a:r>
            <a:r>
              <a:rPr lang="en-US" sz="1800" dirty="0">
                <a:solidFill>
                  <a:srgbClr val="7030A0"/>
                </a:solidFill>
                <a:latin typeface="+mn-lt"/>
              </a:rPr>
              <a:t> passwords in her dictionary. Then ignoring the one-time work of computing the dictionary hashes, the term involving 2</a:t>
            </a:r>
            <a:r>
              <a:rPr lang="en-US" sz="1800" baseline="30000" dirty="0">
                <a:solidFill>
                  <a:srgbClr val="7030A0"/>
                </a:solidFill>
                <a:latin typeface="+mn-lt"/>
              </a:rPr>
              <a:t>19</a:t>
            </a:r>
            <a:r>
              <a:rPr lang="en-US" sz="1800" dirty="0">
                <a:solidFill>
                  <a:srgbClr val="7030A0"/>
                </a:solidFill>
                <a:latin typeface="+mn-lt"/>
              </a:rPr>
              <a:t> would vanish from the calculation above</a:t>
            </a:r>
          </a:p>
        </p:txBody>
      </p:sp>
    </p:spTree>
    <p:extLst>
      <p:ext uri="{BB962C8B-B14F-4D97-AF65-F5344CB8AC3E}">
        <p14:creationId xmlns:p14="http://schemas.microsoft.com/office/powerpoint/2010/main" val="4266785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2708434"/>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195388" lvl="3" indent="-339725" algn="just">
              <a:spcBef>
                <a:spcPts val="600"/>
              </a:spcBef>
              <a:buBlip>
                <a:blip r:embed="rId3"/>
              </a:buBlip>
              <a:tabLst>
                <a:tab pos="2227263" algn="l"/>
              </a:tabLst>
            </a:pPr>
            <a:r>
              <a:rPr lang="en-US" sz="1800" dirty="0" smtClean="0">
                <a:solidFill>
                  <a:srgbClr val="7030A0"/>
                </a:solidFill>
                <a:latin typeface="+mn-lt"/>
              </a:rPr>
              <a:t>Case </a:t>
            </a:r>
            <a:r>
              <a:rPr lang="en-US" sz="1800" dirty="0">
                <a:solidFill>
                  <a:srgbClr val="7030A0"/>
                </a:solidFill>
                <a:latin typeface="+mn-lt"/>
              </a:rPr>
              <a:t>3: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without using the </a:t>
            </a:r>
            <a:r>
              <a:rPr lang="en-US" sz="1800" dirty="0" smtClean="0">
                <a:solidFill>
                  <a:srgbClr val="7030A0"/>
                </a:solidFill>
                <a:latin typeface="+mn-lt"/>
              </a:rPr>
              <a:t>dictionary</a:t>
            </a:r>
            <a:endParaRPr lang="en-US" sz="1800" dirty="0">
              <a:solidFill>
                <a:srgbClr val="7030A0"/>
              </a:solidFill>
              <a:latin typeface="+mn-lt"/>
            </a:endParaRPr>
          </a:p>
          <a:p>
            <a:pPr marL="2227263" algn="just">
              <a:spcBef>
                <a:spcPts val="600"/>
              </a:spcBef>
            </a:pPr>
            <a:r>
              <a:rPr lang="en-US" sz="1800" dirty="0" smtClean="0">
                <a:solidFill>
                  <a:srgbClr val="7030A0"/>
                </a:solidFill>
                <a:latin typeface="+mn-lt"/>
              </a:rPr>
              <a:t>Let </a:t>
            </a:r>
            <a:r>
              <a:rPr lang="en-US" sz="1800" i="1" dirty="0">
                <a:solidFill>
                  <a:srgbClr val="7030A0"/>
                </a:solidFill>
                <a:latin typeface="+mn-lt"/>
              </a:rPr>
              <a:t>y</a:t>
            </a:r>
            <a:r>
              <a:rPr lang="en-US" sz="1800" i="1" baseline="-25000" dirty="0">
                <a:solidFill>
                  <a:srgbClr val="7030A0"/>
                </a:solidFill>
                <a:latin typeface="+mn-lt"/>
              </a:rPr>
              <a:t>0</a:t>
            </a:r>
            <a:r>
              <a:rPr lang="en-US" sz="1800" dirty="0">
                <a:solidFill>
                  <a:srgbClr val="7030A0"/>
                </a:solidFill>
                <a:latin typeface="+mn-lt"/>
              </a:rPr>
              <a:t>, </a:t>
            </a:r>
            <a:r>
              <a:rPr lang="en-US" sz="1800" i="1" dirty="0">
                <a:solidFill>
                  <a:srgbClr val="7030A0"/>
                </a:solidFill>
                <a:latin typeface="+mn-lt"/>
              </a:rPr>
              <a:t>y</a:t>
            </a:r>
            <a:r>
              <a:rPr lang="en-US" sz="1800" i="1" baseline="-25000" dirty="0">
                <a:solidFill>
                  <a:srgbClr val="7030A0"/>
                </a:solidFill>
                <a:latin typeface="+mn-lt"/>
              </a:rPr>
              <a:t>1</a:t>
            </a:r>
            <a:r>
              <a:rPr lang="en-US" sz="1800" i="1" dirty="0">
                <a:solidFill>
                  <a:srgbClr val="7030A0"/>
                </a:solidFill>
                <a:latin typeface="+mn-lt"/>
              </a:rPr>
              <a:t>, …, y</a:t>
            </a:r>
            <a:r>
              <a:rPr lang="en-US" sz="1800" i="1" baseline="-25000" dirty="0">
                <a:solidFill>
                  <a:srgbClr val="7030A0"/>
                </a:solidFill>
                <a:latin typeface="+mn-lt"/>
              </a:rPr>
              <a:t>1023 </a:t>
            </a:r>
            <a:r>
              <a:rPr lang="en-US" sz="1800" dirty="0">
                <a:solidFill>
                  <a:srgbClr val="7030A0"/>
                </a:solidFill>
                <a:latin typeface="+mn-lt"/>
              </a:rPr>
              <a:t>be the password </a:t>
            </a:r>
            <a:r>
              <a:rPr lang="en-US" sz="1800" dirty="0" smtClean="0">
                <a:solidFill>
                  <a:srgbClr val="7030A0"/>
                </a:solidFill>
                <a:latin typeface="+mn-lt"/>
              </a:rPr>
              <a:t>hashes.</a:t>
            </a:r>
          </a:p>
          <a:p>
            <a:pPr marL="2227263" algn="just">
              <a:spcBef>
                <a:spcPts val="600"/>
              </a:spcBef>
            </a:pPr>
            <a:r>
              <a:rPr lang="en-US" sz="1800" dirty="0" smtClean="0">
                <a:solidFill>
                  <a:srgbClr val="7030A0"/>
                </a:solidFill>
                <a:latin typeface="+mn-lt"/>
              </a:rPr>
              <a:t>Assume </a:t>
            </a:r>
            <a:r>
              <a:rPr lang="en-US" sz="1800" dirty="0">
                <a:solidFill>
                  <a:srgbClr val="7030A0"/>
                </a:solidFill>
                <a:latin typeface="+mn-lt"/>
              </a:rPr>
              <a:t>that all 2</a:t>
            </a:r>
            <a:r>
              <a:rPr lang="en-US" sz="1800" baseline="30000" dirty="0">
                <a:solidFill>
                  <a:srgbClr val="7030A0"/>
                </a:solidFill>
                <a:latin typeface="+mn-lt"/>
              </a:rPr>
              <a:t>10</a:t>
            </a:r>
            <a:r>
              <a:rPr lang="en-US" sz="1800" dirty="0">
                <a:solidFill>
                  <a:srgbClr val="7030A0"/>
                </a:solidFill>
                <a:latin typeface="+mn-lt"/>
              </a:rPr>
              <a:t> passwords</a:t>
            </a:r>
            <a:r>
              <a:rPr lang="en-US" sz="1800" i="1" dirty="0">
                <a:solidFill>
                  <a:srgbClr val="7030A0"/>
                </a:solidFill>
                <a:latin typeface="+mn-lt"/>
              </a:rPr>
              <a:t> </a:t>
            </a:r>
            <a:r>
              <a:rPr lang="en-US" sz="1800" dirty="0">
                <a:solidFill>
                  <a:srgbClr val="7030A0"/>
                </a:solidFill>
                <a:latin typeface="+mn-lt"/>
              </a:rPr>
              <a:t>in the file are distinct. </a:t>
            </a:r>
          </a:p>
          <a:p>
            <a:pPr marL="2227263" algn="just">
              <a:spcBef>
                <a:spcPts val="600"/>
              </a:spcBef>
            </a:pPr>
            <a:r>
              <a:rPr lang="en-US" sz="1800" dirty="0" smtClean="0">
                <a:solidFill>
                  <a:srgbClr val="7030A0"/>
                </a:solidFill>
                <a:latin typeface="+mn-lt"/>
              </a:rPr>
              <a:t>Let </a:t>
            </a:r>
            <a:r>
              <a:rPr lang="en-US" sz="1800" i="1" dirty="0">
                <a:solidFill>
                  <a:srgbClr val="7030A0"/>
                </a:solidFill>
                <a:latin typeface="+mn-lt"/>
              </a:rPr>
              <a:t>p</a:t>
            </a:r>
            <a:r>
              <a:rPr lang="en-US" sz="1800" i="1" baseline="-25000" dirty="0">
                <a:solidFill>
                  <a:srgbClr val="7030A0"/>
                </a:solidFill>
                <a:latin typeface="+mn-lt"/>
              </a:rPr>
              <a:t>0</a:t>
            </a:r>
            <a:r>
              <a:rPr lang="en-US" sz="1800" dirty="0">
                <a:solidFill>
                  <a:srgbClr val="7030A0"/>
                </a:solidFill>
                <a:latin typeface="+mn-lt"/>
              </a:rPr>
              <a:t>, </a:t>
            </a:r>
            <a:r>
              <a:rPr lang="en-US" sz="1800" i="1" dirty="0">
                <a:solidFill>
                  <a:srgbClr val="7030A0"/>
                </a:solidFill>
                <a:latin typeface="+mn-lt"/>
              </a:rPr>
              <a:t>p</a:t>
            </a:r>
            <a:r>
              <a:rPr lang="en-US" sz="1800" i="1" baseline="-25000" dirty="0">
                <a:solidFill>
                  <a:srgbClr val="7030A0"/>
                </a:solidFill>
                <a:latin typeface="+mn-lt"/>
              </a:rPr>
              <a:t>1</a:t>
            </a:r>
            <a:r>
              <a:rPr lang="en-US" sz="1800" i="1" dirty="0">
                <a:solidFill>
                  <a:srgbClr val="7030A0"/>
                </a:solidFill>
                <a:latin typeface="+mn-lt"/>
              </a:rPr>
              <a:t>, … y</a:t>
            </a:r>
            <a:r>
              <a:rPr lang="en-US" sz="1800" i="1" baseline="-25000" dirty="0">
                <a:solidFill>
                  <a:srgbClr val="7030A0"/>
                </a:solidFill>
                <a:latin typeface="+mn-lt"/>
              </a:rPr>
              <a:t>2</a:t>
            </a:r>
            <a:r>
              <a:rPr lang="en-US" sz="1800" i="1" baseline="30000" dirty="0">
                <a:solidFill>
                  <a:srgbClr val="7030A0"/>
                </a:solidFill>
                <a:latin typeface="+mn-lt"/>
              </a:rPr>
              <a:t>56</a:t>
            </a:r>
            <a:r>
              <a:rPr lang="en-US" sz="1800" i="1" baseline="-25000" dirty="0">
                <a:solidFill>
                  <a:srgbClr val="7030A0"/>
                </a:solidFill>
                <a:latin typeface="+mn-lt"/>
              </a:rPr>
              <a:t>-1 </a:t>
            </a:r>
            <a:r>
              <a:rPr lang="en-US" sz="1800" dirty="0">
                <a:solidFill>
                  <a:srgbClr val="7030A0"/>
                </a:solidFill>
                <a:latin typeface="+mn-lt"/>
              </a:rPr>
              <a:t>be a list of all 2</a:t>
            </a:r>
            <a:r>
              <a:rPr lang="en-US" sz="1800" baseline="30000" dirty="0">
                <a:solidFill>
                  <a:srgbClr val="7030A0"/>
                </a:solidFill>
                <a:latin typeface="+mn-lt"/>
              </a:rPr>
              <a:t>56</a:t>
            </a:r>
            <a:r>
              <a:rPr lang="en-US" sz="1800" dirty="0">
                <a:solidFill>
                  <a:srgbClr val="7030A0"/>
                </a:solidFill>
                <a:latin typeface="+mn-lt"/>
              </a:rPr>
              <a:t> possible</a:t>
            </a:r>
            <a:r>
              <a:rPr lang="en-US" sz="1800" i="1" dirty="0">
                <a:solidFill>
                  <a:srgbClr val="7030A0"/>
                </a:solidFill>
                <a:latin typeface="+mn-lt"/>
              </a:rPr>
              <a:t> </a:t>
            </a:r>
            <a:r>
              <a:rPr lang="en-US" sz="1800" dirty="0">
                <a:solidFill>
                  <a:srgbClr val="7030A0"/>
                </a:solidFill>
                <a:latin typeface="+mn-lt"/>
              </a:rPr>
              <a:t>passwords. Vince needs to make 2</a:t>
            </a:r>
            <a:r>
              <a:rPr lang="en-US" sz="1800" baseline="30000" dirty="0">
                <a:solidFill>
                  <a:srgbClr val="7030A0"/>
                </a:solidFill>
                <a:latin typeface="+mn-lt"/>
              </a:rPr>
              <a:t>55</a:t>
            </a:r>
            <a:r>
              <a:rPr lang="en-US" sz="1800" dirty="0">
                <a:solidFill>
                  <a:srgbClr val="7030A0"/>
                </a:solidFill>
                <a:latin typeface="+mn-lt"/>
              </a:rPr>
              <a:t> distinct comparisons before </a:t>
            </a:r>
            <a:r>
              <a:rPr lang="en-US" sz="1800" dirty="0" smtClean="0">
                <a:solidFill>
                  <a:srgbClr val="7030A0"/>
                </a:solidFill>
                <a:latin typeface="+mn-lt"/>
              </a:rPr>
              <a:t>he </a:t>
            </a:r>
            <a:r>
              <a:rPr lang="en-US" sz="1800" dirty="0">
                <a:solidFill>
                  <a:srgbClr val="7030A0"/>
                </a:solidFill>
                <a:latin typeface="+mn-lt"/>
              </a:rPr>
              <a:t>expects to</a:t>
            </a:r>
            <a:r>
              <a:rPr lang="en-US" sz="1800" i="1" dirty="0">
                <a:solidFill>
                  <a:srgbClr val="7030A0"/>
                </a:solidFill>
                <a:latin typeface="+mn-lt"/>
              </a:rPr>
              <a:t> </a:t>
            </a:r>
            <a:r>
              <a:rPr lang="en-US" sz="1800" dirty="0">
                <a:solidFill>
                  <a:srgbClr val="7030A0"/>
                </a:solidFill>
                <a:latin typeface="+mn-lt"/>
              </a:rPr>
              <a:t>find a </a:t>
            </a:r>
            <a:r>
              <a:rPr lang="en-US" sz="1800" dirty="0" smtClean="0">
                <a:solidFill>
                  <a:srgbClr val="7030A0"/>
                </a:solidFill>
                <a:latin typeface="+mn-lt"/>
              </a:rPr>
              <a:t>match</a:t>
            </a:r>
          </a:p>
        </p:txBody>
      </p:sp>
    </p:spTree>
    <p:extLst>
      <p:ext uri="{BB962C8B-B14F-4D97-AF65-F5344CB8AC3E}">
        <p14:creationId xmlns:p14="http://schemas.microsoft.com/office/powerpoint/2010/main" val="1433534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3816429"/>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195388" lvl="3" indent="-339725" algn="just">
              <a:spcBef>
                <a:spcPts val="600"/>
              </a:spcBef>
              <a:buBlip>
                <a:blip r:embed="rId3"/>
              </a:buBlip>
              <a:tabLst>
                <a:tab pos="2227263" algn="l"/>
              </a:tabLst>
            </a:pPr>
            <a:r>
              <a:rPr lang="en-US" sz="1800" dirty="0" smtClean="0">
                <a:solidFill>
                  <a:srgbClr val="7030A0"/>
                </a:solidFill>
                <a:latin typeface="+mn-lt"/>
              </a:rPr>
              <a:t>Case </a:t>
            </a:r>
            <a:r>
              <a:rPr lang="en-US" sz="1800" dirty="0">
                <a:solidFill>
                  <a:srgbClr val="7030A0"/>
                </a:solidFill>
                <a:latin typeface="+mn-lt"/>
              </a:rPr>
              <a:t>3: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without using the dictionary.</a:t>
            </a:r>
          </a:p>
          <a:p>
            <a:pPr marL="2227263" algn="just">
              <a:spcBef>
                <a:spcPts val="600"/>
              </a:spcBef>
            </a:pPr>
            <a:r>
              <a:rPr lang="en-US" sz="1800" dirty="0" smtClean="0">
                <a:solidFill>
                  <a:srgbClr val="7030A0"/>
                </a:solidFill>
                <a:latin typeface="+mn-lt"/>
              </a:rPr>
              <a:t>If </a:t>
            </a:r>
            <a:r>
              <a:rPr lang="en-US" sz="1800" dirty="0">
                <a:solidFill>
                  <a:srgbClr val="7030A0"/>
                </a:solidFill>
                <a:latin typeface="+mn-lt"/>
              </a:rPr>
              <a:t>the passwords are not salted, then Vince computes </a:t>
            </a:r>
            <a:r>
              <a:rPr lang="en-US" sz="1800" i="1" dirty="0">
                <a:solidFill>
                  <a:srgbClr val="7030A0"/>
                </a:solidFill>
                <a:latin typeface="+mn-lt"/>
              </a:rPr>
              <a:t>h(p</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and compares it with each </a:t>
            </a:r>
            <a:r>
              <a:rPr lang="en-US" sz="1800" i="1" dirty="0" err="1">
                <a:solidFill>
                  <a:srgbClr val="7030A0"/>
                </a:solidFill>
                <a:latin typeface="+mn-lt"/>
              </a:rPr>
              <a:t>y</a:t>
            </a:r>
            <a:r>
              <a:rPr lang="en-US" sz="1800" i="1" baseline="-25000" dirty="0" err="1">
                <a:solidFill>
                  <a:srgbClr val="7030A0"/>
                </a:solidFill>
                <a:latin typeface="+mn-lt"/>
              </a:rPr>
              <a:t>i</a:t>
            </a:r>
            <a:r>
              <a:rPr lang="en-US" sz="1800" i="1" dirty="0">
                <a:solidFill>
                  <a:srgbClr val="7030A0"/>
                </a:solidFill>
                <a:latin typeface="+mn-lt"/>
              </a:rPr>
              <a:t>, </a:t>
            </a:r>
            <a:r>
              <a:rPr lang="en-US" sz="1800" dirty="0">
                <a:solidFill>
                  <a:srgbClr val="7030A0"/>
                </a:solidFill>
                <a:latin typeface="+mn-lt"/>
              </a:rPr>
              <a:t>for </a:t>
            </a:r>
            <a:r>
              <a:rPr lang="en-US" sz="1800" i="1" dirty="0" err="1">
                <a:solidFill>
                  <a:srgbClr val="7030A0"/>
                </a:solidFill>
                <a:latin typeface="+mn-lt"/>
              </a:rPr>
              <a:t>i</a:t>
            </a:r>
            <a:r>
              <a:rPr lang="en-US" sz="1800" i="1" dirty="0">
                <a:solidFill>
                  <a:srgbClr val="7030A0"/>
                </a:solidFill>
                <a:latin typeface="+mn-lt"/>
              </a:rPr>
              <a:t> </a:t>
            </a:r>
            <a:r>
              <a:rPr lang="en-US" sz="1800" dirty="0">
                <a:solidFill>
                  <a:srgbClr val="7030A0"/>
                </a:solidFill>
                <a:latin typeface="+mn-lt"/>
              </a:rPr>
              <a:t>= 0, 1, 2, ... , 1023. Next </a:t>
            </a:r>
            <a:r>
              <a:rPr lang="en-US" sz="1800" dirty="0" smtClean="0">
                <a:solidFill>
                  <a:srgbClr val="7030A0"/>
                </a:solidFill>
                <a:latin typeface="+mn-lt"/>
              </a:rPr>
              <a:t>he </a:t>
            </a:r>
            <a:r>
              <a:rPr lang="en-US" sz="1800" dirty="0">
                <a:solidFill>
                  <a:srgbClr val="7030A0"/>
                </a:solidFill>
                <a:latin typeface="+mn-lt"/>
              </a:rPr>
              <a:t>computes </a:t>
            </a:r>
            <a:r>
              <a:rPr lang="en-US" sz="1800" i="1" dirty="0">
                <a:solidFill>
                  <a:srgbClr val="7030A0"/>
                </a:solidFill>
                <a:latin typeface="+mn-lt"/>
              </a:rPr>
              <a:t>h(p</a:t>
            </a:r>
            <a:r>
              <a:rPr lang="en-US" sz="1800" i="1" baseline="-25000" dirty="0">
                <a:solidFill>
                  <a:srgbClr val="7030A0"/>
                </a:solidFill>
                <a:latin typeface="+mn-lt"/>
              </a:rPr>
              <a:t>1</a:t>
            </a:r>
            <a:r>
              <a:rPr lang="en-US" sz="1800" i="1" dirty="0">
                <a:solidFill>
                  <a:srgbClr val="7030A0"/>
                </a:solidFill>
                <a:latin typeface="+mn-lt"/>
              </a:rPr>
              <a:t>) </a:t>
            </a:r>
            <a:r>
              <a:rPr lang="en-US" sz="1800" dirty="0">
                <a:solidFill>
                  <a:srgbClr val="7030A0"/>
                </a:solidFill>
                <a:latin typeface="+mn-lt"/>
              </a:rPr>
              <a:t>and compares it with all </a:t>
            </a:r>
            <a:r>
              <a:rPr lang="en-US" sz="1800" i="1" dirty="0" err="1">
                <a:solidFill>
                  <a:srgbClr val="7030A0"/>
                </a:solidFill>
                <a:latin typeface="+mn-lt"/>
              </a:rPr>
              <a:t>y</a:t>
            </a:r>
            <a:r>
              <a:rPr lang="en-US" sz="1800" i="1" baseline="-25000" dirty="0" err="1">
                <a:solidFill>
                  <a:srgbClr val="7030A0"/>
                </a:solidFill>
                <a:latin typeface="+mn-lt"/>
              </a:rPr>
              <a:t>i</a:t>
            </a:r>
            <a:r>
              <a:rPr lang="en-US" sz="1800" i="1" dirty="0">
                <a:solidFill>
                  <a:srgbClr val="7030A0"/>
                </a:solidFill>
                <a:latin typeface="+mn-lt"/>
              </a:rPr>
              <a:t>, </a:t>
            </a:r>
            <a:r>
              <a:rPr lang="en-US" sz="1800" dirty="0">
                <a:solidFill>
                  <a:srgbClr val="7030A0"/>
                </a:solidFill>
                <a:latin typeface="+mn-lt"/>
              </a:rPr>
              <a:t>for </a:t>
            </a:r>
            <a:r>
              <a:rPr lang="en-US" sz="1800" i="1" dirty="0" err="1">
                <a:solidFill>
                  <a:srgbClr val="7030A0"/>
                </a:solidFill>
                <a:latin typeface="+mn-lt"/>
              </a:rPr>
              <a:t>i</a:t>
            </a:r>
            <a:r>
              <a:rPr lang="en-US" sz="1800" i="1" dirty="0">
                <a:solidFill>
                  <a:srgbClr val="7030A0"/>
                </a:solidFill>
                <a:latin typeface="+mn-lt"/>
              </a:rPr>
              <a:t> </a:t>
            </a:r>
            <a:r>
              <a:rPr lang="en-US" sz="1800" dirty="0">
                <a:solidFill>
                  <a:srgbClr val="7030A0"/>
                </a:solidFill>
                <a:latin typeface="+mn-lt"/>
              </a:rPr>
              <a:t>= 0,1,2, ... , 1023 and so </a:t>
            </a:r>
            <a:r>
              <a:rPr lang="en-US" sz="1800" dirty="0" smtClean="0">
                <a:solidFill>
                  <a:srgbClr val="7030A0"/>
                </a:solidFill>
                <a:latin typeface="+mn-lt"/>
              </a:rPr>
              <a:t>on.</a:t>
            </a:r>
          </a:p>
          <a:p>
            <a:pPr marL="2227263" algn="just">
              <a:spcBef>
                <a:spcPts val="600"/>
              </a:spcBef>
            </a:pPr>
            <a:r>
              <a:rPr lang="en-US" sz="1800" dirty="0" smtClean="0">
                <a:solidFill>
                  <a:srgbClr val="7030A0"/>
                </a:solidFill>
                <a:latin typeface="+mn-lt"/>
              </a:rPr>
              <a:t>Each </a:t>
            </a:r>
            <a:r>
              <a:rPr lang="en-US" sz="1800" dirty="0">
                <a:solidFill>
                  <a:srgbClr val="7030A0"/>
                </a:solidFill>
                <a:latin typeface="+mn-lt"/>
              </a:rPr>
              <a:t>hash computation provides Vince with 2</a:t>
            </a:r>
            <a:r>
              <a:rPr lang="en-US" sz="1800" baseline="30000" dirty="0">
                <a:solidFill>
                  <a:srgbClr val="7030A0"/>
                </a:solidFill>
                <a:latin typeface="+mn-lt"/>
              </a:rPr>
              <a:t>10</a:t>
            </a:r>
            <a:r>
              <a:rPr lang="en-US" sz="1800" dirty="0">
                <a:solidFill>
                  <a:srgbClr val="7030A0"/>
                </a:solidFill>
                <a:latin typeface="+mn-lt"/>
              </a:rPr>
              <a:t> comparisons with hashed </a:t>
            </a:r>
            <a:r>
              <a:rPr lang="en-US" sz="1800" dirty="0" smtClean="0">
                <a:solidFill>
                  <a:srgbClr val="7030A0"/>
                </a:solidFill>
                <a:latin typeface="+mn-lt"/>
              </a:rPr>
              <a:t>passwords.</a:t>
            </a:r>
          </a:p>
          <a:p>
            <a:pPr marL="2227263" algn="just">
              <a:spcBef>
                <a:spcPts val="600"/>
              </a:spcBef>
            </a:pPr>
            <a:r>
              <a:rPr lang="en-US" sz="1800" dirty="0" smtClean="0">
                <a:solidFill>
                  <a:srgbClr val="7030A0"/>
                </a:solidFill>
                <a:latin typeface="+mn-lt"/>
              </a:rPr>
              <a:t>Since </a:t>
            </a:r>
            <a:r>
              <a:rPr lang="en-US" sz="1800" dirty="0">
                <a:solidFill>
                  <a:srgbClr val="7030A0"/>
                </a:solidFill>
                <a:latin typeface="+mn-lt"/>
              </a:rPr>
              <a:t>work is measured only in terms of hashes, the expected work is 2</a:t>
            </a:r>
            <a:r>
              <a:rPr lang="en-US" sz="1800" baseline="30000" dirty="0">
                <a:solidFill>
                  <a:srgbClr val="7030A0"/>
                </a:solidFill>
                <a:latin typeface="+mn-lt"/>
              </a:rPr>
              <a:t>55</a:t>
            </a:r>
            <a:r>
              <a:rPr lang="en-US" sz="1800" dirty="0">
                <a:solidFill>
                  <a:srgbClr val="7030A0"/>
                </a:solidFill>
                <a:latin typeface="+mn-lt"/>
              </a:rPr>
              <a:t>/2</a:t>
            </a:r>
            <a:r>
              <a:rPr lang="en-US" sz="1800" baseline="30000" dirty="0">
                <a:solidFill>
                  <a:srgbClr val="7030A0"/>
                </a:solidFill>
                <a:latin typeface="+mn-lt"/>
              </a:rPr>
              <a:t>10</a:t>
            </a:r>
            <a:r>
              <a:rPr lang="en-US" sz="1800" dirty="0">
                <a:solidFill>
                  <a:srgbClr val="7030A0"/>
                </a:solidFill>
                <a:latin typeface="+mn-lt"/>
              </a:rPr>
              <a:t> = </a:t>
            </a:r>
            <a:r>
              <a:rPr lang="en-US" sz="1800" dirty="0" smtClean="0">
                <a:solidFill>
                  <a:srgbClr val="7030A0"/>
                </a:solidFill>
                <a:latin typeface="+mn-lt"/>
              </a:rPr>
              <a:t>2</a:t>
            </a:r>
            <a:r>
              <a:rPr lang="en-US" sz="1800" baseline="30000" dirty="0" smtClean="0">
                <a:solidFill>
                  <a:srgbClr val="7030A0"/>
                </a:solidFill>
                <a:latin typeface="+mn-lt"/>
              </a:rPr>
              <a:t>45</a:t>
            </a:r>
            <a:endParaRPr lang="en-US" sz="1800" dirty="0" smtClean="0">
              <a:solidFill>
                <a:srgbClr val="7030A0"/>
              </a:solidFill>
              <a:latin typeface="+mn-lt"/>
            </a:endParaRPr>
          </a:p>
        </p:txBody>
      </p:sp>
    </p:spTree>
    <p:extLst>
      <p:ext uri="{BB962C8B-B14F-4D97-AF65-F5344CB8AC3E}">
        <p14:creationId xmlns:p14="http://schemas.microsoft.com/office/powerpoint/2010/main" val="761082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3939540"/>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195388" lvl="3" indent="-339725" algn="just">
              <a:spcBef>
                <a:spcPts val="600"/>
              </a:spcBef>
              <a:buBlip>
                <a:blip r:embed="rId3"/>
              </a:buBlip>
              <a:tabLst>
                <a:tab pos="2227263" algn="l"/>
              </a:tabLst>
            </a:pPr>
            <a:r>
              <a:rPr lang="en-US" sz="1800" dirty="0" smtClean="0">
                <a:solidFill>
                  <a:srgbClr val="7030A0"/>
                </a:solidFill>
                <a:latin typeface="+mn-lt"/>
              </a:rPr>
              <a:t>Case </a:t>
            </a:r>
            <a:r>
              <a:rPr lang="en-US" sz="1800" dirty="0">
                <a:solidFill>
                  <a:srgbClr val="7030A0"/>
                </a:solidFill>
                <a:latin typeface="+mn-lt"/>
              </a:rPr>
              <a:t>3: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without using the dictionary.</a:t>
            </a:r>
          </a:p>
          <a:p>
            <a:pPr marL="2227263" algn="just">
              <a:spcBef>
                <a:spcPts val="600"/>
              </a:spcBef>
            </a:pPr>
            <a:r>
              <a:rPr lang="en-US" sz="1800" dirty="0" smtClean="0">
                <a:solidFill>
                  <a:srgbClr val="7030A0"/>
                </a:solidFill>
                <a:latin typeface="+mn-lt"/>
              </a:rPr>
              <a:t>If </a:t>
            </a:r>
            <a:r>
              <a:rPr lang="en-US" sz="1800" dirty="0">
                <a:solidFill>
                  <a:srgbClr val="7030A0"/>
                </a:solidFill>
                <a:latin typeface="+mn-lt"/>
              </a:rPr>
              <a:t>the passwords are salted, denote the salt value for </a:t>
            </a:r>
            <a:r>
              <a:rPr lang="en-US" sz="1800" i="1" dirty="0" err="1">
                <a:solidFill>
                  <a:srgbClr val="7030A0"/>
                </a:solidFill>
                <a:latin typeface="+mn-lt"/>
              </a:rPr>
              <a:t>y</a:t>
            </a:r>
            <a:r>
              <a:rPr lang="en-US" sz="1800" i="1" baseline="-25000" dirty="0" err="1">
                <a:solidFill>
                  <a:srgbClr val="7030A0"/>
                </a:solidFill>
                <a:latin typeface="+mn-lt"/>
              </a:rPr>
              <a:t>i</a:t>
            </a:r>
            <a:r>
              <a:rPr lang="en-US" sz="1800" i="1" dirty="0">
                <a:solidFill>
                  <a:srgbClr val="7030A0"/>
                </a:solidFill>
                <a:latin typeface="+mn-lt"/>
              </a:rPr>
              <a:t> </a:t>
            </a:r>
            <a:r>
              <a:rPr lang="en-US" sz="1800" dirty="0">
                <a:solidFill>
                  <a:srgbClr val="7030A0"/>
                </a:solidFill>
                <a:latin typeface="+mn-lt"/>
              </a:rPr>
              <a:t>as </a:t>
            </a:r>
            <a:r>
              <a:rPr lang="en-US" sz="1800" dirty="0" err="1">
                <a:solidFill>
                  <a:srgbClr val="7030A0"/>
                </a:solidFill>
                <a:latin typeface="+mn-lt"/>
              </a:rPr>
              <a:t>s</a:t>
            </a:r>
            <a:r>
              <a:rPr lang="en-US" sz="1800" i="1" baseline="-25000" dirty="0" err="1">
                <a:solidFill>
                  <a:srgbClr val="7030A0"/>
                </a:solidFill>
                <a:latin typeface="+mn-lt"/>
              </a:rPr>
              <a:t>i</a:t>
            </a:r>
            <a:r>
              <a:rPr lang="en-US" sz="1800" dirty="0">
                <a:solidFill>
                  <a:srgbClr val="7030A0"/>
                </a:solidFill>
                <a:latin typeface="+mn-lt"/>
              </a:rPr>
              <a:t>. Then Vince computes </a:t>
            </a:r>
            <a:r>
              <a:rPr lang="en-US" sz="1800" i="1" dirty="0">
                <a:solidFill>
                  <a:srgbClr val="7030A0"/>
                </a:solidFill>
                <a:latin typeface="+mn-lt"/>
              </a:rPr>
              <a:t>h(p</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s</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and compares it with </a:t>
            </a:r>
            <a:r>
              <a:rPr lang="en-US" sz="1800" i="1" dirty="0">
                <a:solidFill>
                  <a:srgbClr val="7030A0"/>
                </a:solidFill>
                <a:latin typeface="+mn-lt"/>
              </a:rPr>
              <a:t>y</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Next, </a:t>
            </a:r>
            <a:r>
              <a:rPr lang="en-US" sz="1800" dirty="0" smtClean="0">
                <a:solidFill>
                  <a:srgbClr val="7030A0"/>
                </a:solidFill>
                <a:latin typeface="+mn-lt"/>
              </a:rPr>
              <a:t>he </a:t>
            </a:r>
            <a:r>
              <a:rPr lang="en-US" sz="1800" dirty="0">
                <a:solidFill>
                  <a:srgbClr val="7030A0"/>
                </a:solidFill>
                <a:latin typeface="+mn-lt"/>
              </a:rPr>
              <a:t>computes </a:t>
            </a:r>
            <a:r>
              <a:rPr lang="en-US" sz="1800" i="1" dirty="0">
                <a:solidFill>
                  <a:srgbClr val="7030A0"/>
                </a:solidFill>
                <a:latin typeface="+mn-lt"/>
              </a:rPr>
              <a:t>h(p</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s</a:t>
            </a:r>
            <a:r>
              <a:rPr lang="en-US" sz="1800" i="1" baseline="-25000" dirty="0">
                <a:solidFill>
                  <a:srgbClr val="7030A0"/>
                </a:solidFill>
                <a:latin typeface="+mn-lt"/>
              </a:rPr>
              <a:t>1</a:t>
            </a:r>
            <a:r>
              <a:rPr lang="en-US" sz="1800" dirty="0">
                <a:solidFill>
                  <a:srgbClr val="7030A0"/>
                </a:solidFill>
                <a:latin typeface="+mn-lt"/>
              </a:rPr>
              <a:t>} and compares it with </a:t>
            </a:r>
            <a:r>
              <a:rPr lang="en-US" sz="1800" i="1" dirty="0">
                <a:solidFill>
                  <a:srgbClr val="7030A0"/>
                </a:solidFill>
                <a:latin typeface="+mn-lt"/>
              </a:rPr>
              <a:t>y</a:t>
            </a:r>
            <a:r>
              <a:rPr lang="en-US" sz="1800" i="1" baseline="-25000" dirty="0">
                <a:solidFill>
                  <a:srgbClr val="7030A0"/>
                </a:solidFill>
                <a:latin typeface="+mn-lt"/>
              </a:rPr>
              <a:t>1</a:t>
            </a:r>
            <a:r>
              <a:rPr lang="en-US" sz="1800" i="1" dirty="0">
                <a:solidFill>
                  <a:srgbClr val="7030A0"/>
                </a:solidFill>
                <a:latin typeface="+mn-lt"/>
              </a:rPr>
              <a:t> </a:t>
            </a:r>
            <a:r>
              <a:rPr lang="en-US" sz="1800" dirty="0">
                <a:solidFill>
                  <a:srgbClr val="7030A0"/>
                </a:solidFill>
                <a:latin typeface="+mn-lt"/>
              </a:rPr>
              <a:t>and </a:t>
            </a:r>
            <a:r>
              <a:rPr lang="en-US" sz="1800" dirty="0" smtClean="0">
                <a:solidFill>
                  <a:srgbClr val="7030A0"/>
                </a:solidFill>
                <a:latin typeface="+mn-lt"/>
              </a:rPr>
              <a:t>he </a:t>
            </a:r>
            <a:r>
              <a:rPr lang="en-US" sz="1800" dirty="0">
                <a:solidFill>
                  <a:srgbClr val="7030A0"/>
                </a:solidFill>
                <a:latin typeface="+mn-lt"/>
              </a:rPr>
              <a:t>continues in this manner up to </a:t>
            </a:r>
            <a:r>
              <a:rPr lang="en-US" sz="1800" i="1" dirty="0">
                <a:solidFill>
                  <a:srgbClr val="7030A0"/>
                </a:solidFill>
                <a:latin typeface="+mn-lt"/>
              </a:rPr>
              <a:t>h(p</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s</a:t>
            </a:r>
            <a:r>
              <a:rPr lang="en-US" sz="1800" i="1" baseline="-25000" dirty="0">
                <a:solidFill>
                  <a:srgbClr val="7030A0"/>
                </a:solidFill>
                <a:latin typeface="+mn-lt"/>
              </a:rPr>
              <a:t>1023</a:t>
            </a:r>
            <a:r>
              <a:rPr lang="en-US" sz="1800" dirty="0">
                <a:solidFill>
                  <a:srgbClr val="7030A0"/>
                </a:solidFill>
                <a:latin typeface="+mn-lt"/>
              </a:rPr>
              <a:t>). Then Vince must repeat this entire process with password </a:t>
            </a:r>
            <a:r>
              <a:rPr lang="en-US" sz="1800" i="1" dirty="0">
                <a:solidFill>
                  <a:srgbClr val="7030A0"/>
                </a:solidFill>
                <a:latin typeface="+mn-lt"/>
              </a:rPr>
              <a:t>p</a:t>
            </a:r>
            <a:r>
              <a:rPr lang="en-US" sz="1800" i="1" baseline="-25000" dirty="0">
                <a:solidFill>
                  <a:srgbClr val="7030A0"/>
                </a:solidFill>
                <a:latin typeface="+mn-lt"/>
              </a:rPr>
              <a:t>1</a:t>
            </a:r>
            <a:r>
              <a:rPr lang="en-US" sz="1800" i="1" dirty="0">
                <a:solidFill>
                  <a:srgbClr val="7030A0"/>
                </a:solidFill>
                <a:latin typeface="+mn-lt"/>
              </a:rPr>
              <a:t> </a:t>
            </a:r>
            <a:r>
              <a:rPr lang="en-US" sz="1800" dirty="0">
                <a:solidFill>
                  <a:srgbClr val="7030A0"/>
                </a:solidFill>
                <a:latin typeface="+mn-lt"/>
              </a:rPr>
              <a:t>and then with password </a:t>
            </a:r>
            <a:r>
              <a:rPr lang="en-US" sz="1800" i="1" dirty="0">
                <a:solidFill>
                  <a:srgbClr val="7030A0"/>
                </a:solidFill>
                <a:latin typeface="+mn-lt"/>
              </a:rPr>
              <a:t>p</a:t>
            </a:r>
            <a:r>
              <a:rPr lang="en-US" sz="1800" i="1" baseline="-25000" dirty="0">
                <a:solidFill>
                  <a:srgbClr val="7030A0"/>
                </a:solidFill>
                <a:latin typeface="+mn-lt"/>
              </a:rPr>
              <a:t>2</a:t>
            </a:r>
            <a:r>
              <a:rPr lang="en-US" sz="1800" i="1" dirty="0">
                <a:solidFill>
                  <a:srgbClr val="7030A0"/>
                </a:solidFill>
                <a:latin typeface="+mn-lt"/>
              </a:rPr>
              <a:t> </a:t>
            </a:r>
            <a:r>
              <a:rPr lang="en-US" sz="1800" dirty="0">
                <a:solidFill>
                  <a:srgbClr val="7030A0"/>
                </a:solidFill>
                <a:latin typeface="+mn-lt"/>
              </a:rPr>
              <a:t>and so on. In this case, each hash computation only yields one usable comparison and consequently the expected work is 2</a:t>
            </a:r>
            <a:r>
              <a:rPr lang="en-US" sz="1800" baseline="30000" dirty="0">
                <a:solidFill>
                  <a:srgbClr val="7030A0"/>
                </a:solidFill>
                <a:latin typeface="+mn-lt"/>
              </a:rPr>
              <a:t>55</a:t>
            </a:r>
            <a:r>
              <a:rPr lang="en-US" sz="1800" dirty="0">
                <a:solidFill>
                  <a:srgbClr val="7030A0"/>
                </a:solidFill>
                <a:latin typeface="+mn-lt"/>
              </a:rPr>
              <a:t>, which is the same as Case 1, above</a:t>
            </a:r>
            <a:endParaRPr lang="en-US" sz="1800" dirty="0" smtClean="0">
              <a:solidFill>
                <a:srgbClr val="7030A0"/>
              </a:solidFill>
              <a:latin typeface="+mn-lt"/>
            </a:endParaRPr>
          </a:p>
        </p:txBody>
      </p:sp>
    </p:spTree>
    <p:extLst>
      <p:ext uri="{BB962C8B-B14F-4D97-AF65-F5344CB8AC3E}">
        <p14:creationId xmlns:p14="http://schemas.microsoft.com/office/powerpoint/2010/main" val="29054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4493538"/>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149350" lvl="3" indent="-293688">
              <a:spcBef>
                <a:spcPts val="600"/>
              </a:spcBef>
              <a:buBlip>
                <a:blip r:embed="rId3"/>
              </a:buBlip>
              <a:tabLst>
                <a:tab pos="2109788" algn="l"/>
              </a:tabLst>
            </a:pPr>
            <a:r>
              <a:rPr lang="en-US" sz="1800" dirty="0" smtClean="0">
                <a:solidFill>
                  <a:srgbClr val="7030A0"/>
                </a:solidFill>
                <a:latin typeface="+mn-lt"/>
              </a:rPr>
              <a:t>Case </a:t>
            </a:r>
            <a:r>
              <a:rPr lang="en-US" sz="1800" dirty="0">
                <a:solidFill>
                  <a:srgbClr val="7030A0"/>
                </a:solidFill>
                <a:latin typeface="+mn-lt"/>
              </a:rPr>
              <a:t>4: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using the dictionary</a:t>
            </a:r>
            <a:r>
              <a:rPr lang="en-US" sz="1800" dirty="0" smtClean="0">
                <a:solidFill>
                  <a:srgbClr val="000099"/>
                </a:solidFill>
                <a:latin typeface="+mn-lt"/>
              </a:rPr>
              <a:t>.</a:t>
            </a:r>
          </a:p>
          <a:p>
            <a:pPr marL="2109788" lvl="3" algn="just">
              <a:spcBef>
                <a:spcPts val="600"/>
              </a:spcBef>
            </a:pPr>
            <a:r>
              <a:rPr lang="en-US" sz="1800" dirty="0">
                <a:solidFill>
                  <a:srgbClr val="7030A0"/>
                </a:solidFill>
                <a:latin typeface="+mn-lt"/>
              </a:rPr>
              <a:t>Suppose that Vince wants to find anyone of the 1024 passwords in the hashed password </a:t>
            </a:r>
            <a:r>
              <a:rPr lang="en-US" sz="1800" dirty="0" smtClean="0">
                <a:solidFill>
                  <a:srgbClr val="7030A0"/>
                </a:solidFill>
                <a:latin typeface="+mn-lt"/>
              </a:rPr>
              <a:t>file using his </a:t>
            </a:r>
            <a:r>
              <a:rPr lang="en-US" sz="1800" dirty="0">
                <a:solidFill>
                  <a:srgbClr val="7030A0"/>
                </a:solidFill>
                <a:latin typeface="+mn-lt"/>
              </a:rPr>
              <a:t>dictionary. The probability that at least one password is in dictionary is </a:t>
            </a:r>
            <a:r>
              <a:rPr lang="en-US" sz="1800" i="1" dirty="0">
                <a:solidFill>
                  <a:srgbClr val="7030A0"/>
                </a:solidFill>
                <a:latin typeface="+mn-lt"/>
              </a:rPr>
              <a:t>1-(3/4)</a:t>
            </a:r>
            <a:r>
              <a:rPr lang="en-US" sz="1800" i="1" baseline="30000" dirty="0">
                <a:solidFill>
                  <a:srgbClr val="7030A0"/>
                </a:solidFill>
                <a:latin typeface="+mn-lt"/>
              </a:rPr>
              <a:t>1024</a:t>
            </a:r>
            <a:r>
              <a:rPr lang="en-US" sz="1800" i="1" dirty="0">
                <a:solidFill>
                  <a:srgbClr val="7030A0"/>
                </a:solidFill>
                <a:latin typeface="+mn-lt"/>
              </a:rPr>
              <a:t> </a:t>
            </a:r>
            <a:r>
              <a:rPr lang="en-US" sz="1800" i="1" dirty="0">
                <a:solidFill>
                  <a:srgbClr val="7030A0"/>
                </a:solidFill>
                <a:latin typeface="+mn-lt"/>
                <a:sym typeface="Symbol"/>
              </a:rPr>
              <a:t></a:t>
            </a:r>
            <a:r>
              <a:rPr lang="en-US" sz="1800" i="1" dirty="0">
                <a:solidFill>
                  <a:srgbClr val="7030A0"/>
                </a:solidFill>
                <a:latin typeface="+mn-lt"/>
              </a:rPr>
              <a:t> 1</a:t>
            </a:r>
            <a:r>
              <a:rPr lang="en-US" sz="1800" dirty="0">
                <a:solidFill>
                  <a:srgbClr val="7030A0"/>
                </a:solidFill>
                <a:latin typeface="+mn-lt"/>
              </a:rPr>
              <a:t> so we can safely ignore the case where no password in the file appears in Vince's dictionary. If the passwords are not salted, then, since we are assuming at least one of the passwords is in the dictionary, Vince only needs to make about 2</a:t>
            </a:r>
            <a:r>
              <a:rPr lang="en-US" sz="1800" baseline="30000" dirty="0">
                <a:solidFill>
                  <a:srgbClr val="7030A0"/>
                </a:solidFill>
                <a:latin typeface="+mn-lt"/>
              </a:rPr>
              <a:t>19</a:t>
            </a:r>
            <a:r>
              <a:rPr lang="en-US" sz="1800" dirty="0">
                <a:solidFill>
                  <a:srgbClr val="7030A0"/>
                </a:solidFill>
                <a:latin typeface="+mn-lt"/>
              </a:rPr>
              <a:t> comparisons before </a:t>
            </a:r>
            <a:r>
              <a:rPr lang="en-US" sz="1800" dirty="0" smtClean="0">
                <a:solidFill>
                  <a:srgbClr val="7030A0"/>
                </a:solidFill>
                <a:latin typeface="+mn-lt"/>
              </a:rPr>
              <a:t>he </a:t>
            </a:r>
            <a:r>
              <a:rPr lang="en-US" sz="1800" dirty="0">
                <a:solidFill>
                  <a:srgbClr val="7030A0"/>
                </a:solidFill>
                <a:latin typeface="+mn-lt"/>
              </a:rPr>
              <a:t>expects to find a password. As in </a:t>
            </a:r>
            <a:r>
              <a:rPr lang="en-US" sz="1800" i="1" dirty="0">
                <a:solidFill>
                  <a:srgbClr val="7030A0"/>
                </a:solidFill>
                <a:latin typeface="+mn-lt"/>
              </a:rPr>
              <a:t>Case 3, </a:t>
            </a:r>
            <a:r>
              <a:rPr lang="en-US" sz="1800" dirty="0">
                <a:solidFill>
                  <a:srgbClr val="7030A0"/>
                </a:solidFill>
                <a:latin typeface="+mn-lt"/>
              </a:rPr>
              <a:t>each hash computation yields 2</a:t>
            </a:r>
            <a:r>
              <a:rPr lang="en-US" sz="1800" baseline="30000" dirty="0">
                <a:solidFill>
                  <a:srgbClr val="7030A0"/>
                </a:solidFill>
                <a:latin typeface="+mn-lt"/>
              </a:rPr>
              <a:t>10</a:t>
            </a:r>
            <a:r>
              <a:rPr lang="en-US" sz="1800" dirty="0">
                <a:solidFill>
                  <a:srgbClr val="7030A0"/>
                </a:solidFill>
                <a:latin typeface="+mn-lt"/>
              </a:rPr>
              <a:t> comparisons, so the expected work is about 2</a:t>
            </a:r>
            <a:r>
              <a:rPr lang="en-US" sz="1800" baseline="30000" dirty="0">
                <a:solidFill>
                  <a:srgbClr val="7030A0"/>
                </a:solidFill>
                <a:latin typeface="+mn-lt"/>
              </a:rPr>
              <a:t>19</a:t>
            </a:r>
            <a:r>
              <a:rPr lang="en-US" sz="1800" dirty="0">
                <a:solidFill>
                  <a:srgbClr val="7030A0"/>
                </a:solidFill>
                <a:latin typeface="+mn-lt"/>
              </a:rPr>
              <a:t>/2</a:t>
            </a:r>
            <a:r>
              <a:rPr lang="en-US" sz="1800" baseline="30000" dirty="0">
                <a:solidFill>
                  <a:srgbClr val="7030A0"/>
                </a:solidFill>
                <a:latin typeface="+mn-lt"/>
              </a:rPr>
              <a:t>10</a:t>
            </a:r>
            <a:r>
              <a:rPr lang="en-US" sz="1800" dirty="0">
                <a:solidFill>
                  <a:srgbClr val="7030A0"/>
                </a:solidFill>
                <a:latin typeface="+mn-lt"/>
              </a:rPr>
              <a:t> = 2</a:t>
            </a:r>
            <a:r>
              <a:rPr lang="en-US" sz="1800" baseline="30000" dirty="0">
                <a:solidFill>
                  <a:srgbClr val="7030A0"/>
                </a:solidFill>
                <a:latin typeface="+mn-lt"/>
              </a:rPr>
              <a:t>9</a:t>
            </a:r>
            <a:endParaRPr lang="en-US" sz="1800" dirty="0" smtClean="0">
              <a:solidFill>
                <a:srgbClr val="7030A0"/>
              </a:solidFill>
              <a:latin typeface="+mn-lt"/>
            </a:endParaRPr>
          </a:p>
        </p:txBody>
      </p:sp>
    </p:spTree>
    <p:extLst>
      <p:ext uri="{BB962C8B-B14F-4D97-AF65-F5344CB8AC3E}">
        <p14:creationId xmlns:p14="http://schemas.microsoft.com/office/powerpoint/2010/main" val="4132714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1027415" y="1457745"/>
            <a:ext cx="7253556" cy="4154984"/>
          </a:xfrm>
          <a:prstGeom prst="rect">
            <a:avLst/>
          </a:prstGeom>
        </p:spPr>
        <p:txBody>
          <a:bodyPr wrap="square">
            <a:spAutoFit/>
          </a:bodyPr>
          <a:lstStyle/>
          <a:p>
            <a:pPr lvl="0" algn="just"/>
            <a:r>
              <a:rPr lang="en-US" sz="2800" dirty="0" smtClean="0">
                <a:solidFill>
                  <a:srgbClr val="800000"/>
                </a:solidFill>
                <a:cs typeface="Times New Roman" panose="02020603050405020304" pitchFamily="18" charset="0"/>
              </a:rPr>
              <a:t>It is based on a combination of: </a:t>
            </a:r>
          </a:p>
          <a:p>
            <a:pPr lvl="0" algn="just"/>
            <a:endParaRPr lang="en-US" dirty="0" smtClean="0">
              <a:solidFill>
                <a:srgbClr val="800000"/>
              </a:solidFill>
              <a:cs typeface="Times New Roman" panose="02020603050405020304" pitchFamily="18" charset="0"/>
            </a:endParaRPr>
          </a:p>
          <a:p>
            <a:pPr marL="804863" lvl="0" indent="-342900" algn="just">
              <a:spcBef>
                <a:spcPts val="600"/>
              </a:spcBef>
              <a:buBlip>
                <a:blip r:embed="rId2"/>
              </a:buBlip>
            </a:pPr>
            <a:r>
              <a:rPr lang="en-US" i="1" dirty="0" smtClean="0">
                <a:solidFill>
                  <a:srgbClr val="000099"/>
                </a:solidFill>
                <a:cs typeface="Times New Roman" panose="02020603050405020304" pitchFamily="18" charset="0"/>
              </a:rPr>
              <a:t>Something </a:t>
            </a:r>
            <a:r>
              <a:rPr lang="en-US" i="1" dirty="0">
                <a:solidFill>
                  <a:srgbClr val="000099"/>
                </a:solidFill>
                <a:cs typeface="Times New Roman" panose="02020603050405020304" pitchFamily="18" charset="0"/>
              </a:rPr>
              <a:t>you know</a:t>
            </a:r>
            <a:r>
              <a:rPr lang="en-US" dirty="0">
                <a:solidFill>
                  <a:srgbClr val="000099"/>
                </a:solidFill>
                <a:cs typeface="Times New Roman" panose="02020603050405020304" pitchFamily="18" charset="0"/>
              </a:rPr>
              <a:t>: </a:t>
            </a:r>
            <a:r>
              <a:rPr lang="en-US" dirty="0" smtClean="0">
                <a:solidFill>
                  <a:srgbClr val="000099"/>
                </a:solidFill>
                <a:cs typeface="Times New Roman" panose="02020603050405020304" pitchFamily="18" charset="0"/>
              </a:rPr>
              <a:t>password</a:t>
            </a:r>
            <a:r>
              <a:rPr lang="en-US" dirty="0">
                <a:solidFill>
                  <a:srgbClr val="000099"/>
                </a:solidFill>
                <a:cs typeface="Times New Roman" panose="02020603050405020304" pitchFamily="18" charset="0"/>
              </a:rPr>
              <a:t>. </a:t>
            </a:r>
            <a:endParaRPr lang="en-US" dirty="0" smtClean="0">
              <a:solidFill>
                <a:srgbClr val="000099"/>
              </a:solidFill>
              <a:cs typeface="Times New Roman" panose="02020603050405020304" pitchFamily="18" charset="0"/>
            </a:endParaRPr>
          </a:p>
          <a:p>
            <a:pPr marL="461963" lvl="0" algn="just">
              <a:spcBef>
                <a:spcPts val="600"/>
              </a:spcBef>
            </a:pPr>
            <a:endParaRPr lang="en-US" dirty="0" smtClean="0">
              <a:solidFill>
                <a:srgbClr val="000099"/>
              </a:solidFill>
              <a:cs typeface="Times New Roman" panose="02020603050405020304" pitchFamily="18" charset="0"/>
            </a:endParaRPr>
          </a:p>
          <a:p>
            <a:pPr marL="804863" lvl="0" indent="-342900" algn="just">
              <a:spcBef>
                <a:spcPts val="600"/>
              </a:spcBef>
              <a:buBlip>
                <a:blip r:embed="rId2"/>
              </a:buBlip>
            </a:pPr>
            <a:r>
              <a:rPr lang="en-US" i="1" dirty="0" smtClean="0">
                <a:solidFill>
                  <a:srgbClr val="000099"/>
                </a:solidFill>
                <a:cs typeface="Times New Roman" panose="02020603050405020304" pitchFamily="18" charset="0"/>
              </a:rPr>
              <a:t>Something </a:t>
            </a:r>
            <a:r>
              <a:rPr lang="en-US" i="1" dirty="0">
                <a:solidFill>
                  <a:srgbClr val="000099"/>
                </a:solidFill>
                <a:cs typeface="Times New Roman" panose="02020603050405020304" pitchFamily="18" charset="0"/>
              </a:rPr>
              <a:t>you have</a:t>
            </a:r>
            <a:r>
              <a:rPr lang="en-US" dirty="0">
                <a:solidFill>
                  <a:srgbClr val="000099"/>
                </a:solidFill>
                <a:cs typeface="Times New Roman" panose="02020603050405020304" pitchFamily="18" charset="0"/>
              </a:rPr>
              <a:t>: An ATM card or a smart card or some other gadget (wearable sensor, implanted sensors, etc</a:t>
            </a:r>
            <a:r>
              <a:rPr lang="en-US" dirty="0" smtClean="0">
                <a:solidFill>
                  <a:srgbClr val="000099"/>
                </a:solidFill>
                <a:cs typeface="Times New Roman" panose="02020603050405020304" pitchFamily="18" charset="0"/>
              </a:rPr>
              <a:t>.)</a:t>
            </a:r>
          </a:p>
          <a:p>
            <a:pPr marL="461963" lvl="0" algn="just">
              <a:spcBef>
                <a:spcPts val="600"/>
              </a:spcBef>
            </a:pPr>
            <a:endParaRPr lang="en-US" dirty="0">
              <a:solidFill>
                <a:srgbClr val="000099"/>
              </a:solidFill>
              <a:cs typeface="Times New Roman" panose="02020603050405020304" pitchFamily="18" charset="0"/>
            </a:endParaRPr>
          </a:p>
          <a:p>
            <a:pPr marL="804863" lvl="0" indent="-342900" algn="just">
              <a:buBlip>
                <a:blip r:embed="rId2"/>
              </a:buBlip>
            </a:pPr>
            <a:r>
              <a:rPr lang="en-US" i="1" dirty="0">
                <a:solidFill>
                  <a:srgbClr val="000099"/>
                </a:solidFill>
                <a:cs typeface="Times New Roman" panose="02020603050405020304" pitchFamily="18" charset="0"/>
              </a:rPr>
              <a:t>Something you are</a:t>
            </a:r>
            <a:r>
              <a:rPr lang="en-US" dirty="0">
                <a:solidFill>
                  <a:srgbClr val="000099"/>
                </a:solidFill>
                <a:cs typeface="Times New Roman" panose="02020603050405020304" pitchFamily="18" charset="0"/>
              </a:rPr>
              <a:t>: </a:t>
            </a:r>
            <a:r>
              <a:rPr lang="en-US" dirty="0" smtClean="0">
                <a:solidFill>
                  <a:srgbClr val="000099"/>
                </a:solidFill>
                <a:cs typeface="Times New Roman" panose="02020603050405020304" pitchFamily="18" charset="0"/>
              </a:rPr>
              <a:t>retina</a:t>
            </a:r>
            <a:r>
              <a:rPr lang="en-US" dirty="0">
                <a:solidFill>
                  <a:srgbClr val="000099"/>
                </a:solidFill>
                <a:cs typeface="Times New Roman" panose="02020603050405020304" pitchFamily="18" charset="0"/>
              </a:rPr>
              <a:t>, thumbprint, birth mark, </a:t>
            </a:r>
            <a:r>
              <a:rPr lang="en-US" dirty="0" smtClean="0">
                <a:solidFill>
                  <a:srgbClr val="000099"/>
                </a:solidFill>
                <a:cs typeface="Times New Roman" panose="02020603050405020304" pitchFamily="18" charset="0"/>
              </a:rPr>
              <a:t>etc</a:t>
            </a:r>
            <a:r>
              <a:rPr lang="en-US" dirty="0">
                <a:solidFill>
                  <a:srgbClr val="000099"/>
                </a:solidFill>
                <a:cs typeface="Times New Roman" panose="02020603050405020304" pitchFamily="18" charset="0"/>
              </a:rPr>
              <a:t>.</a:t>
            </a:r>
            <a:endParaRPr lang="en-US" dirty="0" smtClean="0">
              <a:solidFill>
                <a:srgbClr val="000099"/>
              </a:solidFill>
              <a:cs typeface="Times New Roman" panose="02020603050405020304" pitchFamily="18" charset="0"/>
            </a:endParaRPr>
          </a:p>
        </p:txBody>
      </p:sp>
    </p:spTree>
    <p:extLst>
      <p:ext uri="{BB962C8B-B14F-4D97-AF65-F5344CB8AC3E}">
        <p14:creationId xmlns:p14="http://schemas.microsoft.com/office/powerpoint/2010/main" val="138967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2508379"/>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149350" lvl="3" indent="-293688">
              <a:spcBef>
                <a:spcPts val="600"/>
              </a:spcBef>
              <a:buBlip>
                <a:blip r:embed="rId3"/>
              </a:buBlip>
              <a:tabLst>
                <a:tab pos="2109788" algn="l"/>
              </a:tabLst>
            </a:pPr>
            <a:r>
              <a:rPr lang="en-US" sz="1800" dirty="0" smtClean="0">
                <a:solidFill>
                  <a:srgbClr val="7030A0"/>
                </a:solidFill>
                <a:latin typeface="+mn-lt"/>
              </a:rPr>
              <a:t>Case </a:t>
            </a:r>
            <a:r>
              <a:rPr lang="en-US" sz="1800" dirty="0">
                <a:solidFill>
                  <a:srgbClr val="7030A0"/>
                </a:solidFill>
                <a:latin typeface="+mn-lt"/>
              </a:rPr>
              <a:t>4: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using the dictionary</a:t>
            </a:r>
            <a:r>
              <a:rPr lang="en-US" sz="1800" dirty="0" smtClean="0">
                <a:solidFill>
                  <a:srgbClr val="000099"/>
                </a:solidFill>
                <a:latin typeface="+mn-lt"/>
              </a:rPr>
              <a:t>.</a:t>
            </a:r>
          </a:p>
          <a:p>
            <a:pPr marL="2109788" lvl="3" algn="just">
              <a:spcBef>
                <a:spcPts val="600"/>
              </a:spcBef>
            </a:pPr>
            <a:r>
              <a:rPr lang="en-US" sz="1800" dirty="0">
                <a:solidFill>
                  <a:srgbClr val="7030A0"/>
                </a:solidFill>
                <a:latin typeface="+mn-lt"/>
              </a:rPr>
              <a:t>S</a:t>
            </a:r>
            <a:r>
              <a:rPr lang="en-US" sz="1800" dirty="0" smtClean="0">
                <a:solidFill>
                  <a:srgbClr val="7030A0"/>
                </a:solidFill>
                <a:latin typeface="+mn-lt"/>
              </a:rPr>
              <a:t>alted case</a:t>
            </a:r>
          </a:p>
          <a:p>
            <a:pPr marL="2109788" lvl="3" algn="just">
              <a:spcBef>
                <a:spcPts val="600"/>
              </a:spcBef>
            </a:pPr>
            <a:r>
              <a:rPr lang="en-US" sz="1800" dirty="0" smtClean="0">
                <a:solidFill>
                  <a:srgbClr val="7030A0"/>
                </a:solidFill>
                <a:latin typeface="+mn-lt"/>
              </a:rPr>
              <a:t>Let </a:t>
            </a:r>
            <a:r>
              <a:rPr lang="en-US" sz="1800" i="1" dirty="0">
                <a:solidFill>
                  <a:srgbClr val="7030A0"/>
                </a:solidFill>
                <a:latin typeface="+mn-lt"/>
              </a:rPr>
              <a:t>y</a:t>
            </a:r>
            <a:r>
              <a:rPr lang="en-US" sz="1800" i="1" baseline="-25000" dirty="0">
                <a:solidFill>
                  <a:srgbClr val="7030A0"/>
                </a:solidFill>
                <a:latin typeface="+mn-lt"/>
              </a:rPr>
              <a:t>0</a:t>
            </a:r>
            <a:r>
              <a:rPr lang="en-US" sz="1800" dirty="0">
                <a:solidFill>
                  <a:srgbClr val="7030A0"/>
                </a:solidFill>
                <a:latin typeface="+mn-lt"/>
              </a:rPr>
              <a:t>, </a:t>
            </a:r>
            <a:r>
              <a:rPr lang="en-US" sz="1800" i="1" dirty="0">
                <a:solidFill>
                  <a:srgbClr val="7030A0"/>
                </a:solidFill>
                <a:latin typeface="+mn-lt"/>
              </a:rPr>
              <a:t>y</a:t>
            </a:r>
            <a:r>
              <a:rPr lang="en-US" sz="1800" i="1" baseline="-25000" dirty="0">
                <a:solidFill>
                  <a:srgbClr val="7030A0"/>
                </a:solidFill>
                <a:latin typeface="+mn-lt"/>
              </a:rPr>
              <a:t>1</a:t>
            </a:r>
            <a:r>
              <a:rPr lang="en-US" sz="1800" i="1" dirty="0">
                <a:solidFill>
                  <a:srgbClr val="7030A0"/>
                </a:solidFill>
                <a:latin typeface="+mn-lt"/>
              </a:rPr>
              <a:t> , … y</a:t>
            </a:r>
            <a:r>
              <a:rPr lang="en-US" sz="1800" i="1" baseline="-25000" dirty="0">
                <a:solidFill>
                  <a:srgbClr val="7030A0"/>
                </a:solidFill>
                <a:latin typeface="+mn-lt"/>
              </a:rPr>
              <a:t>1023 </a:t>
            </a:r>
            <a:r>
              <a:rPr lang="en-US" sz="1800" dirty="0">
                <a:solidFill>
                  <a:srgbClr val="7030A0"/>
                </a:solidFill>
                <a:latin typeface="+mn-lt"/>
              </a:rPr>
              <a:t>be the password </a:t>
            </a:r>
            <a:r>
              <a:rPr lang="en-US" sz="1800" dirty="0" smtClean="0">
                <a:solidFill>
                  <a:srgbClr val="7030A0"/>
                </a:solidFill>
                <a:latin typeface="+mn-lt"/>
              </a:rPr>
              <a:t>hashes</a:t>
            </a:r>
          </a:p>
          <a:p>
            <a:pPr marL="2109788" lvl="3" algn="just">
              <a:spcBef>
                <a:spcPts val="600"/>
              </a:spcBef>
            </a:pPr>
            <a:r>
              <a:rPr lang="en-US" sz="1800" dirty="0">
                <a:solidFill>
                  <a:srgbClr val="7030A0"/>
                </a:solidFill>
                <a:latin typeface="+mn-lt"/>
              </a:rPr>
              <a:t>L</a:t>
            </a:r>
            <a:r>
              <a:rPr lang="en-US" sz="1800" dirty="0" smtClean="0">
                <a:solidFill>
                  <a:srgbClr val="7030A0"/>
                </a:solidFill>
                <a:latin typeface="+mn-lt"/>
              </a:rPr>
              <a:t>et </a:t>
            </a:r>
            <a:r>
              <a:rPr lang="en-US" sz="1800" i="1" dirty="0">
                <a:solidFill>
                  <a:srgbClr val="7030A0"/>
                </a:solidFill>
                <a:latin typeface="+mn-lt"/>
              </a:rPr>
              <a:t>s</a:t>
            </a:r>
            <a:r>
              <a:rPr lang="en-US" sz="1800" i="1" baseline="-25000" dirty="0">
                <a:solidFill>
                  <a:srgbClr val="7030A0"/>
                </a:solidFill>
                <a:latin typeface="+mn-lt"/>
              </a:rPr>
              <a:t>0</a:t>
            </a:r>
            <a:r>
              <a:rPr lang="en-US" sz="1800" dirty="0">
                <a:solidFill>
                  <a:srgbClr val="7030A0"/>
                </a:solidFill>
                <a:latin typeface="+mn-lt"/>
              </a:rPr>
              <a:t>, </a:t>
            </a:r>
            <a:r>
              <a:rPr lang="en-US" sz="1800" i="1" dirty="0">
                <a:solidFill>
                  <a:srgbClr val="7030A0"/>
                </a:solidFill>
                <a:latin typeface="+mn-lt"/>
              </a:rPr>
              <a:t>s</a:t>
            </a:r>
            <a:r>
              <a:rPr lang="en-US" sz="1800" i="1" baseline="-25000" dirty="0">
                <a:solidFill>
                  <a:srgbClr val="7030A0"/>
                </a:solidFill>
                <a:latin typeface="+mn-lt"/>
              </a:rPr>
              <a:t>1</a:t>
            </a:r>
            <a:r>
              <a:rPr lang="en-US" sz="1800" i="1" dirty="0">
                <a:solidFill>
                  <a:srgbClr val="7030A0"/>
                </a:solidFill>
                <a:latin typeface="+mn-lt"/>
              </a:rPr>
              <a:t>, …, s</a:t>
            </a:r>
            <a:r>
              <a:rPr lang="en-US" sz="1800" i="1" baseline="-25000" dirty="0">
                <a:solidFill>
                  <a:srgbClr val="7030A0"/>
                </a:solidFill>
                <a:latin typeface="+mn-lt"/>
              </a:rPr>
              <a:t>1023 </a:t>
            </a:r>
            <a:r>
              <a:rPr lang="en-US" sz="1800" dirty="0">
                <a:solidFill>
                  <a:srgbClr val="7030A0"/>
                </a:solidFill>
                <a:latin typeface="+mn-lt"/>
              </a:rPr>
              <a:t>be the corresponding salt </a:t>
            </a:r>
            <a:r>
              <a:rPr lang="en-US" sz="1800" dirty="0" smtClean="0">
                <a:solidFill>
                  <a:srgbClr val="7030A0"/>
                </a:solidFill>
                <a:latin typeface="+mn-lt"/>
              </a:rPr>
              <a:t>values</a:t>
            </a:r>
          </a:p>
          <a:p>
            <a:pPr marL="2109788" lvl="3" algn="just">
              <a:spcBef>
                <a:spcPts val="600"/>
              </a:spcBef>
            </a:pPr>
            <a:r>
              <a:rPr lang="en-US" sz="1800" dirty="0" smtClean="0">
                <a:solidFill>
                  <a:srgbClr val="7030A0"/>
                </a:solidFill>
                <a:latin typeface="+mn-lt"/>
              </a:rPr>
              <a:t>Let </a:t>
            </a:r>
            <a:r>
              <a:rPr lang="en-US" sz="1800" i="1" dirty="0">
                <a:solidFill>
                  <a:srgbClr val="7030A0"/>
                </a:solidFill>
                <a:latin typeface="+mn-lt"/>
              </a:rPr>
              <a:t>d</a:t>
            </a:r>
            <a:r>
              <a:rPr lang="en-US" sz="1800" i="1" baseline="-25000" dirty="0">
                <a:solidFill>
                  <a:srgbClr val="7030A0"/>
                </a:solidFill>
                <a:latin typeface="+mn-lt"/>
              </a:rPr>
              <a:t>0</a:t>
            </a:r>
            <a:r>
              <a:rPr lang="en-US" sz="1800" dirty="0">
                <a:solidFill>
                  <a:srgbClr val="7030A0"/>
                </a:solidFill>
                <a:latin typeface="+mn-lt"/>
              </a:rPr>
              <a:t>, </a:t>
            </a:r>
            <a:r>
              <a:rPr lang="en-US" sz="1800" i="1" dirty="0">
                <a:solidFill>
                  <a:srgbClr val="7030A0"/>
                </a:solidFill>
                <a:latin typeface="+mn-lt"/>
              </a:rPr>
              <a:t>d</a:t>
            </a:r>
            <a:r>
              <a:rPr lang="en-US" sz="1800" i="1" baseline="-25000" dirty="0">
                <a:solidFill>
                  <a:srgbClr val="7030A0"/>
                </a:solidFill>
                <a:latin typeface="+mn-lt"/>
              </a:rPr>
              <a:t>1</a:t>
            </a:r>
            <a:r>
              <a:rPr lang="en-US" sz="1800" i="1" dirty="0">
                <a:solidFill>
                  <a:srgbClr val="7030A0"/>
                </a:solidFill>
                <a:latin typeface="+mn-lt"/>
              </a:rPr>
              <a:t>, …, d</a:t>
            </a:r>
            <a:r>
              <a:rPr lang="en-US" sz="1800" i="1" baseline="-25000" dirty="0">
                <a:solidFill>
                  <a:srgbClr val="7030A0"/>
                </a:solidFill>
                <a:latin typeface="+mn-lt"/>
              </a:rPr>
              <a:t>2</a:t>
            </a:r>
            <a:r>
              <a:rPr lang="en-US" sz="1800" i="1" baseline="30000" dirty="0">
                <a:solidFill>
                  <a:srgbClr val="7030A0"/>
                </a:solidFill>
                <a:latin typeface="+mn-lt"/>
              </a:rPr>
              <a:t>20</a:t>
            </a:r>
            <a:r>
              <a:rPr lang="en-US" sz="1800" i="1" baseline="-25000" dirty="0">
                <a:solidFill>
                  <a:srgbClr val="7030A0"/>
                </a:solidFill>
                <a:latin typeface="+mn-lt"/>
              </a:rPr>
              <a:t>-1 </a:t>
            </a:r>
            <a:r>
              <a:rPr lang="en-US" sz="1800" dirty="0">
                <a:solidFill>
                  <a:srgbClr val="7030A0"/>
                </a:solidFill>
                <a:latin typeface="+mn-lt"/>
              </a:rPr>
              <a:t>be the dictionary </a:t>
            </a:r>
            <a:r>
              <a:rPr lang="en-US" sz="1800" dirty="0" smtClean="0">
                <a:solidFill>
                  <a:srgbClr val="7030A0"/>
                </a:solidFill>
                <a:latin typeface="+mn-lt"/>
              </a:rPr>
              <a:t>words</a:t>
            </a:r>
          </a:p>
        </p:txBody>
      </p:sp>
    </p:spTree>
    <p:extLst>
      <p:ext uri="{BB962C8B-B14F-4D97-AF65-F5344CB8AC3E}">
        <p14:creationId xmlns:p14="http://schemas.microsoft.com/office/powerpoint/2010/main" val="258513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4493538"/>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Passwords Cracking</a:t>
            </a:r>
            <a:endParaRPr lang="en-US" dirty="0" smtClean="0">
              <a:solidFill>
                <a:srgbClr val="000099"/>
              </a:solidFill>
              <a:latin typeface="+mn-lt"/>
            </a:endParaRPr>
          </a:p>
          <a:p>
            <a:pPr marL="1149350" lvl="3" indent="-293688">
              <a:spcBef>
                <a:spcPts val="600"/>
              </a:spcBef>
              <a:buBlip>
                <a:blip r:embed="rId3"/>
              </a:buBlip>
              <a:tabLst>
                <a:tab pos="2109788" algn="l"/>
              </a:tabLst>
            </a:pPr>
            <a:r>
              <a:rPr lang="en-US" sz="1800" dirty="0" smtClean="0">
                <a:solidFill>
                  <a:srgbClr val="7030A0"/>
                </a:solidFill>
                <a:latin typeface="+mn-lt"/>
              </a:rPr>
              <a:t>Case </a:t>
            </a:r>
            <a:r>
              <a:rPr lang="en-US" sz="1800" dirty="0">
                <a:solidFill>
                  <a:srgbClr val="7030A0"/>
                </a:solidFill>
                <a:latin typeface="+mn-lt"/>
              </a:rPr>
              <a:t>4: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using the dictionary</a:t>
            </a:r>
            <a:r>
              <a:rPr lang="en-US" sz="1800" dirty="0" smtClean="0">
                <a:solidFill>
                  <a:srgbClr val="000099"/>
                </a:solidFill>
                <a:latin typeface="+mn-lt"/>
              </a:rPr>
              <a:t>.</a:t>
            </a:r>
          </a:p>
          <a:p>
            <a:pPr marL="2109788" lvl="3" algn="just">
              <a:spcBef>
                <a:spcPts val="600"/>
              </a:spcBef>
            </a:pPr>
            <a:r>
              <a:rPr lang="en-US" sz="1800" dirty="0" smtClean="0">
                <a:solidFill>
                  <a:srgbClr val="7030A0"/>
                </a:solidFill>
                <a:latin typeface="+mn-lt"/>
              </a:rPr>
              <a:t>Suppose </a:t>
            </a:r>
            <a:r>
              <a:rPr lang="en-US" sz="1800" dirty="0">
                <a:solidFill>
                  <a:srgbClr val="7030A0"/>
                </a:solidFill>
                <a:latin typeface="+mn-lt"/>
              </a:rPr>
              <a:t>that Vince first computes </a:t>
            </a:r>
            <a:r>
              <a:rPr lang="en-US" sz="1800" i="1" dirty="0">
                <a:solidFill>
                  <a:srgbClr val="7030A0"/>
                </a:solidFill>
                <a:latin typeface="+mn-lt"/>
              </a:rPr>
              <a:t>h(d</a:t>
            </a:r>
            <a:r>
              <a:rPr lang="en-US" sz="1800" i="1" baseline="-25000" dirty="0">
                <a:solidFill>
                  <a:srgbClr val="7030A0"/>
                </a:solidFill>
                <a:latin typeface="+mn-lt"/>
              </a:rPr>
              <a:t>0</a:t>
            </a:r>
            <a:r>
              <a:rPr lang="en-US" sz="1800" i="1" dirty="0">
                <a:solidFill>
                  <a:srgbClr val="7030A0"/>
                </a:solidFill>
                <a:latin typeface="+mn-lt"/>
              </a:rPr>
              <a:t>, s</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and compares it to </a:t>
            </a:r>
            <a:r>
              <a:rPr lang="en-US" sz="1800" i="1" dirty="0">
                <a:solidFill>
                  <a:srgbClr val="7030A0"/>
                </a:solidFill>
                <a:latin typeface="+mn-lt"/>
              </a:rPr>
              <a:t>y</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then </a:t>
            </a:r>
            <a:r>
              <a:rPr lang="en-US" sz="1800" dirty="0" smtClean="0">
                <a:solidFill>
                  <a:srgbClr val="7030A0"/>
                </a:solidFill>
                <a:latin typeface="+mn-lt"/>
              </a:rPr>
              <a:t>he </a:t>
            </a:r>
            <a:r>
              <a:rPr lang="en-US" sz="1800" dirty="0">
                <a:solidFill>
                  <a:srgbClr val="7030A0"/>
                </a:solidFill>
                <a:latin typeface="+mn-lt"/>
              </a:rPr>
              <a:t>compute </a:t>
            </a:r>
            <a:r>
              <a:rPr lang="en-US" sz="1800" i="1" dirty="0">
                <a:solidFill>
                  <a:srgbClr val="7030A0"/>
                </a:solidFill>
                <a:latin typeface="+mn-lt"/>
              </a:rPr>
              <a:t>h(d</a:t>
            </a:r>
            <a:r>
              <a:rPr lang="en-US" sz="1800" i="1" baseline="-25000" dirty="0">
                <a:solidFill>
                  <a:srgbClr val="7030A0"/>
                </a:solidFill>
                <a:latin typeface="+mn-lt"/>
              </a:rPr>
              <a:t>1</a:t>
            </a:r>
            <a:r>
              <a:rPr lang="en-US" sz="1800" i="1" dirty="0">
                <a:solidFill>
                  <a:srgbClr val="7030A0"/>
                </a:solidFill>
                <a:latin typeface="+mn-lt"/>
              </a:rPr>
              <a:t>, s</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and compares it to </a:t>
            </a:r>
            <a:r>
              <a:rPr lang="en-US" sz="1800" i="1" dirty="0">
                <a:solidFill>
                  <a:srgbClr val="7030A0"/>
                </a:solidFill>
                <a:latin typeface="+mn-lt"/>
              </a:rPr>
              <a:t>y</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and so on. That is, Vince first compares </a:t>
            </a:r>
            <a:r>
              <a:rPr lang="en-US" sz="1800" i="1" dirty="0">
                <a:solidFill>
                  <a:srgbClr val="7030A0"/>
                </a:solidFill>
                <a:latin typeface="+mn-lt"/>
              </a:rPr>
              <a:t>y</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to all of </a:t>
            </a:r>
            <a:r>
              <a:rPr lang="en-US" sz="1800" dirty="0" smtClean="0">
                <a:solidFill>
                  <a:srgbClr val="7030A0"/>
                </a:solidFill>
                <a:latin typeface="+mn-lt"/>
              </a:rPr>
              <a:t>his </a:t>
            </a:r>
            <a:r>
              <a:rPr lang="en-US" sz="1800" dirty="0">
                <a:solidFill>
                  <a:srgbClr val="7030A0"/>
                </a:solidFill>
                <a:latin typeface="+mn-lt"/>
              </a:rPr>
              <a:t>(hashed) dictionary words. Then </a:t>
            </a:r>
            <a:r>
              <a:rPr lang="en-US" sz="1800" dirty="0" smtClean="0">
                <a:solidFill>
                  <a:srgbClr val="7030A0"/>
                </a:solidFill>
                <a:latin typeface="+mn-lt"/>
              </a:rPr>
              <a:t>he </a:t>
            </a:r>
            <a:r>
              <a:rPr lang="en-US" sz="1800" dirty="0">
                <a:solidFill>
                  <a:srgbClr val="7030A0"/>
                </a:solidFill>
                <a:latin typeface="+mn-lt"/>
              </a:rPr>
              <a:t>compares </a:t>
            </a:r>
            <a:r>
              <a:rPr lang="en-US" sz="1800" i="1" dirty="0">
                <a:solidFill>
                  <a:srgbClr val="7030A0"/>
                </a:solidFill>
                <a:latin typeface="+mn-lt"/>
              </a:rPr>
              <a:t>y</a:t>
            </a:r>
            <a:r>
              <a:rPr lang="en-US" sz="1800" i="1" baseline="-25000" dirty="0">
                <a:solidFill>
                  <a:srgbClr val="7030A0"/>
                </a:solidFill>
                <a:latin typeface="+mn-lt"/>
              </a:rPr>
              <a:t>1</a:t>
            </a:r>
            <a:r>
              <a:rPr lang="en-US" sz="1800" i="1" dirty="0">
                <a:solidFill>
                  <a:srgbClr val="7030A0"/>
                </a:solidFill>
                <a:latin typeface="+mn-lt"/>
              </a:rPr>
              <a:t> </a:t>
            </a:r>
            <a:r>
              <a:rPr lang="en-US" sz="1800" dirty="0">
                <a:solidFill>
                  <a:srgbClr val="7030A0"/>
                </a:solidFill>
                <a:latin typeface="+mn-lt"/>
              </a:rPr>
              <a:t>to all of her dictionary words and so on. If </a:t>
            </a:r>
            <a:r>
              <a:rPr lang="en-US" sz="1800" i="1" dirty="0">
                <a:solidFill>
                  <a:srgbClr val="7030A0"/>
                </a:solidFill>
                <a:latin typeface="+mn-lt"/>
              </a:rPr>
              <a:t>y</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is in the dictionary (which has probability 1/4), Vince can expect to find it after about 2</a:t>
            </a:r>
            <a:r>
              <a:rPr lang="en-US" sz="1800" baseline="30000" dirty="0">
                <a:solidFill>
                  <a:srgbClr val="7030A0"/>
                </a:solidFill>
                <a:latin typeface="+mn-lt"/>
              </a:rPr>
              <a:t>19</a:t>
            </a:r>
            <a:r>
              <a:rPr lang="en-US" sz="1800" dirty="0">
                <a:solidFill>
                  <a:srgbClr val="7030A0"/>
                </a:solidFill>
                <a:latin typeface="+mn-lt"/>
              </a:rPr>
              <a:t> hashes, and if it is not in the dictionary (which has probability 3/4) Vince will compute 2</a:t>
            </a:r>
            <a:r>
              <a:rPr lang="en-US" sz="1800" baseline="30000" dirty="0">
                <a:solidFill>
                  <a:srgbClr val="7030A0"/>
                </a:solidFill>
                <a:latin typeface="+mn-lt"/>
              </a:rPr>
              <a:t>20</a:t>
            </a:r>
            <a:r>
              <a:rPr lang="en-US" sz="1800" dirty="0">
                <a:solidFill>
                  <a:srgbClr val="7030A0"/>
                </a:solidFill>
                <a:latin typeface="+mn-lt"/>
              </a:rPr>
              <a:t> hashes. If Vince finds </a:t>
            </a:r>
            <a:r>
              <a:rPr lang="en-US" sz="1800" i="1" dirty="0">
                <a:solidFill>
                  <a:srgbClr val="7030A0"/>
                </a:solidFill>
                <a:latin typeface="+mn-lt"/>
              </a:rPr>
              <a:t>y</a:t>
            </a:r>
            <a:r>
              <a:rPr lang="en-US" sz="1800" i="1" baseline="-25000" dirty="0">
                <a:solidFill>
                  <a:srgbClr val="7030A0"/>
                </a:solidFill>
                <a:latin typeface="+mn-lt"/>
              </a:rPr>
              <a:t>0</a:t>
            </a:r>
            <a:r>
              <a:rPr lang="en-US" sz="1800" i="1" dirty="0">
                <a:solidFill>
                  <a:srgbClr val="7030A0"/>
                </a:solidFill>
                <a:latin typeface="+mn-lt"/>
              </a:rPr>
              <a:t> </a:t>
            </a:r>
            <a:r>
              <a:rPr lang="en-US" sz="1800" dirty="0">
                <a:solidFill>
                  <a:srgbClr val="7030A0"/>
                </a:solidFill>
                <a:latin typeface="+mn-lt"/>
              </a:rPr>
              <a:t>in the dictionary then </a:t>
            </a:r>
            <a:r>
              <a:rPr lang="en-US" sz="1800" dirty="0" smtClean="0">
                <a:solidFill>
                  <a:srgbClr val="7030A0"/>
                </a:solidFill>
                <a:latin typeface="+mn-lt"/>
              </a:rPr>
              <a:t>he is </a:t>
            </a:r>
            <a:r>
              <a:rPr lang="en-US" sz="1800" dirty="0">
                <a:solidFill>
                  <a:srgbClr val="7030A0"/>
                </a:solidFill>
                <a:latin typeface="+mn-lt"/>
              </a:rPr>
              <a:t>done. If not, Vince will have computed 2</a:t>
            </a:r>
            <a:r>
              <a:rPr lang="en-US" sz="1800" baseline="30000" dirty="0">
                <a:solidFill>
                  <a:srgbClr val="7030A0"/>
                </a:solidFill>
                <a:latin typeface="+mn-lt"/>
              </a:rPr>
              <a:t>20 </a:t>
            </a:r>
            <a:r>
              <a:rPr lang="en-US" sz="1800" dirty="0">
                <a:solidFill>
                  <a:srgbClr val="7030A0"/>
                </a:solidFill>
                <a:latin typeface="+mn-lt"/>
              </a:rPr>
              <a:t>hashes before </a:t>
            </a:r>
            <a:r>
              <a:rPr lang="en-US" sz="1800" dirty="0" smtClean="0">
                <a:solidFill>
                  <a:srgbClr val="7030A0"/>
                </a:solidFill>
                <a:latin typeface="+mn-lt"/>
              </a:rPr>
              <a:t>he </a:t>
            </a:r>
            <a:r>
              <a:rPr lang="en-US" sz="1800" dirty="0">
                <a:solidFill>
                  <a:srgbClr val="7030A0"/>
                </a:solidFill>
                <a:latin typeface="+mn-lt"/>
              </a:rPr>
              <a:t>moves on to </a:t>
            </a:r>
            <a:r>
              <a:rPr lang="en-US" sz="1800" i="1" dirty="0" smtClean="0">
                <a:solidFill>
                  <a:srgbClr val="7030A0"/>
                </a:solidFill>
                <a:latin typeface="+mn-lt"/>
              </a:rPr>
              <a:t>y</a:t>
            </a:r>
            <a:r>
              <a:rPr lang="en-US" sz="1800" i="1" baseline="-25000" dirty="0" smtClean="0">
                <a:solidFill>
                  <a:srgbClr val="7030A0"/>
                </a:solidFill>
                <a:latin typeface="+mn-lt"/>
              </a:rPr>
              <a:t>1</a:t>
            </a:r>
            <a:endParaRPr lang="en-US" sz="1800" dirty="0" smtClean="0">
              <a:solidFill>
                <a:srgbClr val="7030A0"/>
              </a:solidFill>
              <a:latin typeface="+mn-lt"/>
            </a:endParaRPr>
          </a:p>
        </p:txBody>
      </p:sp>
    </p:spTree>
    <p:extLst>
      <p:ext uri="{BB962C8B-B14F-4D97-AF65-F5344CB8AC3E}">
        <p14:creationId xmlns:p14="http://schemas.microsoft.com/office/powerpoint/2010/main" val="8555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mc:AlternateContent xmlns:mc="http://schemas.openxmlformats.org/markup-compatibility/2006" xmlns:a14="http://schemas.microsoft.com/office/drawing/2010/main">
        <mc:Choice Requires="a14">
          <p:sp>
            <p:nvSpPr>
              <p:cNvPr id="2" name="Rectangle 1"/>
              <p:cNvSpPr/>
              <p:nvPr/>
            </p:nvSpPr>
            <p:spPr>
              <a:xfrm>
                <a:off x="145916" y="1264688"/>
                <a:ext cx="8411930" cy="2199256"/>
              </a:xfrm>
              <a:prstGeom prst="rect">
                <a:avLst/>
              </a:prstGeom>
            </p:spPr>
            <p:txBody>
              <a:bodyPr wrap="square">
                <a:spAutoFit/>
              </a:bodyPr>
              <a:lstStyle/>
              <a:p>
                <a:pPr marL="804863" lvl="0" indent="-342900" algn="just">
                  <a:spcBef>
                    <a:spcPts val="600"/>
                  </a:spcBef>
                  <a:buBlip>
                    <a:blip r:embed="rId3"/>
                  </a:buBlip>
                </a:pPr>
                <a:r>
                  <a:rPr lang="en-US" dirty="0" smtClean="0">
                    <a:solidFill>
                      <a:srgbClr val="800000"/>
                    </a:solidFill>
                    <a:latin typeface="+mn-lt"/>
                  </a:rPr>
                  <a:t>Passwords Cracking</a:t>
                </a:r>
                <a:endParaRPr lang="en-US" dirty="0" smtClean="0">
                  <a:solidFill>
                    <a:srgbClr val="000099"/>
                  </a:solidFill>
                  <a:latin typeface="+mn-lt"/>
                </a:endParaRPr>
              </a:p>
              <a:p>
                <a:pPr marL="1149350" lvl="3" indent="-293688">
                  <a:spcBef>
                    <a:spcPts val="600"/>
                  </a:spcBef>
                  <a:buBlip>
                    <a:blip r:embed="rId4"/>
                  </a:buBlip>
                  <a:tabLst>
                    <a:tab pos="2109788" algn="l"/>
                  </a:tabLst>
                </a:pPr>
                <a:r>
                  <a:rPr lang="en-US" sz="1800" dirty="0" smtClean="0">
                    <a:solidFill>
                      <a:srgbClr val="7030A0"/>
                    </a:solidFill>
                    <a:latin typeface="+mn-lt"/>
                  </a:rPr>
                  <a:t>Case </a:t>
                </a:r>
                <a:r>
                  <a:rPr lang="en-US" sz="1800" dirty="0">
                    <a:solidFill>
                      <a:srgbClr val="7030A0"/>
                    </a:solidFill>
                    <a:latin typeface="+mn-lt"/>
                  </a:rPr>
                  <a:t>4:	Vince wants to find any password in the hashed </a:t>
                </a:r>
                <a:r>
                  <a:rPr lang="en-US" sz="1800" dirty="0" smtClean="0">
                    <a:solidFill>
                      <a:srgbClr val="7030A0"/>
                    </a:solidFill>
                    <a:latin typeface="+mn-lt"/>
                  </a:rPr>
                  <a:t>	password </a:t>
                </a:r>
                <a:r>
                  <a:rPr lang="en-US" sz="1800" dirty="0">
                    <a:solidFill>
                      <a:srgbClr val="7030A0"/>
                    </a:solidFill>
                    <a:latin typeface="+mn-lt"/>
                  </a:rPr>
                  <a:t>file, using the dictionary</a:t>
                </a:r>
                <a:r>
                  <a:rPr lang="en-US" sz="1800" dirty="0" smtClean="0">
                    <a:solidFill>
                      <a:srgbClr val="000099"/>
                    </a:solidFill>
                    <a:latin typeface="+mn-lt"/>
                  </a:rPr>
                  <a:t>.</a:t>
                </a:r>
              </a:p>
              <a:p>
                <a:pPr marL="2109788" lvl="3" algn="just">
                  <a:spcBef>
                    <a:spcPts val="600"/>
                  </a:spcBef>
                </a:pPr>
                <a:r>
                  <a:rPr lang="en-US" sz="1800" dirty="0" smtClean="0">
                    <a:solidFill>
                      <a:srgbClr val="7030A0"/>
                    </a:solidFill>
                    <a:latin typeface="+mn-lt"/>
                  </a:rPr>
                  <a:t>Continuing</a:t>
                </a:r>
                <a:r>
                  <a:rPr lang="en-US" sz="1800" dirty="0">
                    <a:solidFill>
                      <a:srgbClr val="7030A0"/>
                    </a:solidFill>
                    <a:latin typeface="+mn-lt"/>
                  </a:rPr>
                  <a:t>, in this manner we find that the expected work is </a:t>
                </a:r>
                <a:r>
                  <a:rPr lang="en-US" sz="1800" dirty="0" smtClean="0">
                    <a:solidFill>
                      <a:srgbClr val="7030A0"/>
                    </a:solidFill>
                    <a:latin typeface="+mn-lt"/>
                  </a:rPr>
                  <a:t>about:</a:t>
                </a:r>
              </a:p>
              <a:p>
                <a:pPr marL="0" lvl="3" algn="ctr">
                  <a:spcBef>
                    <a:spcPts val="600"/>
                  </a:spcBef>
                </a:pPr>
                <a14:m>
                  <m:oMath xmlns:m="http://schemas.openxmlformats.org/officeDocument/2006/math">
                    <m:f>
                      <m:fPr>
                        <m:ctrlPr>
                          <a:rPr lang="en-US" sz="1800" i="1">
                            <a:solidFill>
                              <a:srgbClr val="7030A0"/>
                            </a:solidFill>
                            <a:latin typeface="Cambria Math" panose="02040503050406030204" pitchFamily="18" charset="0"/>
                          </a:rPr>
                        </m:ctrlPr>
                      </m:fPr>
                      <m:num>
                        <m:r>
                          <a:rPr lang="en-US" sz="1800" i="1">
                            <a:solidFill>
                              <a:srgbClr val="7030A0"/>
                            </a:solidFill>
                            <a:latin typeface="Cambria Math"/>
                          </a:rPr>
                          <m:t>𝟏</m:t>
                        </m:r>
                      </m:num>
                      <m:den>
                        <m:r>
                          <a:rPr lang="en-US" sz="1800" i="1">
                            <a:solidFill>
                              <a:srgbClr val="7030A0"/>
                            </a:solidFill>
                            <a:latin typeface="Cambria Math"/>
                          </a:rPr>
                          <m:t>𝟒</m:t>
                        </m:r>
                      </m:den>
                    </m:f>
                  </m:oMath>
                </a14:m>
                <a:r>
                  <a:rPr lang="en-US" sz="1800" dirty="0" smtClean="0">
                    <a:solidFill>
                      <a:srgbClr val="7030A0"/>
                    </a:solidFill>
                    <a:latin typeface="+mn-lt"/>
                  </a:rPr>
                  <a:t>(2</a:t>
                </a:r>
                <a:r>
                  <a:rPr lang="en-US" sz="1800" baseline="30000" dirty="0" smtClean="0">
                    <a:solidFill>
                      <a:srgbClr val="7030A0"/>
                    </a:solidFill>
                    <a:latin typeface="+mn-lt"/>
                  </a:rPr>
                  <a:t>19</a:t>
                </a:r>
                <a:r>
                  <a:rPr lang="en-US" sz="1800" dirty="0" smtClean="0">
                    <a:solidFill>
                      <a:srgbClr val="7030A0"/>
                    </a:solidFill>
                    <a:latin typeface="+mn-lt"/>
                  </a:rPr>
                  <a:t>) + </a:t>
                </a:r>
                <a14:m>
                  <m:oMath xmlns:m="http://schemas.openxmlformats.org/officeDocument/2006/math">
                    <m:f>
                      <m:fPr>
                        <m:ctrlPr>
                          <a:rPr lang="en-US" sz="1800" i="1">
                            <a:solidFill>
                              <a:srgbClr val="7030A0"/>
                            </a:solidFill>
                            <a:latin typeface="Cambria Math" panose="02040503050406030204" pitchFamily="18" charset="0"/>
                          </a:rPr>
                        </m:ctrlPr>
                      </m:fPr>
                      <m:num>
                        <m:r>
                          <a:rPr lang="en-US" sz="1800" b="1" i="1" smtClean="0">
                            <a:solidFill>
                              <a:srgbClr val="7030A0"/>
                            </a:solidFill>
                            <a:latin typeface="Cambria Math"/>
                          </a:rPr>
                          <m:t>𝟑</m:t>
                        </m:r>
                      </m:num>
                      <m:den>
                        <m:r>
                          <a:rPr lang="en-US" sz="1800" b="1" i="1" smtClean="0">
                            <a:solidFill>
                              <a:srgbClr val="7030A0"/>
                            </a:solidFill>
                            <a:latin typeface="Cambria Math"/>
                          </a:rPr>
                          <m:t>𝟒</m:t>
                        </m:r>
                      </m:den>
                    </m:f>
                  </m:oMath>
                </a14:m>
                <a:r>
                  <a:rPr lang="en-US" sz="1800" dirty="0" smtClean="0">
                    <a:solidFill>
                      <a:srgbClr val="7030A0"/>
                    </a:solidFill>
                    <a:latin typeface="+mn-lt"/>
                  </a:rPr>
                  <a:t>.</a:t>
                </a:r>
                <a14:m>
                  <m:oMath xmlns:m="http://schemas.openxmlformats.org/officeDocument/2006/math">
                    <m:f>
                      <m:fPr>
                        <m:ctrlPr>
                          <a:rPr lang="en-US" sz="1800" i="1">
                            <a:solidFill>
                              <a:srgbClr val="7030A0"/>
                            </a:solidFill>
                            <a:latin typeface="Cambria Math" panose="02040503050406030204" pitchFamily="18" charset="0"/>
                          </a:rPr>
                        </m:ctrlPr>
                      </m:fPr>
                      <m:num>
                        <m:r>
                          <a:rPr lang="en-US" sz="1800" b="1" i="1" smtClean="0">
                            <a:solidFill>
                              <a:srgbClr val="7030A0"/>
                            </a:solidFill>
                            <a:latin typeface="Cambria Math"/>
                          </a:rPr>
                          <m:t>𝟏</m:t>
                        </m:r>
                      </m:num>
                      <m:den>
                        <m:r>
                          <a:rPr lang="en-US" sz="1800" i="1">
                            <a:solidFill>
                              <a:srgbClr val="7030A0"/>
                            </a:solidFill>
                            <a:latin typeface="Cambria Math"/>
                          </a:rPr>
                          <m:t>𝟒</m:t>
                        </m:r>
                      </m:den>
                    </m:f>
                  </m:oMath>
                </a14:m>
                <a:r>
                  <a:rPr lang="en-US" sz="1800" dirty="0" smtClean="0">
                    <a:solidFill>
                      <a:srgbClr val="7030A0"/>
                    </a:solidFill>
                    <a:latin typeface="+mn-lt"/>
                  </a:rPr>
                  <a:t>(2</a:t>
                </a:r>
                <a:r>
                  <a:rPr lang="en-US" sz="1800" baseline="30000" dirty="0" smtClean="0">
                    <a:solidFill>
                      <a:srgbClr val="7030A0"/>
                    </a:solidFill>
                    <a:latin typeface="+mn-lt"/>
                  </a:rPr>
                  <a:t>20 </a:t>
                </a:r>
                <a:r>
                  <a:rPr lang="en-US" sz="1800" dirty="0" smtClean="0">
                    <a:solidFill>
                      <a:srgbClr val="7030A0"/>
                    </a:solidFill>
                    <a:latin typeface="+mn-lt"/>
                  </a:rPr>
                  <a:t>+ 2</a:t>
                </a:r>
                <a:r>
                  <a:rPr lang="en-US" sz="1800" baseline="30000" dirty="0" smtClean="0">
                    <a:solidFill>
                      <a:srgbClr val="7030A0"/>
                    </a:solidFill>
                    <a:latin typeface="+mn-lt"/>
                  </a:rPr>
                  <a:t>19</a:t>
                </a:r>
                <a:r>
                  <a:rPr lang="en-US" sz="1800" dirty="0" smtClean="0">
                    <a:solidFill>
                      <a:srgbClr val="7030A0"/>
                    </a:solidFill>
                    <a:latin typeface="+mn-lt"/>
                  </a:rPr>
                  <a:t>) + (</a:t>
                </a:r>
                <a14:m>
                  <m:oMath xmlns:m="http://schemas.openxmlformats.org/officeDocument/2006/math">
                    <m:f>
                      <m:fPr>
                        <m:ctrlPr>
                          <a:rPr lang="en-US" sz="1800" i="1">
                            <a:solidFill>
                              <a:srgbClr val="7030A0"/>
                            </a:solidFill>
                            <a:latin typeface="Cambria Math" panose="02040503050406030204" pitchFamily="18" charset="0"/>
                          </a:rPr>
                        </m:ctrlPr>
                      </m:fPr>
                      <m:num>
                        <m:r>
                          <a:rPr lang="en-US" sz="1800" b="1" i="1" smtClean="0">
                            <a:solidFill>
                              <a:srgbClr val="7030A0"/>
                            </a:solidFill>
                            <a:latin typeface="Cambria Math"/>
                          </a:rPr>
                          <m:t>𝟑</m:t>
                        </m:r>
                      </m:num>
                      <m:den>
                        <m:r>
                          <a:rPr lang="en-US" sz="1800" i="1">
                            <a:solidFill>
                              <a:srgbClr val="7030A0"/>
                            </a:solidFill>
                            <a:latin typeface="Cambria Math"/>
                          </a:rPr>
                          <m:t>𝟒</m:t>
                        </m:r>
                      </m:den>
                    </m:f>
                  </m:oMath>
                </a14:m>
                <a:r>
                  <a:rPr lang="en-US" sz="1800" dirty="0" smtClean="0">
                    <a:solidFill>
                      <a:srgbClr val="7030A0"/>
                    </a:solidFill>
                    <a:latin typeface="+mn-lt"/>
                  </a:rPr>
                  <a:t>)</a:t>
                </a:r>
                <a:r>
                  <a:rPr lang="en-US" sz="1800" baseline="30000" dirty="0" smtClean="0">
                    <a:solidFill>
                      <a:srgbClr val="7030A0"/>
                    </a:solidFill>
                    <a:latin typeface="+mn-lt"/>
                  </a:rPr>
                  <a:t>2  </a:t>
                </a:r>
                <a14:m>
                  <m:oMath xmlns:m="http://schemas.openxmlformats.org/officeDocument/2006/math">
                    <m:f>
                      <m:fPr>
                        <m:ctrlPr>
                          <a:rPr lang="en-US" sz="1800" i="1">
                            <a:solidFill>
                              <a:srgbClr val="7030A0"/>
                            </a:solidFill>
                            <a:latin typeface="Cambria Math" panose="02040503050406030204" pitchFamily="18" charset="0"/>
                          </a:rPr>
                        </m:ctrlPr>
                      </m:fPr>
                      <m:num>
                        <m:r>
                          <a:rPr lang="en-US" sz="1800" i="1">
                            <a:solidFill>
                              <a:srgbClr val="7030A0"/>
                            </a:solidFill>
                            <a:latin typeface="Cambria Math"/>
                          </a:rPr>
                          <m:t>𝟏</m:t>
                        </m:r>
                      </m:num>
                      <m:den>
                        <m:r>
                          <a:rPr lang="en-US" sz="1800" i="1">
                            <a:solidFill>
                              <a:srgbClr val="7030A0"/>
                            </a:solidFill>
                            <a:latin typeface="Cambria Math"/>
                          </a:rPr>
                          <m:t>𝟒</m:t>
                        </m:r>
                      </m:den>
                    </m:f>
                    <m:r>
                      <a:rPr lang="en-US" sz="1800" i="1">
                        <a:solidFill>
                          <a:srgbClr val="7030A0"/>
                        </a:solidFill>
                        <a:latin typeface="Cambria Math"/>
                      </a:rPr>
                      <m:t> </m:t>
                    </m:r>
                  </m:oMath>
                </a14:m>
                <a:r>
                  <a:rPr lang="en-US" sz="1800" dirty="0" smtClean="0">
                    <a:solidFill>
                      <a:srgbClr val="7030A0"/>
                    </a:solidFill>
                    <a:latin typeface="+mn-lt"/>
                  </a:rPr>
                  <a:t>(2.2</a:t>
                </a:r>
                <a:r>
                  <a:rPr lang="en-US" sz="1800" baseline="30000" dirty="0" smtClean="0">
                    <a:solidFill>
                      <a:srgbClr val="7030A0"/>
                    </a:solidFill>
                    <a:latin typeface="+mn-lt"/>
                  </a:rPr>
                  <a:t>20</a:t>
                </a:r>
                <a:r>
                  <a:rPr lang="en-US" sz="1800" dirty="0" smtClean="0">
                    <a:solidFill>
                      <a:srgbClr val="7030A0"/>
                    </a:solidFill>
                    <a:latin typeface="+mn-lt"/>
                  </a:rPr>
                  <a:t>+2</a:t>
                </a:r>
                <a:r>
                  <a:rPr lang="en-US" sz="1800" baseline="30000" dirty="0" smtClean="0">
                    <a:solidFill>
                      <a:srgbClr val="7030A0"/>
                    </a:solidFill>
                    <a:latin typeface="+mn-lt"/>
                  </a:rPr>
                  <a:t>19</a:t>
                </a:r>
                <a:r>
                  <a:rPr lang="en-US" sz="1800" dirty="0" smtClean="0">
                    <a:solidFill>
                      <a:srgbClr val="7030A0"/>
                    </a:solidFill>
                    <a:latin typeface="+mn-lt"/>
                  </a:rPr>
                  <a:t>) + … +(</a:t>
                </a:r>
                <a14:m>
                  <m:oMath xmlns:m="http://schemas.openxmlformats.org/officeDocument/2006/math">
                    <m:f>
                      <m:fPr>
                        <m:ctrlPr>
                          <a:rPr lang="en-US" sz="1800" i="1">
                            <a:solidFill>
                              <a:srgbClr val="7030A0"/>
                            </a:solidFill>
                            <a:latin typeface="Cambria Math" panose="02040503050406030204" pitchFamily="18" charset="0"/>
                          </a:rPr>
                        </m:ctrlPr>
                      </m:fPr>
                      <m:num>
                        <m:r>
                          <a:rPr lang="en-US" sz="1800" i="1">
                            <a:solidFill>
                              <a:srgbClr val="7030A0"/>
                            </a:solidFill>
                            <a:latin typeface="Cambria Math"/>
                          </a:rPr>
                          <m:t>𝟑</m:t>
                        </m:r>
                      </m:num>
                      <m:den>
                        <m:r>
                          <a:rPr lang="en-US" sz="1800" i="1">
                            <a:solidFill>
                              <a:srgbClr val="7030A0"/>
                            </a:solidFill>
                            <a:latin typeface="Cambria Math"/>
                          </a:rPr>
                          <m:t>𝟒</m:t>
                        </m:r>
                      </m:den>
                    </m:f>
                  </m:oMath>
                </a14:m>
                <a:r>
                  <a:rPr lang="en-US" sz="1800" dirty="0" smtClean="0">
                    <a:solidFill>
                      <a:srgbClr val="7030A0"/>
                    </a:solidFill>
                    <a:latin typeface="+mn-lt"/>
                  </a:rPr>
                  <a:t>)</a:t>
                </a:r>
                <a:r>
                  <a:rPr lang="en-US" sz="1800" baseline="30000" dirty="0" smtClean="0">
                    <a:solidFill>
                      <a:srgbClr val="7030A0"/>
                    </a:solidFill>
                    <a:latin typeface="+mn-lt"/>
                  </a:rPr>
                  <a:t>1023 </a:t>
                </a:r>
                <a:r>
                  <a:rPr lang="en-US" sz="1800" dirty="0" smtClean="0">
                    <a:solidFill>
                      <a:srgbClr val="7030A0"/>
                    </a:solidFill>
                  </a:rPr>
                  <a:t> </a:t>
                </a:r>
                <a14:m>
                  <m:oMath xmlns:m="http://schemas.openxmlformats.org/officeDocument/2006/math">
                    <m:f>
                      <m:fPr>
                        <m:ctrlPr>
                          <a:rPr lang="en-US" sz="1800" i="1">
                            <a:solidFill>
                              <a:srgbClr val="7030A0"/>
                            </a:solidFill>
                            <a:latin typeface="Cambria Math" panose="02040503050406030204" pitchFamily="18" charset="0"/>
                          </a:rPr>
                        </m:ctrlPr>
                      </m:fPr>
                      <m:num>
                        <m:r>
                          <a:rPr lang="en-US" sz="1800" i="1">
                            <a:solidFill>
                              <a:srgbClr val="7030A0"/>
                            </a:solidFill>
                            <a:latin typeface="Cambria Math"/>
                          </a:rPr>
                          <m:t>𝟏</m:t>
                        </m:r>
                      </m:num>
                      <m:den>
                        <m:r>
                          <a:rPr lang="en-US" sz="1800" i="1">
                            <a:solidFill>
                              <a:srgbClr val="7030A0"/>
                            </a:solidFill>
                            <a:latin typeface="Cambria Math"/>
                          </a:rPr>
                          <m:t>𝟒</m:t>
                        </m:r>
                      </m:den>
                    </m:f>
                  </m:oMath>
                </a14:m>
                <a:r>
                  <a:rPr lang="en-US" sz="1800" dirty="0" smtClean="0">
                    <a:solidFill>
                      <a:srgbClr val="7030A0"/>
                    </a:solidFill>
                    <a:latin typeface="+mn-lt"/>
                  </a:rPr>
                  <a:t>(1023.2</a:t>
                </a:r>
                <a:r>
                  <a:rPr lang="en-US" sz="1800" baseline="30000" dirty="0" smtClean="0">
                    <a:solidFill>
                      <a:srgbClr val="7030A0"/>
                    </a:solidFill>
                    <a:latin typeface="+mn-lt"/>
                  </a:rPr>
                  <a:t>20 </a:t>
                </a:r>
                <a:r>
                  <a:rPr lang="en-US" sz="1800" dirty="0" smtClean="0">
                    <a:solidFill>
                      <a:srgbClr val="7030A0"/>
                    </a:solidFill>
                    <a:latin typeface="+mn-lt"/>
                  </a:rPr>
                  <a:t>+ 2</a:t>
                </a:r>
                <a:r>
                  <a:rPr lang="en-US" sz="1800" baseline="30000" dirty="0" smtClean="0">
                    <a:solidFill>
                      <a:srgbClr val="7030A0"/>
                    </a:solidFill>
                    <a:latin typeface="+mn-lt"/>
                  </a:rPr>
                  <a:t>19</a:t>
                </a:r>
                <a:r>
                  <a:rPr lang="en-US" sz="1800" dirty="0" smtClean="0">
                    <a:solidFill>
                      <a:srgbClr val="7030A0"/>
                    </a:solidFill>
                    <a:latin typeface="+mn-lt"/>
                  </a:rPr>
                  <a:t>) &lt; 2</a:t>
                </a:r>
                <a:r>
                  <a:rPr lang="en-US" sz="1800" baseline="30000" dirty="0" smtClean="0">
                    <a:solidFill>
                      <a:srgbClr val="7030A0"/>
                    </a:solidFill>
                    <a:latin typeface="+mn-lt"/>
                  </a:rPr>
                  <a:t>22</a:t>
                </a:r>
              </a:p>
            </p:txBody>
          </p:sp>
        </mc:Choice>
        <mc:Fallback xmlns="">
          <p:sp>
            <p:nvSpPr>
              <p:cNvPr id="2" name="Rectangle 1"/>
              <p:cNvSpPr>
                <a:spLocks noRot="1" noChangeAspect="1" noMove="1" noResize="1" noEditPoints="1" noAdjustHandles="1" noChangeArrowheads="1" noChangeShapeType="1" noTextEdit="1"/>
              </p:cNvSpPr>
              <p:nvPr/>
            </p:nvSpPr>
            <p:spPr>
              <a:xfrm>
                <a:off x="145916" y="1264688"/>
                <a:ext cx="8411930" cy="2199256"/>
              </a:xfrm>
              <a:prstGeom prst="rect">
                <a:avLst/>
              </a:prstGeom>
              <a:blipFill rotWithShape="1">
                <a:blip r:embed="rId5"/>
                <a:stretch>
                  <a:fillRect t="-1939" r="-580" b="-554"/>
                </a:stretch>
              </a:blipFill>
            </p:spPr>
            <p:txBody>
              <a:bodyPr/>
              <a:lstStyle/>
              <a:p>
                <a:r>
                  <a:rPr lang="en-US">
                    <a:noFill/>
                  </a:rPr>
                  <a:t> </a:t>
                </a:r>
              </a:p>
            </p:txBody>
          </p:sp>
        </mc:Fallback>
      </mc:AlternateContent>
      <p:sp>
        <p:nvSpPr>
          <p:cNvPr id="5" name="Rectangle 4"/>
          <p:cNvSpPr/>
          <p:nvPr/>
        </p:nvSpPr>
        <p:spPr>
          <a:xfrm>
            <a:off x="679938" y="3604743"/>
            <a:ext cx="8030308" cy="2385268"/>
          </a:xfrm>
          <a:prstGeom prst="rect">
            <a:avLst/>
          </a:prstGeom>
        </p:spPr>
        <p:txBody>
          <a:bodyPr wrap="square">
            <a:spAutoFit/>
          </a:bodyPr>
          <a:lstStyle/>
          <a:p>
            <a:pPr algn="just"/>
            <a:r>
              <a:rPr lang="en-US" sz="1800" dirty="0">
                <a:solidFill>
                  <a:srgbClr val="7030A0"/>
                </a:solidFill>
                <a:latin typeface="+mn-lt"/>
              </a:rPr>
              <a:t>This calculation shows the tremendous impact of a relatively small dictionary that has a reasonable chance of containing a password, together with a password file of a reasonable size. Salting doesn't help </a:t>
            </a:r>
            <a:r>
              <a:rPr lang="en-US" sz="1800" dirty="0" smtClean="0">
                <a:solidFill>
                  <a:srgbClr val="7030A0"/>
                </a:solidFill>
                <a:latin typeface="+mn-lt"/>
              </a:rPr>
              <a:t>as </a:t>
            </a:r>
            <a:r>
              <a:rPr lang="en-US" sz="1800" dirty="0">
                <a:solidFill>
                  <a:srgbClr val="7030A0"/>
                </a:solidFill>
                <a:latin typeface="+mn-lt"/>
              </a:rPr>
              <a:t>the work is (roughly) bounded by the size of the dictionary. </a:t>
            </a:r>
            <a:r>
              <a:rPr lang="en-US" sz="1800" dirty="0" smtClean="0">
                <a:solidFill>
                  <a:srgbClr val="7030A0"/>
                </a:solidFill>
                <a:latin typeface="+mn-lt"/>
              </a:rPr>
              <a:t>The </a:t>
            </a:r>
            <a:r>
              <a:rPr lang="en-US" sz="1800" dirty="0">
                <a:solidFill>
                  <a:srgbClr val="7030A0"/>
                </a:solidFill>
                <a:latin typeface="+mn-lt"/>
              </a:rPr>
              <a:t>result is the same regardless of the number of possible passwords, provided all other assumptions remain unchanged.</a:t>
            </a:r>
          </a:p>
          <a:p>
            <a:pPr algn="just">
              <a:spcBef>
                <a:spcPts val="600"/>
              </a:spcBef>
            </a:pPr>
            <a:r>
              <a:rPr lang="en-US" sz="1800" dirty="0">
                <a:solidFill>
                  <a:srgbClr val="7030A0"/>
                </a:solidFill>
                <a:latin typeface="+mn-lt"/>
              </a:rPr>
              <a:t>B</a:t>
            </a:r>
            <a:r>
              <a:rPr lang="en-US" sz="1800" dirty="0" smtClean="0">
                <a:solidFill>
                  <a:srgbClr val="7030A0"/>
                </a:solidFill>
                <a:latin typeface="+mn-lt"/>
              </a:rPr>
              <a:t>ottom line: Password </a:t>
            </a:r>
            <a:r>
              <a:rPr lang="en-US" sz="1800" dirty="0">
                <a:solidFill>
                  <a:srgbClr val="7030A0"/>
                </a:solidFill>
                <a:latin typeface="+mn-lt"/>
              </a:rPr>
              <a:t>cracking is too </a:t>
            </a:r>
            <a:r>
              <a:rPr lang="en-US" sz="1800" dirty="0" smtClean="0">
                <a:solidFill>
                  <a:srgbClr val="7030A0"/>
                </a:solidFill>
                <a:latin typeface="+mn-lt"/>
              </a:rPr>
              <a:t>easy. In </a:t>
            </a:r>
            <a:r>
              <a:rPr lang="en-US" sz="1800" dirty="0">
                <a:solidFill>
                  <a:srgbClr val="7030A0"/>
                </a:solidFill>
                <a:latin typeface="+mn-lt"/>
              </a:rPr>
              <a:t>password cracking, the numbers strongly favor the bad guys</a:t>
            </a:r>
          </a:p>
        </p:txBody>
      </p:sp>
    </p:spTree>
    <p:extLst>
      <p:ext uri="{BB962C8B-B14F-4D97-AF65-F5344CB8AC3E}">
        <p14:creationId xmlns:p14="http://schemas.microsoft.com/office/powerpoint/2010/main" val="1864024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Arial" pitchFamily="34" charset="0"/>
                <a:cs typeface="Arial" pitchFamily="34" charset="0"/>
              </a:rPr>
              <a:t>Authentication</a:t>
            </a:r>
          </a:p>
        </p:txBody>
      </p:sp>
      <p:sp>
        <p:nvSpPr>
          <p:cNvPr id="2" name="Rectangle 1"/>
          <p:cNvSpPr/>
          <p:nvPr/>
        </p:nvSpPr>
        <p:spPr>
          <a:xfrm>
            <a:off x="145916" y="1370196"/>
            <a:ext cx="8135056" cy="4770537"/>
          </a:xfrm>
          <a:prstGeom prst="rect">
            <a:avLst/>
          </a:prstGeom>
        </p:spPr>
        <p:txBody>
          <a:bodyPr wrap="square">
            <a:spAutoFit/>
          </a:bodyPr>
          <a:lstStyle/>
          <a:p>
            <a:pPr marL="804863" lvl="0" indent="-342900" algn="just">
              <a:spcBef>
                <a:spcPts val="600"/>
              </a:spcBef>
              <a:buBlip>
                <a:blip r:embed="rId2"/>
              </a:buBlip>
            </a:pPr>
            <a:r>
              <a:rPr lang="en-US" dirty="0" smtClean="0">
                <a:solidFill>
                  <a:srgbClr val="800000"/>
                </a:solidFill>
                <a:latin typeface="+mn-lt"/>
              </a:rPr>
              <a:t>Other Passwords Issues</a:t>
            </a:r>
            <a:endParaRPr lang="en-US" dirty="0" smtClean="0">
              <a:solidFill>
                <a:srgbClr val="000099"/>
              </a:solidFill>
              <a:latin typeface="+mn-lt"/>
            </a:endParaRPr>
          </a:p>
          <a:p>
            <a:pPr marL="1082675" lvl="1" indent="-285750" algn="just">
              <a:spcBef>
                <a:spcPts val="600"/>
              </a:spcBef>
              <a:buBlip>
                <a:blip r:embed="rId3"/>
              </a:buBlip>
            </a:pPr>
            <a:r>
              <a:rPr lang="en-US" sz="1800" dirty="0" smtClean="0">
                <a:solidFill>
                  <a:srgbClr val="000099"/>
                </a:solidFill>
                <a:latin typeface="+mn-lt"/>
              </a:rPr>
              <a:t>Today</a:t>
            </a:r>
            <a:r>
              <a:rPr lang="en-US" sz="1800" dirty="0">
                <a:solidFill>
                  <a:srgbClr val="000099"/>
                </a:solidFill>
                <a:latin typeface="+mn-lt"/>
              </a:rPr>
              <a:t>, most users require multiple passwords, but users can't remember a large number of passwords. </a:t>
            </a:r>
            <a:r>
              <a:rPr lang="en-US" sz="1800" dirty="0" smtClean="0">
                <a:solidFill>
                  <a:srgbClr val="000099"/>
                </a:solidFill>
                <a:latin typeface="+mn-lt"/>
              </a:rPr>
              <a:t>If </a:t>
            </a:r>
            <a:r>
              <a:rPr lang="en-US" sz="1800" dirty="0">
                <a:solidFill>
                  <a:srgbClr val="000099"/>
                </a:solidFill>
                <a:latin typeface="+mn-lt"/>
              </a:rPr>
              <a:t>Vince finds one of your passwords, </a:t>
            </a:r>
            <a:r>
              <a:rPr lang="en-US" sz="1800" dirty="0" smtClean="0">
                <a:solidFill>
                  <a:srgbClr val="000099"/>
                </a:solidFill>
                <a:latin typeface="+mn-lt"/>
              </a:rPr>
              <a:t>he </a:t>
            </a:r>
            <a:r>
              <a:rPr lang="en-US" sz="1800" dirty="0">
                <a:solidFill>
                  <a:srgbClr val="000099"/>
                </a:solidFill>
                <a:latin typeface="+mn-lt"/>
              </a:rPr>
              <a:t>would be wise to try it (and slight variations of it) other places where you use a password. "Social engineering" is also a major concern with passwords. </a:t>
            </a:r>
            <a:r>
              <a:rPr lang="en-US" sz="1800" dirty="0" smtClean="0">
                <a:solidFill>
                  <a:srgbClr val="000099"/>
                </a:solidFill>
                <a:latin typeface="+mn-lt"/>
              </a:rPr>
              <a:t>According </a:t>
            </a:r>
            <a:r>
              <a:rPr lang="en-US" sz="1800" dirty="0">
                <a:solidFill>
                  <a:srgbClr val="000099"/>
                </a:solidFill>
                <a:latin typeface="+mn-lt"/>
              </a:rPr>
              <a:t>to a recent survey, 34% of users will give out their password if you ask for it, and 70% will give their password away for a candy </a:t>
            </a:r>
            <a:r>
              <a:rPr lang="en-US" sz="1800" dirty="0" smtClean="0">
                <a:solidFill>
                  <a:srgbClr val="000099"/>
                </a:solidFill>
                <a:latin typeface="+mn-lt"/>
              </a:rPr>
              <a:t>bar.</a:t>
            </a:r>
          </a:p>
          <a:p>
            <a:pPr marL="1082675" lvl="1" indent="-285750" algn="just">
              <a:spcBef>
                <a:spcPts val="600"/>
              </a:spcBef>
              <a:buBlip>
                <a:blip r:embed="rId3"/>
              </a:buBlip>
            </a:pPr>
            <a:r>
              <a:rPr lang="en-US" sz="1800" dirty="0" smtClean="0">
                <a:solidFill>
                  <a:srgbClr val="000099"/>
                </a:solidFill>
                <a:latin typeface="+mn-lt"/>
              </a:rPr>
              <a:t>Keystroke </a:t>
            </a:r>
            <a:r>
              <a:rPr lang="en-US" sz="1800" dirty="0">
                <a:solidFill>
                  <a:srgbClr val="000099"/>
                </a:solidFill>
                <a:latin typeface="+mn-lt"/>
              </a:rPr>
              <a:t>logging software and similar spyware are also serious threats to password-based </a:t>
            </a:r>
            <a:r>
              <a:rPr lang="en-US" sz="1800" dirty="0" smtClean="0">
                <a:solidFill>
                  <a:srgbClr val="000099"/>
                </a:solidFill>
                <a:latin typeface="+mn-lt"/>
              </a:rPr>
              <a:t>security. </a:t>
            </a:r>
            <a:r>
              <a:rPr lang="en-US" sz="1800" dirty="0">
                <a:solidFill>
                  <a:srgbClr val="000099"/>
                </a:solidFill>
                <a:latin typeface="+mn-lt"/>
              </a:rPr>
              <a:t>An interesting question is, who suffers from bad passwords? The answer is that it depends. If you choose your birthday as your ATM PIN number, only you stand to lose. On the other hand, if you choose a weak password, every user of the system stands to </a:t>
            </a:r>
            <a:r>
              <a:rPr lang="en-US" sz="1800" dirty="0" smtClean="0">
                <a:solidFill>
                  <a:srgbClr val="000099"/>
                </a:solidFill>
                <a:latin typeface="+mn-lt"/>
              </a:rPr>
              <a:t>lose</a:t>
            </a:r>
          </a:p>
        </p:txBody>
      </p:sp>
    </p:spTree>
    <p:extLst>
      <p:ext uri="{BB962C8B-B14F-4D97-AF65-F5344CB8AC3E}">
        <p14:creationId xmlns:p14="http://schemas.microsoft.com/office/powerpoint/2010/main" val="1200276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Types of Password Attacks</a:t>
            </a:r>
          </a:p>
        </p:txBody>
      </p:sp>
      <p:sp>
        <p:nvSpPr>
          <p:cNvPr id="2" name="Rectangle 1"/>
          <p:cNvSpPr/>
          <p:nvPr/>
        </p:nvSpPr>
        <p:spPr>
          <a:xfrm>
            <a:off x="156933" y="1678669"/>
            <a:ext cx="8135056" cy="4154984"/>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Active Online Attacks</a:t>
            </a:r>
            <a:endParaRPr lang="en-US" sz="2800" dirty="0" smtClean="0">
              <a:solidFill>
                <a:srgbClr val="000099"/>
              </a:solidFill>
              <a:cs typeface="Times New Roman" panose="02020603050405020304" pitchFamily="18" charset="0"/>
            </a:endParaRPr>
          </a:p>
          <a:p>
            <a:pPr marL="1082675" lvl="1" indent="-285750" algn="just">
              <a:spcBef>
                <a:spcPts val="600"/>
              </a:spcBef>
              <a:buBlip>
                <a:blip r:embed="rId3"/>
              </a:buBlip>
            </a:pPr>
            <a:r>
              <a:rPr lang="en-US" dirty="0" smtClean="0">
                <a:solidFill>
                  <a:srgbClr val="000099"/>
                </a:solidFill>
                <a:cs typeface="Times New Roman" panose="02020603050405020304" pitchFamily="18" charset="0"/>
              </a:rPr>
              <a:t>Dictionary attack</a:t>
            </a:r>
          </a:p>
          <a:p>
            <a:pPr marL="1082675" lvl="1" indent="-285750" algn="just">
              <a:spcBef>
                <a:spcPts val="600"/>
              </a:spcBef>
              <a:buBlip>
                <a:blip r:embed="rId3"/>
              </a:buBlip>
            </a:pPr>
            <a:r>
              <a:rPr lang="en-US" dirty="0" smtClean="0">
                <a:solidFill>
                  <a:srgbClr val="000099"/>
                </a:solidFill>
                <a:cs typeface="Times New Roman" panose="02020603050405020304" pitchFamily="18" charset="0"/>
              </a:rPr>
              <a:t>Brute-force attack</a:t>
            </a:r>
          </a:p>
          <a:p>
            <a:pPr marL="1082675" lvl="1" indent="-285750" algn="just">
              <a:spcBef>
                <a:spcPts val="600"/>
              </a:spcBef>
              <a:buBlip>
                <a:blip r:embed="rId3"/>
              </a:buBlip>
            </a:pPr>
            <a:r>
              <a:rPr lang="en-US" dirty="0" smtClean="0">
                <a:solidFill>
                  <a:srgbClr val="000099"/>
                </a:solidFill>
                <a:cs typeface="Times New Roman" panose="02020603050405020304" pitchFamily="18" charset="0"/>
              </a:rPr>
              <a:t>Rule-based attack</a:t>
            </a:r>
          </a:p>
          <a:p>
            <a:pPr marL="1082675" lvl="1" indent="-285750" algn="just">
              <a:spcBef>
                <a:spcPts val="600"/>
              </a:spcBef>
              <a:buBlip>
                <a:blip r:embed="rId3"/>
              </a:buBlip>
            </a:pPr>
            <a:r>
              <a:rPr lang="en-US" dirty="0" err="1" smtClean="0">
                <a:solidFill>
                  <a:srgbClr val="000099"/>
                </a:solidFill>
                <a:cs typeface="Times New Roman" panose="02020603050405020304" pitchFamily="18" charset="0"/>
              </a:rPr>
              <a:t>Keyloggers</a:t>
            </a:r>
            <a:r>
              <a:rPr lang="en-US" dirty="0" smtClean="0">
                <a:solidFill>
                  <a:srgbClr val="000099"/>
                </a:solidFill>
                <a:cs typeface="Times New Roman" panose="02020603050405020304" pitchFamily="18" charset="0"/>
              </a:rPr>
              <a:t>/Malware</a:t>
            </a:r>
          </a:p>
          <a:p>
            <a:pPr marL="804863" lvl="0" indent="-342900" algn="just">
              <a:spcBef>
                <a:spcPts val="600"/>
              </a:spcBef>
              <a:buBlip>
                <a:blip r:embed="rId2"/>
              </a:buBlip>
            </a:pPr>
            <a:r>
              <a:rPr lang="en-US" sz="2800" dirty="0">
                <a:solidFill>
                  <a:srgbClr val="800000"/>
                </a:solidFill>
                <a:cs typeface="Times New Roman" panose="02020603050405020304" pitchFamily="18" charset="0"/>
              </a:rPr>
              <a:t>Passive Online Attacks</a:t>
            </a:r>
            <a:endParaRPr lang="en-US" sz="2800" dirty="0">
              <a:solidFill>
                <a:srgbClr val="000099"/>
              </a:solidFill>
              <a:cs typeface="Times New Roman" panose="02020603050405020304" pitchFamily="18" charset="0"/>
            </a:endParaRPr>
          </a:p>
          <a:p>
            <a:pPr marL="1082675" lvl="1" indent="-285750" algn="just">
              <a:spcBef>
                <a:spcPts val="600"/>
              </a:spcBef>
              <a:buBlip>
                <a:blip r:embed="rId3"/>
              </a:buBlip>
            </a:pPr>
            <a:r>
              <a:rPr lang="en-US" dirty="0">
                <a:solidFill>
                  <a:srgbClr val="000099"/>
                </a:solidFill>
                <a:cs typeface="Times New Roman" panose="02020603050405020304" pitchFamily="18" charset="0"/>
              </a:rPr>
              <a:t>Wire sniffing</a:t>
            </a:r>
          </a:p>
          <a:p>
            <a:pPr marL="1082675" lvl="1" indent="-285750" algn="just">
              <a:spcBef>
                <a:spcPts val="600"/>
              </a:spcBef>
              <a:buBlip>
                <a:blip r:embed="rId3"/>
              </a:buBlip>
            </a:pPr>
            <a:r>
              <a:rPr lang="en-US" dirty="0">
                <a:solidFill>
                  <a:srgbClr val="000099"/>
                </a:solidFill>
                <a:cs typeface="Times New Roman" panose="02020603050405020304" pitchFamily="18" charset="0"/>
              </a:rPr>
              <a:t>Man-in-the-Middle attack</a:t>
            </a:r>
          </a:p>
          <a:p>
            <a:pPr marL="796925" lvl="1" algn="just">
              <a:spcBef>
                <a:spcPts val="600"/>
              </a:spcBef>
            </a:pPr>
            <a:endParaRPr lang="en-US" dirty="0" smtClean="0">
              <a:solidFill>
                <a:srgbClr val="000099"/>
              </a:solidFill>
              <a:cs typeface="Times New Roman" panose="02020603050405020304" pitchFamily="18" charset="0"/>
            </a:endParaRPr>
          </a:p>
        </p:txBody>
      </p:sp>
    </p:spTree>
    <p:extLst>
      <p:ext uri="{BB962C8B-B14F-4D97-AF65-F5344CB8AC3E}">
        <p14:creationId xmlns:p14="http://schemas.microsoft.com/office/powerpoint/2010/main" val="15645811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Types of Password Attacks</a:t>
            </a:r>
          </a:p>
        </p:txBody>
      </p:sp>
      <p:sp>
        <p:nvSpPr>
          <p:cNvPr id="2" name="Rectangle 1"/>
          <p:cNvSpPr/>
          <p:nvPr/>
        </p:nvSpPr>
        <p:spPr>
          <a:xfrm>
            <a:off x="145916" y="1370196"/>
            <a:ext cx="8135056" cy="5493812"/>
          </a:xfrm>
          <a:prstGeom prst="rect">
            <a:avLst/>
          </a:prstGeom>
        </p:spPr>
        <p:txBody>
          <a:bodyPr wrap="square">
            <a:spAutoFit/>
          </a:bodyPr>
          <a:lstStyle/>
          <a:p>
            <a:pPr marL="804863" indent="-342900" algn="just">
              <a:spcBef>
                <a:spcPts val="600"/>
              </a:spcBef>
              <a:buBlip>
                <a:blip r:embed="rId2"/>
              </a:buBlip>
            </a:pPr>
            <a:r>
              <a:rPr lang="en-US" sz="2800" dirty="0" smtClean="0">
                <a:solidFill>
                  <a:srgbClr val="800000"/>
                </a:solidFill>
                <a:cs typeface="Times New Roman" panose="02020603050405020304" pitchFamily="18" charset="0"/>
              </a:rPr>
              <a:t>Offline </a:t>
            </a:r>
            <a:r>
              <a:rPr lang="en-US" sz="2800" dirty="0">
                <a:solidFill>
                  <a:srgbClr val="800000"/>
                </a:solidFill>
                <a:cs typeface="Times New Roman" panose="02020603050405020304" pitchFamily="18" charset="0"/>
              </a:rPr>
              <a:t>Attacks</a:t>
            </a:r>
          </a:p>
          <a:p>
            <a:pPr marL="1082675" lvl="1" indent="-285750" algn="just">
              <a:spcBef>
                <a:spcPts val="600"/>
              </a:spcBef>
              <a:buBlip>
                <a:blip r:embed="rId3"/>
              </a:buBlip>
            </a:pPr>
            <a:r>
              <a:rPr lang="en-US" dirty="0" smtClean="0">
                <a:solidFill>
                  <a:srgbClr val="000099"/>
                </a:solidFill>
                <a:cs typeface="Times New Roman" panose="02020603050405020304" pitchFamily="18" charset="0"/>
              </a:rPr>
              <a:t>Rainbow table attack</a:t>
            </a:r>
          </a:p>
          <a:p>
            <a:pPr marL="804863" indent="-342900" algn="just">
              <a:spcBef>
                <a:spcPts val="600"/>
              </a:spcBef>
              <a:buBlip>
                <a:blip r:embed="rId2"/>
              </a:buBlip>
            </a:pPr>
            <a:r>
              <a:rPr lang="en-US" sz="2800" dirty="0" smtClean="0">
                <a:solidFill>
                  <a:srgbClr val="800000"/>
                </a:solidFill>
                <a:cs typeface="Times New Roman" panose="02020603050405020304" pitchFamily="18" charset="0"/>
              </a:rPr>
              <a:t>Social Engineering Attacks</a:t>
            </a:r>
            <a:endParaRPr lang="en-US" sz="2800" dirty="0">
              <a:solidFill>
                <a:srgbClr val="800000"/>
              </a:solidFill>
              <a:cs typeface="Times New Roman" panose="02020603050405020304" pitchFamily="18" charset="0"/>
            </a:endParaRPr>
          </a:p>
          <a:p>
            <a:pPr marL="1082675" lvl="1" indent="-285750" algn="just">
              <a:spcBef>
                <a:spcPts val="600"/>
              </a:spcBef>
              <a:buBlip>
                <a:blip r:embed="rId3"/>
              </a:buBlip>
            </a:pPr>
            <a:r>
              <a:rPr lang="en-US" dirty="0">
                <a:solidFill>
                  <a:srgbClr val="000099"/>
                </a:solidFill>
                <a:cs typeface="Times New Roman" panose="02020603050405020304" pitchFamily="18" charset="0"/>
              </a:rPr>
              <a:t>Password </a:t>
            </a:r>
            <a:r>
              <a:rPr lang="en-US" dirty="0" smtClean="0">
                <a:solidFill>
                  <a:srgbClr val="000099"/>
                </a:solidFill>
                <a:cs typeface="Times New Roman" panose="02020603050405020304" pitchFamily="18" charset="0"/>
              </a:rPr>
              <a:t>guessing</a:t>
            </a:r>
          </a:p>
          <a:p>
            <a:pPr marL="1082675" lvl="1" indent="-285750" algn="just">
              <a:spcBef>
                <a:spcPts val="600"/>
              </a:spcBef>
              <a:buBlip>
                <a:blip r:embed="rId3"/>
              </a:buBlip>
            </a:pPr>
            <a:r>
              <a:rPr lang="en-US" dirty="0" smtClean="0">
                <a:solidFill>
                  <a:srgbClr val="000099"/>
                </a:solidFill>
                <a:cs typeface="Times New Roman" panose="02020603050405020304" pitchFamily="18" charset="0"/>
              </a:rPr>
              <a:t>Default </a:t>
            </a:r>
            <a:r>
              <a:rPr lang="en-US" dirty="0" smtClean="0">
                <a:solidFill>
                  <a:srgbClr val="000099"/>
                </a:solidFill>
                <a:cs typeface="Times New Roman" panose="02020603050405020304" pitchFamily="18" charset="0"/>
              </a:rPr>
              <a:t>passwords</a:t>
            </a:r>
          </a:p>
          <a:p>
            <a:pPr marL="1539875" lvl="2" indent="-285750" algn="just">
              <a:spcBef>
                <a:spcPts val="600"/>
              </a:spcBef>
              <a:buBlip>
                <a:blip r:embed="rId3"/>
              </a:buBlip>
            </a:pPr>
            <a:r>
              <a:rPr lang="en-US" dirty="0">
                <a:solidFill>
                  <a:srgbClr val="000099"/>
                </a:solidFill>
                <a:cs typeface="Times New Roman" panose="02020603050405020304" pitchFamily="18" charset="0"/>
              </a:rPr>
              <a:t>Kali Linux: root, </a:t>
            </a:r>
            <a:r>
              <a:rPr lang="en-US" dirty="0" err="1">
                <a:solidFill>
                  <a:srgbClr val="000099"/>
                </a:solidFill>
                <a:cs typeface="Times New Roman" panose="02020603050405020304" pitchFamily="18" charset="0"/>
              </a:rPr>
              <a:t>toor</a:t>
            </a:r>
            <a:endParaRPr lang="en-US" dirty="0">
              <a:solidFill>
                <a:srgbClr val="000099"/>
              </a:solidFill>
              <a:cs typeface="Times New Roman" panose="02020603050405020304" pitchFamily="18" charset="0"/>
            </a:endParaRPr>
          </a:p>
          <a:p>
            <a:pPr marL="1539875" lvl="2" indent="-285750" algn="just">
              <a:spcBef>
                <a:spcPts val="600"/>
              </a:spcBef>
              <a:buBlip>
                <a:blip r:embed="rId3"/>
              </a:buBlip>
            </a:pPr>
            <a:r>
              <a:rPr lang="en-US" dirty="0" smtClean="0">
                <a:solidFill>
                  <a:srgbClr val="000099"/>
                </a:solidFill>
                <a:cs typeface="Times New Roman" panose="02020603050405020304" pitchFamily="18" charset="0"/>
              </a:rPr>
              <a:t>https</a:t>
            </a:r>
            <a:r>
              <a:rPr lang="en-US" dirty="0">
                <a:solidFill>
                  <a:srgbClr val="000099"/>
                </a:solidFill>
                <a:cs typeface="Times New Roman" panose="02020603050405020304" pitchFamily="18" charset="0"/>
              </a:rPr>
              <a:t>://</a:t>
            </a:r>
            <a:r>
              <a:rPr lang="en-US" dirty="0" smtClean="0">
                <a:solidFill>
                  <a:srgbClr val="000099"/>
                </a:solidFill>
                <a:cs typeface="Times New Roman" panose="02020603050405020304" pitchFamily="18" charset="0"/>
              </a:rPr>
              <a:t>cirt.net/passwords</a:t>
            </a:r>
            <a:endParaRPr lang="en-US" dirty="0" smtClean="0">
              <a:solidFill>
                <a:srgbClr val="000099"/>
              </a:solidFill>
              <a:cs typeface="Times New Roman" panose="02020603050405020304" pitchFamily="18" charset="0"/>
            </a:endParaRPr>
          </a:p>
          <a:p>
            <a:pPr marL="1082675" lvl="1" indent="-285750" algn="just">
              <a:spcBef>
                <a:spcPts val="600"/>
              </a:spcBef>
              <a:buBlip>
                <a:blip r:embed="rId3"/>
              </a:buBlip>
            </a:pPr>
            <a:r>
              <a:rPr lang="en-US" dirty="0" smtClean="0">
                <a:solidFill>
                  <a:srgbClr val="000099"/>
                </a:solidFill>
                <a:cs typeface="Times New Roman" panose="02020603050405020304" pitchFamily="18" charset="0"/>
              </a:rPr>
              <a:t>Phishing</a:t>
            </a:r>
            <a:endParaRPr lang="en-US" dirty="0" smtClean="0">
              <a:solidFill>
                <a:srgbClr val="000099"/>
              </a:solidFill>
              <a:cs typeface="Times New Roman" panose="02020603050405020304" pitchFamily="18" charset="0"/>
            </a:endParaRPr>
          </a:p>
          <a:p>
            <a:pPr marL="1082675" lvl="1" indent="-285750" algn="just">
              <a:spcBef>
                <a:spcPts val="600"/>
              </a:spcBef>
              <a:buBlip>
                <a:blip r:embed="rId3"/>
              </a:buBlip>
            </a:pPr>
            <a:r>
              <a:rPr lang="en-US" dirty="0" smtClean="0">
                <a:solidFill>
                  <a:srgbClr val="000099"/>
                </a:solidFill>
                <a:cs typeface="Times New Roman" panose="02020603050405020304" pitchFamily="18" charset="0"/>
              </a:rPr>
              <a:t>Shoulder surfing, etc.</a:t>
            </a:r>
          </a:p>
          <a:p>
            <a:pPr marL="1082675" lvl="1" indent="-285750" algn="just">
              <a:spcBef>
                <a:spcPts val="600"/>
              </a:spcBef>
              <a:buBlip>
                <a:blip r:embed="rId3"/>
              </a:buBlip>
            </a:pPr>
            <a:endParaRPr lang="en-US" dirty="0" smtClean="0">
              <a:solidFill>
                <a:srgbClr val="000099"/>
              </a:solidFill>
              <a:cs typeface="Times New Roman" panose="02020603050405020304" pitchFamily="18" charset="0"/>
            </a:endParaRPr>
          </a:p>
          <a:p>
            <a:pPr marL="1082675" lvl="1" indent="-285750" algn="just">
              <a:spcBef>
                <a:spcPts val="600"/>
              </a:spcBef>
              <a:buBlip>
                <a:blip r:embed="rId3"/>
              </a:buBlip>
            </a:pPr>
            <a:endParaRPr lang="en-US" dirty="0">
              <a:solidFill>
                <a:srgbClr val="000099"/>
              </a:solidFill>
              <a:cs typeface="Times New Roman" panose="02020603050405020304" pitchFamily="18" charset="0"/>
            </a:endParaRPr>
          </a:p>
          <a:p>
            <a:pPr marL="796925" lvl="1" algn="just">
              <a:spcBef>
                <a:spcPts val="600"/>
              </a:spcBef>
            </a:pPr>
            <a:endParaRPr lang="en-US" dirty="0">
              <a:solidFill>
                <a:srgbClr val="000099"/>
              </a:solidFill>
              <a:cs typeface="Times New Roman" panose="02020603050405020304" pitchFamily="18" charset="0"/>
            </a:endParaRPr>
          </a:p>
        </p:txBody>
      </p:sp>
    </p:spTree>
    <p:extLst>
      <p:ext uri="{BB962C8B-B14F-4D97-AF65-F5344CB8AC3E}">
        <p14:creationId xmlns:p14="http://schemas.microsoft.com/office/powerpoint/2010/main" val="3127757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a:solidFill>
                  <a:srgbClr val="C00000"/>
                </a:solidFill>
                <a:latin typeface="Times New Roman" panose="02020603050405020304" pitchFamily="18" charset="0"/>
                <a:cs typeface="Times New Roman" panose="02020603050405020304" pitchFamily="18" charset="0"/>
              </a:rPr>
              <a:t>Authentication</a:t>
            </a:r>
            <a:endParaRPr lang="en-US" sz="3200" b="1" dirty="0" smtClean="0">
              <a:solidFill>
                <a:srgbClr val="C00000"/>
              </a:solidFill>
              <a:latin typeface="Arial" pitchFamily="34" charset="0"/>
              <a:cs typeface="Arial" pitchFamily="34" charset="0"/>
            </a:endParaRPr>
          </a:p>
        </p:txBody>
      </p:sp>
      <p:sp>
        <p:nvSpPr>
          <p:cNvPr id="2" name="Rectangle 1"/>
          <p:cNvSpPr/>
          <p:nvPr/>
        </p:nvSpPr>
        <p:spPr>
          <a:xfrm>
            <a:off x="457200" y="1457745"/>
            <a:ext cx="7823771" cy="3046988"/>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Password</a:t>
            </a:r>
          </a:p>
          <a:p>
            <a:pPr marL="1262063" lvl="1" indent="-347663" algn="just">
              <a:spcBef>
                <a:spcPts val="600"/>
              </a:spcBef>
              <a:buBlip>
                <a:blip r:embed="rId3"/>
              </a:buBlip>
            </a:pPr>
            <a:r>
              <a:rPr lang="en-US" dirty="0" smtClean="0">
                <a:solidFill>
                  <a:srgbClr val="000099"/>
                </a:solidFill>
                <a:cs typeface="Times New Roman" panose="02020603050405020304" pitchFamily="18" charset="0"/>
              </a:rPr>
              <a:t>why </a:t>
            </a:r>
            <a:r>
              <a:rPr lang="en-US" dirty="0">
                <a:solidFill>
                  <a:srgbClr val="000099"/>
                </a:solidFill>
                <a:cs typeface="Times New Roman" panose="02020603050405020304" pitchFamily="18" charset="0"/>
              </a:rPr>
              <a:t>“something you know” is more popular than “something you have” and “something you </a:t>
            </a:r>
            <a:r>
              <a:rPr lang="en-US" dirty="0" smtClean="0">
                <a:solidFill>
                  <a:srgbClr val="000099"/>
                </a:solidFill>
                <a:cs typeface="Times New Roman" panose="02020603050405020304" pitchFamily="18" charset="0"/>
              </a:rPr>
              <a:t>are”.</a:t>
            </a:r>
          </a:p>
          <a:p>
            <a:pPr marL="1262063" lvl="1" indent="-342900" algn="just">
              <a:spcBef>
                <a:spcPts val="600"/>
              </a:spcBef>
              <a:buBlip>
                <a:blip r:embed="rId3"/>
              </a:buBlip>
            </a:pPr>
            <a:r>
              <a:rPr lang="en-US" dirty="0" smtClean="0">
                <a:solidFill>
                  <a:srgbClr val="000099"/>
                </a:solidFill>
                <a:cs typeface="Times New Roman" panose="02020603050405020304" pitchFamily="18" charset="0"/>
              </a:rPr>
              <a:t>Main </a:t>
            </a:r>
            <a:r>
              <a:rPr lang="en-US" dirty="0">
                <a:solidFill>
                  <a:srgbClr val="000099"/>
                </a:solidFill>
                <a:cs typeface="Times New Roman" panose="02020603050405020304" pitchFamily="18" charset="0"/>
              </a:rPr>
              <a:t>reason: </a:t>
            </a:r>
            <a:r>
              <a:rPr lang="en-US" dirty="0" smtClean="0">
                <a:solidFill>
                  <a:srgbClr val="000099"/>
                </a:solidFill>
                <a:cs typeface="Times New Roman" panose="02020603050405020304" pitchFamily="18" charset="0"/>
              </a:rPr>
              <a:t>cost.</a:t>
            </a:r>
          </a:p>
          <a:p>
            <a:pPr marL="1262063" lvl="1" indent="-342900" algn="just">
              <a:spcBef>
                <a:spcPts val="600"/>
              </a:spcBef>
              <a:buBlip>
                <a:blip r:embed="rId3"/>
              </a:buBlip>
            </a:pPr>
            <a:r>
              <a:rPr lang="en-US" dirty="0" smtClean="0">
                <a:solidFill>
                  <a:srgbClr val="000099"/>
                </a:solidFill>
                <a:cs typeface="Times New Roman" panose="02020603050405020304" pitchFamily="18" charset="0"/>
              </a:rPr>
              <a:t>Secondary reason: convenience</a:t>
            </a:r>
            <a:r>
              <a:rPr lang="en-US" dirty="0">
                <a:solidFill>
                  <a:srgbClr val="000099"/>
                </a:solidFill>
                <a:cs typeface="Times New Roman" panose="02020603050405020304" pitchFamily="18" charset="0"/>
              </a:rPr>
              <a:t>. </a:t>
            </a:r>
            <a:endParaRPr lang="en-US" dirty="0" smtClean="0">
              <a:solidFill>
                <a:srgbClr val="000099"/>
              </a:solidFill>
              <a:cs typeface="Times New Roman" panose="02020603050405020304" pitchFamily="18" charset="0"/>
            </a:endParaRPr>
          </a:p>
          <a:p>
            <a:pPr marL="919163" lvl="1" algn="just">
              <a:spcBef>
                <a:spcPts val="600"/>
              </a:spcBef>
            </a:pPr>
            <a:r>
              <a:rPr lang="en-US" dirty="0" smtClean="0">
                <a:solidFill>
                  <a:srgbClr val="000099"/>
                </a:solidFill>
                <a:cs typeface="Times New Roman" panose="02020603050405020304" pitchFamily="18" charset="0"/>
              </a:rPr>
              <a:t>So </a:t>
            </a:r>
            <a:r>
              <a:rPr lang="en-US" dirty="0">
                <a:solidFill>
                  <a:srgbClr val="000099"/>
                </a:solidFill>
                <a:cs typeface="Times New Roman" panose="02020603050405020304" pitchFamily="18" charset="0"/>
              </a:rPr>
              <a:t>far these have dominated over </a:t>
            </a:r>
            <a:r>
              <a:rPr lang="en-US" dirty="0" smtClean="0">
                <a:solidFill>
                  <a:srgbClr val="000099"/>
                </a:solidFill>
                <a:cs typeface="Times New Roman" panose="02020603050405020304" pitchFamily="18" charset="0"/>
              </a:rPr>
              <a:t>security.</a:t>
            </a:r>
          </a:p>
        </p:txBody>
      </p:sp>
    </p:spTree>
    <p:extLst>
      <p:ext uri="{BB962C8B-B14F-4D97-AF65-F5344CB8AC3E}">
        <p14:creationId xmlns:p14="http://schemas.microsoft.com/office/powerpoint/2010/main" val="165333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457200" y="1457745"/>
            <a:ext cx="7823771" cy="3262432"/>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Key Vs. Password</a:t>
            </a:r>
            <a:endParaRPr lang="en-US" sz="2800" dirty="0" smtClean="0">
              <a:solidFill>
                <a:srgbClr val="000099"/>
              </a:solidFill>
              <a:cs typeface="Times New Roman" panose="02020603050405020304" pitchFamily="18" charset="0"/>
            </a:endParaRPr>
          </a:p>
          <a:p>
            <a:pPr marL="1262063" lvl="1" indent="-347663" algn="just">
              <a:spcBef>
                <a:spcPts val="600"/>
              </a:spcBef>
              <a:buBlip>
                <a:blip r:embed="rId3"/>
              </a:buBlip>
            </a:pPr>
            <a:r>
              <a:rPr lang="en-US" dirty="0">
                <a:solidFill>
                  <a:srgbClr val="000099"/>
                </a:solidFill>
                <a:cs typeface="Times New Roman" panose="02020603050405020304" pitchFamily="18" charset="0"/>
              </a:rPr>
              <a:t>Suppose we have an attacker: </a:t>
            </a:r>
            <a:r>
              <a:rPr lang="en-US" dirty="0" smtClean="0">
                <a:solidFill>
                  <a:srgbClr val="000099"/>
                </a:solidFill>
                <a:cs typeface="Times New Roman" panose="02020603050405020304" pitchFamily="18" charset="0"/>
              </a:rPr>
              <a:t>Vince</a:t>
            </a:r>
          </a:p>
          <a:p>
            <a:pPr marL="1262063" lvl="1" indent="-347663" algn="just">
              <a:spcBef>
                <a:spcPts val="600"/>
              </a:spcBef>
              <a:buBlip>
                <a:blip r:embed="rId3"/>
              </a:buBlip>
            </a:pPr>
            <a:r>
              <a:rPr lang="en-US" dirty="0" smtClean="0">
                <a:solidFill>
                  <a:srgbClr val="000099"/>
                </a:solidFill>
                <a:cs typeface="Times New Roman" panose="02020603050405020304" pitchFamily="18" charset="0"/>
              </a:rPr>
              <a:t>Vince </a:t>
            </a:r>
            <a:r>
              <a:rPr lang="en-US" dirty="0">
                <a:solidFill>
                  <a:srgbClr val="000099"/>
                </a:solidFill>
                <a:cs typeface="Times New Roman" panose="02020603050405020304" pitchFamily="18" charset="0"/>
              </a:rPr>
              <a:t>is confronted with a 64-bit cryptographic key. This can generate 2</a:t>
            </a:r>
            <a:r>
              <a:rPr lang="en-US" baseline="30000" dirty="0">
                <a:solidFill>
                  <a:srgbClr val="000099"/>
                </a:solidFill>
                <a:cs typeface="Times New Roman" panose="02020603050405020304" pitchFamily="18" charset="0"/>
              </a:rPr>
              <a:t>64</a:t>
            </a:r>
            <a:r>
              <a:rPr lang="en-US" dirty="0">
                <a:solidFill>
                  <a:srgbClr val="000099"/>
                </a:solidFill>
                <a:cs typeface="Times New Roman" panose="02020603050405020304" pitchFamily="18" charset="0"/>
              </a:rPr>
              <a:t> possible keys, and, if the key was chosen at random (and assuming that crypto algorithm is secured), Vince must on average try 2</a:t>
            </a:r>
            <a:r>
              <a:rPr lang="en-US" baseline="30000" dirty="0">
                <a:solidFill>
                  <a:srgbClr val="000099"/>
                </a:solidFill>
                <a:cs typeface="Times New Roman" panose="02020603050405020304" pitchFamily="18" charset="0"/>
              </a:rPr>
              <a:t>63</a:t>
            </a:r>
            <a:r>
              <a:rPr lang="en-US" dirty="0">
                <a:solidFill>
                  <a:srgbClr val="000099"/>
                </a:solidFill>
                <a:cs typeface="Times New Roman" panose="02020603050405020304" pitchFamily="18" charset="0"/>
              </a:rPr>
              <a:t> keys before he expects to find the correct </a:t>
            </a:r>
            <a:r>
              <a:rPr lang="en-US" dirty="0" smtClean="0">
                <a:solidFill>
                  <a:srgbClr val="000099"/>
                </a:solidFill>
                <a:cs typeface="Times New Roman" panose="02020603050405020304" pitchFamily="18" charset="0"/>
              </a:rPr>
              <a:t>one</a:t>
            </a:r>
          </a:p>
        </p:txBody>
      </p:sp>
    </p:spTree>
    <p:extLst>
      <p:ext uri="{BB962C8B-B14F-4D97-AF65-F5344CB8AC3E}">
        <p14:creationId xmlns:p14="http://schemas.microsoft.com/office/powerpoint/2010/main" val="2699956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457200" y="1457745"/>
            <a:ext cx="7823771" cy="4001095"/>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Key Vs. Password</a:t>
            </a:r>
            <a:endParaRPr lang="en-US" sz="2800" dirty="0">
              <a:solidFill>
                <a:srgbClr val="000099"/>
              </a:solidFill>
              <a:cs typeface="Times New Roman" panose="02020603050405020304" pitchFamily="18" charset="0"/>
            </a:endParaRPr>
          </a:p>
          <a:p>
            <a:pPr marL="1262063" lvl="1" indent="-342900" algn="just">
              <a:spcBef>
                <a:spcPts val="600"/>
              </a:spcBef>
              <a:buBlip>
                <a:blip r:embed="rId3"/>
              </a:buBlip>
            </a:pPr>
            <a:r>
              <a:rPr lang="en-US" dirty="0" smtClean="0">
                <a:solidFill>
                  <a:srgbClr val="000099"/>
                </a:solidFill>
                <a:cs typeface="Times New Roman" panose="02020603050405020304" pitchFamily="18" charset="0"/>
              </a:rPr>
              <a:t>Now suppose Vince is confronted with a password that is known to be 8 characters long, with 256 (2</a:t>
            </a:r>
            <a:r>
              <a:rPr lang="en-US" baseline="30000" dirty="0" smtClean="0">
                <a:solidFill>
                  <a:srgbClr val="000099"/>
                </a:solidFill>
                <a:cs typeface="Times New Roman" panose="02020603050405020304" pitchFamily="18" charset="0"/>
              </a:rPr>
              <a:t>8</a:t>
            </a:r>
            <a:r>
              <a:rPr lang="en-US" dirty="0" smtClean="0">
                <a:solidFill>
                  <a:srgbClr val="000099"/>
                </a:solidFill>
                <a:cs typeface="Times New Roman" panose="02020603050405020304" pitchFamily="18" charset="0"/>
              </a:rPr>
              <a:t>) possible choices for each character and total number of possible passwords = 256</a:t>
            </a:r>
            <a:r>
              <a:rPr lang="en-US" baseline="30000" dirty="0" smtClean="0">
                <a:solidFill>
                  <a:srgbClr val="000099"/>
                </a:solidFill>
                <a:cs typeface="Times New Roman" panose="02020603050405020304" pitchFamily="18" charset="0"/>
              </a:rPr>
              <a:t>8</a:t>
            </a:r>
            <a:r>
              <a:rPr lang="en-US" dirty="0" smtClean="0">
                <a:solidFill>
                  <a:srgbClr val="000099"/>
                </a:solidFill>
                <a:cs typeface="Times New Roman" panose="02020603050405020304" pitchFamily="18" charset="0"/>
              </a:rPr>
              <a:t> = 2</a:t>
            </a:r>
            <a:r>
              <a:rPr lang="en-US" baseline="30000" dirty="0" smtClean="0">
                <a:solidFill>
                  <a:srgbClr val="000099"/>
                </a:solidFill>
                <a:cs typeface="Times New Roman" panose="02020603050405020304" pitchFamily="18" charset="0"/>
              </a:rPr>
              <a:t>64</a:t>
            </a:r>
            <a:r>
              <a:rPr lang="en-US" dirty="0" smtClean="0">
                <a:solidFill>
                  <a:srgbClr val="000099"/>
                </a:solidFill>
                <a:cs typeface="Times New Roman" panose="02020603050405020304" pitchFamily="18" charset="0"/>
              </a:rPr>
              <a:t>.</a:t>
            </a:r>
          </a:p>
          <a:p>
            <a:pPr marL="1262063" lvl="1" indent="-342900" algn="just">
              <a:spcBef>
                <a:spcPts val="600"/>
              </a:spcBef>
              <a:buBlip>
                <a:blip r:embed="rId3"/>
              </a:buBlip>
            </a:pPr>
            <a:r>
              <a:rPr lang="en-US" dirty="0" smtClean="0">
                <a:solidFill>
                  <a:srgbClr val="000099"/>
                </a:solidFill>
                <a:cs typeface="Times New Roman" panose="02020603050405020304" pitchFamily="18" charset="0"/>
              </a:rPr>
              <a:t> This appears to be equivalent to the key search problem, but not so because users do not select their passwords at random. They select themselves so that they can remember it. </a:t>
            </a:r>
          </a:p>
        </p:txBody>
      </p:sp>
    </p:spTree>
    <p:extLst>
      <p:ext uri="{BB962C8B-B14F-4D97-AF65-F5344CB8AC3E}">
        <p14:creationId xmlns:p14="http://schemas.microsoft.com/office/powerpoint/2010/main" val="1336445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457200" y="1457745"/>
            <a:ext cx="7823771" cy="2893100"/>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Key Vs. Password</a:t>
            </a:r>
            <a:endParaRPr lang="en-US" sz="2800" dirty="0">
              <a:solidFill>
                <a:srgbClr val="000099"/>
              </a:solidFill>
              <a:cs typeface="Times New Roman" panose="02020603050405020304" pitchFamily="18" charset="0"/>
            </a:endParaRPr>
          </a:p>
          <a:p>
            <a:pPr marL="1262063" lvl="1" indent="-342900" algn="just">
              <a:spcBef>
                <a:spcPts val="600"/>
              </a:spcBef>
              <a:buBlip>
                <a:blip r:embed="rId3"/>
              </a:buBlip>
            </a:pPr>
            <a:r>
              <a:rPr lang="en-US" i="1" dirty="0" smtClean="0">
                <a:solidFill>
                  <a:srgbClr val="000099"/>
                </a:solidFill>
                <a:cs typeface="Times New Roman" panose="02020603050405020304" pitchFamily="18" charset="0"/>
              </a:rPr>
              <a:t>Consequence</a:t>
            </a:r>
            <a:r>
              <a:rPr lang="en-US" dirty="0">
                <a:solidFill>
                  <a:srgbClr val="000099"/>
                </a:solidFill>
                <a:cs typeface="Times New Roman" panose="02020603050405020304" pitchFamily="18" charset="0"/>
              </a:rPr>
              <a:t>: Vince can make far fewer than 2</a:t>
            </a:r>
            <a:r>
              <a:rPr lang="en-US" baseline="30000" dirty="0">
                <a:solidFill>
                  <a:srgbClr val="000099"/>
                </a:solidFill>
                <a:cs typeface="Times New Roman" panose="02020603050405020304" pitchFamily="18" charset="0"/>
              </a:rPr>
              <a:t>63</a:t>
            </a:r>
            <a:r>
              <a:rPr lang="en-US" dirty="0">
                <a:solidFill>
                  <a:srgbClr val="000099"/>
                </a:solidFill>
                <a:cs typeface="Times New Roman" panose="02020603050405020304" pitchFamily="18" charset="0"/>
              </a:rPr>
              <a:t> guesses to crack a </a:t>
            </a:r>
            <a:r>
              <a:rPr lang="en-US" dirty="0" smtClean="0">
                <a:solidFill>
                  <a:srgbClr val="000099"/>
                </a:solidFill>
                <a:cs typeface="Times New Roman" panose="02020603050405020304" pitchFamily="18" charset="0"/>
              </a:rPr>
              <a:t>password</a:t>
            </a:r>
          </a:p>
          <a:p>
            <a:pPr marL="1262063" lvl="1" indent="-342900" algn="just">
              <a:spcBef>
                <a:spcPts val="600"/>
              </a:spcBef>
              <a:buBlip>
                <a:blip r:embed="rId3"/>
              </a:buBlip>
            </a:pPr>
            <a:r>
              <a:rPr lang="en-US" i="1" dirty="0" smtClean="0">
                <a:solidFill>
                  <a:srgbClr val="000099"/>
                </a:solidFill>
                <a:cs typeface="Times New Roman" panose="02020603050405020304" pitchFamily="18" charset="0"/>
              </a:rPr>
              <a:t>Example</a:t>
            </a:r>
            <a:r>
              <a:rPr lang="en-US" dirty="0" smtClean="0">
                <a:solidFill>
                  <a:srgbClr val="000099"/>
                </a:solidFill>
                <a:cs typeface="Times New Roman" panose="02020603050405020304" pitchFamily="18" charset="0"/>
              </a:rPr>
              <a:t>: </a:t>
            </a:r>
            <a:r>
              <a:rPr lang="en-US" dirty="0">
                <a:solidFill>
                  <a:srgbClr val="000099"/>
                </a:solidFill>
                <a:cs typeface="Times New Roman" panose="02020603050405020304" pitchFamily="18" charset="0"/>
              </a:rPr>
              <a:t>A carefully selected "dictionary" of 2</a:t>
            </a:r>
            <a:r>
              <a:rPr lang="en-US" baseline="30000" dirty="0">
                <a:solidFill>
                  <a:srgbClr val="000099"/>
                </a:solidFill>
                <a:cs typeface="Times New Roman" panose="02020603050405020304" pitchFamily="18" charset="0"/>
              </a:rPr>
              <a:t>20</a:t>
            </a:r>
            <a:r>
              <a:rPr lang="en-US" dirty="0">
                <a:solidFill>
                  <a:srgbClr val="000099"/>
                </a:solidFill>
                <a:cs typeface="Times New Roman" panose="02020603050405020304" pitchFamily="18" charset="0"/>
              </a:rPr>
              <a:t> </a:t>
            </a:r>
            <a:r>
              <a:rPr lang="en-US" dirty="0">
                <a:solidFill>
                  <a:srgbClr val="000099"/>
                </a:solidFill>
                <a:cs typeface="Times New Roman" panose="02020603050405020304" pitchFamily="18" charset="0"/>
                <a:sym typeface="Symbol"/>
              </a:rPr>
              <a:t></a:t>
            </a:r>
            <a:r>
              <a:rPr lang="en-US" dirty="0">
                <a:solidFill>
                  <a:srgbClr val="000099"/>
                </a:solidFill>
                <a:cs typeface="Times New Roman" panose="02020603050405020304" pitchFamily="18" charset="0"/>
              </a:rPr>
              <a:t> 1,000,000 passwords would likely give Vince a reasonable probability of cracking any given </a:t>
            </a:r>
            <a:r>
              <a:rPr lang="en-US" dirty="0" smtClean="0">
                <a:solidFill>
                  <a:srgbClr val="000099"/>
                </a:solidFill>
                <a:cs typeface="Times New Roman" panose="02020603050405020304" pitchFamily="18" charset="0"/>
              </a:rPr>
              <a:t>password.</a:t>
            </a:r>
          </a:p>
        </p:txBody>
      </p:sp>
    </p:spTree>
    <p:extLst>
      <p:ext uri="{BB962C8B-B14F-4D97-AF65-F5344CB8AC3E}">
        <p14:creationId xmlns:p14="http://schemas.microsoft.com/office/powerpoint/2010/main" val="1691973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457200" y="1457745"/>
            <a:ext cx="7823771" cy="3647152"/>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Key Vs. Password</a:t>
            </a:r>
            <a:endParaRPr lang="en-US" sz="2800" dirty="0">
              <a:solidFill>
                <a:srgbClr val="000099"/>
              </a:solidFill>
              <a:cs typeface="Times New Roman" panose="02020603050405020304" pitchFamily="18" charset="0"/>
            </a:endParaRPr>
          </a:p>
          <a:p>
            <a:pPr marL="1262063" lvl="1" indent="-342900" algn="just">
              <a:spcBef>
                <a:spcPts val="600"/>
              </a:spcBef>
              <a:buBlip>
                <a:blip r:embed="rId3"/>
              </a:buBlip>
            </a:pPr>
            <a:r>
              <a:rPr lang="en-US" dirty="0" smtClean="0">
                <a:solidFill>
                  <a:srgbClr val="000099"/>
                </a:solidFill>
                <a:cs typeface="Times New Roman" panose="02020603050405020304" pitchFamily="18" charset="0"/>
              </a:rPr>
              <a:t>On the other hand, if </a:t>
            </a:r>
            <a:r>
              <a:rPr lang="en-US" dirty="0">
                <a:solidFill>
                  <a:srgbClr val="000099"/>
                </a:solidFill>
                <a:cs typeface="Times New Roman" panose="02020603050405020304" pitchFamily="18" charset="0"/>
              </a:rPr>
              <a:t>Vince were to try to find a randomly generated 64-bit key by trying any set of 2</a:t>
            </a:r>
            <a:r>
              <a:rPr lang="en-US" baseline="30000" dirty="0">
                <a:solidFill>
                  <a:srgbClr val="000099"/>
                </a:solidFill>
                <a:cs typeface="Times New Roman" panose="02020603050405020304" pitchFamily="18" charset="0"/>
              </a:rPr>
              <a:t>20</a:t>
            </a:r>
            <a:r>
              <a:rPr lang="en-US" dirty="0">
                <a:solidFill>
                  <a:srgbClr val="000099"/>
                </a:solidFill>
                <a:cs typeface="Times New Roman" panose="02020603050405020304" pitchFamily="18" charset="0"/>
              </a:rPr>
              <a:t> possible keys, </a:t>
            </a:r>
            <a:r>
              <a:rPr lang="en-US" dirty="0" smtClean="0">
                <a:solidFill>
                  <a:srgbClr val="000099"/>
                </a:solidFill>
                <a:cs typeface="Times New Roman" panose="02020603050405020304" pitchFamily="18" charset="0"/>
              </a:rPr>
              <a:t>his chances </a:t>
            </a:r>
            <a:r>
              <a:rPr lang="en-US" dirty="0">
                <a:solidFill>
                  <a:srgbClr val="000099"/>
                </a:solidFill>
                <a:cs typeface="Times New Roman" panose="02020603050405020304" pitchFamily="18" charset="0"/>
              </a:rPr>
              <a:t>of success would be a mere, 2</a:t>
            </a:r>
            <a:r>
              <a:rPr lang="en-US" baseline="30000" dirty="0">
                <a:solidFill>
                  <a:srgbClr val="000099"/>
                </a:solidFill>
                <a:cs typeface="Times New Roman" panose="02020603050405020304" pitchFamily="18" charset="0"/>
              </a:rPr>
              <a:t>20</a:t>
            </a:r>
            <a:r>
              <a:rPr lang="en-US" dirty="0">
                <a:solidFill>
                  <a:srgbClr val="000099"/>
                </a:solidFill>
                <a:cs typeface="Times New Roman" panose="02020603050405020304" pitchFamily="18" charset="0"/>
              </a:rPr>
              <a:t>/2</a:t>
            </a:r>
            <a:r>
              <a:rPr lang="en-US" baseline="30000" dirty="0">
                <a:solidFill>
                  <a:srgbClr val="000099"/>
                </a:solidFill>
                <a:cs typeface="Times New Roman" panose="02020603050405020304" pitchFamily="18" charset="0"/>
              </a:rPr>
              <a:t>64</a:t>
            </a:r>
            <a:r>
              <a:rPr lang="en-US" dirty="0">
                <a:solidFill>
                  <a:srgbClr val="000099"/>
                </a:solidFill>
                <a:cs typeface="Times New Roman" panose="02020603050405020304" pitchFamily="18" charset="0"/>
              </a:rPr>
              <a:t> = </a:t>
            </a:r>
            <a:r>
              <a:rPr lang="en-US" dirty="0" smtClean="0">
                <a:solidFill>
                  <a:srgbClr val="000099"/>
                </a:solidFill>
                <a:cs typeface="Times New Roman" panose="02020603050405020304" pitchFamily="18" charset="0"/>
              </a:rPr>
              <a:t>1/2</a:t>
            </a:r>
            <a:r>
              <a:rPr lang="en-US" baseline="30000" dirty="0">
                <a:solidFill>
                  <a:srgbClr val="000099"/>
                </a:solidFill>
                <a:cs typeface="Times New Roman" panose="02020603050405020304" pitchFamily="18" charset="0"/>
              </a:rPr>
              <a:t>4</a:t>
            </a:r>
            <a:r>
              <a:rPr lang="en-US" baseline="30000" dirty="0" smtClean="0">
                <a:solidFill>
                  <a:srgbClr val="000099"/>
                </a:solidFill>
                <a:cs typeface="Times New Roman" panose="02020603050405020304" pitchFamily="18" charset="0"/>
              </a:rPr>
              <a:t>4</a:t>
            </a:r>
            <a:r>
              <a:rPr lang="en-US" dirty="0" smtClean="0">
                <a:solidFill>
                  <a:srgbClr val="000099"/>
                </a:solidFill>
                <a:cs typeface="Times New Roman" panose="02020603050405020304" pitchFamily="18" charset="0"/>
              </a:rPr>
              <a:t> </a:t>
            </a:r>
            <a:r>
              <a:rPr lang="en-US" dirty="0">
                <a:solidFill>
                  <a:srgbClr val="000099"/>
                </a:solidFill>
                <a:cs typeface="Times New Roman" panose="02020603050405020304" pitchFamily="18" charset="0"/>
              </a:rPr>
              <a:t>or less than 1 in 17 trillion. </a:t>
            </a:r>
            <a:endParaRPr lang="en-US" dirty="0" smtClean="0">
              <a:solidFill>
                <a:srgbClr val="000099"/>
              </a:solidFill>
              <a:cs typeface="Times New Roman" panose="02020603050405020304" pitchFamily="18" charset="0"/>
            </a:endParaRPr>
          </a:p>
          <a:p>
            <a:pPr marL="1262063" lvl="1" indent="-342900" algn="just">
              <a:spcBef>
                <a:spcPts val="600"/>
              </a:spcBef>
              <a:buBlip>
                <a:blip r:embed="rId3"/>
              </a:buBlip>
            </a:pPr>
            <a:r>
              <a:rPr lang="en-US" dirty="0" smtClean="0">
                <a:solidFill>
                  <a:srgbClr val="000099"/>
                </a:solidFill>
                <a:cs typeface="Times New Roman" panose="02020603050405020304" pitchFamily="18" charset="0"/>
              </a:rPr>
              <a:t>Thus</a:t>
            </a:r>
            <a:r>
              <a:rPr lang="en-US" dirty="0">
                <a:solidFill>
                  <a:srgbClr val="000099"/>
                </a:solidFill>
                <a:cs typeface="Times New Roman" panose="02020603050405020304" pitchFamily="18" charset="0"/>
              </a:rPr>
              <a:t>, the non-randomness of passwords is at the root of many of problems with passwords</a:t>
            </a:r>
          </a:p>
          <a:p>
            <a:pPr marL="1262063" lvl="1" indent="-342900" algn="just">
              <a:spcBef>
                <a:spcPts val="600"/>
              </a:spcBef>
              <a:buBlip>
                <a:blip r:embed="rId3"/>
              </a:buBlip>
            </a:pPr>
            <a:endParaRPr lang="en-US" sz="2000" dirty="0" smtClean="0">
              <a:solidFill>
                <a:srgbClr val="000099"/>
              </a:solidFill>
              <a:latin typeface="+mn-lt"/>
            </a:endParaRPr>
          </a:p>
        </p:txBody>
      </p:sp>
    </p:spTree>
    <p:extLst>
      <p:ext uri="{BB962C8B-B14F-4D97-AF65-F5344CB8AC3E}">
        <p14:creationId xmlns:p14="http://schemas.microsoft.com/office/powerpoint/2010/main" val="4264976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3200" b="1" dirty="0" smtClean="0">
                <a:solidFill>
                  <a:srgbClr val="C00000"/>
                </a:solidFill>
                <a:latin typeface="Times New Roman" panose="02020603050405020304" pitchFamily="18" charset="0"/>
                <a:cs typeface="Times New Roman" panose="02020603050405020304" pitchFamily="18" charset="0"/>
              </a:rPr>
              <a:t>Authentication</a:t>
            </a:r>
          </a:p>
        </p:txBody>
      </p:sp>
      <p:sp>
        <p:nvSpPr>
          <p:cNvPr id="2" name="Rectangle 1"/>
          <p:cNvSpPr/>
          <p:nvPr/>
        </p:nvSpPr>
        <p:spPr>
          <a:xfrm>
            <a:off x="457200" y="1457745"/>
            <a:ext cx="7823771" cy="3708708"/>
          </a:xfrm>
          <a:prstGeom prst="rect">
            <a:avLst/>
          </a:prstGeom>
        </p:spPr>
        <p:txBody>
          <a:bodyPr wrap="square">
            <a:spAutoFit/>
          </a:bodyPr>
          <a:lstStyle/>
          <a:p>
            <a:pPr marL="804863" lvl="0" indent="-342900" algn="just">
              <a:spcBef>
                <a:spcPts val="600"/>
              </a:spcBef>
              <a:buBlip>
                <a:blip r:embed="rId2"/>
              </a:buBlip>
            </a:pPr>
            <a:r>
              <a:rPr lang="en-US" sz="2800" dirty="0" smtClean="0">
                <a:solidFill>
                  <a:srgbClr val="800000"/>
                </a:solidFill>
                <a:cs typeface="Times New Roman" panose="02020603050405020304" pitchFamily="18" charset="0"/>
              </a:rPr>
              <a:t>Choosing Passwords</a:t>
            </a:r>
            <a:endParaRPr lang="en-US" sz="2800" dirty="0">
              <a:solidFill>
                <a:srgbClr val="000099"/>
              </a:solidFill>
              <a:cs typeface="Times New Roman" panose="02020603050405020304" pitchFamily="18" charset="0"/>
            </a:endParaRPr>
          </a:p>
          <a:p>
            <a:pPr marL="1262063" lvl="1" indent="-342900" algn="just">
              <a:spcBef>
                <a:spcPts val="600"/>
              </a:spcBef>
              <a:buBlip>
                <a:blip r:embed="rId3"/>
              </a:buBlip>
            </a:pPr>
            <a:r>
              <a:rPr lang="en-US" dirty="0" smtClean="0">
                <a:solidFill>
                  <a:srgbClr val="000099"/>
                </a:solidFill>
                <a:cs typeface="Times New Roman" panose="02020603050405020304" pitchFamily="18" charset="0"/>
              </a:rPr>
              <a:t>Compare </a:t>
            </a:r>
            <a:r>
              <a:rPr lang="en-US" dirty="0">
                <a:solidFill>
                  <a:srgbClr val="000099"/>
                </a:solidFill>
                <a:cs typeface="Times New Roman" panose="02020603050405020304" pitchFamily="18" charset="0"/>
              </a:rPr>
              <a:t>the following sets of passwords:</a:t>
            </a:r>
          </a:p>
          <a:p>
            <a:pPr marL="1312863">
              <a:spcBef>
                <a:spcPts val="600"/>
              </a:spcBef>
              <a:tabLst>
                <a:tab pos="5262563" algn="l"/>
              </a:tabLst>
            </a:pPr>
            <a:r>
              <a:rPr lang="en-US" i="1" dirty="0">
                <a:cs typeface="Times New Roman" panose="02020603050405020304" pitchFamily="18" charset="0"/>
              </a:rPr>
              <a:t>Frank	</a:t>
            </a:r>
            <a:r>
              <a:rPr lang="en-US" i="1" dirty="0" err="1">
                <a:cs typeface="Times New Roman" panose="02020603050405020304" pitchFamily="18" charset="0"/>
              </a:rPr>
              <a:t>jfIet</a:t>
            </a:r>
            <a:r>
              <a:rPr lang="en-US" i="1" dirty="0">
                <a:cs typeface="Times New Roman" panose="02020603050405020304" pitchFamily="18" charset="0"/>
              </a:rPr>
              <a:t>(*43j-Enno+y</a:t>
            </a:r>
            <a:endParaRPr lang="en-US" dirty="0">
              <a:cs typeface="Times New Roman" panose="02020603050405020304" pitchFamily="18" charset="0"/>
            </a:endParaRPr>
          </a:p>
          <a:p>
            <a:pPr marL="1312863">
              <a:tabLst>
                <a:tab pos="5262563" algn="l"/>
              </a:tabLst>
            </a:pPr>
            <a:r>
              <a:rPr lang="en-US" i="1" dirty="0">
                <a:cs typeface="Times New Roman" panose="02020603050405020304" pitchFamily="18" charset="0"/>
              </a:rPr>
              <a:t>Pikachu	123098345986</a:t>
            </a:r>
            <a:endParaRPr lang="en-US" dirty="0">
              <a:cs typeface="Times New Roman" panose="02020603050405020304" pitchFamily="18" charset="0"/>
            </a:endParaRPr>
          </a:p>
          <a:p>
            <a:pPr marL="1312863">
              <a:tabLst>
                <a:tab pos="5262563" algn="l"/>
              </a:tabLst>
            </a:pPr>
            <a:r>
              <a:rPr lang="en-US" i="1" dirty="0">
                <a:cs typeface="Times New Roman" panose="02020603050405020304" pitchFamily="18" charset="0"/>
              </a:rPr>
              <a:t>10251960	</a:t>
            </a:r>
            <a:r>
              <a:rPr lang="en-US" i="1" dirty="0" err="1">
                <a:cs typeface="Times New Roman" panose="02020603050405020304" pitchFamily="18" charset="0"/>
              </a:rPr>
              <a:t>PoKeMoNN</a:t>
            </a:r>
            <a:endParaRPr lang="en-US" dirty="0">
              <a:cs typeface="Times New Roman" panose="02020603050405020304" pitchFamily="18" charset="0"/>
            </a:endParaRPr>
          </a:p>
          <a:p>
            <a:pPr marL="1312863">
              <a:tabLst>
                <a:tab pos="5262563" algn="l"/>
              </a:tabLst>
            </a:pPr>
            <a:r>
              <a:rPr lang="en-US" i="1" dirty="0" err="1">
                <a:cs typeface="Times New Roman" panose="02020603050405020304" pitchFamily="18" charset="0"/>
              </a:rPr>
              <a:t>AustinKing</a:t>
            </a:r>
            <a:r>
              <a:rPr lang="en-US" i="1" dirty="0">
                <a:cs typeface="Times New Roman" panose="02020603050405020304" pitchFamily="18" charset="0"/>
              </a:rPr>
              <a:t>	FSa7Yeaago</a:t>
            </a:r>
            <a:endParaRPr lang="en-US" dirty="0">
              <a:cs typeface="Times New Roman" panose="02020603050405020304" pitchFamily="18" charset="0"/>
            </a:endParaRPr>
          </a:p>
          <a:p>
            <a:pPr>
              <a:spcBef>
                <a:spcPts val="600"/>
              </a:spcBef>
              <a:tabLst>
                <a:tab pos="973138" algn="l"/>
                <a:tab pos="5146675" algn="l"/>
              </a:tabLst>
            </a:pPr>
            <a:r>
              <a:rPr lang="en-US" i="1" dirty="0" smtClean="0">
                <a:cs typeface="Times New Roman" panose="02020603050405020304" pitchFamily="18" charset="0"/>
              </a:rPr>
              <a:t>	</a:t>
            </a:r>
            <a:r>
              <a:rPr lang="en-US" dirty="0" smtClean="0">
                <a:solidFill>
                  <a:srgbClr val="000099"/>
                </a:solidFill>
                <a:cs typeface="Times New Roman" panose="02020603050405020304" pitchFamily="18" charset="0"/>
              </a:rPr>
              <a:t>Easy </a:t>
            </a:r>
            <a:r>
              <a:rPr lang="en-US" dirty="0">
                <a:solidFill>
                  <a:srgbClr val="000099"/>
                </a:solidFill>
                <a:cs typeface="Times New Roman" panose="02020603050405020304" pitchFamily="18" charset="0"/>
              </a:rPr>
              <a:t>to </a:t>
            </a:r>
            <a:r>
              <a:rPr lang="en-US" dirty="0" smtClean="0">
                <a:solidFill>
                  <a:srgbClr val="000099"/>
                </a:solidFill>
                <a:cs typeface="Times New Roman" panose="02020603050405020304" pitchFamily="18" charset="0"/>
              </a:rPr>
              <a:t>remember	Hard </a:t>
            </a:r>
            <a:r>
              <a:rPr lang="en-US" dirty="0">
                <a:solidFill>
                  <a:srgbClr val="000099"/>
                </a:solidFill>
                <a:cs typeface="Times New Roman" panose="02020603050405020304" pitchFamily="18" charset="0"/>
              </a:rPr>
              <a:t>to crack </a:t>
            </a:r>
            <a:endParaRPr lang="en-US" dirty="0" smtClean="0">
              <a:solidFill>
                <a:srgbClr val="000099"/>
              </a:solidFill>
              <a:cs typeface="Times New Roman" panose="02020603050405020304" pitchFamily="18" charset="0"/>
            </a:endParaRPr>
          </a:p>
          <a:p>
            <a:pPr>
              <a:tabLst>
                <a:tab pos="973138" algn="l"/>
                <a:tab pos="5146675" algn="l"/>
              </a:tabLst>
            </a:pPr>
            <a:r>
              <a:rPr lang="en-US" dirty="0" smtClean="0">
                <a:solidFill>
                  <a:srgbClr val="000099"/>
                </a:solidFill>
                <a:cs typeface="Times New Roman" panose="02020603050405020304" pitchFamily="18" charset="0"/>
              </a:rPr>
              <a:t>	easy </a:t>
            </a:r>
            <a:r>
              <a:rPr lang="en-US" dirty="0">
                <a:solidFill>
                  <a:srgbClr val="000099"/>
                </a:solidFill>
                <a:cs typeface="Times New Roman" panose="02020603050405020304" pitchFamily="18" charset="0"/>
              </a:rPr>
              <a:t>to crack	</a:t>
            </a:r>
            <a:r>
              <a:rPr lang="en-US" dirty="0" smtClean="0">
                <a:solidFill>
                  <a:srgbClr val="000099"/>
                </a:solidFill>
                <a:cs typeface="Times New Roman" panose="02020603050405020304" pitchFamily="18" charset="0"/>
              </a:rPr>
              <a:t>hard to remember</a:t>
            </a:r>
          </a:p>
          <a:p>
            <a:pPr>
              <a:tabLst>
                <a:tab pos="973138" algn="l"/>
                <a:tab pos="5146675" algn="l"/>
              </a:tabLst>
            </a:pPr>
            <a:endParaRPr lang="en-US" dirty="0">
              <a:solidFill>
                <a:srgbClr val="000099"/>
              </a:solidFill>
              <a:cs typeface="Times New Roman" panose="02020603050405020304" pitchFamily="18" charset="0"/>
            </a:endParaRPr>
          </a:p>
        </p:txBody>
      </p:sp>
    </p:spTree>
    <p:extLst>
      <p:ext uri="{BB962C8B-B14F-4D97-AF65-F5344CB8AC3E}">
        <p14:creationId xmlns:p14="http://schemas.microsoft.com/office/powerpoint/2010/main" val="770078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17990</TotalTime>
  <Words>1542</Words>
  <Application>Microsoft Office PowerPoint</Application>
  <PresentationFormat>On-screen Show (4:3)</PresentationFormat>
  <Paragraphs>223</Paragraphs>
  <Slides>35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Cambria Math</vt:lpstr>
      <vt:lpstr>Symbol</vt:lpstr>
      <vt:lpstr>Times New Roman</vt:lpstr>
      <vt:lpstr>Wingdings</vt:lpstr>
      <vt:lpstr>Blank Presentation</vt:lpstr>
      <vt:lpstr>Custom Design</vt:lpstr>
      <vt:lpstr>PowerPoint Presentation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Password Creation</vt:lpstr>
      <vt:lpstr>Authentication</vt:lpstr>
      <vt:lpstr>Password Verification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Types of Password Attacks</vt:lpstr>
      <vt:lpstr>Types of Password Attacks</vt:lpstr>
    </vt:vector>
  </TitlesOfParts>
  <Company>MSFT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Phil Bernstein</dc:creator>
  <cp:lastModifiedBy>Maddumala, Mahesh N. (UMKC-Student)</cp:lastModifiedBy>
  <cp:revision>590</cp:revision>
  <cp:lastPrinted>2001-01-03T18:16:48Z</cp:lastPrinted>
  <dcterms:created xsi:type="dcterms:W3CDTF">1996-12-18T00:07:49Z</dcterms:created>
  <dcterms:modified xsi:type="dcterms:W3CDTF">2017-06-07T22:28:14Z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