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33" r:id="rId2"/>
  </p:sldMasterIdLst>
  <p:notesMasterIdLst>
    <p:notesMasterId r:id="rId21"/>
  </p:notesMasterIdLst>
  <p:handoutMasterIdLst>
    <p:handoutMasterId r:id="rId22"/>
  </p:handoutMasterIdLst>
  <p:sldIdLst>
    <p:sldId id="452" r:id="rId3"/>
    <p:sldId id="398" r:id="rId4"/>
    <p:sldId id="462" r:id="rId5"/>
    <p:sldId id="399" r:id="rId6"/>
    <p:sldId id="463" r:id="rId7"/>
    <p:sldId id="464" r:id="rId8"/>
    <p:sldId id="465" r:id="rId9"/>
    <p:sldId id="400" r:id="rId10"/>
    <p:sldId id="466" r:id="rId11"/>
    <p:sldId id="404" r:id="rId12"/>
    <p:sldId id="455" r:id="rId13"/>
    <p:sldId id="467" r:id="rId14"/>
    <p:sldId id="468" r:id="rId15"/>
    <p:sldId id="469" r:id="rId16"/>
    <p:sldId id="471" r:id="rId17"/>
    <p:sldId id="472" r:id="rId18"/>
    <p:sldId id="473" r:id="rId19"/>
    <p:sldId id="453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6"/>
    <a:srgbClr val="800000"/>
    <a:srgbClr val="000099"/>
    <a:srgbClr val="0000FF"/>
    <a:srgbClr val="990000"/>
    <a:srgbClr val="660066"/>
    <a:srgbClr val="FF9966"/>
    <a:srgbClr val="FFCC99"/>
    <a:srgbClr val="0099CC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21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004"/>
    </p:cViewPr>
  </p:sorterViewPr>
  <p:notesViewPr>
    <p:cSldViewPr snapToGrid="0">
      <p:cViewPr varScale="1">
        <p:scale>
          <a:sx n="74" d="100"/>
          <a:sy n="74" d="100"/>
        </p:scale>
        <p:origin x="-233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D956FB6-67E4-4D0F-9BCD-6AF2BDE8C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5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63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DB35CE-09BB-4FCD-9513-C6B8896CBC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7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38CE6-852F-4FA8-9709-E0BC3757B6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8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0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64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10/30/2016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81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10/30/2016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35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10/30/2016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01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32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310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13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9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/>
          <p:cNvCxnSpPr>
            <a:cxnSpLocks noChangeShapeType="1"/>
          </p:cNvCxnSpPr>
          <p:nvPr userDrawn="1"/>
        </p:nvCxnSpPr>
        <p:spPr bwMode="auto">
          <a:xfrm>
            <a:off x="0" y="92075"/>
            <a:ext cx="9144000" cy="0"/>
          </a:xfrm>
          <a:prstGeom prst="line">
            <a:avLst/>
          </a:prstGeom>
          <a:noFill/>
          <a:ln w="38100" cmpd="thickThin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620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F10A4DAA-1B38-4787-A602-51870A8DE7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51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10/30/2016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9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6C873-1B19-42AD-9CD5-F23EED5BA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D84D2-C759-4732-9684-AEF5EDDEBB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2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AE999-36E9-4181-A63A-EC98135AD1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4E0D0-F494-4050-8B77-7F6DC476B1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2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37B60-1B37-4DD4-8AC9-DC23AE6948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9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54913" y="6553200"/>
            <a:ext cx="1512887" cy="242888"/>
          </a:xfrm>
        </p:spPr>
        <p:txBody>
          <a:bodyPr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2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9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1825" y="6386513"/>
            <a:ext cx="598488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 baseline="0">
                <a:solidFill>
                  <a:srgbClr val="000076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236C873-1B19-42AD-9CD5-F23EED5BAB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-228600" y="6629400"/>
            <a:ext cx="1004888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 sz="1400" b="0" dirty="0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2319961" y="6362700"/>
            <a:ext cx="4050016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 smtClean="0">
                <a:solidFill>
                  <a:srgbClr val="000076"/>
                </a:solidFill>
                <a:latin typeface="Arial" pitchFamily="34" charset="0"/>
              </a:rPr>
              <a:t>Introduction to Information Security and Assurance</a:t>
            </a:r>
            <a:endParaRPr lang="en-US" sz="1200" b="1" dirty="0">
              <a:solidFill>
                <a:srgbClr val="000076"/>
              </a:solidFill>
              <a:latin typeface="Arial" pitchFamily="34" charset="0"/>
            </a:endParaRPr>
          </a:p>
        </p:txBody>
      </p:sp>
      <p:cxnSp>
        <p:nvCxnSpPr>
          <p:cNvPr id="1031" name="Straight Connector 3"/>
          <p:cNvCxnSpPr>
            <a:cxnSpLocks noChangeShapeType="1"/>
          </p:cNvCxnSpPr>
          <p:nvPr userDrawn="1"/>
        </p:nvCxnSpPr>
        <p:spPr bwMode="auto">
          <a:xfrm>
            <a:off x="0" y="6130925"/>
            <a:ext cx="9144000" cy="0"/>
          </a:xfrm>
          <a:prstGeom prst="line">
            <a:avLst/>
          </a:prstGeom>
          <a:noFill/>
          <a:ln w="38100" cmpd="thinThick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6975475" y="6346825"/>
            <a:ext cx="1154113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1200" b="1" dirty="0">
                <a:solidFill>
                  <a:srgbClr val="000076"/>
                </a:solidFill>
                <a:latin typeface="Arial" pitchFamily="34" charset="0"/>
                <a:cs typeface="Arial" pitchFamily="34" charset="0"/>
              </a:rPr>
              <a:t>Vijay Kumar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6183313"/>
            <a:ext cx="173196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31" r:id="rId2"/>
    <p:sldLayoutId id="2147483746" r:id="rId3"/>
    <p:sldLayoutId id="2147483727" r:id="rId4"/>
    <p:sldLayoutId id="2147483728" r:id="rId5"/>
    <p:sldLayoutId id="2147483729" r:id="rId6"/>
    <p:sldLayoutId id="2147483730" r:id="rId7"/>
    <p:sldLayoutId id="214748373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F7E54-4063-4A04-AD48-358FEAA632AB}" type="datetimeFigureOut">
              <a:rPr lang="en-US" smtClean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3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96275" y="6321425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CE615E-EFF2-43BA-A46E-FDD975D0E220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1"/>
          <p:cNvSpPr>
            <a:spLocks noChangeArrowheads="1"/>
          </p:cNvSpPr>
          <p:nvPr/>
        </p:nvSpPr>
        <p:spPr bwMode="auto">
          <a:xfrm>
            <a:off x="199292" y="862013"/>
            <a:ext cx="8944708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CS5573</a:t>
            </a:r>
            <a:r>
              <a:rPr lang="en-US" sz="2800" dirty="0">
                <a:solidFill>
                  <a:srgbClr val="000076"/>
                </a:solidFill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rgbClr val="000076"/>
                </a:solidFill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76"/>
                </a:solidFill>
                <a:cs typeface="Times New Roman" panose="02020603050405020304" pitchFamily="18" charset="0"/>
              </a:rPr>
              <a:t>Introduction to Information </a:t>
            </a:r>
            <a:r>
              <a:rPr lang="en-US" sz="2800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Security and Assurance</a:t>
            </a:r>
            <a:r>
              <a:rPr lang="en-US" sz="4000" dirty="0">
                <a:solidFill>
                  <a:srgbClr val="000076"/>
                </a:solidFill>
                <a:cs typeface="Times New Roman" panose="02020603050405020304" pitchFamily="18" charset="0"/>
              </a:rPr>
              <a:t/>
            </a:r>
            <a:br>
              <a:rPr lang="en-US" sz="4000" dirty="0">
                <a:solidFill>
                  <a:srgbClr val="000076"/>
                </a:solidFill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76"/>
                </a:solidFill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rgbClr val="000076"/>
                </a:solidFill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99"/>
                </a:solidFill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rgbClr val="000099"/>
                </a:solidFill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Ethical Hacking - Scanning</a:t>
            </a:r>
            <a:endParaRPr lang="en-US" sz="32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algn="ctr"/>
            <a:endParaRPr lang="en-US" sz="28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28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28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000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Mahesh Maddumala and Vijay </a:t>
            </a:r>
            <a:r>
              <a:rPr lang="en-US" sz="2000" dirty="0">
                <a:solidFill>
                  <a:srgbClr val="000076"/>
                </a:solidFill>
                <a:cs typeface="Times New Roman" panose="02020603050405020304" pitchFamily="18" charset="0"/>
              </a:rPr>
              <a:t>Kumar</a:t>
            </a:r>
            <a:br>
              <a:rPr lang="en-US" sz="2000" dirty="0">
                <a:solidFill>
                  <a:srgbClr val="000076"/>
                </a:solidFill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76"/>
                </a:solidFill>
                <a:cs typeface="Times New Roman" panose="02020603050405020304" pitchFamily="18" charset="0"/>
              </a:rPr>
              <a:t>Computer Science Electrical Engineering</a:t>
            </a:r>
            <a:br>
              <a:rPr lang="en-US" sz="2000" dirty="0">
                <a:solidFill>
                  <a:srgbClr val="000076"/>
                </a:solidFill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76"/>
                </a:solidFill>
                <a:cs typeface="Times New Roman" panose="02020603050405020304" pitchFamily="18" charset="0"/>
              </a:rPr>
              <a:t>University of Missouri-Kansas City</a:t>
            </a:r>
            <a:br>
              <a:rPr lang="en-US" sz="2000" dirty="0">
                <a:solidFill>
                  <a:srgbClr val="000076"/>
                </a:solidFill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76"/>
                </a:solidFill>
                <a:cs typeface="Times New Roman" panose="02020603050405020304" pitchFamily="18" charset="0"/>
              </a:rPr>
              <a:t>Kansas City, MO, USA.</a:t>
            </a:r>
          </a:p>
        </p:txBody>
      </p:sp>
    </p:spTree>
    <p:extLst>
      <p:ext uri="{BB962C8B-B14F-4D97-AF65-F5344CB8AC3E}">
        <p14:creationId xmlns:p14="http://schemas.microsoft.com/office/powerpoint/2010/main" val="9795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7123" y="1614279"/>
            <a:ext cx="77918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TCP Header</a:t>
            </a:r>
          </a:p>
        </p:txBody>
      </p:sp>
      <p:sp useBgFill="1"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96900" y="64851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Open Ports</a:t>
            </a:r>
          </a:p>
        </p:txBody>
      </p:sp>
      <p:pic>
        <p:nvPicPr>
          <p:cNvPr id="5" name="Picture 2" descr="http://intronetworks.cs.luc.edu/current/html/_images/tcp_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3" y="2296168"/>
            <a:ext cx="8379698" cy="366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90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9105" y="1448908"/>
            <a:ext cx="850197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Port Scanning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It is a method used to check for open ports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Port states – Types of information from port scanning</a:t>
            </a:r>
            <a:endParaRPr lang="en-US" sz="2200" dirty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1714500" lvl="3" indent="-342900" algn="just">
              <a:buFont typeface="Wingdings" panose="05000000000000000000" pitchFamily="2" charset="2"/>
              <a:buChar char="Ø"/>
            </a:pPr>
            <a:r>
              <a:rPr lang="en-US" sz="2200" i="1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Open port </a:t>
            </a:r>
            <a:r>
              <a:rPr lang="en-US" sz="22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– port is accepting communication</a:t>
            </a:r>
          </a:p>
          <a:p>
            <a:pPr marL="1714500" lvl="3" indent="-342900" algn="just">
              <a:buFont typeface="Wingdings" panose="05000000000000000000" pitchFamily="2" charset="2"/>
              <a:buChar char="Ø"/>
            </a:pPr>
            <a:r>
              <a:rPr lang="en-US" sz="2200" i="1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Close port </a:t>
            </a:r>
            <a:r>
              <a:rPr lang="en-US" sz="22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– port is not accepting communication</a:t>
            </a:r>
          </a:p>
          <a:p>
            <a:pPr marL="1714500" lvl="3" indent="-342900" algn="just">
              <a:buFont typeface="Wingdings" panose="05000000000000000000" pitchFamily="2" charset="2"/>
              <a:buChar char="Ø"/>
            </a:pPr>
            <a:r>
              <a:rPr lang="en-US" sz="2200" i="1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Filtered port </a:t>
            </a:r>
            <a:r>
              <a:rPr lang="en-US" sz="22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– when a firewall or IDS/IPS prevents probing the port.</a:t>
            </a:r>
          </a:p>
        </p:txBody>
      </p:sp>
      <p:sp useBgFill="1"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96900" y="64851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Open Ports</a:t>
            </a:r>
          </a:p>
        </p:txBody>
      </p:sp>
    </p:spTree>
    <p:extLst>
      <p:ext uri="{BB962C8B-B14F-4D97-AF65-F5344CB8AC3E}">
        <p14:creationId xmlns:p14="http://schemas.microsoft.com/office/powerpoint/2010/main" val="302047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9105" y="1448908"/>
            <a:ext cx="850197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Port Scanning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cs typeface="Times New Roman" panose="02020603050405020304" pitchFamily="18" charset="0"/>
              </a:rPr>
              <a:t>TCP SYN scan</a:t>
            </a:r>
          </a:p>
          <a:p>
            <a:pPr marL="1714500" lvl="3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It is a half-open scan, can be performed quickly</a:t>
            </a:r>
          </a:p>
          <a:p>
            <a:pPr marL="1714500" lvl="3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requires raw packets creation</a:t>
            </a:r>
          </a:p>
          <a:p>
            <a:pPr marL="1714500" lvl="3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Receives SYN-ACK packet when port is open</a:t>
            </a:r>
          </a:p>
          <a:p>
            <a:pPr marL="1714500" lvl="3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Receives RST packet when port is closed</a:t>
            </a:r>
          </a:p>
          <a:p>
            <a:pPr marL="1714500" lvl="3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800000"/>
                </a:solidFill>
                <a:cs typeface="Times New Roman" panose="02020603050405020304" pitchFamily="18" charset="0"/>
              </a:rPr>
              <a:t>Receives ICMP unreachable </a:t>
            </a:r>
            <a:r>
              <a:rPr lang="en-US" sz="22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error or no response when port is filtered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cs typeface="Times New Roman" panose="02020603050405020304" pitchFamily="18" charset="0"/>
              </a:rPr>
              <a:t>TCP connect scan</a:t>
            </a:r>
          </a:p>
          <a:p>
            <a:pPr marL="1714500" lvl="3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Uses operating system calls</a:t>
            </a:r>
          </a:p>
          <a:p>
            <a:pPr marL="1714500" lvl="3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Completes the TCP three-way handshake</a:t>
            </a:r>
          </a:p>
          <a:p>
            <a:pPr marL="1714500" lvl="3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Port status determination is same as TCP SYN scan</a:t>
            </a:r>
          </a:p>
        </p:txBody>
      </p:sp>
      <p:sp useBgFill="1"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96900" y="64851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Open Ports</a:t>
            </a:r>
          </a:p>
        </p:txBody>
      </p:sp>
    </p:spTree>
    <p:extLst>
      <p:ext uri="{BB962C8B-B14F-4D97-AF65-F5344CB8AC3E}">
        <p14:creationId xmlns:p14="http://schemas.microsoft.com/office/powerpoint/2010/main" val="1771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9105" y="1371084"/>
            <a:ext cx="850197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Port Scanning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Inverse TCP </a:t>
            </a:r>
            <a:r>
              <a:rPr lang="en-US" sz="2200" dirty="0">
                <a:solidFill>
                  <a:srgbClr val="002060"/>
                </a:solidFill>
                <a:cs typeface="Times New Roman" panose="02020603050405020304" pitchFamily="18" charset="0"/>
              </a:rPr>
              <a:t>flags scan </a:t>
            </a: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(NULL</a:t>
            </a:r>
            <a:r>
              <a:rPr lang="en-US" sz="2200" dirty="0">
                <a:solidFill>
                  <a:srgbClr val="002060"/>
                </a:solidFill>
                <a:cs typeface="Times New Roman" panose="02020603050405020304" pitchFamily="18" charset="0"/>
              </a:rPr>
              <a:t>, FIN, and Xmas scans)</a:t>
            </a:r>
          </a:p>
          <a:p>
            <a:pPr marL="1714500" lvl="3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Based on a loophole </a:t>
            </a:r>
            <a:r>
              <a:rPr lang="en-US" sz="2200" dirty="0">
                <a:solidFill>
                  <a:srgbClr val="800000"/>
                </a:solidFill>
                <a:cs typeface="Times New Roman" panose="02020603050405020304" pitchFamily="18" charset="0"/>
              </a:rPr>
              <a:t>in the TCP RFC 793, any packet not containing SYN, RST, or ACK bits will result in a returned RST if the port is closed and no response at all if the port is </a:t>
            </a:r>
            <a:r>
              <a:rPr lang="en-US" sz="22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open.</a:t>
            </a:r>
          </a:p>
          <a:p>
            <a:pPr marL="1714500" lvl="3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Receives no response when port is open or filtered.</a:t>
            </a:r>
          </a:p>
          <a:p>
            <a:pPr marL="1714500" lvl="3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Receives RST packet when port is closed.</a:t>
            </a:r>
          </a:p>
          <a:p>
            <a:pPr marL="1714500" lvl="3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800000"/>
                </a:solidFill>
                <a:cs typeface="Times New Roman" panose="02020603050405020304" pitchFamily="18" charset="0"/>
              </a:rPr>
              <a:t>Receives ICMP unreachable </a:t>
            </a:r>
            <a:r>
              <a:rPr lang="en-US" sz="22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error when port is filtered</a:t>
            </a:r>
          </a:p>
          <a:p>
            <a:pPr marL="1714500" lvl="3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Null scan – No flag is set.</a:t>
            </a:r>
          </a:p>
          <a:p>
            <a:pPr marL="1714500" lvl="3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FIN scan – only FIN flag is set.</a:t>
            </a:r>
          </a:p>
          <a:p>
            <a:pPr marL="1714500" lvl="3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XMAS scan – FIN, PSH, URG flags are set.</a:t>
            </a:r>
          </a:p>
        </p:txBody>
      </p:sp>
      <p:sp useBgFill="1"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96900" y="64851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Open Ports</a:t>
            </a:r>
          </a:p>
        </p:txBody>
      </p:sp>
    </p:spTree>
    <p:extLst>
      <p:ext uri="{BB962C8B-B14F-4D97-AF65-F5344CB8AC3E}">
        <p14:creationId xmlns:p14="http://schemas.microsoft.com/office/powerpoint/2010/main" val="318579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9105" y="1448908"/>
            <a:ext cx="8501975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200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Port Scanning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cs typeface="Times New Roman" panose="02020603050405020304" pitchFamily="18" charset="0"/>
              </a:rPr>
              <a:t>Inverse TCP flags scan (continuation…)</a:t>
            </a:r>
          </a:p>
          <a:p>
            <a:pPr marL="1714500" lvl="3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800000"/>
                </a:solidFill>
                <a:cs typeface="Times New Roman" panose="02020603050405020304" pitchFamily="18" charset="0"/>
              </a:rPr>
              <a:t>Disadvantages – does not work properly with the most of the operating systems (Windows and Unix-based).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UDP scan</a:t>
            </a:r>
          </a:p>
          <a:p>
            <a:pPr marL="1714500" lvl="3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Uses UDP protocol to determine the open ports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TCP </a:t>
            </a:r>
            <a:r>
              <a:rPr lang="en-US" sz="2200" dirty="0">
                <a:solidFill>
                  <a:srgbClr val="002060"/>
                </a:solidFill>
                <a:cs typeface="Times New Roman" panose="02020603050405020304" pitchFamily="18" charset="0"/>
              </a:rPr>
              <a:t>window scan</a:t>
            </a:r>
          </a:p>
          <a:p>
            <a:pPr marL="1714500" lvl="3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800000"/>
                </a:solidFill>
                <a:cs typeface="Times New Roman" panose="02020603050405020304" pitchFamily="18" charset="0"/>
              </a:rPr>
              <a:t>Outdated and untrustworthy</a:t>
            </a:r>
            <a:r>
              <a:rPr lang="en-US" sz="22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.</a:t>
            </a:r>
          </a:p>
          <a:p>
            <a:pPr lvl="3" algn="just"/>
            <a:endParaRPr lang="en-US" sz="2200" dirty="0">
              <a:solidFill>
                <a:srgbClr val="800000"/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Port Scanning Tools – </a:t>
            </a:r>
            <a:r>
              <a:rPr lang="en-US" sz="22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nmap</a:t>
            </a: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NetCat</a:t>
            </a: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, Nessus, etc.</a:t>
            </a:r>
            <a:endParaRPr lang="en-US" sz="2200" dirty="0" smtClean="0">
              <a:solidFill>
                <a:srgbClr val="800000"/>
              </a:solidFill>
              <a:cs typeface="Times New Roman" panose="02020603050405020304" pitchFamily="18" charset="0"/>
            </a:endParaRPr>
          </a:p>
        </p:txBody>
      </p:sp>
      <p:sp useBgFill="1"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96900" y="64851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Open Ports</a:t>
            </a:r>
          </a:p>
        </p:txBody>
      </p:sp>
    </p:spTree>
    <p:extLst>
      <p:ext uri="{BB962C8B-B14F-4D97-AF65-F5344CB8AC3E}">
        <p14:creationId xmlns:p14="http://schemas.microsoft.com/office/powerpoint/2010/main" val="393472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9105" y="1448908"/>
            <a:ext cx="850197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200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cs typeface="Times New Roman" panose="02020603050405020304" pitchFamily="18" charset="0"/>
              </a:rPr>
              <a:t>Banner </a:t>
            </a: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Grabbing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Banner </a:t>
            </a:r>
            <a:r>
              <a:rPr lang="en-US" sz="2200" dirty="0">
                <a:solidFill>
                  <a:srgbClr val="002060"/>
                </a:solidFill>
                <a:cs typeface="Times New Roman" panose="02020603050405020304" pitchFamily="18" charset="0"/>
              </a:rPr>
              <a:t>grabbing is a technique used to discover services, version and type of the software running on a </a:t>
            </a: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port</a:t>
            </a:r>
            <a:r>
              <a:rPr lang="en-US" sz="22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Examples </a:t>
            </a:r>
            <a:r>
              <a:rPr lang="en-US" sz="2200" dirty="0">
                <a:solidFill>
                  <a:srgbClr val="002060"/>
                </a:solidFill>
                <a:cs typeface="Times New Roman" panose="02020603050405020304" pitchFamily="18" charset="0"/>
              </a:rPr>
              <a:t>of service ports used for banner grabbing are 80 (HTTP), 21 (FTP), and 25 (SMTP</a:t>
            </a: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).</a:t>
            </a:r>
          </a:p>
          <a:p>
            <a:pPr lvl="2" algn="just"/>
            <a:endParaRPr lang="en-US" sz="2200" dirty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Active </a:t>
            </a:r>
            <a:r>
              <a:rPr lang="en-US" sz="2200" dirty="0">
                <a:solidFill>
                  <a:srgbClr val="002060"/>
                </a:solidFill>
                <a:cs typeface="Times New Roman" panose="02020603050405020304" pitchFamily="18" charset="0"/>
              </a:rPr>
              <a:t>Banner </a:t>
            </a: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Grabbing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cs typeface="Times New Roman" panose="02020603050405020304" pitchFamily="18" charset="0"/>
              </a:rPr>
              <a:t> It involves sending data to a system to see how the system responds</a:t>
            </a: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cs typeface="Times New Roman" panose="02020603050405020304" pitchFamily="18" charset="0"/>
              </a:rPr>
              <a:t>It’s based on the fact that various operating system vendors implement the TCP stack differently, and responses will differ based on the operating </a:t>
            </a: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system.</a:t>
            </a:r>
          </a:p>
          <a:p>
            <a:pPr algn="just"/>
            <a:endParaRPr lang="en-US" sz="2200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 useBgFill="1"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96900" y="64851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Services and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41740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9105" y="1448908"/>
            <a:ext cx="850197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200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Passive Banner </a:t>
            </a:r>
            <a:r>
              <a:rPr lang="en-US" sz="2200" dirty="0">
                <a:solidFill>
                  <a:srgbClr val="002060"/>
                </a:solidFill>
                <a:cs typeface="Times New Roman" panose="02020603050405020304" pitchFamily="18" charset="0"/>
              </a:rPr>
              <a:t>Grabbing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It involves </a:t>
            </a:r>
            <a:r>
              <a:rPr lang="en-US" sz="2200" dirty="0">
                <a:solidFill>
                  <a:srgbClr val="002060"/>
                </a:solidFill>
                <a:cs typeface="Times New Roman" panose="02020603050405020304" pitchFamily="18" charset="0"/>
              </a:rPr>
              <a:t>examining traffic on the </a:t>
            </a: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network to </a:t>
            </a:r>
            <a:r>
              <a:rPr lang="en-US" sz="2200" dirty="0">
                <a:solidFill>
                  <a:srgbClr val="002060"/>
                </a:solidFill>
                <a:cs typeface="Times New Roman" panose="02020603050405020304" pitchFamily="18" charset="0"/>
              </a:rPr>
              <a:t>determine the operating </a:t>
            </a: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system and services.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It </a:t>
            </a:r>
            <a:r>
              <a:rPr lang="en-US" sz="2200" dirty="0">
                <a:solidFill>
                  <a:srgbClr val="002060"/>
                </a:solidFill>
                <a:cs typeface="Times New Roman" panose="02020603050405020304" pitchFamily="18" charset="0"/>
              </a:rPr>
              <a:t>uses sniffing techniques instead of scanning </a:t>
            </a: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techniques and goes </a:t>
            </a:r>
            <a:r>
              <a:rPr lang="en-US" sz="22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goes</a:t>
            </a:r>
            <a:r>
              <a:rPr lang="en-US" sz="2200" dirty="0">
                <a:solidFill>
                  <a:srgbClr val="002060"/>
                </a:solidFill>
                <a:cs typeface="Times New Roman" panose="02020603050405020304" pitchFamily="18" charset="0"/>
              </a:rPr>
              <a:t> undetected by </a:t>
            </a: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Firewalls or IDS/IPS.</a:t>
            </a:r>
            <a:endParaRPr lang="en-US" sz="2200" dirty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Tools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Telnet, </a:t>
            </a:r>
            <a:r>
              <a:rPr lang="en-US" sz="22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Netcat</a:t>
            </a: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Netcraft</a:t>
            </a: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, Nessus, </a:t>
            </a:r>
            <a:r>
              <a:rPr lang="en-US" sz="22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etc</a:t>
            </a:r>
            <a:endParaRPr lang="en-US" sz="2200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 Example</a:t>
            </a:r>
          </a:p>
          <a:p>
            <a:pPr lvl="3" algn="just"/>
            <a:r>
              <a:rPr lang="en-US" sz="2000" dirty="0">
                <a:solidFill>
                  <a:srgbClr val="800000"/>
                </a:solidFill>
                <a:cs typeface="Times New Roman" panose="02020603050405020304" pitchFamily="18" charset="0"/>
              </a:rPr>
              <a:t>C:\&gt;telnet 192.168.0.100 80</a:t>
            </a:r>
          </a:p>
          <a:p>
            <a:pPr lvl="3" algn="just"/>
            <a:r>
              <a:rPr lang="en-US" sz="2000" dirty="0">
                <a:solidFill>
                  <a:srgbClr val="800000"/>
                </a:solidFill>
                <a:cs typeface="Times New Roman" panose="02020603050405020304" pitchFamily="18" charset="0"/>
              </a:rPr>
              <a:t>	HTTP/1.1 400 Bad Request</a:t>
            </a:r>
          </a:p>
          <a:p>
            <a:pPr lvl="3" algn="just"/>
            <a:r>
              <a:rPr lang="en-US" sz="2000" dirty="0">
                <a:solidFill>
                  <a:srgbClr val="800000"/>
                </a:solidFill>
                <a:cs typeface="Times New Roman" panose="02020603050405020304" pitchFamily="18" charset="0"/>
              </a:rPr>
              <a:t>	Server : Microsoft-IIS/S.O</a:t>
            </a:r>
          </a:p>
          <a:p>
            <a:pPr lvl="3" algn="just"/>
            <a:r>
              <a:rPr lang="en-US" sz="2000" dirty="0">
                <a:solidFill>
                  <a:srgbClr val="800000"/>
                </a:solidFill>
                <a:cs typeface="Times New Roman" panose="02020603050405020304" pitchFamily="18" charset="0"/>
              </a:rPr>
              <a:t>	Date: Mon, 05 Feb Oct 2007 16:04:52 GMT</a:t>
            </a:r>
          </a:p>
          <a:p>
            <a:pPr lvl="3" algn="just"/>
            <a:r>
              <a:rPr lang="en-US" sz="2000" dirty="0">
                <a:solidFill>
                  <a:srgbClr val="800000"/>
                </a:solidFill>
                <a:cs typeface="Times New Roman" panose="02020603050405020304" pitchFamily="18" charset="0"/>
              </a:rPr>
              <a:t>	Content-Type: text/html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200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 useBgFill="1"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96900" y="64851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Services and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77580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9105" y="1448908"/>
            <a:ext cx="850197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200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National </a:t>
            </a:r>
            <a:r>
              <a:rPr lang="en-US" sz="2200" dirty="0">
                <a:solidFill>
                  <a:srgbClr val="002060"/>
                </a:solidFill>
                <a:cs typeface="Times New Roman" panose="02020603050405020304" pitchFamily="18" charset="0"/>
              </a:rPr>
              <a:t>Vulnerability Database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cs typeface="Times New Roman" panose="02020603050405020304" pitchFamily="18" charset="0"/>
              </a:rPr>
              <a:t>https://nvd.nist.gov</a:t>
            </a: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/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200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Tools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  <a:cs typeface="Times New Roman" panose="02020603050405020304" pitchFamily="18" charset="0"/>
              </a:rPr>
              <a:t>Nessus, </a:t>
            </a:r>
            <a:r>
              <a:rPr lang="en-US" sz="22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Nexpose</a:t>
            </a:r>
            <a:r>
              <a:rPr lang="en-US" sz="2200" dirty="0">
                <a:solidFill>
                  <a:srgbClr val="002060"/>
                </a:solidFill>
                <a:cs typeface="Times New Roman" panose="02020603050405020304" pitchFamily="18" charset="0"/>
              </a:rPr>
              <a:t>, Retina, GFI </a:t>
            </a:r>
            <a:r>
              <a:rPr lang="en-US" sz="22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LanGuard</a:t>
            </a:r>
            <a:r>
              <a:rPr lang="en-US" sz="2200" dirty="0">
                <a:solidFill>
                  <a:srgbClr val="002060"/>
                </a:solidFill>
                <a:cs typeface="Times New Roman" panose="02020603050405020304" pitchFamily="18" charset="0"/>
              </a:rPr>
              <a:t>, etc.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200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Mobile Tools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Retina CS for mobile, Nessus, etc.</a:t>
            </a:r>
          </a:p>
          <a:p>
            <a:pPr lvl="1" algn="just"/>
            <a:endParaRPr lang="en-US" sz="2200" dirty="0" smtClean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 useBgFill="1"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96900" y="64851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</a:t>
            </a:r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Vulnerabilities</a:t>
            </a:r>
            <a:endParaRPr lang="en-US" sz="2800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38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5827" y="1338263"/>
            <a:ext cx="75427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spcAft>
                <a:spcPts val="600"/>
              </a:spcAft>
              <a:buBlip>
                <a:blip r:embed="rId2"/>
              </a:buBlip>
            </a:pPr>
            <a:r>
              <a:rPr lang="en-US" sz="2000" b="0" dirty="0"/>
              <a:t>Kevin M. Henry. </a:t>
            </a:r>
            <a:r>
              <a:rPr lang="en-US" sz="2000" b="0" i="1" dirty="0"/>
              <a:t>Penetration Testing: Protecting Networks and Systems</a:t>
            </a:r>
            <a:r>
              <a:rPr lang="en-US" sz="2000" b="0" dirty="0"/>
              <a:t>. IT Governance Ltd</a:t>
            </a:r>
            <a:r>
              <a:rPr lang="en-US" sz="2000" b="0" dirty="0" smtClean="0"/>
              <a:t>.</a:t>
            </a:r>
          </a:p>
          <a:p>
            <a:pPr marL="285750" lvl="1" indent="-285750" algn="just">
              <a:spcAft>
                <a:spcPts val="600"/>
              </a:spcAft>
              <a:buBlip>
                <a:blip r:embed="rId2"/>
              </a:buBlip>
            </a:pPr>
            <a:r>
              <a:rPr lang="en-US" sz="2000" b="0" dirty="0" smtClean="0"/>
              <a:t>Kimberly Graves. </a:t>
            </a:r>
            <a:r>
              <a:rPr lang="en-US" sz="2000" b="0" i="1" dirty="0" smtClean="0"/>
              <a:t>Certified Ethical Hacker study guide. </a:t>
            </a:r>
            <a:r>
              <a:rPr lang="en-US" sz="2000" b="0" dirty="0" err="1" smtClean="0"/>
              <a:t>Sybex</a:t>
            </a:r>
            <a:r>
              <a:rPr lang="en-US" sz="2000" b="0" dirty="0" smtClean="0"/>
              <a:t>.</a:t>
            </a:r>
          </a:p>
          <a:p>
            <a:pPr marL="285750" lvl="1" indent="-285750" algn="just">
              <a:spcAft>
                <a:spcPts val="600"/>
              </a:spcAft>
              <a:buBlip>
                <a:blip r:embed="rId2"/>
              </a:buBlip>
            </a:pPr>
            <a:r>
              <a:rPr lang="en-US" sz="2000" b="0" dirty="0"/>
              <a:t>https</a:t>
            </a:r>
            <a:r>
              <a:rPr lang="en-US" sz="2000" b="0" dirty="0" smtClean="0"/>
              <a:t>://nmap.org</a:t>
            </a:r>
          </a:p>
          <a:p>
            <a:pPr marL="285750" lvl="1" indent="-285750" algn="just">
              <a:spcAft>
                <a:spcPts val="600"/>
              </a:spcAft>
              <a:buBlip>
                <a:blip r:embed="rId2"/>
              </a:buBlip>
            </a:pPr>
            <a:r>
              <a:rPr lang="en-US" sz="2000" b="0" dirty="0"/>
              <a:t>http://www.rfc-editor.org/rfc/rfc793.txt</a:t>
            </a:r>
            <a:endParaRPr lang="en-US" sz="2000" b="0" dirty="0" smtClean="0"/>
          </a:p>
          <a:p>
            <a:pPr marL="285750" lvl="1" indent="-285750" algn="just">
              <a:spcAft>
                <a:spcPts val="600"/>
              </a:spcAft>
              <a:buBlip>
                <a:blip r:embed="rId2"/>
              </a:buBlip>
            </a:pPr>
            <a:r>
              <a:rPr lang="en-US" sz="2000" b="0" dirty="0" smtClean="0"/>
              <a:t>https://en.wikipedia.org</a:t>
            </a:r>
            <a:endParaRPr lang="en-US" sz="2000" b="0" dirty="0"/>
          </a:p>
        </p:txBody>
      </p:sp>
      <p:sp useBgFill="1"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28663"/>
          </a:xfrm>
        </p:spPr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633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370" y="1297296"/>
            <a:ext cx="8725711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76"/>
                </a:solidFill>
                <a:cs typeface="Times New Roman" panose="02020603050405020304" pitchFamily="18" charset="0"/>
              </a:rPr>
              <a:t>The goal of the scanning phase is to discover </a:t>
            </a:r>
            <a:r>
              <a:rPr lang="en-US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live systems, open </a:t>
            </a:r>
            <a:r>
              <a:rPr lang="en-US" dirty="0">
                <a:solidFill>
                  <a:srgbClr val="000076"/>
                </a:solidFill>
                <a:cs typeface="Times New Roman" panose="02020603050405020304" pitchFamily="18" charset="0"/>
              </a:rPr>
              <a:t>ports and find applications vulnerable to hacking</a:t>
            </a:r>
            <a:r>
              <a:rPr lang="en-US" i="1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dirty="0" smtClean="0">
              <a:solidFill>
                <a:srgbClr val="000076"/>
              </a:solidFill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76"/>
                </a:solidFill>
                <a:cs typeface="Times New Roman" panose="02020603050405020304" pitchFamily="18" charset="0"/>
              </a:rPr>
              <a:t>Scanning is more active than </a:t>
            </a:r>
            <a:r>
              <a:rPr lang="en-US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Reconnaissance</a:t>
            </a: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 useBgFill="1"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28663"/>
          </a:xfrm>
        </p:spPr>
        <p:txBody>
          <a:bodyPr/>
          <a:lstStyle/>
          <a:p>
            <a:pPr lvl="0"/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Scanning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28663"/>
          </a:xfrm>
        </p:spPr>
        <p:txBody>
          <a:bodyPr/>
          <a:lstStyle/>
          <a:p>
            <a:pPr lvl="0"/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Scanning Methodology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3200400" y="1457567"/>
            <a:ext cx="2703443" cy="45720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800000"/>
                </a:solidFill>
                <a:cs typeface="Times New Roman" panose="02020603050405020304" pitchFamily="18" charset="0"/>
              </a:rPr>
              <a:t>Check for live systems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200400" y="2145263"/>
            <a:ext cx="2703443" cy="45720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800000"/>
                </a:solidFill>
                <a:cs typeface="Times New Roman" panose="02020603050405020304" pitchFamily="18" charset="0"/>
              </a:rPr>
              <a:t>Check for </a:t>
            </a:r>
            <a:r>
              <a:rPr lang="en-US" sz="20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open ports</a:t>
            </a:r>
            <a:endParaRPr lang="en-US" sz="2000" dirty="0">
              <a:solidFill>
                <a:srgbClr val="8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200400" y="2848920"/>
            <a:ext cx="2703443" cy="45720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Service Identification</a:t>
            </a:r>
            <a:endParaRPr lang="en-US" sz="2000" dirty="0">
              <a:solidFill>
                <a:srgbClr val="8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422178" y="3500509"/>
            <a:ext cx="4260716" cy="45720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OS fingerprinting/ Banner grabbing</a:t>
            </a:r>
            <a:endParaRPr lang="en-US" sz="2000" dirty="0">
              <a:solidFill>
                <a:srgbClr val="8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200398" y="4171554"/>
            <a:ext cx="2703443" cy="45720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Vulnerability scanning</a:t>
            </a:r>
            <a:endParaRPr lang="en-US" sz="2000" dirty="0">
              <a:solidFill>
                <a:srgbClr val="80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>
            <a:stCxn id="3" idx="2"/>
            <a:endCxn id="6" idx="0"/>
          </p:cNvCxnSpPr>
          <p:nvPr/>
        </p:nvCxnSpPr>
        <p:spPr bwMode="auto">
          <a:xfrm>
            <a:off x="4552122" y="1914768"/>
            <a:ext cx="0" cy="2304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4545493" y="2602464"/>
            <a:ext cx="0" cy="2304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4545493" y="3279742"/>
            <a:ext cx="0" cy="2304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528928" y="3941059"/>
            <a:ext cx="0" cy="2304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ounded Rectangle 15"/>
          <p:cNvSpPr/>
          <p:nvPr/>
        </p:nvSpPr>
        <p:spPr bwMode="auto">
          <a:xfrm>
            <a:off x="2077274" y="4832871"/>
            <a:ext cx="4949689" cy="45720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Draw network diagram of vulnerable hosts</a:t>
            </a:r>
            <a:endParaRPr lang="en-US" sz="2000" dirty="0">
              <a:solidFill>
                <a:srgbClr val="80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509047" y="4602376"/>
            <a:ext cx="0" cy="2304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234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013" y="1433484"/>
            <a:ext cx="8443608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8975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Ping</a:t>
            </a:r>
            <a:endParaRPr lang="en-US" dirty="0" smtClean="0">
              <a:solidFill>
                <a:srgbClr val="000076"/>
              </a:solidFill>
              <a:cs typeface="Times New Roman" panose="02020603050405020304" pitchFamily="18" charset="0"/>
            </a:endParaRP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It is </a:t>
            </a:r>
            <a:r>
              <a:rPr lang="en-US" sz="2200" dirty="0">
                <a:solidFill>
                  <a:srgbClr val="000076"/>
                </a:solidFill>
                <a:cs typeface="Times New Roman" panose="02020603050405020304" pitchFamily="18" charset="0"/>
              </a:rPr>
              <a:t>a </a:t>
            </a:r>
            <a:r>
              <a:rPr lang="en-US" sz="2200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network </a:t>
            </a:r>
            <a:r>
              <a:rPr lang="en-US" sz="2200" dirty="0">
                <a:solidFill>
                  <a:srgbClr val="000076"/>
                </a:solidFill>
                <a:cs typeface="Times New Roman" panose="02020603050405020304" pitchFamily="18" charset="0"/>
              </a:rPr>
              <a:t>administration software utility used to test the reachability of a host on an </a:t>
            </a:r>
            <a:r>
              <a:rPr lang="en-US" sz="2200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IP </a:t>
            </a:r>
            <a:r>
              <a:rPr lang="en-US" sz="2200" dirty="0">
                <a:solidFill>
                  <a:srgbClr val="000076"/>
                </a:solidFill>
                <a:cs typeface="Times New Roman" panose="02020603050405020304" pitchFamily="18" charset="0"/>
              </a:rPr>
              <a:t>network</a:t>
            </a:r>
            <a:r>
              <a:rPr lang="en-US" sz="2200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.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It operates </a:t>
            </a:r>
            <a:r>
              <a:rPr lang="en-US" sz="2200" dirty="0">
                <a:solidFill>
                  <a:srgbClr val="000076"/>
                </a:solidFill>
                <a:cs typeface="Times New Roman" panose="02020603050405020304" pitchFamily="18" charset="0"/>
              </a:rPr>
              <a:t>by sending </a:t>
            </a:r>
            <a:r>
              <a:rPr lang="en-US" sz="2200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ICMP </a:t>
            </a:r>
            <a:r>
              <a:rPr lang="en-US" sz="2200" dirty="0">
                <a:solidFill>
                  <a:srgbClr val="000076"/>
                </a:solidFill>
                <a:cs typeface="Times New Roman" panose="02020603050405020304" pitchFamily="18" charset="0"/>
              </a:rPr>
              <a:t>Echo Request packets to the target host and waiting for an ICMP Echo </a:t>
            </a:r>
            <a:r>
              <a:rPr lang="en-US" sz="2200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Reply.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It is included in Linux and Windows operating systems.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rgbClr val="000076"/>
              </a:solidFill>
              <a:cs typeface="Times New Roman" panose="02020603050405020304" pitchFamily="18" charset="0"/>
            </a:endParaRPr>
          </a:p>
          <a:p>
            <a:pPr marL="346075" lvl="1">
              <a:spcBef>
                <a:spcPts val="600"/>
              </a:spcBef>
            </a:pPr>
            <a:endParaRPr lang="en-US" dirty="0">
              <a:solidFill>
                <a:srgbClr val="000076"/>
              </a:solidFill>
              <a:cs typeface="Times New Roman" panose="02020603050405020304" pitchFamily="18" charset="0"/>
            </a:endParaRPr>
          </a:p>
        </p:txBody>
      </p:sp>
      <p:sp useBgFill="1"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Live Systems</a:t>
            </a:r>
            <a:endParaRPr lang="en-US" sz="2800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24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013" y="1433484"/>
            <a:ext cx="8443608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8975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Ping (Active Machine)</a:t>
            </a:r>
            <a:endParaRPr lang="en-US" dirty="0" smtClean="0">
              <a:solidFill>
                <a:srgbClr val="000076"/>
              </a:solidFill>
              <a:cs typeface="Times New Roman" panose="02020603050405020304" pitchFamily="18" charset="0"/>
            </a:endParaRP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76"/>
                </a:solidFill>
                <a:cs typeface="Times New Roman" panose="02020603050405020304" pitchFamily="18" charset="0"/>
              </a:rPr>
              <a:t>Example: </a:t>
            </a:r>
            <a:r>
              <a:rPr lang="en-US" sz="2000" dirty="0">
                <a:solidFill>
                  <a:srgbClr val="800000"/>
                </a:solidFill>
                <a:cs typeface="Times New Roman" panose="02020603050405020304" pitchFamily="18" charset="0"/>
              </a:rPr>
              <a:t>Pinging 192.168.0.1 with 32 bytes of data:</a:t>
            </a:r>
          </a:p>
          <a:p>
            <a:pPr marL="803275" lvl="2">
              <a:spcBef>
                <a:spcPts val="600"/>
              </a:spcBef>
            </a:pPr>
            <a:r>
              <a:rPr lang="en-US" sz="2000" dirty="0">
                <a:solidFill>
                  <a:srgbClr val="800000"/>
                </a:solidFill>
                <a:cs typeface="Times New Roman" panose="02020603050405020304" pitchFamily="18" charset="0"/>
              </a:rPr>
              <a:t>		        Reply from 192.168.0.1: bytes=32 time=2ms TTL=127</a:t>
            </a:r>
          </a:p>
          <a:p>
            <a:pPr marL="803275" lvl="2">
              <a:spcBef>
                <a:spcPts val="600"/>
              </a:spcBef>
            </a:pPr>
            <a:r>
              <a:rPr lang="en-US" sz="2000" dirty="0">
                <a:solidFill>
                  <a:srgbClr val="800000"/>
                </a:solidFill>
                <a:cs typeface="Times New Roman" panose="02020603050405020304" pitchFamily="18" charset="0"/>
              </a:rPr>
              <a:t>                        Reply from 192.168.0.1: bytes=32 time=</a:t>
            </a:r>
            <a:r>
              <a:rPr lang="en-US" sz="2000" dirty="0" err="1">
                <a:solidFill>
                  <a:srgbClr val="800000"/>
                </a:solidFill>
                <a:cs typeface="Times New Roman" panose="02020603050405020304" pitchFamily="18" charset="0"/>
              </a:rPr>
              <a:t>lms</a:t>
            </a:r>
            <a:r>
              <a:rPr lang="en-US" sz="2000" dirty="0">
                <a:solidFill>
                  <a:srgbClr val="800000"/>
                </a:solidFill>
                <a:cs typeface="Times New Roman" panose="02020603050405020304" pitchFamily="18" charset="0"/>
              </a:rPr>
              <a:t> TTL=127</a:t>
            </a:r>
          </a:p>
          <a:p>
            <a:pPr marL="803275" lvl="2">
              <a:spcBef>
                <a:spcPts val="600"/>
              </a:spcBef>
            </a:pPr>
            <a:r>
              <a:rPr lang="en-US" sz="2000" dirty="0">
                <a:solidFill>
                  <a:srgbClr val="800000"/>
                </a:solidFill>
                <a:cs typeface="Times New Roman" panose="02020603050405020304" pitchFamily="18" charset="0"/>
              </a:rPr>
              <a:t>		        Reply from 192.168.0.1: bytes=32 time=2ms TTL=127</a:t>
            </a:r>
          </a:p>
          <a:p>
            <a:pPr marL="803275" lvl="2">
              <a:spcBef>
                <a:spcPts val="600"/>
              </a:spcBef>
            </a:pPr>
            <a:r>
              <a:rPr lang="en-US" sz="2000" dirty="0">
                <a:solidFill>
                  <a:srgbClr val="800000"/>
                </a:solidFill>
                <a:cs typeface="Times New Roman" panose="02020603050405020304" pitchFamily="18" charset="0"/>
              </a:rPr>
              <a:t>		        Reply from 192.168.0.1: bytes=32 time=2ms TTL=127</a:t>
            </a:r>
          </a:p>
          <a:p>
            <a:pPr marL="803275" lvl="2">
              <a:spcBef>
                <a:spcPts val="600"/>
              </a:spcBef>
            </a:pPr>
            <a:r>
              <a:rPr lang="en-US" sz="2000" dirty="0">
                <a:solidFill>
                  <a:srgbClr val="800000"/>
                </a:solidFill>
                <a:cs typeface="Times New Roman" panose="02020603050405020304" pitchFamily="18" charset="0"/>
              </a:rPr>
              <a:t>		Ping statistics for 192 . 168.0.1:</a:t>
            </a:r>
          </a:p>
          <a:p>
            <a:pPr marL="803275" lvl="2">
              <a:spcBef>
                <a:spcPts val="600"/>
              </a:spcBef>
            </a:pPr>
            <a:r>
              <a:rPr lang="en-US" sz="2000" dirty="0">
                <a:solidFill>
                  <a:srgbClr val="800000"/>
                </a:solidFill>
                <a:cs typeface="Times New Roman" panose="02020603050405020304" pitchFamily="18" charset="0"/>
              </a:rPr>
              <a:t>		Packets: Sent = 4, </a:t>
            </a:r>
            <a:r>
              <a:rPr lang="en-US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Received = 4</a:t>
            </a:r>
            <a:r>
              <a:rPr lang="en-US" sz="2000" dirty="0">
                <a:solidFill>
                  <a:srgbClr val="800000"/>
                </a:solidFill>
                <a:cs typeface="Times New Roman" panose="02020603050405020304" pitchFamily="18" charset="0"/>
              </a:rPr>
              <a:t>, Lost = 0 (0% loss),</a:t>
            </a:r>
          </a:p>
          <a:p>
            <a:pPr marL="803275" lvl="2">
              <a:spcBef>
                <a:spcPts val="600"/>
              </a:spcBef>
            </a:pPr>
            <a:r>
              <a:rPr lang="en-US" sz="20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		Approximate </a:t>
            </a:r>
            <a:r>
              <a:rPr lang="en-US" sz="2000" dirty="0">
                <a:solidFill>
                  <a:srgbClr val="800000"/>
                </a:solidFill>
                <a:cs typeface="Times New Roman" panose="02020603050405020304" pitchFamily="18" charset="0"/>
              </a:rPr>
              <a:t>round trip times in </a:t>
            </a:r>
            <a:r>
              <a:rPr lang="en-US" sz="20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milliseconds</a:t>
            </a:r>
            <a:r>
              <a:rPr lang="en-US" sz="2000" dirty="0">
                <a:solidFill>
                  <a:srgbClr val="800000"/>
                </a:solidFill>
                <a:cs typeface="Times New Roman" panose="02020603050405020304" pitchFamily="18" charset="0"/>
              </a:rPr>
              <a:t>:</a:t>
            </a:r>
          </a:p>
          <a:p>
            <a:pPr marL="803275" lvl="2">
              <a:spcBef>
                <a:spcPts val="600"/>
              </a:spcBef>
            </a:pPr>
            <a:r>
              <a:rPr lang="en-US" sz="20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		Minimum </a:t>
            </a:r>
            <a:r>
              <a:rPr lang="en-US" sz="2000" dirty="0">
                <a:solidFill>
                  <a:srgbClr val="800000"/>
                </a:solidFill>
                <a:cs typeface="Times New Roman" panose="02020603050405020304" pitchFamily="18" charset="0"/>
              </a:rPr>
              <a:t>= 1ms, Maximum = 2ms, Average = 1ms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rgbClr val="000076"/>
              </a:solidFill>
              <a:cs typeface="Times New Roman" panose="02020603050405020304" pitchFamily="18" charset="0"/>
            </a:endParaRPr>
          </a:p>
          <a:p>
            <a:pPr marL="346075" lvl="1">
              <a:spcBef>
                <a:spcPts val="600"/>
              </a:spcBef>
            </a:pPr>
            <a:endParaRPr lang="en-US" dirty="0">
              <a:solidFill>
                <a:srgbClr val="000076"/>
              </a:solidFill>
              <a:cs typeface="Times New Roman" panose="02020603050405020304" pitchFamily="18" charset="0"/>
            </a:endParaRPr>
          </a:p>
        </p:txBody>
      </p:sp>
      <p:sp useBgFill="1"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Live Systems</a:t>
            </a:r>
            <a:endParaRPr lang="en-US" sz="2800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013" y="1433484"/>
            <a:ext cx="844360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8975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Ping (Inactive Machine)</a:t>
            </a:r>
            <a:endParaRPr lang="en-US" dirty="0" smtClean="0">
              <a:solidFill>
                <a:srgbClr val="000076"/>
              </a:solidFill>
              <a:cs typeface="Times New Roman" panose="02020603050405020304" pitchFamily="18" charset="0"/>
            </a:endParaRPr>
          </a:p>
          <a:p>
            <a:pPr lvl="2"/>
            <a:r>
              <a:rPr lang="en-US" sz="2000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Example</a:t>
            </a:r>
            <a:r>
              <a:rPr lang="en-US" sz="2800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800000"/>
                </a:solidFill>
                <a:cs typeface="Times New Roman" panose="02020603050405020304" pitchFamily="18" charset="0"/>
              </a:rPr>
              <a:t>Pinging 10.1.1.1 with 32 bytes of data:</a:t>
            </a:r>
          </a:p>
          <a:p>
            <a:pPr lvl="3"/>
            <a:r>
              <a:rPr lang="en-US" sz="2000" dirty="0">
                <a:solidFill>
                  <a:srgbClr val="800000"/>
                </a:solidFill>
                <a:cs typeface="Times New Roman" panose="02020603050405020304" pitchFamily="18" charset="0"/>
              </a:rPr>
              <a:t>		Request timed out</a:t>
            </a:r>
          </a:p>
          <a:p>
            <a:pPr lvl="3"/>
            <a:r>
              <a:rPr lang="en-US" sz="2000" dirty="0">
                <a:solidFill>
                  <a:srgbClr val="800000"/>
                </a:solidFill>
                <a:cs typeface="Times New Roman" panose="02020603050405020304" pitchFamily="18" charset="0"/>
              </a:rPr>
              <a:t>		Request timed out</a:t>
            </a:r>
          </a:p>
          <a:p>
            <a:pPr lvl="3"/>
            <a:r>
              <a:rPr lang="en-US" sz="2000" dirty="0">
                <a:solidFill>
                  <a:srgbClr val="800000"/>
                </a:solidFill>
                <a:cs typeface="Times New Roman" panose="02020603050405020304" pitchFamily="18" charset="0"/>
              </a:rPr>
              <a:t>		Request timed out</a:t>
            </a:r>
          </a:p>
          <a:p>
            <a:pPr lvl="3"/>
            <a:r>
              <a:rPr lang="en-US" sz="2000" dirty="0">
                <a:solidFill>
                  <a:srgbClr val="800000"/>
                </a:solidFill>
                <a:cs typeface="Times New Roman" panose="02020603050405020304" pitchFamily="18" charset="0"/>
              </a:rPr>
              <a:t>		Request timed out</a:t>
            </a:r>
          </a:p>
          <a:p>
            <a:pPr lvl="2"/>
            <a:r>
              <a:rPr lang="en-US" sz="2000" dirty="0">
                <a:solidFill>
                  <a:srgbClr val="800000"/>
                </a:solidFill>
                <a:cs typeface="Times New Roman" panose="02020603050405020304" pitchFamily="18" charset="0"/>
              </a:rPr>
              <a:t>	Ping statistics for 10.1.1.1:</a:t>
            </a:r>
          </a:p>
          <a:p>
            <a:pPr lvl="3"/>
            <a:r>
              <a:rPr lang="en-US" sz="2000" dirty="0">
                <a:solidFill>
                  <a:srgbClr val="800000"/>
                </a:solidFill>
                <a:cs typeface="Times New Roman" panose="02020603050405020304" pitchFamily="18" charset="0"/>
              </a:rPr>
              <a:t>	Packets: Sent = 4, Received = 0, </a:t>
            </a:r>
            <a:r>
              <a:rPr 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Lost = 4 (100% loss),</a:t>
            </a:r>
          </a:p>
          <a:p>
            <a:pPr lvl="3"/>
            <a:r>
              <a:rPr lang="en-US" sz="2000" dirty="0">
                <a:solidFill>
                  <a:srgbClr val="800000"/>
                </a:solidFill>
                <a:cs typeface="Times New Roman" panose="02020603050405020304" pitchFamily="18" charset="0"/>
              </a:rPr>
              <a:t>	Approximate round trip times in milliseconds:</a:t>
            </a:r>
          </a:p>
          <a:p>
            <a:pPr lvl="3"/>
            <a:r>
              <a:rPr lang="en-US" sz="2000" dirty="0">
                <a:solidFill>
                  <a:srgbClr val="800000"/>
                </a:solidFill>
                <a:cs typeface="Times New Roman" panose="02020603050405020304" pitchFamily="18" charset="0"/>
              </a:rPr>
              <a:t>	Minimum = 0ms, Maximum = 0ms, Average = 0ms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200" dirty="0" smtClean="0">
              <a:solidFill>
                <a:srgbClr val="000076"/>
              </a:solidFill>
              <a:cs typeface="Times New Roman" panose="02020603050405020304" pitchFamily="18" charset="0"/>
            </a:endParaRPr>
          </a:p>
          <a:p>
            <a:pPr marL="346075" lvl="1">
              <a:spcBef>
                <a:spcPts val="600"/>
              </a:spcBef>
            </a:pPr>
            <a:endParaRPr lang="en-US" dirty="0">
              <a:solidFill>
                <a:srgbClr val="000076"/>
              </a:solidFill>
              <a:cs typeface="Times New Roman" panose="02020603050405020304" pitchFamily="18" charset="0"/>
            </a:endParaRPr>
          </a:p>
        </p:txBody>
      </p:sp>
      <p:sp useBgFill="1"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Live Systems</a:t>
            </a:r>
            <a:endParaRPr lang="en-US" sz="2800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7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013" y="1433484"/>
            <a:ext cx="844360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8975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Ping Sweep</a:t>
            </a:r>
            <a:endParaRPr lang="en-US" dirty="0" smtClean="0">
              <a:solidFill>
                <a:srgbClr val="000076"/>
              </a:solidFill>
              <a:cs typeface="Times New Roman" panose="02020603050405020304" pitchFamily="18" charset="0"/>
            </a:endParaRP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76"/>
                </a:solidFill>
                <a:cs typeface="Times New Roman" panose="02020603050405020304" pitchFamily="18" charset="0"/>
              </a:rPr>
              <a:t>It is </a:t>
            </a:r>
            <a:r>
              <a:rPr lang="en-US" sz="2200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the </a:t>
            </a:r>
            <a:r>
              <a:rPr lang="en-US" sz="2200" dirty="0">
                <a:solidFill>
                  <a:srgbClr val="000076"/>
                </a:solidFill>
                <a:cs typeface="Times New Roman" panose="02020603050405020304" pitchFamily="18" charset="0"/>
              </a:rPr>
              <a:t>process of sending an ICMP request or ping </a:t>
            </a:r>
            <a:r>
              <a:rPr lang="en-US" sz="2200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to all </a:t>
            </a:r>
            <a:r>
              <a:rPr lang="en-US" sz="2200" dirty="0">
                <a:solidFill>
                  <a:srgbClr val="000076"/>
                </a:solidFill>
                <a:cs typeface="Times New Roman" panose="02020603050405020304" pitchFamily="18" charset="0"/>
              </a:rPr>
              <a:t>hosts on the network to determine which ones are up and responding to pings.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It is used to determine the  live hosts from a range of IP addresses.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Tools – </a:t>
            </a:r>
            <a:r>
              <a:rPr lang="en-US" sz="2200" dirty="0" err="1" smtClean="0">
                <a:solidFill>
                  <a:srgbClr val="800000"/>
                </a:solidFill>
                <a:cs typeface="Times New Roman" panose="02020603050405020304" pitchFamily="18" charset="0"/>
              </a:rPr>
              <a:t>nmap</a:t>
            </a:r>
            <a:r>
              <a:rPr lang="en-US" sz="22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, Angry IP Scanner, </a:t>
            </a:r>
            <a:r>
              <a:rPr lang="en-US" sz="2200" dirty="0" err="1" smtClean="0">
                <a:solidFill>
                  <a:srgbClr val="800000"/>
                </a:solidFill>
                <a:cs typeface="Times New Roman" panose="02020603050405020304" pitchFamily="18" charset="0"/>
              </a:rPr>
              <a:t>netdiscover</a:t>
            </a:r>
            <a:r>
              <a:rPr lang="en-US" sz="22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solidFill>
                  <a:srgbClr val="800000"/>
                </a:solidFill>
                <a:cs typeface="Times New Roman" panose="02020603050405020304" pitchFamily="18" charset="0"/>
              </a:rPr>
              <a:t>hping</a:t>
            </a:r>
            <a:r>
              <a:rPr lang="en-US" sz="22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, etc.</a:t>
            </a:r>
          </a:p>
          <a:p>
            <a:pPr marL="346075" lvl="1">
              <a:spcBef>
                <a:spcPts val="600"/>
              </a:spcBef>
            </a:pPr>
            <a:endParaRPr lang="en-US" dirty="0">
              <a:solidFill>
                <a:srgbClr val="000076"/>
              </a:solidFill>
              <a:cs typeface="Times New Roman" panose="02020603050405020304" pitchFamily="18" charset="0"/>
            </a:endParaRPr>
          </a:p>
        </p:txBody>
      </p:sp>
      <p:sp useBgFill="1"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Live Systems</a:t>
            </a:r>
            <a:endParaRPr lang="en-US" sz="2800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1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</a:t>
            </a:r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Ports</a:t>
            </a:r>
            <a:endParaRPr lang="en-US" sz="2800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1013" y="1433484"/>
            <a:ext cx="84436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8975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Ports</a:t>
            </a:r>
            <a:endParaRPr lang="en-US" dirty="0" smtClean="0">
              <a:solidFill>
                <a:srgbClr val="000076"/>
              </a:solidFill>
              <a:cs typeface="Times New Roman" panose="02020603050405020304" pitchFamily="18" charset="0"/>
            </a:endParaRP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76"/>
                </a:solidFill>
                <a:cs typeface="Times New Roman" panose="02020603050405020304" pitchFamily="18" charset="0"/>
              </a:rPr>
              <a:t>A port number is a 16-bit unsigned integer ranging from 0 to 65535.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Identifies </a:t>
            </a:r>
            <a:r>
              <a:rPr lang="en-US" sz="2200" dirty="0">
                <a:solidFill>
                  <a:srgbClr val="000076"/>
                </a:solidFill>
                <a:cs typeface="Times New Roman" panose="02020603050405020304" pitchFamily="18" charset="0"/>
              </a:rPr>
              <a:t>a specific process or type of a </a:t>
            </a:r>
            <a:r>
              <a:rPr lang="en-US" sz="2200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service.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76"/>
                </a:solidFill>
                <a:cs typeface="Times New Roman" panose="02020603050405020304" pitchFamily="18" charset="0"/>
              </a:rPr>
              <a:t>TCP and UDP use port numbers to communicate with the upper layers. 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Types of ports:</a:t>
            </a:r>
          </a:p>
          <a:p>
            <a:pPr marL="1603375" lvl="3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Well-Known </a:t>
            </a:r>
            <a:r>
              <a:rPr lang="en-US" sz="2200" dirty="0">
                <a:solidFill>
                  <a:srgbClr val="800000"/>
                </a:solidFill>
                <a:cs typeface="Times New Roman" panose="02020603050405020304" pitchFamily="18" charset="0"/>
              </a:rPr>
              <a:t>Ports: 0 -</a:t>
            </a:r>
            <a:r>
              <a:rPr lang="en-US" sz="22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1023.</a:t>
            </a:r>
          </a:p>
          <a:p>
            <a:pPr marL="1603375" lvl="3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Registered </a:t>
            </a:r>
            <a:r>
              <a:rPr lang="en-US" sz="2200" dirty="0">
                <a:solidFill>
                  <a:srgbClr val="800000"/>
                </a:solidFill>
                <a:cs typeface="Times New Roman" panose="02020603050405020304" pitchFamily="18" charset="0"/>
              </a:rPr>
              <a:t>Ports: 1024 – 49151 (assigned by IANA for specific service upon </a:t>
            </a:r>
            <a:r>
              <a:rPr lang="en-US" sz="22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requesting).</a:t>
            </a:r>
          </a:p>
          <a:p>
            <a:pPr marL="1603375" lvl="3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Dynamic </a:t>
            </a:r>
            <a:r>
              <a:rPr lang="en-US" sz="2200" dirty="0">
                <a:solidFill>
                  <a:srgbClr val="800000"/>
                </a:solidFill>
                <a:cs typeface="Times New Roman" panose="02020603050405020304" pitchFamily="18" charset="0"/>
              </a:rPr>
              <a:t>Ports: 49152 – </a:t>
            </a:r>
            <a:r>
              <a:rPr lang="en-US" sz="2200" dirty="0" smtClean="0">
                <a:solidFill>
                  <a:srgbClr val="800000"/>
                </a:solidFill>
                <a:cs typeface="Times New Roman" panose="02020603050405020304" pitchFamily="18" charset="0"/>
              </a:rPr>
              <a:t>65535.</a:t>
            </a:r>
          </a:p>
          <a:p>
            <a:pPr marL="346075" lvl="1">
              <a:spcBef>
                <a:spcPts val="600"/>
              </a:spcBef>
            </a:pPr>
            <a:endParaRPr lang="en-US" dirty="0">
              <a:solidFill>
                <a:srgbClr val="000076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40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 useBgFill="1"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</a:t>
            </a:r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Ports</a:t>
            </a:r>
            <a:endParaRPr lang="en-US" sz="2800" kern="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1013" y="1433484"/>
            <a:ext cx="8443608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8975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Some well-known Ports</a:t>
            </a:r>
            <a:endParaRPr lang="en-US" dirty="0" smtClean="0">
              <a:solidFill>
                <a:srgbClr val="000076"/>
              </a:solidFill>
              <a:cs typeface="Times New Roman" panose="02020603050405020304" pitchFamily="18" charset="0"/>
            </a:endParaRP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800000"/>
                </a:solidFill>
                <a:cs typeface="Times New Roman" panose="02020603050405020304" pitchFamily="18" charset="0"/>
              </a:rPr>
              <a:t>21: File Transfer Protocol (FTP)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800000"/>
                </a:solidFill>
                <a:cs typeface="Times New Roman" panose="02020603050405020304" pitchFamily="18" charset="0"/>
              </a:rPr>
              <a:t>22: Secure Shell (SSH)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800000"/>
                </a:solidFill>
                <a:cs typeface="Times New Roman" panose="02020603050405020304" pitchFamily="18" charset="0"/>
              </a:rPr>
              <a:t>23: Telnet remote login service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800000"/>
                </a:solidFill>
                <a:cs typeface="Times New Roman" panose="02020603050405020304" pitchFamily="18" charset="0"/>
              </a:rPr>
              <a:t>25: Simple Mail Transfer Protocol (SMTP)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800000"/>
                </a:solidFill>
                <a:cs typeface="Times New Roman" panose="02020603050405020304" pitchFamily="18" charset="0"/>
              </a:rPr>
              <a:t>53: Domain Name System (DNS) service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800000"/>
                </a:solidFill>
                <a:cs typeface="Times New Roman" panose="02020603050405020304" pitchFamily="18" charset="0"/>
              </a:rPr>
              <a:t>80: Hypertext Transfer Protocol (HTTP) 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800000"/>
                </a:solidFill>
                <a:cs typeface="Times New Roman" panose="02020603050405020304" pitchFamily="18" charset="0"/>
              </a:rPr>
              <a:t>161: Simple Network Management Protocol (SNMP)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800000"/>
                </a:solidFill>
                <a:cs typeface="Times New Roman" panose="02020603050405020304" pitchFamily="18" charset="0"/>
              </a:rPr>
              <a:t>443: HTTP Secure (HTTPS).</a:t>
            </a:r>
            <a:endParaRPr lang="en-US" sz="2200" dirty="0" smtClean="0">
              <a:solidFill>
                <a:srgbClr val="800000"/>
              </a:solidFill>
              <a:cs typeface="Times New Roman" panose="02020603050405020304" pitchFamily="18" charset="0"/>
            </a:endParaRPr>
          </a:p>
          <a:p>
            <a:pPr marL="346075" lvl="1">
              <a:spcBef>
                <a:spcPts val="600"/>
              </a:spcBef>
            </a:pPr>
            <a:endParaRPr lang="en-US" dirty="0">
              <a:solidFill>
                <a:srgbClr val="000076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3333CC"/>
      </a:dk2>
      <a:lt2>
        <a:srgbClr val="FFFF00"/>
      </a:lt2>
      <a:accent1>
        <a:srgbClr val="FF9900"/>
      </a:accent1>
      <a:accent2>
        <a:srgbClr val="00FFFF"/>
      </a:accent2>
      <a:accent3>
        <a:srgbClr val="ADADE2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29480</TotalTime>
  <Words>797</Words>
  <Application>Microsoft Office PowerPoint</Application>
  <PresentationFormat>On-screen Show (4:3)</PresentationFormat>
  <Paragraphs>165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Blank Presentation</vt:lpstr>
      <vt:lpstr>Custom Design</vt:lpstr>
      <vt:lpstr>PowerPoint Presentation</vt:lpstr>
      <vt:lpstr>Scanning</vt:lpstr>
      <vt:lpstr>Scanning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>MSFT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Phil Bernstein</dc:creator>
  <cp:lastModifiedBy>Maddumala, Mahesh N. (UMKC-Student)</cp:lastModifiedBy>
  <cp:revision>926</cp:revision>
  <cp:lastPrinted>2001-01-03T18:16:48Z</cp:lastPrinted>
  <dcterms:created xsi:type="dcterms:W3CDTF">1996-12-18T00:07:49Z</dcterms:created>
  <dcterms:modified xsi:type="dcterms:W3CDTF">2016-10-31T04:35:25Z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philbe@microsoft.com</vt:lpwstr>
  </property>
  <property fmtid="{D5CDD505-2E9C-101B-9397-08002B2CF9AE}" pid="8" name="HomePage">
    <vt:lpwstr>http://www.cs.washington.edu/education/courses/593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C:\WINNT\Profiles\rprieto\Desktop</vt:lpwstr>
  </property>
</Properties>
</file>