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3" r:id="rId2"/>
  </p:sldMasterIdLst>
  <p:notesMasterIdLst>
    <p:notesMasterId r:id="rId51"/>
  </p:notesMasterIdLst>
  <p:handoutMasterIdLst>
    <p:handoutMasterId r:id="rId52"/>
  </p:handoutMasterIdLst>
  <p:sldIdLst>
    <p:sldId id="293" r:id="rId3"/>
    <p:sldId id="373" r:id="rId4"/>
    <p:sldId id="372" r:id="rId5"/>
    <p:sldId id="374" r:id="rId6"/>
    <p:sldId id="375" r:id="rId7"/>
    <p:sldId id="376" r:id="rId8"/>
    <p:sldId id="377" r:id="rId9"/>
    <p:sldId id="379" r:id="rId10"/>
    <p:sldId id="378" r:id="rId11"/>
    <p:sldId id="380" r:id="rId12"/>
    <p:sldId id="381" r:id="rId13"/>
    <p:sldId id="382" r:id="rId14"/>
    <p:sldId id="383" r:id="rId15"/>
    <p:sldId id="384" r:id="rId16"/>
    <p:sldId id="385" r:id="rId17"/>
    <p:sldId id="386" r:id="rId18"/>
    <p:sldId id="387" r:id="rId19"/>
    <p:sldId id="388" r:id="rId20"/>
    <p:sldId id="412" r:id="rId21"/>
    <p:sldId id="413" r:id="rId22"/>
    <p:sldId id="414" r:id="rId23"/>
    <p:sldId id="415" r:id="rId24"/>
    <p:sldId id="416" r:id="rId25"/>
    <p:sldId id="417" r:id="rId26"/>
    <p:sldId id="418" r:id="rId27"/>
    <p:sldId id="419" r:id="rId28"/>
    <p:sldId id="420" r:id="rId29"/>
    <p:sldId id="424" r:id="rId30"/>
    <p:sldId id="426" r:id="rId31"/>
    <p:sldId id="425" r:id="rId32"/>
    <p:sldId id="427" r:id="rId33"/>
    <p:sldId id="428" r:id="rId34"/>
    <p:sldId id="429" r:id="rId35"/>
    <p:sldId id="389" r:id="rId36"/>
    <p:sldId id="391" r:id="rId37"/>
    <p:sldId id="390"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0076"/>
    <a:srgbClr val="800000"/>
    <a:srgbClr val="000099"/>
    <a:srgbClr val="990000"/>
    <a:srgbClr val="660066"/>
    <a:srgbClr val="0000FF"/>
    <a:srgbClr val="FF9966"/>
    <a:srgbClr val="FFCC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60"/>
  </p:normalViewPr>
  <p:slideViewPr>
    <p:cSldViewPr snapToGrid="0">
      <p:cViewPr varScale="1">
        <p:scale>
          <a:sx n="86" d="100"/>
          <a:sy n="86" d="100"/>
        </p:scale>
        <p:origin x="141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85270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323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06886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53358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32103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72050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35663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75623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485413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307599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91769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1118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99689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319961" y="6362700"/>
            <a:ext cx="4050016"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smtClean="0">
                <a:solidFill>
                  <a:srgbClr val="000076"/>
                </a:solidFill>
                <a:latin typeface="Arial" pitchFamily="34" charset="0"/>
              </a:rPr>
              <a:t>Introduction to Information Security and Assurance</a:t>
            </a:r>
            <a:endParaRPr lang="en-US" sz="1200" b="1" dirty="0">
              <a:solidFill>
                <a:srgbClr val="000076"/>
              </a:solidFill>
              <a:latin typeface="Arial" pitchFamily="34" charset="0"/>
            </a:endParaRP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1600" y="6183313"/>
            <a:ext cx="173196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46" r:id="rId3"/>
    <p:sldLayoutId id="2147483727" r:id="rId4"/>
    <p:sldLayoutId id="2147483728" r:id="rId5"/>
    <p:sldLayoutId id="2147483729" r:id="rId6"/>
    <p:sldLayoutId id="2147483730" r:id="rId7"/>
    <p:sldLayoutId id="2147483732"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4/18/2018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dirty="0"/>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199292" y="862013"/>
            <a:ext cx="894470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2800" dirty="0" smtClean="0">
                <a:solidFill>
                  <a:srgbClr val="C00000"/>
                </a:solidFill>
                <a:latin typeface="Arial" pitchFamily="34" charset="0"/>
                <a:cs typeface="Arial" pitchFamily="34" charset="0"/>
              </a:rPr>
              <a:t>CS5573</a:t>
            </a:r>
            <a:r>
              <a:rPr lang="en-US" sz="2800" dirty="0">
                <a:solidFill>
                  <a:srgbClr val="C00000"/>
                </a:solidFill>
                <a:latin typeface="Arial" pitchFamily="34" charset="0"/>
                <a:cs typeface="Arial" pitchFamily="34" charset="0"/>
              </a:rPr>
              <a:t/>
            </a:r>
            <a:br>
              <a:rPr lang="en-US" sz="2800" dirty="0">
                <a:solidFill>
                  <a:srgbClr val="C00000"/>
                </a:solidFill>
                <a:latin typeface="Arial" pitchFamily="34" charset="0"/>
                <a:cs typeface="Arial" pitchFamily="34" charset="0"/>
              </a:rPr>
            </a:br>
            <a:r>
              <a:rPr lang="en-US" sz="2800" dirty="0">
                <a:solidFill>
                  <a:srgbClr val="C00000"/>
                </a:solidFill>
                <a:latin typeface="+mn-lt"/>
              </a:rPr>
              <a:t>Introduction to Information </a:t>
            </a:r>
            <a:r>
              <a:rPr lang="en-US" sz="2800" dirty="0" smtClean="0">
                <a:solidFill>
                  <a:srgbClr val="C00000"/>
                </a:solidFill>
                <a:latin typeface="+mn-lt"/>
              </a:rPr>
              <a:t>Security and Assurance</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dirty="0" smtClean="0">
                <a:solidFill>
                  <a:srgbClr val="C00000"/>
                </a:solidFill>
                <a:latin typeface="+mn-lt"/>
              </a:rPr>
              <a:t>Information Assurance</a:t>
            </a:r>
            <a:endParaRPr lang="en-US" dirty="0">
              <a:solidFill>
                <a:srgbClr val="C00000"/>
              </a:solidFill>
              <a:latin typeface="+mn-lt"/>
            </a:endParaRPr>
          </a:p>
          <a:p>
            <a:pPr algn="ctr"/>
            <a:endParaRPr lang="en-US" sz="2800" dirty="0" smtClean="0">
              <a:solidFill>
                <a:srgbClr val="000099"/>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770537"/>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A </a:t>
            </a:r>
            <a:r>
              <a:rPr lang="en-US" sz="2000" dirty="0">
                <a:solidFill>
                  <a:srgbClr val="800000"/>
                </a:solidFill>
                <a:latin typeface="+mn-lt"/>
              </a:rPr>
              <a:t>hierarchical categorization and identification is one of the best ways and it is commonly used. An example of such categorization is given in </a:t>
            </a:r>
            <a:r>
              <a:rPr lang="en-US" sz="2000" dirty="0" smtClean="0">
                <a:solidFill>
                  <a:srgbClr val="800000"/>
                </a:solidFill>
                <a:latin typeface="+mn-lt"/>
              </a:rPr>
              <a:t>the Figure below. </a:t>
            </a:r>
          </a:p>
          <a:p>
            <a:pPr marL="342900" indent="-342900" algn="just">
              <a:buBlip>
                <a:blip r:embed="rId2"/>
              </a:buBlip>
            </a:pPr>
            <a:endParaRPr lang="en-US" sz="2000" dirty="0">
              <a:solidFill>
                <a:srgbClr val="800000"/>
              </a:solidFill>
              <a:latin typeface="+mn-lt"/>
            </a:endParaRPr>
          </a:p>
          <a:p>
            <a:pPr marL="342900" indent="-342900" algn="just">
              <a:buBlip>
                <a:blip r:embed="rId2"/>
              </a:buBlip>
            </a:pPr>
            <a:endParaRPr lang="en-US" sz="2000" dirty="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ctr"/>
            <a:endParaRPr lang="en-US" sz="2000" dirty="0" smtClean="0">
              <a:solidFill>
                <a:srgbClr val="800000"/>
              </a:solidFill>
              <a:latin typeface="+mn-lt"/>
            </a:endParaRPr>
          </a:p>
          <a:p>
            <a:pPr algn="ctr"/>
            <a:endParaRPr lang="en-US" sz="2000" dirty="0">
              <a:solidFill>
                <a:srgbClr val="800000"/>
              </a:solidFill>
              <a:latin typeface="+mn-lt"/>
            </a:endParaRPr>
          </a:p>
          <a:p>
            <a:pPr algn="ctr"/>
            <a:endParaRPr lang="en-US" sz="2000" dirty="0" smtClean="0">
              <a:solidFill>
                <a:srgbClr val="800000"/>
              </a:solidFill>
              <a:latin typeface="+mn-lt"/>
            </a:endParaRPr>
          </a:p>
          <a:p>
            <a:pPr algn="ctr"/>
            <a:endParaRPr lang="en-US" sz="2000" dirty="0" smtClean="0">
              <a:solidFill>
                <a:srgbClr val="800000"/>
              </a:solidFill>
              <a:latin typeface="+mn-lt"/>
            </a:endParaRPr>
          </a:p>
          <a:p>
            <a:pPr algn="ctr"/>
            <a:endParaRPr lang="en-US" sz="2000" dirty="0">
              <a:solidFill>
                <a:srgbClr val="800000"/>
              </a:solidFill>
              <a:latin typeface="+mn-lt"/>
            </a:endParaRPr>
          </a:p>
          <a:p>
            <a:pPr algn="ctr"/>
            <a:r>
              <a:rPr lang="en-US" sz="2000" dirty="0">
                <a:solidFill>
                  <a:srgbClr val="800000"/>
                </a:solidFill>
                <a:latin typeface="+mn-lt"/>
              </a:rPr>
              <a:t> A generic baseline hierarchy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714" y="2434371"/>
            <a:ext cx="7065666" cy="3169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497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862322"/>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The </a:t>
            </a:r>
            <a:r>
              <a:rPr lang="en-US" sz="2000" dirty="0">
                <a:solidFill>
                  <a:srgbClr val="800000"/>
                </a:solidFill>
                <a:latin typeface="+mn-lt"/>
              </a:rPr>
              <a:t>height of a baseline hierarch depends on (a) information category, (b) size of information granularity (e.g., hardcopy asset baseline), and (c) uniqueness. </a:t>
            </a:r>
            <a:endParaRPr lang="en-US" sz="2000" dirty="0" smtClean="0">
              <a:solidFill>
                <a:srgbClr val="800000"/>
              </a:solidFill>
              <a:latin typeface="+mn-lt"/>
            </a:endParaRPr>
          </a:p>
          <a:p>
            <a:pPr marL="342900" indent="-342900" algn="just">
              <a:buBlip>
                <a:blip r:embed="rId2"/>
              </a:buBlip>
            </a:pPr>
            <a:r>
              <a:rPr lang="en-US" sz="2000" dirty="0" smtClean="0">
                <a:solidFill>
                  <a:srgbClr val="800000"/>
                </a:solidFill>
                <a:latin typeface="+mn-lt"/>
              </a:rPr>
              <a:t>Note </a:t>
            </a:r>
            <a:r>
              <a:rPr lang="en-US" sz="2000" dirty="0">
                <a:solidFill>
                  <a:srgbClr val="800000"/>
                </a:solidFill>
                <a:latin typeface="+mn-lt"/>
              </a:rPr>
              <a:t>that each baseline may require different security scheme. It can be defined in terms of the following six interdependent activities: </a:t>
            </a:r>
            <a:r>
              <a:rPr lang="en-US" sz="2000" dirty="0">
                <a:solidFill>
                  <a:srgbClr val="000076"/>
                </a:solidFill>
                <a:latin typeface="+mn-lt"/>
              </a:rPr>
              <a:t>(a) Process implementation, (b) Asset identification, (c) Control of change, (d) status accounting, (e) Asset evaluation, and (f) Version management</a:t>
            </a:r>
            <a:r>
              <a:rPr lang="en-US" sz="2000" dirty="0" smtClean="0">
                <a:solidFill>
                  <a:srgbClr val="000076"/>
                </a:solidFill>
                <a:latin typeface="+mn-lt"/>
              </a:rPr>
              <a:t>.</a:t>
            </a:r>
          </a:p>
        </p:txBody>
      </p:sp>
    </p:spTree>
    <p:extLst>
      <p:ext uri="{BB962C8B-B14F-4D97-AF65-F5344CB8AC3E}">
        <p14:creationId xmlns:p14="http://schemas.microsoft.com/office/powerpoint/2010/main" val="3348332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416046"/>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Process implementation</a:t>
            </a: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task is responsible for putting in place a number of activities that assures that (a) the baseline </a:t>
            </a:r>
            <a:r>
              <a:rPr lang="en-US" sz="1800">
                <a:solidFill>
                  <a:srgbClr val="000099"/>
                </a:solidFill>
                <a:latin typeface="+mn-lt"/>
              </a:rPr>
              <a:t>is </a:t>
            </a:r>
            <a:r>
              <a:rPr lang="en-US" sz="1800" smtClean="0">
                <a:solidFill>
                  <a:srgbClr val="000099"/>
                </a:solidFill>
                <a:latin typeface="+mn-lt"/>
              </a:rPr>
              <a:t>self-protected</a:t>
            </a:r>
            <a:r>
              <a:rPr lang="en-US" sz="1800" dirty="0">
                <a:solidFill>
                  <a:srgbClr val="000099"/>
                </a:solidFill>
                <a:latin typeface="+mn-lt"/>
              </a:rPr>
              <a:t>, (b) in case of system failure due to any disaster the baseline information can be recovered, (c) the baseline consistency is maintained, (d) the baseline information is up to date, and (e) risk management facility is active</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948194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5047536"/>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Asset </a:t>
            </a:r>
            <a:r>
              <a:rPr lang="en-US" sz="2000" dirty="0">
                <a:solidFill>
                  <a:srgbClr val="800000"/>
                </a:solidFill>
                <a:latin typeface="+mn-lt"/>
              </a:rPr>
              <a:t>identification</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This task is responsible for identifying information useful and important (now and in the future) to the organization. It makes sure that such information is included in the baseline. Since the baseline contents continuously change and the mode of change depends on the health of the organization, it makes sure that changed, modified, or new information is included in the baseline. It is possible that some information, which was important some time ago, may no longer be useful to the organization. This task makes sure that stale information is removed from the baseline and existing information remain fully connected. The information category that asset identification identifies is effectively represented hierarchically as illustrated in Figure </a:t>
            </a:r>
            <a:r>
              <a:rPr lang="en-US" sz="1800" dirty="0">
                <a:solidFill>
                  <a:srgbClr val="000099"/>
                </a:solidFill>
                <a:latin typeface="+mn-lt"/>
              </a:rPr>
              <a:t>A generic baseline </a:t>
            </a:r>
            <a:r>
              <a:rPr lang="en-US" sz="1800" dirty="0" smtClean="0">
                <a:solidFill>
                  <a:srgbClr val="000099"/>
                </a:solidFill>
                <a:latin typeface="+mn-lt"/>
              </a:rPr>
              <a:t>hierarchy.</a:t>
            </a:r>
            <a:endParaRPr lang="en-US" sz="1800" dirty="0">
              <a:solidFill>
                <a:srgbClr val="000099"/>
              </a:solidFill>
              <a:latin typeface="+mn-lt"/>
            </a:endParaRPr>
          </a:p>
          <a:p>
            <a:pPr marL="800100" lvl="1" indent="-342900" algn="just">
              <a:spcBef>
                <a:spcPts val="600"/>
              </a:spcBef>
              <a:buBlip>
                <a:blip r:embed="rId3"/>
              </a:buBlip>
            </a:pP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2553100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970044"/>
          </a:xfrm>
          <a:prstGeom prst="rect">
            <a:avLst/>
          </a:prstGeom>
        </p:spPr>
        <p:txBody>
          <a:bodyPr wrap="square">
            <a:spAutoFit/>
          </a:bodyPr>
          <a:lstStyle/>
          <a:p>
            <a:pPr marL="342900" indent="-342900" algn="just">
              <a:buBlip>
                <a:blip r:embed="rId2"/>
              </a:buBlip>
            </a:pPr>
            <a:r>
              <a:rPr lang="en-US" sz="2000" dirty="0">
                <a:solidFill>
                  <a:srgbClr val="800000"/>
                </a:solidFill>
                <a:latin typeface="+mn-lt"/>
              </a:rPr>
              <a:t>C</a:t>
            </a:r>
            <a:r>
              <a:rPr lang="en-US" sz="2000" dirty="0" smtClean="0">
                <a:solidFill>
                  <a:srgbClr val="800000"/>
                </a:solidFill>
                <a:latin typeface="+mn-lt"/>
              </a:rPr>
              <a:t>ontrol of change</a:t>
            </a:r>
          </a:p>
          <a:p>
            <a:pPr marL="800100" lvl="1" indent="-342900" algn="just">
              <a:spcBef>
                <a:spcPts val="600"/>
              </a:spcBef>
              <a:buBlip>
                <a:blip r:embed="rId3"/>
              </a:buBlip>
            </a:pPr>
            <a:r>
              <a:rPr lang="en-US" sz="1800" dirty="0" smtClean="0">
                <a:solidFill>
                  <a:srgbClr val="000099"/>
                </a:solidFill>
                <a:latin typeface="+mn-lt"/>
              </a:rPr>
              <a:t>Makes </a:t>
            </a:r>
            <a:r>
              <a:rPr lang="en-US" sz="1800" dirty="0">
                <a:solidFill>
                  <a:srgbClr val="000099"/>
                </a:solidFill>
                <a:latin typeface="+mn-lt"/>
              </a:rPr>
              <a:t>sure that the changes to </a:t>
            </a:r>
            <a:r>
              <a:rPr lang="en-US" sz="1800" dirty="0" smtClean="0">
                <a:solidFill>
                  <a:srgbClr val="000099"/>
                </a:solidFill>
                <a:latin typeface="+mn-lt"/>
              </a:rPr>
              <a:t>baseline </a:t>
            </a:r>
            <a:r>
              <a:rPr lang="en-US" sz="1800" dirty="0">
                <a:solidFill>
                  <a:srgbClr val="000099"/>
                </a:solidFill>
                <a:latin typeface="+mn-lt"/>
              </a:rPr>
              <a:t>because of (a) organizational change, (b) functional change, and (c) hierarchy change in the organization are reflected in the baseline. </a:t>
            </a:r>
            <a:r>
              <a:rPr lang="en-US" sz="1800" dirty="0" smtClean="0">
                <a:solidFill>
                  <a:srgbClr val="000099"/>
                </a:solidFill>
                <a:latin typeface="+mn-lt"/>
              </a:rPr>
              <a:t>For </a:t>
            </a:r>
            <a:r>
              <a:rPr lang="en-US" sz="1800" dirty="0">
                <a:solidFill>
                  <a:srgbClr val="000099"/>
                </a:solidFill>
                <a:latin typeface="+mn-lt"/>
              </a:rPr>
              <a:t>example, if a software company acquires a hardware company then in the original baseline this must be represented correctly, even if they maintain their separate entity. Control of change involves a number of verifications that depends on the policies of the organization to some extent. </a:t>
            </a:r>
          </a:p>
        </p:txBody>
      </p:sp>
    </p:spTree>
    <p:extLst>
      <p:ext uri="{BB962C8B-B14F-4D97-AF65-F5344CB8AC3E}">
        <p14:creationId xmlns:p14="http://schemas.microsoft.com/office/powerpoint/2010/main" val="3522381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154984"/>
          </a:xfrm>
          <a:prstGeom prst="rect">
            <a:avLst/>
          </a:prstGeom>
        </p:spPr>
        <p:txBody>
          <a:bodyPr wrap="square">
            <a:spAutoFit/>
          </a:bodyPr>
          <a:lstStyle/>
          <a:p>
            <a:pPr marL="342900" indent="-342900" algn="just">
              <a:buBlip>
                <a:blip r:embed="rId2"/>
              </a:buBlip>
            </a:pPr>
            <a:r>
              <a:rPr lang="en-US" sz="2000" dirty="0">
                <a:solidFill>
                  <a:srgbClr val="800000"/>
                </a:solidFill>
                <a:latin typeface="+mn-lt"/>
              </a:rPr>
              <a:t>C</a:t>
            </a:r>
            <a:r>
              <a:rPr lang="en-US" sz="2000" dirty="0" smtClean="0">
                <a:solidFill>
                  <a:srgbClr val="800000"/>
                </a:solidFill>
                <a:latin typeface="+mn-lt"/>
              </a:rPr>
              <a:t>ontrol of change</a:t>
            </a: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control process must (a) validate the change, (b) authenticate the change, (c) maintain integrity, (d) implement the change on time, and (e) maintain an up to date audit trail. It is important to get authorization that may come from a team or from an individual to make the changes. At any time if a change profile is needed, the audit log should provide the information. For this reason, every activity on the baseline must be recorded </a:t>
            </a:r>
            <a:r>
              <a:rPr lang="en-US" sz="1800" dirty="0" smtClean="0">
                <a:solidFill>
                  <a:srgbClr val="000099"/>
                </a:solidFill>
                <a:latin typeface="+mn-lt"/>
              </a:rPr>
              <a:t>clearly.</a:t>
            </a: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audit log could be a part of the database log. This approach has a number of advantages. In case of a database system failure, the audit log can be used to recover the history of baseline changes to maintain </a:t>
            </a:r>
            <a:r>
              <a:rPr lang="en-US" sz="1800" dirty="0" smtClean="0">
                <a:solidFill>
                  <a:srgbClr val="000099"/>
                </a:solidFill>
                <a:latin typeface="+mn-lt"/>
              </a:rPr>
              <a:t>consistency</a:t>
            </a:r>
            <a:endParaRPr lang="en-US" sz="1800" dirty="0">
              <a:solidFill>
                <a:srgbClr val="000099"/>
              </a:solidFill>
              <a:latin typeface="+mn-lt"/>
            </a:endParaRPr>
          </a:p>
        </p:txBody>
      </p:sp>
    </p:spTree>
    <p:extLst>
      <p:ext uri="{BB962C8B-B14F-4D97-AF65-F5344CB8AC3E}">
        <p14:creationId xmlns:p14="http://schemas.microsoft.com/office/powerpoint/2010/main" val="655362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416046"/>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Status </a:t>
            </a:r>
            <a:r>
              <a:rPr lang="en-US" sz="2000" dirty="0">
                <a:solidFill>
                  <a:srgbClr val="800000"/>
                </a:solidFill>
                <a:latin typeface="+mn-lt"/>
              </a:rPr>
              <a:t>accounting</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task is responsible for maintaining the status of the information base (baseline). The status of a baseline indicates its evolving image. It maintains running documentation of all asset baselines and performs the routine reporting activities necessary to transmit the knowledge to the appropriate managers. From implementation point of view it can be a part of audit log.</a:t>
            </a:r>
          </a:p>
        </p:txBody>
      </p:sp>
    </p:spTree>
    <p:extLst>
      <p:ext uri="{BB962C8B-B14F-4D97-AF65-F5344CB8AC3E}">
        <p14:creationId xmlns:p14="http://schemas.microsoft.com/office/powerpoint/2010/main" val="1684880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632037"/>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Asset </a:t>
            </a:r>
            <a:r>
              <a:rPr lang="en-US" sz="2000" dirty="0">
                <a:solidFill>
                  <a:srgbClr val="800000"/>
                </a:solidFill>
                <a:latin typeface="+mn-lt"/>
              </a:rPr>
              <a:t>evaluation</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task is responsible for assuring the operational integrity of baseline. This is necessary because the baseline changes continuously. A change in one component of a baseline may or may not impact other components. In the presence of an impact it makes sure that the affected component is modified/revised accordingly. The result of any activity of asset evaluation is reported to a committee or to a designated individual. Consider the case of candidate key and foreign key combination in a relational database. If there is a change in a relation (insert, delete, or modify a set of tuples), say Employee, then appropriate changes have to be made to all relations that are connected with Employee. This is referred to as referential integrity that must be maintained to preserve database consistency</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293074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308598"/>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Version </a:t>
            </a:r>
            <a:r>
              <a:rPr lang="en-US" sz="2000" dirty="0">
                <a:solidFill>
                  <a:srgbClr val="800000"/>
                </a:solidFill>
                <a:latin typeface="+mn-lt"/>
              </a:rPr>
              <a:t>management</a:t>
            </a:r>
            <a:endParaRPr lang="en-US" sz="2000"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task is responsible for managing the versions of a baseline. We can understand the version in terms of </a:t>
            </a:r>
            <a:r>
              <a:rPr lang="en-US" sz="1800" dirty="0" err="1">
                <a:solidFill>
                  <a:srgbClr val="000099"/>
                </a:solidFill>
                <a:latin typeface="+mn-lt"/>
              </a:rPr>
              <a:t>BeFore</a:t>
            </a:r>
            <a:r>
              <a:rPr lang="en-US" sz="1800" dirty="0">
                <a:solidFill>
                  <a:srgbClr val="000099"/>
                </a:solidFill>
                <a:latin typeface="+mn-lt"/>
              </a:rPr>
              <a:t> Image (BFIM) and </a:t>
            </a:r>
            <a:r>
              <a:rPr lang="en-US" sz="1800" dirty="0" err="1">
                <a:solidFill>
                  <a:srgbClr val="000099"/>
                </a:solidFill>
                <a:latin typeface="+mn-lt"/>
              </a:rPr>
              <a:t>AFter</a:t>
            </a:r>
            <a:r>
              <a:rPr lang="en-US" sz="1800" dirty="0">
                <a:solidFill>
                  <a:srgbClr val="000099"/>
                </a:solidFill>
                <a:latin typeface="+mn-lt"/>
              </a:rPr>
              <a:t> Image (AFIM) of a baseline</a:t>
            </a:r>
            <a:r>
              <a:rPr lang="en-US" sz="1800" dirty="0" smtClean="0">
                <a:solidFill>
                  <a:srgbClr val="000099"/>
                </a:solidFill>
                <a:latin typeface="+mn-lt"/>
              </a:rPr>
              <a:t>.</a:t>
            </a:r>
          </a:p>
          <a:p>
            <a:pPr marL="800100" lvl="1" indent="-342900" algn="just">
              <a:spcBef>
                <a:spcPts val="600"/>
              </a:spcBef>
              <a:buBlip>
                <a:blip r:embed="rId3"/>
              </a:buBlip>
            </a:pPr>
            <a:endParaRPr lang="en-US" sz="1800" dirty="0">
              <a:solidFill>
                <a:srgbClr val="000099"/>
              </a:solidFill>
              <a:latin typeface="+mn-lt"/>
            </a:endParaRPr>
          </a:p>
          <a:p>
            <a:pPr marL="800100" lvl="1" indent="-342900" algn="just">
              <a:spcBef>
                <a:spcPts val="600"/>
              </a:spcBef>
              <a:buBlip>
                <a:blip r:embed="rId3"/>
              </a:buBlip>
            </a:pPr>
            <a:endParaRPr lang="en-US" sz="1800" dirty="0" smtClean="0">
              <a:solidFill>
                <a:srgbClr val="000099"/>
              </a:solidFill>
              <a:latin typeface="+mn-lt"/>
            </a:endParaRPr>
          </a:p>
          <a:p>
            <a:pPr lvl="1" algn="just">
              <a:spcBef>
                <a:spcPts val="3000"/>
              </a:spcBef>
            </a:pPr>
            <a:endParaRPr lang="en-US" sz="1800" dirty="0">
              <a:solidFill>
                <a:srgbClr val="000099"/>
              </a:solidFill>
              <a:latin typeface="+mn-lt"/>
            </a:endParaRPr>
          </a:p>
          <a:p>
            <a:pPr lvl="1" algn="ctr">
              <a:spcBef>
                <a:spcPts val="0"/>
              </a:spcBef>
            </a:pPr>
            <a:r>
              <a:rPr lang="en-US" sz="1800" dirty="0">
                <a:solidFill>
                  <a:srgbClr val="000099"/>
                </a:solidFill>
                <a:latin typeface="+mn-lt"/>
              </a:rPr>
              <a:t>Version management</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599" y="2717191"/>
            <a:ext cx="5392615" cy="150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23997" y="4566325"/>
            <a:ext cx="6756974" cy="1477328"/>
          </a:xfrm>
          <a:prstGeom prst="rect">
            <a:avLst/>
          </a:prstGeom>
        </p:spPr>
        <p:txBody>
          <a:bodyPr wrap="square">
            <a:spAutoFit/>
          </a:bodyPr>
          <a:lstStyle/>
          <a:p>
            <a:pPr marL="285750" indent="-285750" algn="just">
              <a:buBlip>
                <a:blip r:embed="rId3"/>
              </a:buBlip>
            </a:pPr>
            <a:r>
              <a:rPr lang="en-US" sz="1800" dirty="0">
                <a:solidFill>
                  <a:srgbClr val="000099"/>
                </a:solidFill>
                <a:latin typeface="+mn-lt"/>
              </a:rPr>
              <a:t>An organization must keep all baseline versions for two reasons (a) for self-evaluation and (b) for strategic planning. A self-evaluation is done using all BFIMs. </a:t>
            </a:r>
            <a:r>
              <a:rPr lang="en-US" sz="1800" dirty="0" smtClean="0">
                <a:solidFill>
                  <a:srgbClr val="000099"/>
                </a:solidFill>
                <a:latin typeface="+mn-lt"/>
              </a:rPr>
              <a:t>The </a:t>
            </a:r>
            <a:r>
              <a:rPr lang="en-US" sz="1800" dirty="0">
                <a:solidFill>
                  <a:srgbClr val="000099"/>
                </a:solidFill>
                <a:latin typeface="+mn-lt"/>
              </a:rPr>
              <a:t>strategic planning is done using AFIMs. The set of BFIMs forms a data warehouse for the organization. </a:t>
            </a:r>
          </a:p>
        </p:txBody>
      </p:sp>
    </p:spTree>
    <p:extLst>
      <p:ext uri="{BB962C8B-B14F-4D97-AF65-F5344CB8AC3E}">
        <p14:creationId xmlns:p14="http://schemas.microsoft.com/office/powerpoint/2010/main" val="341896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093428"/>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Manufacturers </a:t>
            </a:r>
            <a:r>
              <a:rPr lang="en-US" sz="2000" dirty="0">
                <a:solidFill>
                  <a:srgbClr val="800000"/>
                </a:solidFill>
                <a:latin typeface="+mn-lt"/>
              </a:rPr>
              <a:t>of a system always overrate their product capability including security. </a:t>
            </a:r>
            <a:r>
              <a:rPr lang="en-US" sz="2000" dirty="0" smtClean="0">
                <a:solidFill>
                  <a:srgbClr val="800000"/>
                </a:solidFill>
                <a:latin typeface="+mn-lt"/>
              </a:rPr>
              <a:t>For </a:t>
            </a:r>
            <a:r>
              <a:rPr lang="en-US" sz="2000" dirty="0">
                <a:solidFill>
                  <a:srgbClr val="800000"/>
                </a:solidFill>
                <a:latin typeface="+mn-lt"/>
              </a:rPr>
              <a:t>example, operating systems, critical applications, and computer systems are often marketed as "secure," whereas in reality they have serious flaws that undermine their security features, or they are used in environments other than those for which their security features were developed. Accidental or unintentional failures of computer systems, as well as intentional compromises of security mechanisms, can lead to security failures</a:t>
            </a:r>
            <a:r>
              <a:rPr lang="en-US" sz="2000" dirty="0" smtClean="0">
                <a:solidFill>
                  <a:srgbClr val="800000"/>
                </a:solidFill>
                <a:latin typeface="+mn-lt"/>
              </a:rPr>
              <a:t>.</a:t>
            </a:r>
          </a:p>
          <a:p>
            <a:pPr marL="342900" indent="-342900" algn="just">
              <a:buBlip>
                <a:blip r:embed="rId2"/>
              </a:buBlip>
            </a:pPr>
            <a:r>
              <a:rPr lang="en-US" sz="2000" dirty="0" smtClean="0">
                <a:solidFill>
                  <a:srgbClr val="800000"/>
                </a:solidFill>
                <a:latin typeface="+mn-lt"/>
              </a:rPr>
              <a:t> </a:t>
            </a:r>
            <a:r>
              <a:rPr lang="en-US" sz="2000" dirty="0">
                <a:solidFill>
                  <a:srgbClr val="800000"/>
                </a:solidFill>
                <a:latin typeface="+mn-lt"/>
              </a:rPr>
              <a:t>There are nine types of problem sources in computer systems. Assurance addresses each of these problem sources (except for natural causes</a:t>
            </a:r>
            <a:r>
              <a:rPr lang="en-US" sz="2000" dirty="0" smtClean="0">
                <a:solidFill>
                  <a:srgbClr val="800000"/>
                </a:solidFill>
                <a:latin typeface="+mn-lt"/>
              </a:rPr>
              <a:t>.)</a:t>
            </a:r>
          </a:p>
        </p:txBody>
      </p:sp>
    </p:spTree>
    <p:extLst>
      <p:ext uri="{BB962C8B-B14F-4D97-AF65-F5344CB8AC3E}">
        <p14:creationId xmlns:p14="http://schemas.microsoft.com/office/powerpoint/2010/main" val="744781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820615" y="1382138"/>
            <a:ext cx="7620000" cy="3170099"/>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Consider the </a:t>
            </a:r>
            <a:r>
              <a:rPr lang="en-US" sz="2000" dirty="0">
                <a:solidFill>
                  <a:srgbClr val="800000"/>
                </a:solidFill>
                <a:latin typeface="+mn-lt"/>
              </a:rPr>
              <a:t>statement “I was assured about the strength of computer science degree of UMKC.” </a:t>
            </a:r>
            <a:endParaRPr lang="en-US" sz="2000" dirty="0" smtClean="0">
              <a:solidFill>
                <a:srgbClr val="800000"/>
              </a:solidFill>
              <a:latin typeface="+mn-lt"/>
            </a:endParaRPr>
          </a:p>
          <a:p>
            <a:pPr marL="342900" indent="-342900" algn="just">
              <a:buBlip>
                <a:blip r:embed="rId2"/>
              </a:buBlip>
            </a:pPr>
            <a:r>
              <a:rPr lang="en-US" sz="2000" dirty="0" smtClean="0">
                <a:solidFill>
                  <a:srgbClr val="800000"/>
                </a:solidFill>
                <a:latin typeface="+mn-lt"/>
              </a:rPr>
              <a:t>The </a:t>
            </a:r>
            <a:r>
              <a:rPr lang="en-US" sz="2000" dirty="0">
                <a:solidFill>
                  <a:srgbClr val="800000"/>
                </a:solidFill>
                <a:latin typeface="+mn-lt"/>
              </a:rPr>
              <a:t>use of the term “assured” is based on a number of parameters</a:t>
            </a:r>
            <a:r>
              <a:rPr lang="en-US" sz="2000" dirty="0" smtClean="0">
                <a:solidFill>
                  <a:srgbClr val="800000"/>
                </a:solidFill>
                <a:latin typeface="+mn-lt"/>
              </a:rPr>
              <a:t>:</a:t>
            </a:r>
          </a:p>
          <a:p>
            <a:pPr marL="800100" lvl="1" indent="-342900" algn="just">
              <a:buBlip>
                <a:blip r:embed="rId2"/>
              </a:buBlip>
            </a:pPr>
            <a:r>
              <a:rPr lang="en-US" sz="2000" dirty="0" smtClean="0">
                <a:solidFill>
                  <a:srgbClr val="800000"/>
                </a:solidFill>
                <a:latin typeface="+mn-lt"/>
              </a:rPr>
              <a:t> </a:t>
            </a:r>
            <a:r>
              <a:rPr lang="en-US" sz="2000" dirty="0">
                <a:solidFill>
                  <a:srgbClr val="800000"/>
                </a:solidFill>
                <a:latin typeface="+mn-lt"/>
              </a:rPr>
              <a:t>(a) I trust the source who assured me</a:t>
            </a:r>
            <a:r>
              <a:rPr lang="en-US" sz="2000" dirty="0" smtClean="0">
                <a:solidFill>
                  <a:srgbClr val="800000"/>
                </a:solidFill>
                <a:latin typeface="+mn-lt"/>
              </a:rPr>
              <a:t>,</a:t>
            </a:r>
          </a:p>
          <a:p>
            <a:pPr marL="800100" lvl="1" indent="-342900" algn="just">
              <a:buBlip>
                <a:blip r:embed="rId2"/>
              </a:buBlip>
            </a:pPr>
            <a:r>
              <a:rPr lang="en-US" sz="2000" dirty="0" smtClean="0">
                <a:solidFill>
                  <a:srgbClr val="800000"/>
                </a:solidFill>
                <a:latin typeface="+mn-lt"/>
              </a:rPr>
              <a:t> (</a:t>
            </a:r>
            <a:r>
              <a:rPr lang="en-US" sz="2000" dirty="0">
                <a:solidFill>
                  <a:srgbClr val="800000"/>
                </a:solidFill>
                <a:latin typeface="+mn-lt"/>
              </a:rPr>
              <a:t>b) because of trustworthiness of the source, I believe </a:t>
            </a:r>
            <a:r>
              <a:rPr lang="en-US" sz="2000" dirty="0" smtClean="0">
                <a:solidFill>
                  <a:srgbClr val="800000"/>
                </a:solidFill>
                <a:latin typeface="+mn-lt"/>
              </a:rPr>
              <a:t>	in </a:t>
            </a:r>
            <a:r>
              <a:rPr lang="en-US" sz="2000" dirty="0">
                <a:solidFill>
                  <a:srgbClr val="800000"/>
                </a:solidFill>
                <a:latin typeface="+mn-lt"/>
              </a:rPr>
              <a:t>the strength of UMKC CS degree, </a:t>
            </a:r>
            <a:r>
              <a:rPr lang="en-US" sz="2000" dirty="0" smtClean="0">
                <a:solidFill>
                  <a:srgbClr val="800000"/>
                </a:solidFill>
                <a:latin typeface="+mn-lt"/>
              </a:rPr>
              <a:t>and</a:t>
            </a:r>
          </a:p>
          <a:p>
            <a:pPr marL="800100" lvl="1" indent="-342900" algn="just">
              <a:buBlip>
                <a:blip r:embed="rId2"/>
              </a:buBlip>
            </a:pPr>
            <a:r>
              <a:rPr lang="en-US" sz="2000" dirty="0" smtClean="0">
                <a:solidFill>
                  <a:srgbClr val="800000"/>
                </a:solidFill>
                <a:latin typeface="+mn-lt"/>
              </a:rPr>
              <a:t> (</a:t>
            </a:r>
            <a:r>
              <a:rPr lang="en-US" sz="2000" dirty="0">
                <a:solidFill>
                  <a:srgbClr val="800000"/>
                </a:solidFill>
                <a:latin typeface="+mn-lt"/>
              </a:rPr>
              <a:t>c) the information is trustworthy. </a:t>
            </a:r>
          </a:p>
          <a:p>
            <a:pPr lvl="1" algn="just"/>
            <a:r>
              <a:rPr lang="en-US" sz="2000" dirty="0" smtClean="0">
                <a:solidFill>
                  <a:srgbClr val="800000"/>
                </a:solidFill>
                <a:latin typeface="+mn-lt"/>
              </a:rPr>
              <a:t>  </a:t>
            </a:r>
            <a:r>
              <a:rPr lang="en-US" sz="2000" dirty="0">
                <a:solidFill>
                  <a:srgbClr val="800000"/>
                </a:solidFill>
                <a:latin typeface="+mn-lt"/>
              </a:rPr>
              <a:t>So the first key </a:t>
            </a:r>
            <a:r>
              <a:rPr lang="en-US" sz="2000" dirty="0" smtClean="0">
                <a:solidFill>
                  <a:srgbClr val="800000"/>
                </a:solidFill>
                <a:latin typeface="+mn-lt"/>
              </a:rPr>
              <a:t>	word </a:t>
            </a:r>
            <a:r>
              <a:rPr lang="en-US" sz="2000" dirty="0">
                <a:solidFill>
                  <a:srgbClr val="800000"/>
                </a:solidFill>
                <a:latin typeface="+mn-lt"/>
              </a:rPr>
              <a:t>is “trust” that generates assurance. We define </a:t>
            </a:r>
            <a:r>
              <a:rPr lang="en-US" sz="2000" dirty="0" smtClean="0">
                <a:solidFill>
                  <a:srgbClr val="800000"/>
                </a:solidFill>
                <a:latin typeface="+mn-lt"/>
              </a:rPr>
              <a:t>	trust </a:t>
            </a:r>
            <a:r>
              <a:rPr lang="en-US" sz="2000" dirty="0">
                <a:solidFill>
                  <a:srgbClr val="800000"/>
                </a:solidFill>
                <a:latin typeface="+mn-lt"/>
              </a:rPr>
              <a:t>in this context</a:t>
            </a:r>
            <a:r>
              <a:rPr lang="en-US" sz="2000" dirty="0" smtClean="0">
                <a:solidFill>
                  <a:srgbClr val="800000"/>
                </a:solidFill>
                <a:latin typeface="+mn-lt"/>
              </a:rPr>
              <a:t>.	</a:t>
            </a:r>
            <a:endParaRPr lang="en-US" sz="2000" dirty="0">
              <a:solidFill>
                <a:srgbClr val="800000"/>
              </a:solidFill>
              <a:latin typeface="+mn-lt"/>
            </a:endParaRPr>
          </a:p>
        </p:txBody>
      </p:sp>
    </p:spTree>
    <p:extLst>
      <p:ext uri="{BB962C8B-B14F-4D97-AF65-F5344CB8AC3E}">
        <p14:creationId xmlns:p14="http://schemas.microsoft.com/office/powerpoint/2010/main" val="198436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662267"/>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Assurance </a:t>
            </a:r>
            <a:r>
              <a:rPr lang="en-US" sz="2000" dirty="0">
                <a:solidFill>
                  <a:srgbClr val="800000"/>
                </a:solidFill>
                <a:latin typeface="+mn-lt"/>
              </a:rPr>
              <a:t>techniques can detect </a:t>
            </a:r>
            <a:r>
              <a:rPr lang="en-US" sz="2000" dirty="0">
                <a:solidFill>
                  <a:srgbClr val="0099CC"/>
                </a:solidFill>
                <a:latin typeface="+mn-lt"/>
              </a:rPr>
              <a:t>security</a:t>
            </a:r>
            <a:r>
              <a:rPr lang="en-US" sz="2000" dirty="0">
                <a:solidFill>
                  <a:srgbClr val="800000"/>
                </a:solidFill>
                <a:latin typeface="+mn-lt"/>
              </a:rPr>
              <a:t> </a:t>
            </a:r>
            <a:r>
              <a:rPr lang="en-US" sz="2000" dirty="0">
                <a:solidFill>
                  <a:srgbClr val="0099CC"/>
                </a:solidFill>
                <a:latin typeface="+mn-lt"/>
              </a:rPr>
              <a:t>design flaws</a:t>
            </a:r>
            <a:r>
              <a:rPr lang="en-US" sz="2000" dirty="0">
                <a:solidFill>
                  <a:srgbClr val="800000"/>
                </a:solidFill>
                <a:latin typeface="+mn-lt"/>
              </a:rPr>
              <a:t>, allowing their correction prior to costly development and deployment of flawed systems and take care of the </a:t>
            </a:r>
            <a:r>
              <a:rPr lang="en-US" sz="2000" dirty="0" smtClean="0">
                <a:solidFill>
                  <a:srgbClr val="800000"/>
                </a:solidFill>
                <a:latin typeface="+mn-lt"/>
              </a:rPr>
              <a:t>following:</a:t>
            </a:r>
          </a:p>
          <a:p>
            <a:pPr marL="800100" lvl="1" indent="-342900" algn="just">
              <a:spcBef>
                <a:spcPts val="600"/>
              </a:spcBef>
              <a:buBlip>
                <a:blip r:embed="rId3"/>
              </a:buBlip>
            </a:pPr>
            <a:r>
              <a:rPr lang="en-US" sz="1800" i="1" dirty="0" smtClean="0">
                <a:solidFill>
                  <a:srgbClr val="000099"/>
                </a:solidFill>
                <a:latin typeface="+mn-lt"/>
              </a:rPr>
              <a:t>Requirements </a:t>
            </a:r>
            <a:r>
              <a:rPr lang="en-US" sz="1800" i="1" dirty="0">
                <a:solidFill>
                  <a:srgbClr val="000099"/>
                </a:solidFill>
                <a:latin typeface="+mn-lt"/>
              </a:rPr>
              <a:t>definitions, omissions, and mistakes (design </a:t>
            </a:r>
            <a:r>
              <a:rPr lang="en-US" sz="1800" i="1" dirty="0" smtClean="0">
                <a:solidFill>
                  <a:srgbClr val="000099"/>
                </a:solidFill>
                <a:latin typeface="+mn-lt"/>
              </a:rPr>
              <a:t>assurance)</a:t>
            </a:r>
            <a:endParaRPr lang="en-US" sz="1800" dirty="0" smtClean="0">
              <a:solidFill>
                <a:srgbClr val="000099"/>
              </a:solidFill>
              <a:latin typeface="+mn-lt"/>
            </a:endParaRPr>
          </a:p>
          <a:p>
            <a:pPr marL="800100" lvl="1" indent="-342900" algn="just">
              <a:spcBef>
                <a:spcPts val="600"/>
              </a:spcBef>
              <a:buBlip>
                <a:blip r:embed="rId3"/>
              </a:buBlip>
            </a:pPr>
            <a:r>
              <a:rPr lang="en-US" sz="1800" i="1" dirty="0" smtClean="0">
                <a:solidFill>
                  <a:srgbClr val="000099"/>
                </a:solidFill>
                <a:latin typeface="+mn-lt"/>
              </a:rPr>
              <a:t>System </a:t>
            </a:r>
            <a:r>
              <a:rPr lang="en-US" sz="1800" i="1" dirty="0">
                <a:solidFill>
                  <a:srgbClr val="000099"/>
                </a:solidFill>
                <a:latin typeface="+mn-lt"/>
              </a:rPr>
              <a:t>design flaws (design </a:t>
            </a:r>
            <a:r>
              <a:rPr lang="en-US" sz="1800" i="1" dirty="0" smtClean="0">
                <a:solidFill>
                  <a:srgbClr val="000099"/>
                </a:solidFill>
                <a:latin typeface="+mn-lt"/>
              </a:rPr>
              <a:t>assurance)</a:t>
            </a:r>
            <a:endParaRPr lang="en-US" sz="1800" dirty="0" smtClean="0">
              <a:solidFill>
                <a:srgbClr val="000099"/>
              </a:solidFill>
              <a:latin typeface="+mn-lt"/>
            </a:endParaRPr>
          </a:p>
          <a:p>
            <a:pPr marL="800100" lvl="1" indent="-342900" algn="just">
              <a:spcBef>
                <a:spcPts val="600"/>
              </a:spcBef>
              <a:buBlip>
                <a:blip r:embed="rId3"/>
              </a:buBlip>
            </a:pPr>
            <a:r>
              <a:rPr lang="en-US" sz="1800" i="1" dirty="0" smtClean="0">
                <a:solidFill>
                  <a:srgbClr val="000099"/>
                </a:solidFill>
                <a:latin typeface="+mn-lt"/>
              </a:rPr>
              <a:t>Willful </a:t>
            </a:r>
            <a:r>
              <a:rPr lang="en-US" sz="1800" i="1" dirty="0">
                <a:solidFill>
                  <a:srgbClr val="000099"/>
                </a:solidFill>
                <a:latin typeface="+mn-lt"/>
              </a:rPr>
              <a:t>system misuse (design </a:t>
            </a:r>
            <a:r>
              <a:rPr lang="en-US" sz="1800" i="1" dirty="0" smtClean="0">
                <a:solidFill>
                  <a:srgbClr val="000099"/>
                </a:solidFill>
                <a:latin typeface="+mn-lt"/>
              </a:rPr>
              <a:t>assurance)</a:t>
            </a:r>
            <a:endParaRPr lang="en-US" sz="1800" dirty="0">
              <a:solidFill>
                <a:srgbClr val="000099"/>
              </a:solidFill>
              <a:latin typeface="+mn-lt"/>
            </a:endParaRPr>
          </a:p>
        </p:txBody>
      </p:sp>
    </p:spTree>
    <p:extLst>
      <p:ext uri="{BB962C8B-B14F-4D97-AF65-F5344CB8AC3E}">
        <p14:creationId xmlns:p14="http://schemas.microsoft.com/office/powerpoint/2010/main" val="2234762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646878"/>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Implementation </a:t>
            </a:r>
            <a:r>
              <a:rPr lang="en-US" sz="2000" dirty="0">
                <a:solidFill>
                  <a:srgbClr val="800000"/>
                </a:solidFill>
                <a:latin typeface="+mn-lt"/>
              </a:rPr>
              <a:t>assurance takes care </a:t>
            </a:r>
            <a:r>
              <a:rPr lang="en-US" sz="2000" dirty="0" smtClean="0">
                <a:solidFill>
                  <a:srgbClr val="800000"/>
                </a:solidFill>
                <a:latin typeface="+mn-lt"/>
              </a:rPr>
              <a:t>of </a:t>
            </a:r>
            <a:r>
              <a:rPr lang="en-US" sz="2000" dirty="0">
                <a:solidFill>
                  <a:srgbClr val="800000"/>
                </a:solidFill>
                <a:latin typeface="+mn-lt"/>
              </a:rPr>
              <a:t>the </a:t>
            </a:r>
            <a:r>
              <a:rPr lang="en-US" sz="2000" dirty="0" smtClean="0">
                <a:solidFill>
                  <a:srgbClr val="800000"/>
                </a:solidFill>
                <a:latin typeface="+mn-lt"/>
              </a:rPr>
              <a:t>following:</a:t>
            </a:r>
          </a:p>
          <a:p>
            <a:pPr marL="800100" lvl="1" indent="-342900" algn="just">
              <a:spcBef>
                <a:spcPts val="600"/>
              </a:spcBef>
              <a:buBlip>
                <a:blip r:embed="rId3"/>
              </a:buBlip>
            </a:pPr>
            <a:r>
              <a:rPr lang="en-US" sz="1800" i="1" dirty="0" smtClean="0">
                <a:solidFill>
                  <a:srgbClr val="000099"/>
                </a:solidFill>
                <a:latin typeface="+mn-lt"/>
              </a:rPr>
              <a:t>Hardware </a:t>
            </a:r>
            <a:r>
              <a:rPr lang="en-US" sz="1800" i="1" dirty="0">
                <a:solidFill>
                  <a:srgbClr val="000099"/>
                </a:solidFill>
                <a:latin typeface="+mn-lt"/>
              </a:rPr>
              <a:t>implementation flaws, such as wiring and chip </a:t>
            </a:r>
            <a:r>
              <a:rPr lang="en-US" sz="1800" i="1" dirty="0" smtClean="0">
                <a:solidFill>
                  <a:srgbClr val="000099"/>
                </a:solidFill>
                <a:latin typeface="+mn-lt"/>
              </a:rPr>
              <a:t>flaws</a:t>
            </a:r>
            <a:endParaRPr lang="en-US" sz="1800" dirty="0">
              <a:solidFill>
                <a:srgbClr val="000099"/>
              </a:solidFill>
              <a:latin typeface="+mn-lt"/>
            </a:endParaRPr>
          </a:p>
          <a:p>
            <a:pPr marL="800100" lvl="1" indent="-342900" algn="just">
              <a:spcBef>
                <a:spcPts val="600"/>
              </a:spcBef>
              <a:buBlip>
                <a:blip r:embed="rId3"/>
              </a:buBlip>
            </a:pPr>
            <a:r>
              <a:rPr lang="en-US" sz="1800" i="1" dirty="0" smtClean="0">
                <a:solidFill>
                  <a:srgbClr val="000099"/>
                </a:solidFill>
                <a:latin typeface="+mn-lt"/>
              </a:rPr>
              <a:t>Software </a:t>
            </a:r>
            <a:r>
              <a:rPr lang="en-US" sz="1800" i="1" dirty="0">
                <a:solidFill>
                  <a:srgbClr val="000099"/>
                </a:solidFill>
                <a:latin typeface="+mn-lt"/>
              </a:rPr>
              <a:t>implementation errors, program bugs, and compiler </a:t>
            </a:r>
            <a:r>
              <a:rPr lang="en-US" sz="1800" i="1" dirty="0" smtClean="0">
                <a:solidFill>
                  <a:srgbClr val="000099"/>
                </a:solidFill>
                <a:latin typeface="+mn-lt"/>
              </a:rPr>
              <a:t>bugs</a:t>
            </a:r>
            <a:endParaRPr lang="en-US" sz="1800" dirty="0">
              <a:solidFill>
                <a:srgbClr val="000099"/>
              </a:solidFill>
              <a:latin typeface="+mn-lt"/>
            </a:endParaRPr>
          </a:p>
          <a:p>
            <a:pPr marL="800100" lvl="1" indent="-342900" algn="just">
              <a:spcBef>
                <a:spcPts val="600"/>
              </a:spcBef>
              <a:buBlip>
                <a:blip r:embed="rId3"/>
              </a:buBlip>
            </a:pPr>
            <a:r>
              <a:rPr lang="en-US" sz="1800" i="1" dirty="0" smtClean="0">
                <a:solidFill>
                  <a:srgbClr val="000099"/>
                </a:solidFill>
                <a:latin typeface="+mn-lt"/>
              </a:rPr>
              <a:t>Hardware</a:t>
            </a:r>
            <a:r>
              <a:rPr lang="en-US" sz="1800" i="1" dirty="0">
                <a:solidFill>
                  <a:srgbClr val="000099"/>
                </a:solidFill>
                <a:latin typeface="+mn-lt"/>
              </a:rPr>
              <a:t>, communication, or other equipment malfunction</a:t>
            </a:r>
            <a:endParaRPr lang="en-US" sz="1800" dirty="0">
              <a:solidFill>
                <a:srgbClr val="000099"/>
              </a:solidFill>
              <a:latin typeface="+mn-lt"/>
            </a:endParaRPr>
          </a:p>
          <a:p>
            <a:pPr marL="800100" lvl="1" indent="-342900" algn="just">
              <a:spcBef>
                <a:spcPts val="600"/>
              </a:spcBef>
              <a:buBlip>
                <a:blip r:embed="rId3"/>
              </a:buBlip>
            </a:pPr>
            <a:endParaRPr lang="en-US" sz="1800" i="1" dirty="0">
              <a:solidFill>
                <a:srgbClr val="000099"/>
              </a:solidFill>
              <a:latin typeface="+mn-lt"/>
            </a:endParaRPr>
          </a:p>
        </p:txBody>
      </p:sp>
    </p:spTree>
    <p:extLst>
      <p:ext uri="{BB962C8B-B14F-4D97-AF65-F5344CB8AC3E}">
        <p14:creationId xmlns:p14="http://schemas.microsoft.com/office/powerpoint/2010/main" val="491602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462760"/>
          </a:xfrm>
          <a:prstGeom prst="rect">
            <a:avLst/>
          </a:prstGeom>
        </p:spPr>
        <p:txBody>
          <a:bodyPr wrap="square">
            <a:spAutoFit/>
          </a:bodyPr>
          <a:lstStyle/>
          <a:p>
            <a:pPr marL="342900" indent="-342900" algn="just">
              <a:buBlip>
                <a:blip r:embed="rId2"/>
              </a:buBlip>
            </a:pPr>
            <a:r>
              <a:rPr lang="en-US" sz="2000" dirty="0">
                <a:solidFill>
                  <a:srgbClr val="800000"/>
                </a:solidFill>
                <a:latin typeface="+mn-lt"/>
              </a:rPr>
              <a:t>Maintenance and upgrades </a:t>
            </a:r>
            <a:r>
              <a:rPr lang="en-US" sz="2000" dirty="0" smtClean="0">
                <a:solidFill>
                  <a:srgbClr val="800000"/>
                </a:solidFill>
                <a:latin typeface="+mn-lt"/>
              </a:rPr>
              <a:t>take </a:t>
            </a:r>
            <a:r>
              <a:rPr lang="en-US" sz="2000" dirty="0">
                <a:solidFill>
                  <a:srgbClr val="800000"/>
                </a:solidFill>
                <a:latin typeface="+mn-lt"/>
              </a:rPr>
              <a:t>care </a:t>
            </a:r>
            <a:r>
              <a:rPr lang="en-US" sz="2000" dirty="0" smtClean="0">
                <a:solidFill>
                  <a:srgbClr val="800000"/>
                </a:solidFill>
                <a:latin typeface="+mn-lt"/>
              </a:rPr>
              <a:t>of </a:t>
            </a:r>
            <a:r>
              <a:rPr lang="en-US" sz="2000" dirty="0">
                <a:solidFill>
                  <a:srgbClr val="800000"/>
                </a:solidFill>
                <a:latin typeface="+mn-lt"/>
              </a:rPr>
              <a:t>the </a:t>
            </a:r>
            <a:r>
              <a:rPr lang="en-US" sz="2000" dirty="0" smtClean="0">
                <a:solidFill>
                  <a:srgbClr val="800000"/>
                </a:solidFill>
                <a:latin typeface="+mn-lt"/>
              </a:rPr>
              <a:t>following:</a:t>
            </a:r>
          </a:p>
          <a:p>
            <a:pPr marL="800100" lvl="1" indent="-342900" algn="just">
              <a:spcBef>
                <a:spcPts val="600"/>
              </a:spcBef>
              <a:buBlip>
                <a:blip r:embed="rId3"/>
              </a:buBlip>
            </a:pPr>
            <a:r>
              <a:rPr lang="en-US" sz="1800" i="1" dirty="0" smtClean="0">
                <a:solidFill>
                  <a:srgbClr val="000099"/>
                </a:solidFill>
                <a:latin typeface="+mn-lt"/>
              </a:rPr>
              <a:t>Evolution</a:t>
            </a:r>
            <a:r>
              <a:rPr lang="en-US" sz="1800" i="1" dirty="0">
                <a:solidFill>
                  <a:srgbClr val="000099"/>
                </a:solidFill>
                <a:latin typeface="+mn-lt"/>
              </a:rPr>
              <a:t>, maintenance, faulty upgrades, and </a:t>
            </a:r>
            <a:r>
              <a:rPr lang="en-US" sz="1800" i="1" dirty="0" smtClean="0">
                <a:solidFill>
                  <a:srgbClr val="000099"/>
                </a:solidFill>
                <a:latin typeface="+mn-lt"/>
              </a:rPr>
              <a:t>decommissions</a:t>
            </a:r>
          </a:p>
          <a:p>
            <a:pPr marL="342900" indent="-342900" algn="just">
              <a:spcBef>
                <a:spcPts val="600"/>
              </a:spcBef>
              <a:buBlip>
                <a:blip r:embed="rId2"/>
              </a:buBlip>
            </a:pPr>
            <a:r>
              <a:rPr lang="en-US" sz="2000" dirty="0">
                <a:solidFill>
                  <a:srgbClr val="800000"/>
                </a:solidFill>
                <a:latin typeface="+mn-lt"/>
              </a:rPr>
              <a:t>Usage policy takes care of </a:t>
            </a:r>
            <a:r>
              <a:rPr lang="en-US" sz="2000" dirty="0" smtClean="0">
                <a:solidFill>
                  <a:srgbClr val="800000"/>
                </a:solidFill>
                <a:latin typeface="+mn-lt"/>
              </a:rPr>
              <a:t>item</a:t>
            </a:r>
            <a:endParaRPr lang="en-US" sz="2000" i="1" dirty="0" smtClean="0">
              <a:solidFill>
                <a:srgbClr val="800000"/>
              </a:solidFill>
              <a:latin typeface="+mn-lt"/>
            </a:endParaRPr>
          </a:p>
          <a:p>
            <a:pPr marL="800100" lvl="1" indent="-342900" algn="just">
              <a:spcBef>
                <a:spcPts val="600"/>
              </a:spcBef>
              <a:buBlip>
                <a:blip r:embed="rId3"/>
              </a:buBlip>
            </a:pPr>
            <a:r>
              <a:rPr lang="en-US" sz="1800" i="1" dirty="0" smtClean="0">
                <a:solidFill>
                  <a:srgbClr val="000099"/>
                </a:solidFill>
                <a:latin typeface="+mn-lt"/>
              </a:rPr>
              <a:t>Willful system misuse</a:t>
            </a:r>
          </a:p>
          <a:p>
            <a:pPr marL="342900" indent="-342900" algn="just">
              <a:spcBef>
                <a:spcPts val="600"/>
              </a:spcBef>
              <a:buBlip>
                <a:blip r:embed="rId2"/>
              </a:buBlip>
            </a:pPr>
            <a:r>
              <a:rPr lang="en-US" sz="2000" dirty="0">
                <a:solidFill>
                  <a:srgbClr val="800000"/>
                </a:solidFill>
                <a:latin typeface="+mn-lt"/>
              </a:rPr>
              <a:t>Protection from environmentally induced problems takes care </a:t>
            </a:r>
            <a:r>
              <a:rPr lang="en-US" sz="2000" dirty="0" smtClean="0">
                <a:solidFill>
                  <a:srgbClr val="800000"/>
                </a:solidFill>
                <a:latin typeface="+mn-lt"/>
              </a:rPr>
              <a:t>of</a:t>
            </a:r>
            <a:endParaRPr lang="en-US" sz="2000" dirty="0">
              <a:solidFill>
                <a:srgbClr val="800000"/>
              </a:solidFill>
              <a:latin typeface="+mn-lt"/>
            </a:endParaRPr>
          </a:p>
          <a:p>
            <a:pPr marL="742950" lvl="1" indent="-285750" algn="just">
              <a:spcBef>
                <a:spcPts val="600"/>
              </a:spcBef>
              <a:buBlip>
                <a:blip r:embed="rId3"/>
              </a:buBlip>
            </a:pPr>
            <a:r>
              <a:rPr lang="en-US" sz="1800" i="1" dirty="0">
                <a:solidFill>
                  <a:srgbClr val="000099"/>
                </a:solidFill>
                <a:latin typeface="+mn-lt"/>
              </a:rPr>
              <a:t>Environmental problems, natural causes, and acts of God</a:t>
            </a:r>
            <a:endParaRPr lang="en-US" sz="1800" dirty="0">
              <a:solidFill>
                <a:srgbClr val="000099"/>
              </a:solidFill>
              <a:latin typeface="+mn-lt"/>
            </a:endParaRPr>
          </a:p>
          <a:p>
            <a:pPr marL="342900" indent="-342900" algn="just">
              <a:spcBef>
                <a:spcPts val="600"/>
              </a:spcBef>
              <a:buBlip>
                <a:blip r:embed="rId2"/>
              </a:buBlip>
            </a:pPr>
            <a:r>
              <a:rPr lang="en-US" sz="2000" dirty="0">
                <a:solidFill>
                  <a:srgbClr val="800000"/>
                </a:solidFill>
                <a:latin typeface="+mn-lt"/>
              </a:rPr>
              <a:t>Operational assurance policy takes care of </a:t>
            </a:r>
            <a:r>
              <a:rPr lang="en-US" sz="2000" dirty="0" smtClean="0">
                <a:solidFill>
                  <a:srgbClr val="800000"/>
                </a:solidFill>
                <a:latin typeface="+mn-lt"/>
              </a:rPr>
              <a:t>items</a:t>
            </a:r>
          </a:p>
          <a:p>
            <a:pPr marL="800100" lvl="1" indent="-342900" algn="just">
              <a:spcBef>
                <a:spcPts val="600"/>
              </a:spcBef>
              <a:buBlip>
                <a:blip r:embed="rId3"/>
              </a:buBlip>
            </a:pPr>
            <a:r>
              <a:rPr lang="en-US" sz="1800" i="1" dirty="0" smtClean="0">
                <a:solidFill>
                  <a:srgbClr val="000099"/>
                </a:solidFill>
                <a:latin typeface="+mn-lt"/>
              </a:rPr>
              <a:t>System </a:t>
            </a:r>
            <a:r>
              <a:rPr lang="en-US" sz="1800" i="1" dirty="0">
                <a:solidFill>
                  <a:srgbClr val="000099"/>
                </a:solidFill>
                <a:latin typeface="+mn-lt"/>
              </a:rPr>
              <a:t>use and operation errors and inadvertent </a:t>
            </a:r>
            <a:r>
              <a:rPr lang="en-US" sz="1800" i="1" dirty="0" smtClean="0">
                <a:solidFill>
                  <a:srgbClr val="000099"/>
                </a:solidFill>
                <a:latin typeface="+mn-lt"/>
              </a:rPr>
              <a:t>mistakes</a:t>
            </a:r>
            <a:endParaRPr lang="en-US" sz="1800" dirty="0">
              <a:solidFill>
                <a:srgbClr val="000099"/>
              </a:solidFill>
              <a:latin typeface="+mn-lt"/>
            </a:endParaRPr>
          </a:p>
          <a:p>
            <a:pPr marL="800100" lvl="1" indent="-342900" algn="just">
              <a:buBlip>
                <a:blip r:embed="rId3"/>
              </a:buBlip>
            </a:pPr>
            <a:r>
              <a:rPr lang="en-US" sz="1800" i="1" dirty="0" smtClean="0">
                <a:solidFill>
                  <a:srgbClr val="000099"/>
                </a:solidFill>
                <a:latin typeface="+mn-lt"/>
              </a:rPr>
              <a:t>Willful </a:t>
            </a:r>
            <a:r>
              <a:rPr lang="en-US" sz="1800" i="1" dirty="0">
                <a:solidFill>
                  <a:srgbClr val="000099"/>
                </a:solidFill>
                <a:latin typeface="+mn-lt"/>
              </a:rPr>
              <a:t>system misuse</a:t>
            </a:r>
            <a:endParaRPr lang="en-US" sz="1800" dirty="0">
              <a:solidFill>
                <a:srgbClr val="000099"/>
              </a:solidFill>
              <a:latin typeface="+mn-lt"/>
            </a:endParaRPr>
          </a:p>
          <a:p>
            <a:pPr marL="800100" lvl="1" indent="-342900" algn="just">
              <a:spcBef>
                <a:spcPts val="600"/>
              </a:spcBef>
              <a:buBlip>
                <a:blip r:embed="rId3"/>
              </a:buBlip>
            </a:pPr>
            <a:endParaRPr lang="en-US" sz="1800" dirty="0">
              <a:solidFill>
                <a:srgbClr val="000099"/>
              </a:solidFill>
              <a:latin typeface="+mn-lt"/>
            </a:endParaRPr>
          </a:p>
        </p:txBody>
      </p:sp>
    </p:spTree>
    <p:extLst>
      <p:ext uri="{BB962C8B-B14F-4D97-AF65-F5344CB8AC3E}">
        <p14:creationId xmlns:p14="http://schemas.microsoft.com/office/powerpoint/2010/main" val="20555772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524042"/>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Example 1:</a:t>
            </a:r>
          </a:p>
          <a:p>
            <a:pPr marL="800100" lvl="1"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space shuttle Challenger exploded on January 28, 1986, killing everyone on board. An essential failure was a decision to take shortcuts to meet an accelerated launch schedule. Among other steps, several sensors were removed from the booster rockets. The sensors might have enabled analysts to detect that the cold weather was affecting the booster rockets adversely and to delay the launch. Better assurance techniques might have detected the possible effects of removing the sensors, as well as other problems in the design of the booster rockets</a:t>
            </a:r>
            <a:r>
              <a:rPr lang="en-US" sz="1800" dirty="0" smtClean="0"/>
              <a:t>.</a:t>
            </a:r>
            <a:endParaRPr lang="en-US" sz="1800" i="1" dirty="0" smtClean="0">
              <a:solidFill>
                <a:srgbClr val="000099"/>
              </a:solidFill>
              <a:latin typeface="+mn-lt"/>
            </a:endParaRPr>
          </a:p>
        </p:txBody>
      </p:sp>
    </p:spTree>
    <p:extLst>
      <p:ext uri="{BB962C8B-B14F-4D97-AF65-F5344CB8AC3E}">
        <p14:creationId xmlns:p14="http://schemas.microsoft.com/office/powerpoint/2010/main" val="212040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970044"/>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Example 2:</a:t>
            </a:r>
          </a:p>
          <a:p>
            <a:pPr marL="800100" lvl="1" indent="-342900" algn="just">
              <a:spcBef>
                <a:spcPts val="600"/>
              </a:spcBef>
              <a:buBlip>
                <a:blip r:embed="rId3"/>
              </a:buBlip>
            </a:pPr>
            <a:r>
              <a:rPr lang="en-US" sz="1800" dirty="0" smtClean="0">
                <a:solidFill>
                  <a:srgbClr val="000099"/>
                </a:solidFill>
                <a:latin typeface="+mn-lt"/>
              </a:rPr>
              <a:t>Three </a:t>
            </a:r>
            <a:r>
              <a:rPr lang="en-US" sz="1800" dirty="0">
                <a:solidFill>
                  <a:srgbClr val="000099"/>
                </a:solidFill>
                <a:latin typeface="+mn-lt"/>
              </a:rPr>
              <a:t>patients died from a radiation overdose attributed to a </a:t>
            </a:r>
            <a:r>
              <a:rPr lang="en-US" sz="1800" dirty="0" err="1">
                <a:solidFill>
                  <a:srgbClr val="000099"/>
                </a:solidFill>
                <a:latin typeface="+mn-lt"/>
              </a:rPr>
              <a:t>Therac</a:t>
            </a:r>
            <a:r>
              <a:rPr lang="en-US" sz="1800" dirty="0">
                <a:solidFill>
                  <a:srgbClr val="000099"/>
                </a:solidFill>
                <a:latin typeface="+mn-lt"/>
              </a:rPr>
              <a:t> 25 computer-based electron accelerator radiation therapy system. The flaws in the system resulted from two flaws in the design of the system's software and the removal of a hardware safety interlock. Assurance techniques would have detected the flaws in the software's design, and ongoing assurance techniques would have detected the removal of the interlock</a:t>
            </a:r>
            <a:r>
              <a:rPr lang="en-US" sz="1800" dirty="0" smtClean="0">
                <a:solidFill>
                  <a:srgbClr val="000099"/>
                </a:solidFill>
                <a:latin typeface="+mn-lt"/>
              </a:rPr>
              <a:t>.</a:t>
            </a:r>
            <a:endParaRPr lang="en-US" sz="1800" i="1" dirty="0" smtClean="0">
              <a:solidFill>
                <a:srgbClr val="000099"/>
              </a:solidFill>
              <a:latin typeface="+mn-lt"/>
            </a:endParaRPr>
          </a:p>
        </p:txBody>
      </p:sp>
    </p:spTree>
    <p:extLst>
      <p:ext uri="{BB962C8B-B14F-4D97-AF65-F5344CB8AC3E}">
        <p14:creationId xmlns:p14="http://schemas.microsoft.com/office/powerpoint/2010/main" val="3914989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801041"/>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Example 3:</a:t>
            </a:r>
          </a:p>
          <a:p>
            <a:pPr marL="800100" lvl="1" indent="-342900" algn="just">
              <a:spcBef>
                <a:spcPts val="600"/>
              </a:spcBef>
              <a:buBlip>
                <a:blip r:embed="rId3"/>
              </a:buBlip>
            </a:pPr>
            <a:r>
              <a:rPr lang="en-US" sz="1800" dirty="0" smtClean="0">
                <a:solidFill>
                  <a:srgbClr val="000099"/>
                </a:solidFill>
                <a:latin typeface="+mn-lt"/>
              </a:rPr>
              <a:t>Although </a:t>
            </a:r>
            <a:r>
              <a:rPr lang="en-US" sz="1800" dirty="0">
                <a:solidFill>
                  <a:srgbClr val="000099"/>
                </a:solidFill>
                <a:latin typeface="+mn-lt"/>
              </a:rPr>
              <a:t>the most significant root cause of the Three Mile Island nuclear failure was a hardware problem (nonstandard instruments were used to measure core temperature), </a:t>
            </a:r>
            <a:r>
              <a:rPr lang="en-US" sz="1800" dirty="0">
                <a:solidFill>
                  <a:srgbClr val="0099CC"/>
                </a:solidFill>
                <a:latin typeface="+mn-lt"/>
              </a:rPr>
              <a:t>design and software problems </a:t>
            </a:r>
            <a:r>
              <a:rPr lang="en-US" sz="1800" dirty="0">
                <a:solidFill>
                  <a:srgbClr val="000099"/>
                </a:solidFill>
                <a:latin typeface="+mn-lt"/>
              </a:rPr>
              <a:t>contributed significantly. When the temperature rose very high, the system printed a string of question marks rather than the measured temperature. In addition, the intended, rather than the actual, valve settings were displayed. </a:t>
            </a:r>
            <a:r>
              <a:rPr lang="en-US" sz="1800" dirty="0">
                <a:solidFill>
                  <a:srgbClr val="0099CC"/>
                </a:solidFill>
                <a:latin typeface="+mn-lt"/>
              </a:rPr>
              <a:t>Assurance techniques would have </a:t>
            </a:r>
            <a:r>
              <a:rPr lang="en-US" sz="1800" dirty="0" smtClean="0">
                <a:solidFill>
                  <a:srgbClr val="0099CC"/>
                </a:solidFill>
                <a:latin typeface="+mn-lt"/>
              </a:rPr>
              <a:t>detected </a:t>
            </a:r>
            <a:r>
              <a:rPr lang="en-US" sz="1800" dirty="0">
                <a:solidFill>
                  <a:srgbClr val="0099CC"/>
                </a:solidFill>
                <a:latin typeface="+mn-lt"/>
              </a:rPr>
              <a:t>these software flaws</a:t>
            </a:r>
            <a:r>
              <a:rPr lang="en-US" sz="1800" dirty="0">
                <a:solidFill>
                  <a:srgbClr val="000099"/>
                </a:solidFill>
                <a:latin typeface="+mn-lt"/>
              </a:rPr>
              <a:t>. Sometimes safety and security measures can backfire. Assurance techniques highlight the consequences of these errors</a:t>
            </a:r>
            <a:r>
              <a:rPr lang="en-US" sz="1800" dirty="0" smtClean="0">
                <a:solidFill>
                  <a:srgbClr val="000099"/>
                </a:solidFill>
                <a:latin typeface="+mn-lt"/>
              </a:rPr>
              <a:t>.</a:t>
            </a:r>
            <a:endParaRPr lang="en-US" sz="1800" i="1" dirty="0" smtClean="0">
              <a:solidFill>
                <a:srgbClr val="000099"/>
              </a:solidFill>
              <a:latin typeface="+mn-lt"/>
            </a:endParaRPr>
          </a:p>
        </p:txBody>
      </p:sp>
    </p:spTree>
    <p:extLst>
      <p:ext uri="{BB962C8B-B14F-4D97-AF65-F5344CB8AC3E}">
        <p14:creationId xmlns:p14="http://schemas.microsoft.com/office/powerpoint/2010/main" val="468850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524042"/>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Example 4:</a:t>
            </a:r>
          </a:p>
          <a:p>
            <a:pPr marL="800100" lvl="1" indent="-342900" algn="just">
              <a:spcBef>
                <a:spcPts val="600"/>
              </a:spcBef>
              <a:buBlip>
                <a:blip r:embed="rId3"/>
              </a:buBlip>
            </a:pPr>
            <a:r>
              <a:rPr lang="en-US" sz="1800" dirty="0">
                <a:solidFill>
                  <a:srgbClr val="000099"/>
                </a:solidFill>
                <a:latin typeface="+mn-lt"/>
              </a:rPr>
              <a:t>The Bell V22 Osprey is a high-technology helicopter. After a fifth Osprey had crashed, an analysis traced the cause to a failure to collect for malfunctioning components. The Osprey implemented a majority-voting algorithm, and the cross-wiring of two roll-rate sensors allowed two faulty components to outvote the third, correctly functioning, component. Although assurance techniques might not have prevented the incorrect voting, they would have emphasized the results that could have occurred if faulty components overrode the correctly functioning components</a:t>
            </a:r>
            <a:r>
              <a:rPr lang="en-US" sz="1800" dirty="0" smtClean="0">
                <a:solidFill>
                  <a:srgbClr val="000099"/>
                </a:solidFill>
                <a:latin typeface="+mn-lt"/>
              </a:rPr>
              <a:t>.</a:t>
            </a:r>
            <a:endParaRPr lang="en-US" sz="1800" i="1" dirty="0" smtClean="0">
              <a:solidFill>
                <a:srgbClr val="000099"/>
              </a:solidFill>
              <a:latin typeface="+mn-lt"/>
            </a:endParaRPr>
          </a:p>
        </p:txBody>
      </p:sp>
    </p:spTree>
    <p:extLst>
      <p:ext uri="{BB962C8B-B14F-4D97-AF65-F5344CB8AC3E}">
        <p14:creationId xmlns:p14="http://schemas.microsoft.com/office/powerpoint/2010/main" val="19738322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The Need for </a:t>
            </a:r>
            <a:r>
              <a:rPr lang="en-US" sz="2800" b="1" dirty="0">
                <a:solidFill>
                  <a:srgbClr val="C00000"/>
                </a:solidFill>
              </a:rPr>
              <a:t>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139047"/>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Example 5:</a:t>
            </a:r>
          </a:p>
          <a:p>
            <a:pPr marL="800100" lvl="1" indent="-342900" algn="just">
              <a:spcBef>
                <a:spcPts val="600"/>
              </a:spcBef>
              <a:buBlip>
                <a:blip r:embed="rId3"/>
              </a:buBlip>
            </a:pPr>
            <a:r>
              <a:rPr lang="en-US" sz="1800" dirty="0">
                <a:solidFill>
                  <a:srgbClr val="000099"/>
                </a:solidFill>
                <a:latin typeface="+mn-lt"/>
              </a:rPr>
              <a:t>When bugs were found in the trigonometric functions of the Intel 486 chip, Intel's public reputation was damaged, and replacing the chips cost Intel time and money. As a result, Intel began using high-assurance methods to verify the </a:t>
            </a:r>
            <a:r>
              <a:rPr lang="en-US" sz="1800" dirty="0">
                <a:solidFill>
                  <a:srgbClr val="0099CC"/>
                </a:solidFill>
                <a:latin typeface="+mn-lt"/>
              </a:rPr>
              <a:t>correctness of requirements </a:t>
            </a:r>
            <a:r>
              <a:rPr lang="en-US" sz="1800" dirty="0">
                <a:solidFill>
                  <a:srgbClr val="000099"/>
                </a:solidFill>
                <a:latin typeface="+mn-lt"/>
              </a:rPr>
              <a:t>in their chip </a:t>
            </a:r>
            <a:r>
              <a:rPr lang="en-US" sz="1800" dirty="0" smtClean="0">
                <a:solidFill>
                  <a:srgbClr val="000099"/>
                </a:solidFill>
                <a:latin typeface="+mn-lt"/>
              </a:rPr>
              <a:t>design.</a:t>
            </a:r>
            <a:endParaRPr lang="en-US" sz="1800" i="1" dirty="0" smtClean="0">
              <a:solidFill>
                <a:srgbClr val="000099"/>
              </a:solidFill>
              <a:latin typeface="+mn-lt"/>
            </a:endParaRPr>
          </a:p>
        </p:txBody>
      </p:sp>
    </p:spTree>
    <p:extLst>
      <p:ext uri="{BB962C8B-B14F-4D97-AF65-F5344CB8AC3E}">
        <p14:creationId xmlns:p14="http://schemas.microsoft.com/office/powerpoint/2010/main" val="1428210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3477875"/>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Different </a:t>
            </a:r>
            <a:r>
              <a:rPr lang="en-US" sz="2000" dirty="0">
                <a:solidFill>
                  <a:srgbClr val="800000"/>
                </a:solidFill>
                <a:latin typeface="+mn-lt"/>
              </a:rPr>
              <a:t>assurance techniques apply to different stages of system development. For this reason, it is convenient to classify assurance into </a:t>
            </a:r>
            <a:r>
              <a:rPr lang="en-US" sz="2000" i="1" dirty="0">
                <a:solidFill>
                  <a:srgbClr val="000076"/>
                </a:solidFill>
                <a:latin typeface="+mn-lt"/>
              </a:rPr>
              <a:t>policy assurance, design assurance, implementation assurance, and operational or administrative assurance</a:t>
            </a:r>
            <a:r>
              <a:rPr lang="en-US" sz="2000" dirty="0">
                <a:solidFill>
                  <a:srgbClr val="800000"/>
                </a:solidFill>
                <a:latin typeface="+mn-lt"/>
              </a:rPr>
              <a:t>. </a:t>
            </a:r>
            <a:endParaRPr lang="en-US" sz="2000" dirty="0" smtClean="0">
              <a:solidFill>
                <a:srgbClr val="800000"/>
              </a:solidFill>
              <a:latin typeface="+mn-lt"/>
            </a:endParaRPr>
          </a:p>
          <a:p>
            <a:pPr marL="342900" indent="-342900" algn="just">
              <a:buBlip>
                <a:blip r:embed="rId2"/>
              </a:buBlip>
            </a:pPr>
            <a:r>
              <a:rPr lang="en-US" sz="2000" dirty="0" smtClean="0">
                <a:solidFill>
                  <a:srgbClr val="800000"/>
                </a:solidFill>
                <a:latin typeface="+mn-lt"/>
              </a:rPr>
              <a:t>Policy </a:t>
            </a:r>
            <a:r>
              <a:rPr lang="en-US" sz="2000" dirty="0">
                <a:solidFill>
                  <a:srgbClr val="800000"/>
                </a:solidFill>
                <a:latin typeface="+mn-lt"/>
              </a:rPr>
              <a:t>assurance is based on a rigorous evaluation of the requirements. Completeness and consistency are demonstrated by identifying security threats and objectives and by showing that the requirements are sufficient to counter the threats or meet the requirements</a:t>
            </a:r>
            <a:r>
              <a:rPr lang="en-US" sz="2000" dirty="0" smtClean="0">
                <a:solidFill>
                  <a:srgbClr val="800000"/>
                </a:solidFill>
                <a:latin typeface="+mn-lt"/>
              </a:rPr>
              <a:t>.</a:t>
            </a:r>
          </a:p>
        </p:txBody>
      </p:sp>
    </p:spTree>
    <p:extLst>
      <p:ext uri="{BB962C8B-B14F-4D97-AF65-F5344CB8AC3E}">
        <p14:creationId xmlns:p14="http://schemas.microsoft.com/office/powerpoint/2010/main" val="1773505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1923604"/>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Definition </a:t>
            </a:r>
            <a:r>
              <a:rPr lang="en-US" sz="2000" dirty="0">
                <a:solidFill>
                  <a:srgbClr val="800000"/>
                </a:solidFill>
                <a:latin typeface="+mn-lt"/>
              </a:rPr>
              <a:t>2. </a:t>
            </a:r>
            <a:r>
              <a:rPr lang="en-US" sz="2000" i="1" dirty="0">
                <a:solidFill>
                  <a:srgbClr val="800000"/>
                </a:solidFill>
                <a:latin typeface="+mn-lt"/>
              </a:rPr>
              <a:t>Policy assurance </a:t>
            </a:r>
            <a:r>
              <a:rPr lang="en-US" sz="2000" dirty="0">
                <a:solidFill>
                  <a:srgbClr val="800000"/>
                </a:solidFill>
                <a:latin typeface="+mn-lt"/>
              </a:rPr>
              <a:t>is the evidence establishing that the set of security requirements in the policy is complete, consistent, and technically sound.</a:t>
            </a:r>
          </a:p>
          <a:p>
            <a:pPr marL="800100" lvl="1" indent="-342900" algn="just">
              <a:spcBef>
                <a:spcPts val="600"/>
              </a:spcBef>
              <a:buBlip>
                <a:blip r:embed="rId3"/>
              </a:buBlip>
            </a:pPr>
            <a:r>
              <a:rPr lang="en-US" sz="1800" dirty="0" smtClean="0">
                <a:solidFill>
                  <a:srgbClr val="000099"/>
                </a:solidFill>
                <a:latin typeface="+mn-lt"/>
              </a:rPr>
              <a:t>This </a:t>
            </a:r>
            <a:r>
              <a:rPr lang="en-US" sz="1800" dirty="0">
                <a:solidFill>
                  <a:srgbClr val="000099"/>
                </a:solidFill>
                <a:latin typeface="+mn-lt"/>
              </a:rPr>
              <a:t>process is usually </a:t>
            </a:r>
            <a:r>
              <a:rPr lang="en-US" sz="1800" dirty="0" smtClean="0">
                <a:solidFill>
                  <a:srgbClr val="000099"/>
                </a:solidFill>
                <a:latin typeface="+mn-lt"/>
              </a:rPr>
              <a:t>iterative</a:t>
            </a:r>
            <a:r>
              <a:rPr lang="en-US" sz="1800" dirty="0"/>
              <a:t> </a:t>
            </a:r>
            <a:r>
              <a:rPr lang="en-US" sz="1800" dirty="0" smtClean="0">
                <a:solidFill>
                  <a:srgbClr val="000099"/>
                </a:solidFill>
                <a:latin typeface="+mn-lt"/>
              </a:rPr>
              <a:t>because </a:t>
            </a:r>
            <a:r>
              <a:rPr lang="en-US" sz="1800" dirty="0">
                <a:solidFill>
                  <a:srgbClr val="000099"/>
                </a:solidFill>
                <a:latin typeface="+mn-lt"/>
              </a:rPr>
              <a:t>assurance steps identify flaws that must be connected. When this happens, the affected steps must be rechecked</a:t>
            </a:r>
            <a:endParaRPr lang="en-US" sz="1800" dirty="0" smtClean="0">
              <a:solidFill>
                <a:srgbClr val="000099"/>
              </a:solidFill>
              <a:latin typeface="+mn-lt"/>
            </a:endParaRPr>
          </a:p>
        </p:txBody>
      </p:sp>
    </p:spTree>
    <p:extLst>
      <p:ext uri="{BB962C8B-B14F-4D97-AF65-F5344CB8AC3E}">
        <p14:creationId xmlns:p14="http://schemas.microsoft.com/office/powerpoint/2010/main" val="2090395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724370"/>
          </a:xfrm>
          <a:prstGeom prst="rect">
            <a:avLst/>
          </a:prstGeom>
        </p:spPr>
        <p:txBody>
          <a:bodyPr wrap="square">
            <a:spAutoFit/>
          </a:bodyPr>
          <a:lstStyle/>
          <a:p>
            <a:pPr marL="342900" indent="-342900" algn="just">
              <a:buBlip>
                <a:blip r:embed="rId2"/>
              </a:buBlip>
            </a:pPr>
            <a:r>
              <a:rPr lang="en-US" sz="2000" dirty="0">
                <a:solidFill>
                  <a:srgbClr val="800000"/>
                </a:solidFill>
                <a:latin typeface="+mn-lt"/>
              </a:rPr>
              <a:t>Definition 1. </a:t>
            </a:r>
            <a:r>
              <a:rPr lang="en-US" sz="2000" i="1" dirty="0">
                <a:solidFill>
                  <a:srgbClr val="800000"/>
                </a:solidFill>
                <a:latin typeface="+mn-lt"/>
              </a:rPr>
              <a:t>Trust is </a:t>
            </a:r>
            <a:r>
              <a:rPr lang="en-US" sz="2000" i="1" dirty="0" smtClean="0">
                <a:solidFill>
                  <a:srgbClr val="800000"/>
                </a:solidFill>
                <a:latin typeface="+mn-lt"/>
              </a:rPr>
              <a:t>a strong </a:t>
            </a:r>
            <a:r>
              <a:rPr lang="en-US" sz="2000" i="1" dirty="0">
                <a:solidFill>
                  <a:srgbClr val="800000"/>
                </a:solidFill>
                <a:latin typeface="+mn-lt"/>
              </a:rPr>
              <a:t>indication that an entity (organization, action, etc.) satisfies or meets a given set of requirements. It makes the entity trustworthy, thus, it is a measure of trustworthiness</a:t>
            </a:r>
            <a:r>
              <a:rPr lang="en-US" sz="2000" i="1" dirty="0" smtClean="0">
                <a:solidFill>
                  <a:srgbClr val="800000"/>
                </a:solidFill>
                <a:latin typeface="+mn-lt"/>
              </a:rPr>
              <a:t>.</a:t>
            </a:r>
            <a:r>
              <a:rPr lang="en-US" sz="2000" dirty="0" smtClean="0">
                <a:solidFill>
                  <a:srgbClr val="800000"/>
                </a:solidFill>
                <a:latin typeface="+mn-lt"/>
              </a:rPr>
              <a:t> </a:t>
            </a:r>
          </a:p>
          <a:p>
            <a:pPr marL="804863" lvl="0" indent="-342900" algn="just">
              <a:spcBef>
                <a:spcPts val="600"/>
              </a:spcBef>
              <a:buBlip>
                <a:blip r:embed="rId3"/>
              </a:buBlip>
            </a:pPr>
            <a:r>
              <a:rPr lang="en-US" sz="1800" dirty="0" smtClean="0">
                <a:solidFill>
                  <a:srgbClr val="000099"/>
                </a:solidFill>
                <a:latin typeface="+mn-lt"/>
              </a:rPr>
              <a:t>Discussion</a:t>
            </a:r>
            <a:r>
              <a:rPr lang="en-US" sz="1800" dirty="0">
                <a:solidFill>
                  <a:srgbClr val="000099"/>
                </a:solidFill>
                <a:latin typeface="+mn-lt"/>
              </a:rPr>
              <a:t>: Just calling something “trusted” or “trustworthy” does not make it so. The entity must satisfy a set of criteria. For example, trust and trustworthiness in computer system must make sure that (a) it never crashes, (b) it can never be hacked, (c) it can never malfunction, (d) it offers best performance, and so on. One can identify a large number of such criteria but in practice a small subset is enough to establish trust on the system. The other thing to note is that these parameters are always an operation or action. The criteria “color” or “size” may not help in establishing trust. </a:t>
            </a:r>
          </a:p>
        </p:txBody>
      </p:sp>
    </p:spTree>
    <p:extLst>
      <p:ext uri="{BB962C8B-B14F-4D97-AF65-F5344CB8AC3E}">
        <p14:creationId xmlns:p14="http://schemas.microsoft.com/office/powerpoint/2010/main" val="138967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2862322"/>
          </a:xfrm>
          <a:prstGeom prst="rect">
            <a:avLst/>
          </a:prstGeom>
        </p:spPr>
        <p:txBody>
          <a:bodyPr wrap="square">
            <a:spAutoFit/>
          </a:bodyPr>
          <a:lstStyle/>
          <a:p>
            <a:pPr marL="800100" lvl="1" indent="-342900" algn="just">
              <a:spcBef>
                <a:spcPts val="600"/>
              </a:spcBef>
              <a:buBlip>
                <a:blip r:embed="rId2"/>
              </a:buBlip>
            </a:pPr>
            <a:r>
              <a:rPr lang="en-US" sz="1800" dirty="0" smtClean="0">
                <a:solidFill>
                  <a:srgbClr val="000099"/>
                </a:solidFill>
                <a:latin typeface="+mn-lt"/>
              </a:rPr>
              <a:t>Example</a:t>
            </a:r>
            <a:r>
              <a:rPr lang="en-US" sz="1800" dirty="0">
                <a:solidFill>
                  <a:srgbClr val="000099"/>
                </a:solidFill>
                <a:latin typeface="+mn-lt"/>
              </a:rPr>
              <a:t>: If assurance step 4 </a:t>
            </a:r>
            <a:r>
              <a:rPr lang="en-US" sz="1800" dirty="0" smtClean="0">
                <a:solidFill>
                  <a:srgbClr val="000099"/>
                </a:solidFill>
                <a:latin typeface="+mn-lt"/>
              </a:rPr>
              <a:t>of the figure indicates </a:t>
            </a:r>
            <a:r>
              <a:rPr lang="en-US" sz="1800" dirty="0">
                <a:solidFill>
                  <a:srgbClr val="000099"/>
                </a:solidFill>
                <a:latin typeface="+mn-lt"/>
              </a:rPr>
              <a:t>a flaw in the implementation, the implementation will have to be adjusted and the affected parts of step 4 redone. If this flaw in the implementation in turn indicates a flaw in the design, the design must be adjusted, causing steps 1 ,2, 3, and 4 to be revisited. On rare occasions, a flaw in the implementation or design may point to a flaw in the requirements. Assurance must continue throughout the life of the system because maintenance and patching usually affect the system design and implementation</a:t>
            </a:r>
            <a:r>
              <a:rPr lang="en-US" sz="1800" dirty="0" smtClean="0">
                <a:solidFill>
                  <a:srgbClr val="000099"/>
                </a:solidFill>
                <a:latin typeface="+mn-lt"/>
              </a:rPr>
              <a:t>.</a:t>
            </a:r>
            <a:endParaRPr lang="en-US" sz="1800" dirty="0">
              <a:solidFill>
                <a:srgbClr val="000099"/>
              </a:solidFill>
              <a:latin typeface="+mn-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954" y="4214559"/>
            <a:ext cx="5216769" cy="1802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7394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2477601"/>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Definition </a:t>
            </a:r>
            <a:r>
              <a:rPr lang="en-US" sz="2000" dirty="0">
                <a:solidFill>
                  <a:srgbClr val="800000"/>
                </a:solidFill>
                <a:latin typeface="+mn-lt"/>
              </a:rPr>
              <a:t>3</a:t>
            </a:r>
            <a:r>
              <a:rPr lang="en-US" sz="2000" dirty="0" smtClean="0">
                <a:solidFill>
                  <a:srgbClr val="800000"/>
                </a:solidFill>
                <a:latin typeface="+mn-lt"/>
              </a:rPr>
              <a:t>. </a:t>
            </a:r>
            <a:r>
              <a:rPr lang="en-US" sz="2000" i="1" dirty="0" smtClean="0">
                <a:solidFill>
                  <a:srgbClr val="800000"/>
                </a:solidFill>
                <a:latin typeface="+mn-lt"/>
              </a:rPr>
              <a:t> Design </a:t>
            </a:r>
            <a:r>
              <a:rPr lang="en-US" sz="2000" i="1" dirty="0">
                <a:solidFill>
                  <a:srgbClr val="800000"/>
                </a:solidFill>
                <a:latin typeface="+mn-lt"/>
              </a:rPr>
              <a:t>assurance </a:t>
            </a:r>
            <a:r>
              <a:rPr lang="en-US" sz="2000" dirty="0">
                <a:solidFill>
                  <a:srgbClr val="800000"/>
                </a:solidFill>
                <a:latin typeface="+mn-lt"/>
              </a:rPr>
              <a:t>is the evidence establishing that a design is sufficient to meet the requirements of the security policy</a:t>
            </a:r>
            <a:r>
              <a:rPr lang="en-US" sz="2000" dirty="0" smtClean="0">
                <a:solidFill>
                  <a:srgbClr val="800000"/>
                </a:solidFill>
                <a:latin typeface="+mn-lt"/>
              </a:rPr>
              <a:t>.</a:t>
            </a:r>
            <a:endParaRPr lang="en-US" sz="2000" dirty="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Design </a:t>
            </a:r>
            <a:r>
              <a:rPr lang="en-US" sz="1800" dirty="0">
                <a:solidFill>
                  <a:srgbClr val="000099"/>
                </a:solidFill>
                <a:latin typeface="+mn-lt"/>
              </a:rPr>
              <a:t>assurance includes the use of good security engineering practices to create an appropriate security design to implement the security requirements. It also includes an assessment of how well the system design meets the security requirements</a:t>
            </a:r>
            <a:endParaRPr lang="en-US" sz="1800" dirty="0" smtClean="0">
              <a:solidFill>
                <a:srgbClr val="000099"/>
              </a:solidFill>
              <a:latin typeface="+mn-lt"/>
            </a:endParaRPr>
          </a:p>
        </p:txBody>
      </p:sp>
    </p:spTree>
    <p:extLst>
      <p:ext uri="{BB962C8B-B14F-4D97-AF65-F5344CB8AC3E}">
        <p14:creationId xmlns:p14="http://schemas.microsoft.com/office/powerpoint/2010/main" val="1500872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3308598"/>
          </a:xfrm>
          <a:prstGeom prst="rect">
            <a:avLst/>
          </a:prstGeom>
        </p:spPr>
        <p:txBody>
          <a:bodyPr wrap="square">
            <a:spAutoFit/>
          </a:bodyPr>
          <a:lstStyle/>
          <a:p>
            <a:pPr marL="342900" indent="-342900">
              <a:buBlip>
                <a:blip r:embed="rId2"/>
              </a:buBlip>
            </a:pPr>
            <a:r>
              <a:rPr lang="en-US" sz="2000" dirty="0" smtClean="0">
                <a:solidFill>
                  <a:srgbClr val="800000"/>
                </a:solidFill>
                <a:latin typeface="+mn-lt"/>
              </a:rPr>
              <a:t>Definition </a:t>
            </a:r>
            <a:r>
              <a:rPr lang="en-US" sz="2000" dirty="0">
                <a:solidFill>
                  <a:srgbClr val="800000"/>
                </a:solidFill>
                <a:latin typeface="+mn-lt"/>
              </a:rPr>
              <a:t>4. </a:t>
            </a:r>
            <a:r>
              <a:rPr lang="en-US" sz="2000" i="1" dirty="0">
                <a:solidFill>
                  <a:srgbClr val="800000"/>
                </a:solidFill>
                <a:latin typeface="+mn-lt"/>
              </a:rPr>
              <a:t>Implementation assurance </a:t>
            </a:r>
            <a:r>
              <a:rPr lang="en-US" sz="2000" dirty="0">
                <a:solidFill>
                  <a:srgbClr val="800000"/>
                </a:solidFill>
                <a:latin typeface="+mn-lt"/>
              </a:rPr>
              <a:t>is the evidence establishing that the implementation is consistent with the security requirements of the security policy.</a:t>
            </a:r>
          </a:p>
          <a:p>
            <a:pPr marL="800100" lvl="1" indent="-342900" algn="just">
              <a:spcBef>
                <a:spcPts val="600"/>
              </a:spcBef>
              <a:buBlip>
                <a:blip r:embed="rId3"/>
              </a:buBlip>
            </a:pPr>
            <a:r>
              <a:rPr lang="en-US" sz="1800" dirty="0" smtClean="0">
                <a:solidFill>
                  <a:srgbClr val="000099"/>
                </a:solidFill>
                <a:latin typeface="+mn-lt"/>
              </a:rPr>
              <a:t>In </a:t>
            </a:r>
            <a:r>
              <a:rPr lang="en-US" sz="1800" dirty="0">
                <a:solidFill>
                  <a:srgbClr val="000099"/>
                </a:solidFill>
                <a:latin typeface="+mn-lt"/>
              </a:rPr>
              <a:t>practice, implementation assurance shows that the implementation is consistent with the design that design assurance showed was consistent with the security requirements found in the security policy. Implementation assurance includes the use of good security engineering practices to implement the design correctly, both during development and through the maintenance and repair cycles. </a:t>
            </a:r>
            <a:endParaRPr lang="en-US" sz="1800" dirty="0" smtClean="0">
              <a:solidFill>
                <a:srgbClr val="000099"/>
              </a:solidFill>
              <a:latin typeface="+mn-lt"/>
            </a:endParaRPr>
          </a:p>
        </p:txBody>
      </p:sp>
    </p:spTree>
    <p:extLst>
      <p:ext uri="{BB962C8B-B14F-4D97-AF65-F5344CB8AC3E}">
        <p14:creationId xmlns:p14="http://schemas.microsoft.com/office/powerpoint/2010/main" val="41478839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Assurance Throughout the Life Cycle</a:t>
            </a:r>
            <a:endParaRPr lang="en-US" sz="2800" dirty="0">
              <a:solidFill>
                <a:srgbClr val="C00000"/>
              </a:solidFill>
            </a:endParaRPr>
          </a:p>
        </p:txBody>
      </p:sp>
      <p:sp>
        <p:nvSpPr>
          <p:cNvPr id="2" name="Rectangle 1"/>
          <p:cNvSpPr/>
          <p:nvPr/>
        </p:nvSpPr>
        <p:spPr>
          <a:xfrm>
            <a:off x="1027415" y="1352237"/>
            <a:ext cx="7253556" cy="3339376"/>
          </a:xfrm>
          <a:prstGeom prst="rect">
            <a:avLst/>
          </a:prstGeom>
        </p:spPr>
        <p:txBody>
          <a:bodyPr wrap="square">
            <a:spAutoFit/>
          </a:bodyPr>
          <a:lstStyle/>
          <a:p>
            <a:pPr marL="342900" indent="-342900">
              <a:buBlip>
                <a:blip r:embed="rId2"/>
              </a:buBlip>
            </a:pPr>
            <a:r>
              <a:rPr lang="en-US" sz="2000" dirty="0" smtClean="0">
                <a:solidFill>
                  <a:srgbClr val="800000"/>
                </a:solidFill>
                <a:latin typeface="+mn-lt"/>
              </a:rPr>
              <a:t>Definition 5. </a:t>
            </a:r>
            <a:r>
              <a:rPr lang="en-US" sz="2000" i="1" dirty="0" smtClean="0">
                <a:solidFill>
                  <a:srgbClr val="800000"/>
                </a:solidFill>
                <a:latin typeface="+mn-lt"/>
              </a:rPr>
              <a:t>Operational </a:t>
            </a:r>
            <a:r>
              <a:rPr lang="en-US" sz="2000" dirty="0">
                <a:solidFill>
                  <a:srgbClr val="800000"/>
                </a:solidFill>
                <a:latin typeface="+mn-lt"/>
              </a:rPr>
              <a:t>or </a:t>
            </a:r>
            <a:r>
              <a:rPr lang="en-US" sz="2000" i="1" dirty="0">
                <a:solidFill>
                  <a:srgbClr val="800000"/>
                </a:solidFill>
                <a:latin typeface="+mn-lt"/>
              </a:rPr>
              <a:t>administrative assurance </a:t>
            </a:r>
            <a:r>
              <a:rPr lang="en-US" sz="2000" dirty="0">
                <a:solidFill>
                  <a:srgbClr val="800000"/>
                </a:solidFill>
                <a:latin typeface="+mn-lt"/>
              </a:rPr>
              <a:t>is the evidence establishing that the system sustains the security policy requirements during installation, configuration, and day-to-day operation.</a:t>
            </a:r>
          </a:p>
          <a:p>
            <a:pPr marL="800100" lvl="1" indent="-342900" algn="just">
              <a:spcBef>
                <a:spcPts val="600"/>
              </a:spcBef>
              <a:buBlip>
                <a:blip r:embed="rId3"/>
              </a:buBlip>
            </a:pPr>
            <a:r>
              <a:rPr lang="en-US" sz="1800" dirty="0" smtClean="0">
                <a:solidFill>
                  <a:srgbClr val="000099"/>
                </a:solidFill>
                <a:latin typeface="+mn-lt"/>
              </a:rPr>
              <a:t>One </a:t>
            </a:r>
            <a:r>
              <a:rPr lang="en-US" sz="1800" dirty="0">
                <a:solidFill>
                  <a:srgbClr val="000099"/>
                </a:solidFill>
                <a:latin typeface="+mn-lt"/>
              </a:rPr>
              <a:t>fundamental operational assurance technique is a thorough review of product or system documentation and procedures, to ensure that the system cannot accidentally be placed into a insecure state. This emphasizes the importance of proper and </a:t>
            </a:r>
            <a:r>
              <a:rPr lang="en-US" sz="1800" i="1" dirty="0">
                <a:solidFill>
                  <a:srgbClr val="000099"/>
                </a:solidFill>
                <a:latin typeface="+mn-lt"/>
              </a:rPr>
              <a:t>complete </a:t>
            </a:r>
            <a:r>
              <a:rPr lang="en-US" sz="1800" dirty="0">
                <a:solidFill>
                  <a:srgbClr val="000099"/>
                </a:solidFill>
                <a:latin typeface="+mn-lt"/>
              </a:rPr>
              <a:t>documentation for computer applications, systems, and other </a:t>
            </a:r>
            <a:r>
              <a:rPr lang="en-US" sz="1800" dirty="0" smtClean="0">
                <a:solidFill>
                  <a:srgbClr val="000099"/>
                </a:solidFill>
                <a:latin typeface="+mn-lt"/>
              </a:rPr>
              <a:t>entities</a:t>
            </a:r>
            <a:endParaRPr lang="en-US" sz="1800" i="1" dirty="0">
              <a:solidFill>
                <a:srgbClr val="000099"/>
              </a:solidFill>
              <a:latin typeface="+mn-lt"/>
            </a:endParaRPr>
          </a:p>
        </p:txBody>
      </p:sp>
    </p:spTree>
    <p:extLst>
      <p:ext uri="{BB962C8B-B14F-4D97-AF65-F5344CB8AC3E}">
        <p14:creationId xmlns:p14="http://schemas.microsoft.com/office/powerpoint/2010/main" val="1988921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555093"/>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j-lt"/>
              </a:rPr>
              <a:t>A company’s database transmits </a:t>
            </a:r>
            <a:r>
              <a:rPr lang="en-US" sz="2000" dirty="0">
                <a:solidFill>
                  <a:srgbClr val="800000"/>
                </a:solidFill>
                <a:latin typeface="+mj-lt"/>
              </a:rPr>
              <a:t>salary information over the network to print employees’ salary checks. </a:t>
            </a:r>
            <a:r>
              <a:rPr lang="en-US" sz="2000" dirty="0" smtClean="0">
                <a:solidFill>
                  <a:srgbClr val="800000"/>
                </a:solidFill>
                <a:latin typeface="+mj-lt"/>
              </a:rPr>
              <a:t>The risk </a:t>
            </a:r>
            <a:r>
              <a:rPr lang="en-US" sz="2000" dirty="0">
                <a:solidFill>
                  <a:srgbClr val="800000"/>
                </a:solidFill>
                <a:latin typeface="+mj-lt"/>
              </a:rPr>
              <a:t>of unauthorized changes in the data occurs in three </a:t>
            </a:r>
            <a:r>
              <a:rPr lang="en-US" sz="2000" dirty="0" smtClean="0">
                <a:solidFill>
                  <a:srgbClr val="800000"/>
                </a:solidFill>
                <a:latin typeface="+mj-lt"/>
              </a:rPr>
              <a:t>places</a:t>
            </a:r>
            <a:r>
              <a:rPr lang="en-US" sz="2000" dirty="0">
                <a:solidFill>
                  <a:srgbClr val="800000"/>
                </a:solidFill>
                <a:latin typeface="+mj-lt"/>
              </a:rPr>
              <a:t>: (a) on the database systems, (b) on the network, and (c) on the printing system. </a:t>
            </a:r>
            <a:r>
              <a:rPr lang="en-US" sz="2000" dirty="0" smtClean="0">
                <a:solidFill>
                  <a:srgbClr val="800000"/>
                </a:solidFill>
                <a:latin typeface="+mj-lt"/>
              </a:rPr>
              <a:t>This implies that the risk </a:t>
            </a:r>
            <a:r>
              <a:rPr lang="en-US" sz="2000" dirty="0">
                <a:solidFill>
                  <a:srgbClr val="800000"/>
                </a:solidFill>
                <a:latin typeface="+mj-lt"/>
              </a:rPr>
              <a:t>is a function of </a:t>
            </a:r>
            <a:r>
              <a:rPr lang="en-US" sz="2000" dirty="0" smtClean="0">
                <a:solidFill>
                  <a:srgbClr val="800000"/>
                </a:solidFill>
                <a:latin typeface="+mj-lt"/>
              </a:rPr>
              <a:t>environment.</a:t>
            </a:r>
          </a:p>
          <a:p>
            <a:pPr marL="342900" indent="-342900" algn="just">
              <a:spcBef>
                <a:spcPts val="600"/>
              </a:spcBef>
              <a:buBlip>
                <a:blip r:embed="rId2"/>
              </a:buBlip>
            </a:pPr>
            <a:r>
              <a:rPr lang="en-US" sz="2000" dirty="0" smtClean="0">
                <a:solidFill>
                  <a:srgbClr val="800000"/>
                </a:solidFill>
                <a:latin typeface="+mj-lt"/>
              </a:rPr>
              <a:t>Attackers </a:t>
            </a:r>
            <a:r>
              <a:rPr lang="en-US" sz="2000" dirty="0">
                <a:solidFill>
                  <a:srgbClr val="800000"/>
                </a:solidFill>
                <a:latin typeface="+mj-lt"/>
              </a:rPr>
              <a:t>from outside the company are </a:t>
            </a:r>
            <a:r>
              <a:rPr lang="en-US" sz="2000" dirty="0" smtClean="0">
                <a:solidFill>
                  <a:srgbClr val="800000"/>
                </a:solidFill>
                <a:latin typeface="+mj-lt"/>
              </a:rPr>
              <a:t>able </a:t>
            </a:r>
            <a:r>
              <a:rPr lang="en-US" sz="2000" dirty="0">
                <a:solidFill>
                  <a:srgbClr val="800000"/>
                </a:solidFill>
                <a:latin typeface="+mj-lt"/>
              </a:rPr>
              <a:t>to hack the network.  I</a:t>
            </a:r>
            <a:r>
              <a:rPr lang="en-US" sz="2000" dirty="0" smtClean="0">
                <a:solidFill>
                  <a:srgbClr val="800000"/>
                </a:solidFill>
                <a:latin typeface="+mj-lt"/>
              </a:rPr>
              <a:t>f </a:t>
            </a:r>
            <a:r>
              <a:rPr lang="en-US" sz="2000" dirty="0">
                <a:solidFill>
                  <a:srgbClr val="800000"/>
                </a:solidFill>
                <a:latin typeface="+mj-lt"/>
              </a:rPr>
              <a:t>the company is not able to </a:t>
            </a:r>
            <a:r>
              <a:rPr lang="en-US" sz="2000" dirty="0" smtClean="0">
                <a:solidFill>
                  <a:srgbClr val="800000"/>
                </a:solidFill>
                <a:latin typeface="+mj-lt"/>
              </a:rPr>
              <a:t>protect itself then employees </a:t>
            </a:r>
            <a:r>
              <a:rPr lang="en-US" sz="2000" dirty="0">
                <a:solidFill>
                  <a:srgbClr val="800000"/>
                </a:solidFill>
                <a:latin typeface="+mj-lt"/>
              </a:rPr>
              <a:t>may lose faith in the company. The company may not be able to hire new qualified employees because it is unable to meet its own </a:t>
            </a:r>
            <a:r>
              <a:rPr lang="en-US" sz="2000" dirty="0" smtClean="0">
                <a:solidFill>
                  <a:srgbClr val="800000"/>
                </a:solidFill>
                <a:latin typeface="+mj-lt"/>
              </a:rPr>
              <a:t>deadline.</a:t>
            </a:r>
          </a:p>
          <a:p>
            <a:pPr marL="342900" indent="-342900" algn="just">
              <a:spcBef>
                <a:spcPts val="600"/>
              </a:spcBef>
              <a:buBlip>
                <a:blip r:embed="rId2"/>
              </a:buBlip>
            </a:pPr>
            <a:r>
              <a:rPr lang="en-US" sz="2000" dirty="0" smtClean="0">
                <a:solidFill>
                  <a:srgbClr val="800000"/>
                </a:solidFill>
                <a:latin typeface="+mj-lt"/>
              </a:rPr>
              <a:t>This </a:t>
            </a:r>
            <a:r>
              <a:rPr lang="en-US" sz="2000" dirty="0">
                <a:solidFill>
                  <a:srgbClr val="800000"/>
                </a:solidFill>
                <a:latin typeface="+mj-lt"/>
              </a:rPr>
              <a:t>makes the risk analysis an important task for information assurance</a:t>
            </a:r>
            <a:r>
              <a:rPr lang="en-US" sz="2000" dirty="0" smtClean="0">
                <a:solidFill>
                  <a:srgbClr val="800000"/>
                </a:solidFill>
                <a:latin typeface="+mj-lt"/>
              </a:rPr>
              <a:t>.</a:t>
            </a:r>
            <a:endParaRPr lang="en-US" sz="2000" dirty="0">
              <a:solidFill>
                <a:srgbClr val="800000"/>
              </a:solidFill>
              <a:latin typeface="+mj-lt"/>
            </a:endParaRPr>
          </a:p>
        </p:txBody>
      </p:sp>
    </p:spTree>
    <p:extLst>
      <p:ext uri="{BB962C8B-B14F-4D97-AF65-F5344CB8AC3E}">
        <p14:creationId xmlns:p14="http://schemas.microsoft.com/office/powerpoint/2010/main" val="38178434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555093"/>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One </a:t>
            </a:r>
            <a:r>
              <a:rPr lang="en-US" sz="2000" dirty="0">
                <a:solidFill>
                  <a:srgbClr val="800000"/>
                </a:solidFill>
                <a:latin typeface="+mn-lt"/>
              </a:rPr>
              <a:t>of the important aspects of information assurance is to anticipate and manage </a:t>
            </a:r>
            <a:r>
              <a:rPr lang="en-US" sz="2000" i="1" dirty="0" smtClean="0">
                <a:solidFill>
                  <a:srgbClr val="800000"/>
                </a:solidFill>
                <a:latin typeface="+mn-lt"/>
              </a:rPr>
              <a:t>risks</a:t>
            </a:r>
            <a:r>
              <a:rPr lang="en-US" sz="2000" dirty="0" smtClean="0">
                <a:solidFill>
                  <a:srgbClr val="800000"/>
                </a:solidFill>
                <a:latin typeface="+mn-lt"/>
              </a:rPr>
              <a:t>.</a:t>
            </a:r>
          </a:p>
          <a:p>
            <a:pPr marL="342900" indent="-342900" algn="just">
              <a:spcBef>
                <a:spcPts val="600"/>
              </a:spcBef>
              <a:buBlip>
                <a:blip r:embed="rId2"/>
              </a:buBlip>
            </a:pPr>
            <a:r>
              <a:rPr lang="en-US" sz="2000" dirty="0" smtClean="0">
                <a:solidFill>
                  <a:srgbClr val="800000"/>
                </a:solidFill>
                <a:latin typeface="+mn-lt"/>
              </a:rPr>
              <a:t>Risk </a:t>
            </a:r>
            <a:r>
              <a:rPr lang="en-US" sz="2000" dirty="0">
                <a:solidFill>
                  <a:srgbClr val="800000"/>
                </a:solidFill>
                <a:latin typeface="+mn-lt"/>
              </a:rPr>
              <a:t>management is the process of identifying, assessing, prioritizing, and addressing </a:t>
            </a:r>
            <a:r>
              <a:rPr lang="en-US" sz="2000" dirty="0" smtClean="0">
                <a:solidFill>
                  <a:srgbClr val="800000"/>
                </a:solidFill>
                <a:latin typeface="+mn-lt"/>
              </a:rPr>
              <a:t>risk.</a:t>
            </a:r>
          </a:p>
          <a:p>
            <a:pPr marL="342900" indent="-342900" algn="just">
              <a:spcBef>
                <a:spcPts val="600"/>
              </a:spcBef>
              <a:buBlip>
                <a:blip r:embed="rId2"/>
              </a:buBlip>
            </a:pPr>
            <a:r>
              <a:rPr lang="en-US" sz="2000" dirty="0" smtClean="0">
                <a:solidFill>
                  <a:srgbClr val="800000"/>
                </a:solidFill>
                <a:latin typeface="+mn-lt"/>
              </a:rPr>
              <a:t>Positive risk: It benefits an organization. Thus, the risk management philosophy simultaneously does the following:</a:t>
            </a:r>
          </a:p>
          <a:p>
            <a:pPr marL="800100" lvl="1" indent="-342900" algn="just">
              <a:spcBef>
                <a:spcPts val="600"/>
              </a:spcBef>
              <a:buBlip>
                <a:blip r:embed="rId3"/>
              </a:buBlip>
            </a:pPr>
            <a:r>
              <a:rPr lang="en-US" sz="1800" dirty="0" smtClean="0">
                <a:solidFill>
                  <a:srgbClr val="000099"/>
                </a:solidFill>
                <a:latin typeface="+mn-lt"/>
              </a:rPr>
              <a:t>(a</a:t>
            </a:r>
            <a:r>
              <a:rPr lang="en-US" sz="1800" dirty="0">
                <a:solidFill>
                  <a:srgbClr val="000099"/>
                </a:solidFill>
                <a:latin typeface="+mn-lt"/>
              </a:rPr>
              <a:t>) minimizes the effect of negative risk (e.g., installs surge protector to minimize damage to electronic equipment</a:t>
            </a:r>
            <a:r>
              <a:rPr lang="en-US" sz="1800" dirty="0" smtClean="0">
                <a:solidFill>
                  <a:srgbClr val="000099"/>
                </a:solidFill>
                <a:latin typeface="+mn-lt"/>
              </a:rPr>
              <a:t>)</a:t>
            </a:r>
          </a:p>
          <a:p>
            <a:pPr marL="800100" lvl="1" indent="-342900" algn="just">
              <a:buBlip>
                <a:blip r:embed="rId3"/>
              </a:buBlip>
            </a:pPr>
            <a:r>
              <a:rPr lang="en-US" sz="1800" dirty="0" smtClean="0">
                <a:solidFill>
                  <a:srgbClr val="000099"/>
                </a:solidFill>
                <a:latin typeface="+mn-lt"/>
              </a:rPr>
              <a:t>(b</a:t>
            </a:r>
            <a:r>
              <a:rPr lang="en-US" sz="1800" dirty="0">
                <a:solidFill>
                  <a:srgbClr val="000099"/>
                </a:solidFill>
                <a:latin typeface="+mn-lt"/>
              </a:rPr>
              <a:t>) maximize the effects of positive risks (e.g., install useful free software from the web after virus scan</a:t>
            </a:r>
            <a:r>
              <a:rPr lang="en-US" sz="1800" dirty="0" smtClean="0">
                <a:solidFill>
                  <a:srgbClr val="000099"/>
                </a:solidFill>
                <a:latin typeface="+mn-lt"/>
              </a:rPr>
              <a:t>.)</a:t>
            </a:r>
          </a:p>
          <a:p>
            <a:pPr marL="342900" indent="-342900" algn="just">
              <a:spcBef>
                <a:spcPts val="600"/>
              </a:spcBef>
              <a:buBlip>
                <a:blip r:embed="rId2"/>
              </a:buBlip>
            </a:pPr>
            <a:r>
              <a:rPr lang="en-US" sz="2000" dirty="0" smtClean="0">
                <a:solidFill>
                  <a:srgbClr val="800000"/>
                </a:solidFill>
                <a:latin typeface="+mn-lt"/>
              </a:rPr>
              <a:t>To </a:t>
            </a:r>
            <a:r>
              <a:rPr lang="en-US" sz="2000" dirty="0">
                <a:solidFill>
                  <a:srgbClr val="800000"/>
                </a:solidFill>
                <a:latin typeface="+mn-lt"/>
              </a:rPr>
              <a:t>manage risks satisfactorily, we need to understand risk and threat clearly. They can be defined as follows</a:t>
            </a:r>
            <a:r>
              <a:rPr lang="en-US" sz="2000" dirty="0" smtClean="0">
                <a:solidFill>
                  <a:srgbClr val="800000"/>
                </a:solidFill>
                <a:latin typeface="+mn-lt"/>
              </a:rPr>
              <a:t>.</a:t>
            </a:r>
            <a:endParaRPr lang="en-US" sz="2000" dirty="0">
              <a:solidFill>
                <a:srgbClr val="800000"/>
              </a:solidFill>
              <a:latin typeface="+mn-lt"/>
            </a:endParaRPr>
          </a:p>
        </p:txBody>
      </p:sp>
    </p:spTree>
    <p:extLst>
      <p:ext uri="{BB962C8B-B14F-4D97-AF65-F5344CB8AC3E}">
        <p14:creationId xmlns:p14="http://schemas.microsoft.com/office/powerpoint/2010/main" val="816265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323987"/>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Risk</a:t>
            </a:r>
          </a:p>
          <a:p>
            <a:pPr marL="800100" lvl="1" indent="-342900" algn="just">
              <a:spcBef>
                <a:spcPts val="600"/>
              </a:spcBef>
              <a:buBlip>
                <a:blip r:embed="rId3"/>
              </a:buBlip>
            </a:pPr>
            <a:r>
              <a:rPr lang="en-US" sz="1800" i="1" dirty="0" smtClean="0">
                <a:solidFill>
                  <a:srgbClr val="000099"/>
                </a:solidFill>
                <a:latin typeface="+mn-lt"/>
              </a:rPr>
              <a:t>A </a:t>
            </a:r>
            <a:r>
              <a:rPr lang="en-US" sz="1800" i="1" dirty="0">
                <a:solidFill>
                  <a:srgbClr val="000099"/>
                </a:solidFill>
                <a:latin typeface="+mn-lt"/>
              </a:rPr>
              <a:t>risk is the possibility that a threat is capable of exploiting a known weakness or vulnerability</a:t>
            </a:r>
            <a:r>
              <a:rPr lang="en-US" sz="1800" dirty="0" smtClean="0">
                <a:solidFill>
                  <a:srgbClr val="000099"/>
                </a:solidFill>
                <a:latin typeface="+mn-lt"/>
              </a:rPr>
              <a:t>.</a:t>
            </a:r>
          </a:p>
          <a:p>
            <a:pPr marL="800100" lvl="1" indent="-342900" algn="just">
              <a:spcBef>
                <a:spcPts val="600"/>
              </a:spcBef>
              <a:buBlip>
                <a:blip r:embed="rId3"/>
              </a:buBlip>
            </a:pPr>
            <a:r>
              <a:rPr lang="en-US" sz="1800" dirty="0">
                <a:solidFill>
                  <a:srgbClr val="000099"/>
                </a:solidFill>
                <a:latin typeface="+mn-lt"/>
              </a:rPr>
              <a:t>Discussion: Risk is the probability that a hazard will turn into a disaster. Vulnerability and hazards are not dangerous, taken separately. But if they come together, they become a risk or, in other words, the probability that a disaster will happen. For example, your neighbor brought two </a:t>
            </a:r>
            <a:r>
              <a:rPr lang="en-US" sz="1800" dirty="0" smtClean="0">
                <a:solidFill>
                  <a:srgbClr val="000099"/>
                </a:solidFill>
                <a:latin typeface="+mn-lt"/>
              </a:rPr>
              <a:t>alligators </a:t>
            </a:r>
            <a:r>
              <a:rPr lang="en-US" sz="1800" dirty="0">
                <a:solidFill>
                  <a:srgbClr val="000099"/>
                </a:solidFill>
                <a:latin typeface="+mn-lt"/>
              </a:rPr>
              <a:t>and tied them in his front yard. You are afraid of </a:t>
            </a:r>
            <a:r>
              <a:rPr lang="en-US" sz="1800" dirty="0" smtClean="0">
                <a:solidFill>
                  <a:srgbClr val="000099"/>
                </a:solidFill>
                <a:latin typeface="+mn-lt"/>
              </a:rPr>
              <a:t>alligators </a:t>
            </a:r>
            <a:r>
              <a:rPr lang="en-US" sz="1800" dirty="0">
                <a:solidFill>
                  <a:srgbClr val="000099"/>
                </a:solidFill>
                <a:latin typeface="+mn-lt"/>
              </a:rPr>
              <a:t>so this act of your neighbor created a risk for you</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1302505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031873"/>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Risk</a:t>
            </a:r>
          </a:p>
          <a:p>
            <a:pPr marL="800100" lvl="1" indent="-342900" algn="just">
              <a:spcBef>
                <a:spcPts val="600"/>
              </a:spcBef>
              <a:buBlip>
                <a:blip r:embed="rId3"/>
              </a:buBlip>
            </a:pPr>
            <a:r>
              <a:rPr lang="en-US" sz="1800" i="1" dirty="0" smtClean="0">
                <a:solidFill>
                  <a:srgbClr val="000099"/>
                </a:solidFill>
                <a:latin typeface="+mn-lt"/>
              </a:rPr>
              <a:t>A threat </a:t>
            </a:r>
            <a:r>
              <a:rPr lang="en-US" sz="1800" i="1" dirty="0">
                <a:solidFill>
                  <a:srgbClr val="000099"/>
                </a:solidFill>
                <a:latin typeface="+mn-lt"/>
              </a:rPr>
              <a:t>is a possibility of something bad happening - an event that has some sort of negative </a:t>
            </a:r>
            <a:r>
              <a:rPr lang="en-US" sz="1800" i="1" dirty="0" smtClean="0">
                <a:solidFill>
                  <a:srgbClr val="000099"/>
                </a:solidFill>
                <a:latin typeface="+mn-lt"/>
              </a:rPr>
              <a:t>impact.</a:t>
            </a:r>
            <a:endParaRPr lang="en-US" sz="1800" dirty="0">
              <a:solidFill>
                <a:srgbClr val="000099"/>
              </a:solidFill>
              <a:latin typeface="+mn-lt"/>
            </a:endParaRPr>
          </a:p>
          <a:p>
            <a:pPr marL="800100" lvl="1" indent="-342900" algn="just">
              <a:spcBef>
                <a:spcPts val="600"/>
              </a:spcBef>
              <a:buBlip>
                <a:blip r:embed="rId3"/>
              </a:buBlip>
            </a:pPr>
            <a:r>
              <a:rPr lang="en-US" sz="1800" dirty="0" smtClean="0">
                <a:solidFill>
                  <a:srgbClr val="000099"/>
                </a:solidFill>
                <a:latin typeface="+mn-lt"/>
              </a:rPr>
              <a:t>Discussion</a:t>
            </a:r>
            <a:r>
              <a:rPr lang="en-US" sz="1800" dirty="0">
                <a:solidFill>
                  <a:srgbClr val="000099"/>
                </a:solidFill>
                <a:latin typeface="+mn-lt"/>
              </a:rPr>
              <a:t>: The situation or possibility can be created by nature or by somebody or by something. For example, misplacing or losing your driver’s license. This may create a situation (threat) where you are likely to lose your privacy. Similarly if a bank loses its customer’s credit card information their confidentiality is compromised. For example, the presence of these </a:t>
            </a:r>
            <a:r>
              <a:rPr lang="en-US" sz="1800" dirty="0" smtClean="0">
                <a:solidFill>
                  <a:srgbClr val="000099"/>
                </a:solidFill>
                <a:latin typeface="+mn-lt"/>
              </a:rPr>
              <a:t>alligators </a:t>
            </a:r>
            <a:r>
              <a:rPr lang="en-US" sz="1800" dirty="0">
                <a:solidFill>
                  <a:srgbClr val="000099"/>
                </a:solidFill>
                <a:latin typeface="+mn-lt"/>
              </a:rPr>
              <a:t>next to your house is a risky situation that creates a threat to your life. Thus,</a:t>
            </a:r>
          </a:p>
          <a:p>
            <a:pPr algn="ctr">
              <a:spcBef>
                <a:spcPts val="1200"/>
              </a:spcBef>
            </a:pPr>
            <a:r>
              <a:rPr lang="en-US" sz="1800" i="1" dirty="0">
                <a:solidFill>
                  <a:srgbClr val="000099"/>
                </a:solidFill>
                <a:latin typeface="+mn-lt"/>
              </a:rPr>
              <a:t>Risk = Threats </a:t>
            </a:r>
            <a:r>
              <a:rPr lang="en-US" sz="1800" i="1" dirty="0">
                <a:solidFill>
                  <a:srgbClr val="000099"/>
                </a:solidFill>
                <a:latin typeface="+mn-lt"/>
                <a:sym typeface="Symbol"/>
              </a:rPr>
              <a:t></a:t>
            </a:r>
            <a:r>
              <a:rPr lang="en-US" sz="1800" i="1" dirty="0">
                <a:solidFill>
                  <a:srgbClr val="000099"/>
                </a:solidFill>
                <a:latin typeface="+mn-lt"/>
              </a:rPr>
              <a:t> </a:t>
            </a:r>
            <a:r>
              <a:rPr lang="en-US" sz="1800" i="1" dirty="0" smtClean="0">
                <a:solidFill>
                  <a:srgbClr val="000099"/>
                </a:solidFill>
                <a:latin typeface="+mn-lt"/>
              </a:rPr>
              <a:t>Vulnerability</a:t>
            </a:r>
            <a:endParaRPr lang="en-US" sz="1800" dirty="0">
              <a:solidFill>
                <a:srgbClr val="000099"/>
              </a:solidFill>
              <a:latin typeface="+mn-lt"/>
            </a:endParaRPr>
          </a:p>
        </p:txBody>
      </p:sp>
    </p:spTree>
    <p:extLst>
      <p:ext uri="{BB962C8B-B14F-4D97-AF65-F5344CB8AC3E}">
        <p14:creationId xmlns:p14="http://schemas.microsoft.com/office/powerpoint/2010/main" val="2007642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492990"/>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Risk </a:t>
            </a:r>
            <a:r>
              <a:rPr lang="en-US" sz="2000" dirty="0">
                <a:solidFill>
                  <a:srgbClr val="800000"/>
                </a:solidFill>
                <a:latin typeface="+mn-lt"/>
              </a:rPr>
              <a:t>assessment: It identifies specific vulnerabilities and the threats that could exploit </a:t>
            </a:r>
            <a:r>
              <a:rPr lang="en-US" sz="2000" dirty="0" smtClean="0">
                <a:solidFill>
                  <a:srgbClr val="800000"/>
                </a:solidFill>
                <a:latin typeface="+mn-lt"/>
              </a:rPr>
              <a:t>them</a:t>
            </a:r>
          </a:p>
          <a:p>
            <a:pPr marL="342900"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assessment process has two components (a) </a:t>
            </a:r>
            <a:r>
              <a:rPr lang="en-US" sz="2000" i="1" dirty="0">
                <a:solidFill>
                  <a:srgbClr val="800000"/>
                </a:solidFill>
                <a:latin typeface="+mn-lt"/>
              </a:rPr>
              <a:t>risk classification</a:t>
            </a:r>
            <a:r>
              <a:rPr lang="en-US" sz="2000" dirty="0">
                <a:solidFill>
                  <a:srgbClr val="800000"/>
                </a:solidFill>
                <a:latin typeface="+mn-lt"/>
              </a:rPr>
              <a:t> and (b) </a:t>
            </a:r>
            <a:r>
              <a:rPr lang="en-US" sz="2000" i="1" dirty="0">
                <a:solidFill>
                  <a:srgbClr val="800000"/>
                </a:solidFill>
                <a:latin typeface="+mn-lt"/>
              </a:rPr>
              <a:t>risk </a:t>
            </a:r>
            <a:r>
              <a:rPr lang="en-US" sz="2000" i="1" dirty="0" smtClean="0">
                <a:solidFill>
                  <a:srgbClr val="800000"/>
                </a:solidFill>
                <a:latin typeface="+mn-lt"/>
              </a:rPr>
              <a:t>response</a:t>
            </a:r>
          </a:p>
          <a:p>
            <a:pPr marL="342900" indent="-342900" algn="just">
              <a:spcBef>
                <a:spcPts val="600"/>
              </a:spcBef>
              <a:buBlip>
                <a:blip r:embed="rId2"/>
              </a:buBlip>
            </a:pPr>
            <a:r>
              <a:rPr lang="en-US" sz="2000" dirty="0">
                <a:solidFill>
                  <a:srgbClr val="800000"/>
                </a:solidFill>
                <a:latin typeface="+mn-lt"/>
              </a:rPr>
              <a:t>R</a:t>
            </a:r>
            <a:r>
              <a:rPr lang="en-US" sz="2000" dirty="0" smtClean="0">
                <a:solidFill>
                  <a:srgbClr val="800000"/>
                </a:solidFill>
                <a:latin typeface="+mn-lt"/>
              </a:rPr>
              <a:t>isk classification</a:t>
            </a:r>
            <a:endParaRPr lang="en-US" sz="2000" i="1"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Risk identification</a:t>
            </a:r>
          </a:p>
          <a:p>
            <a:pPr marL="800100" lvl="1" indent="-342900" algn="just">
              <a:spcBef>
                <a:spcPts val="600"/>
              </a:spcBef>
              <a:buBlip>
                <a:blip r:embed="rId3"/>
              </a:buBlip>
            </a:pPr>
            <a:r>
              <a:rPr lang="en-US" sz="1800" dirty="0" smtClean="0">
                <a:solidFill>
                  <a:srgbClr val="000099"/>
                </a:solidFill>
                <a:latin typeface="+mn-lt"/>
              </a:rPr>
              <a:t>Risk estimation</a:t>
            </a:r>
            <a:endParaRPr lang="en-US" sz="1800" dirty="0">
              <a:solidFill>
                <a:srgbClr val="000099"/>
              </a:solidFill>
              <a:latin typeface="+mn-lt"/>
            </a:endParaRPr>
          </a:p>
        </p:txBody>
      </p:sp>
    </p:spTree>
    <p:extLst>
      <p:ext uri="{BB962C8B-B14F-4D97-AF65-F5344CB8AC3E}">
        <p14:creationId xmlns:p14="http://schemas.microsoft.com/office/powerpoint/2010/main" val="3290295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215991"/>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identification</a:t>
            </a:r>
            <a:endParaRPr lang="en-US" sz="2000" i="1"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It is </a:t>
            </a:r>
            <a:r>
              <a:rPr lang="en-US" sz="1800" dirty="0">
                <a:solidFill>
                  <a:srgbClr val="000099"/>
                </a:solidFill>
                <a:latin typeface="+mn-lt"/>
              </a:rPr>
              <a:t>a range-finding activity. It identifies potentially harmful risks. A </a:t>
            </a:r>
            <a:r>
              <a:rPr lang="en-US" sz="1800" i="1" dirty="0">
                <a:solidFill>
                  <a:srgbClr val="0099CC"/>
                </a:solidFill>
                <a:latin typeface="+mn-lt"/>
              </a:rPr>
              <a:t>gap</a:t>
            </a:r>
            <a:r>
              <a:rPr lang="en-US" sz="1800" dirty="0">
                <a:solidFill>
                  <a:srgbClr val="0099CC"/>
                </a:solidFill>
                <a:latin typeface="+mn-lt"/>
              </a:rPr>
              <a:t> analysis </a:t>
            </a:r>
            <a:r>
              <a:rPr lang="en-US" sz="1800" dirty="0">
                <a:solidFill>
                  <a:srgbClr val="000099"/>
                </a:solidFill>
                <a:latin typeface="+mn-lt"/>
              </a:rPr>
              <a:t>is an ideal way to do the </a:t>
            </a:r>
            <a:r>
              <a:rPr lang="en-US" sz="1800" dirty="0" smtClean="0">
                <a:solidFill>
                  <a:srgbClr val="000099"/>
                </a:solidFill>
                <a:latin typeface="+mn-lt"/>
              </a:rPr>
              <a:t>identification.</a:t>
            </a:r>
          </a:p>
          <a:p>
            <a:pPr marL="800100" lvl="1" indent="-342900" algn="just">
              <a:spcBef>
                <a:spcPts val="600"/>
              </a:spcBef>
              <a:buBlip>
                <a:blip r:embed="rId3"/>
              </a:buBlip>
            </a:pPr>
            <a:r>
              <a:rPr lang="en-US" sz="1800" dirty="0" smtClean="0">
                <a:solidFill>
                  <a:srgbClr val="000099"/>
                </a:solidFill>
                <a:latin typeface="+mn-lt"/>
              </a:rPr>
              <a:t>Gap analysis: This </a:t>
            </a:r>
            <a:r>
              <a:rPr lang="en-US" sz="1800" dirty="0">
                <a:solidFill>
                  <a:srgbClr val="000099"/>
                </a:solidFill>
                <a:latin typeface="+mn-lt"/>
              </a:rPr>
              <a:t>analysis identifies the gaps between the best practice specified in the model and the current operations. </a:t>
            </a:r>
            <a:r>
              <a:rPr lang="en-US" sz="1800" dirty="0" smtClean="0">
                <a:solidFill>
                  <a:srgbClr val="000099"/>
                </a:solidFill>
                <a:latin typeface="+mn-lt"/>
              </a:rPr>
              <a:t>This </a:t>
            </a:r>
            <a:r>
              <a:rPr lang="en-US" sz="1800" dirty="0">
                <a:solidFill>
                  <a:srgbClr val="000099"/>
                </a:solidFill>
                <a:latin typeface="+mn-lt"/>
              </a:rPr>
              <a:t>process is illustrated in Figure </a:t>
            </a:r>
            <a:r>
              <a:rPr lang="en-US" sz="1800" dirty="0" smtClean="0">
                <a:solidFill>
                  <a:srgbClr val="000099"/>
                </a:solidFill>
                <a:latin typeface="+mn-lt"/>
              </a:rPr>
              <a:t>below</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489" y="3568228"/>
            <a:ext cx="6109922" cy="245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579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170099"/>
          </a:xfrm>
          <a:prstGeom prst="rect">
            <a:avLst/>
          </a:prstGeom>
        </p:spPr>
        <p:txBody>
          <a:bodyPr wrap="square">
            <a:spAutoFit/>
          </a:bodyPr>
          <a:lstStyle/>
          <a:p>
            <a:pPr marL="342900" indent="-342900" algn="just">
              <a:buBlip>
                <a:blip r:embed="rId2"/>
              </a:buBlip>
            </a:pPr>
            <a:r>
              <a:rPr lang="en-US" sz="2000" i="1" dirty="0" smtClean="0">
                <a:solidFill>
                  <a:srgbClr val="000076"/>
                </a:solidFill>
                <a:latin typeface="+mn-lt"/>
              </a:rPr>
              <a:t>Information </a:t>
            </a:r>
            <a:r>
              <a:rPr lang="en-US" sz="2000" i="1" dirty="0">
                <a:solidFill>
                  <a:srgbClr val="000076"/>
                </a:solidFill>
                <a:latin typeface="+mn-lt"/>
              </a:rPr>
              <a:t>assurance</a:t>
            </a:r>
            <a:r>
              <a:rPr lang="en-US" sz="2000" dirty="0">
                <a:solidFill>
                  <a:srgbClr val="000076"/>
                </a:solidFill>
                <a:latin typeface="+mn-lt"/>
              </a:rPr>
              <a:t> </a:t>
            </a:r>
            <a:r>
              <a:rPr lang="en-US" sz="2000" dirty="0">
                <a:solidFill>
                  <a:srgbClr val="800000"/>
                </a:solidFill>
                <a:latin typeface="+mn-lt"/>
              </a:rPr>
              <a:t>refers to the ability to preserve the quality and security of </a:t>
            </a:r>
            <a:r>
              <a:rPr lang="en-US" sz="2000" dirty="0" smtClean="0">
                <a:solidFill>
                  <a:srgbClr val="800000"/>
                </a:solidFill>
                <a:latin typeface="+mn-lt"/>
              </a:rPr>
              <a:t>information</a:t>
            </a:r>
            <a:r>
              <a:rPr lang="en-US" sz="2000" dirty="0">
                <a:solidFill>
                  <a:srgbClr val="800000"/>
                </a:solidFill>
                <a:latin typeface="+mn-lt"/>
              </a:rPr>
              <a:t>. It differs from </a:t>
            </a:r>
            <a:r>
              <a:rPr lang="en-US" sz="2000" i="1" dirty="0">
                <a:solidFill>
                  <a:srgbClr val="000076"/>
                </a:solidFill>
                <a:latin typeface="+mn-lt"/>
              </a:rPr>
              <a:t>security assurance</a:t>
            </a:r>
            <a:r>
              <a:rPr lang="en-US" sz="2000" dirty="0">
                <a:solidFill>
                  <a:srgbClr val="800000"/>
                </a:solidFill>
                <a:latin typeface="+mn-lt"/>
              </a:rPr>
              <a:t>, because the focus is on the threats to information and the mechanism used to protect information and not on the correctness, consistency, or completeness of the requirements and implementation of those </a:t>
            </a:r>
            <a:r>
              <a:rPr lang="en-US" sz="2000" dirty="0" smtClean="0">
                <a:solidFill>
                  <a:srgbClr val="800000"/>
                </a:solidFill>
                <a:latin typeface="+mn-lt"/>
              </a:rPr>
              <a:t>mechanisms.</a:t>
            </a:r>
          </a:p>
          <a:p>
            <a:pPr marL="342900" indent="-342900" algn="just">
              <a:buBlip>
                <a:blip r:embed="rId2"/>
              </a:buBlip>
            </a:pPr>
            <a:r>
              <a:rPr lang="en-US" sz="2000" dirty="0" smtClean="0">
                <a:solidFill>
                  <a:srgbClr val="800000"/>
                </a:solidFill>
                <a:latin typeface="+mn-lt"/>
              </a:rPr>
              <a:t>We </a:t>
            </a:r>
            <a:r>
              <a:rPr lang="en-US" sz="2000" dirty="0">
                <a:solidFill>
                  <a:srgbClr val="800000"/>
                </a:solidFill>
                <a:latin typeface="+mn-lt"/>
              </a:rPr>
              <a:t>begin from the basic introduction to those components (object and process) that must be managed to establish assurance</a:t>
            </a:r>
            <a:r>
              <a:rPr lang="en-US" sz="2000" dirty="0" smtClean="0">
                <a:solidFill>
                  <a:srgbClr val="800000"/>
                </a:solidFill>
                <a:latin typeface="+mn-lt"/>
              </a:rPr>
              <a:t>.</a:t>
            </a:r>
            <a:endParaRPr lang="en-US" sz="2000" dirty="0">
              <a:solidFill>
                <a:srgbClr val="800000"/>
              </a:solidFill>
              <a:latin typeface="+mn-lt"/>
            </a:endParaRPr>
          </a:p>
        </p:txBody>
      </p:sp>
    </p:spTree>
    <p:extLst>
      <p:ext uri="{BB962C8B-B14F-4D97-AF65-F5344CB8AC3E}">
        <p14:creationId xmlns:p14="http://schemas.microsoft.com/office/powerpoint/2010/main" val="32829275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158504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identification</a:t>
            </a:r>
            <a:endParaRPr lang="en-US" sz="2000" i="1"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Discussion</a:t>
            </a:r>
            <a:r>
              <a:rPr lang="en-US" sz="1800" dirty="0">
                <a:solidFill>
                  <a:srgbClr val="000099"/>
                </a:solidFill>
                <a:latin typeface="+mn-lt"/>
              </a:rPr>
              <a:t>: An event is only a risk if there is a degree of uncertainty associated with it. When identifying project risks, make sure that you </a:t>
            </a:r>
            <a:r>
              <a:rPr lang="en-US" sz="1800" dirty="0">
                <a:solidFill>
                  <a:srgbClr val="0099CC"/>
                </a:solidFill>
                <a:latin typeface="+mn-lt"/>
              </a:rPr>
              <a:t>describe the risk itself and neither the cause nor the effect</a:t>
            </a:r>
            <a:r>
              <a:rPr lang="en-US" sz="1800" dirty="0" smtClean="0">
                <a:solidFill>
                  <a:srgbClr val="000099"/>
                </a:solidFill>
                <a:latin typeface="+mn-lt"/>
              </a:rPr>
              <a:t>.</a:t>
            </a:r>
          </a:p>
        </p:txBody>
      </p:sp>
    </p:spTree>
    <p:extLst>
      <p:ext uri="{BB962C8B-B14F-4D97-AF65-F5344CB8AC3E}">
        <p14:creationId xmlns:p14="http://schemas.microsoft.com/office/powerpoint/2010/main" val="347119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213904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identification: Examples</a:t>
            </a:r>
            <a:endParaRPr lang="en-US" sz="2000" i="1" dirty="0" smtClean="0">
              <a:solidFill>
                <a:srgbClr val="800000"/>
              </a:solidFill>
              <a:latin typeface="+mn-lt"/>
            </a:endParaRPr>
          </a:p>
          <a:p>
            <a:pPr marL="800100" lvl="1" indent="-342900" algn="just">
              <a:spcBef>
                <a:spcPts val="600"/>
              </a:spcBef>
              <a:buBlip>
                <a:blip r:embed="rId3"/>
              </a:buBlip>
            </a:pPr>
            <a:r>
              <a:rPr lang="en-US" sz="1800" dirty="0" smtClean="0">
                <a:solidFill>
                  <a:srgbClr val="000099"/>
                </a:solidFill>
                <a:latin typeface="+mn-lt"/>
              </a:rPr>
              <a:t>Consider </a:t>
            </a:r>
            <a:r>
              <a:rPr lang="en-US" sz="1800" dirty="0">
                <a:solidFill>
                  <a:srgbClr val="000099"/>
                </a:solidFill>
                <a:latin typeface="+mn-lt"/>
              </a:rPr>
              <a:t>the implementation of a project. </a:t>
            </a:r>
            <a:r>
              <a:rPr lang="en-US" sz="1800" i="1" dirty="0">
                <a:solidFill>
                  <a:srgbClr val="000099"/>
                </a:solidFill>
                <a:latin typeface="+mn-lt"/>
              </a:rPr>
              <a:t>The value of money will change during the execution of the project</a:t>
            </a:r>
            <a:r>
              <a:rPr lang="en-US" sz="1800" dirty="0">
                <a:solidFill>
                  <a:srgbClr val="000099"/>
                </a:solidFill>
                <a:latin typeface="+mn-lt"/>
              </a:rPr>
              <a:t>. This is certain from experience. </a:t>
            </a:r>
            <a:r>
              <a:rPr lang="en-US" sz="1800" i="1" dirty="0">
                <a:solidFill>
                  <a:srgbClr val="000099"/>
                </a:solidFill>
                <a:latin typeface="+mn-lt"/>
              </a:rPr>
              <a:t>But by how much?</a:t>
            </a:r>
            <a:r>
              <a:rPr lang="en-US" sz="1800" dirty="0">
                <a:solidFill>
                  <a:srgbClr val="000099"/>
                </a:solidFill>
                <a:latin typeface="+mn-lt"/>
              </a:rPr>
              <a:t> This cannot be accurately answered by anybody so it is uncertain. For this reason this is a risk but this may be negligible if the project is </a:t>
            </a:r>
            <a:r>
              <a:rPr lang="en-US" sz="1800" dirty="0" smtClean="0">
                <a:solidFill>
                  <a:srgbClr val="000099"/>
                </a:solidFill>
                <a:latin typeface="+mn-lt"/>
              </a:rPr>
              <a:t>short.</a:t>
            </a:r>
          </a:p>
        </p:txBody>
      </p:sp>
    </p:spTree>
    <p:extLst>
      <p:ext uri="{BB962C8B-B14F-4D97-AF65-F5344CB8AC3E}">
        <p14:creationId xmlns:p14="http://schemas.microsoft.com/office/powerpoint/2010/main" val="145485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490903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identification: Examples</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0099"/>
                </a:solidFill>
                <a:latin typeface="+mn-lt"/>
              </a:rPr>
              <a:t>Consider a </a:t>
            </a:r>
            <a:r>
              <a:rPr lang="en-US" sz="1800" dirty="0">
                <a:solidFill>
                  <a:srgbClr val="000099"/>
                </a:solidFill>
                <a:latin typeface="+mn-lt"/>
              </a:rPr>
              <a:t>software utility project. A new software module has been developed that you must install at branches of your office (many PCs). However, not all offices have the storage capacity required by this module. We </a:t>
            </a:r>
            <a:r>
              <a:rPr lang="en-US" sz="1800" dirty="0" smtClean="0">
                <a:solidFill>
                  <a:srgbClr val="000099"/>
                </a:solidFill>
                <a:latin typeface="+mn-lt"/>
              </a:rPr>
              <a:t>consider </a:t>
            </a:r>
            <a:r>
              <a:rPr lang="en-US" sz="1800" dirty="0">
                <a:solidFill>
                  <a:srgbClr val="000099"/>
                </a:solidFill>
                <a:latin typeface="+mn-lt"/>
              </a:rPr>
              <a:t>the following questions:</a:t>
            </a:r>
          </a:p>
          <a:p>
            <a:pPr marL="1031875" lvl="2" indent="-293688">
              <a:buBlip>
                <a:blip r:embed="rId4"/>
              </a:buBlip>
            </a:pPr>
            <a:r>
              <a:rPr lang="en-US" sz="1800" i="1" dirty="0">
                <a:solidFill>
                  <a:srgbClr val="000099"/>
                </a:solidFill>
                <a:latin typeface="+mn-lt"/>
              </a:rPr>
              <a:t>Q: Is it a risk because you have to </a:t>
            </a:r>
            <a:r>
              <a:rPr lang="en-US" sz="1800" i="1" dirty="0" smtClean="0">
                <a:solidFill>
                  <a:srgbClr val="000099"/>
                </a:solidFill>
                <a:latin typeface="+mn-lt"/>
              </a:rPr>
              <a:t>install?</a:t>
            </a:r>
          </a:p>
          <a:p>
            <a:pPr marL="1031875" lvl="2" indent="-293688">
              <a:buBlip>
                <a:blip r:embed="rId4"/>
              </a:buBlip>
            </a:pPr>
            <a:r>
              <a:rPr lang="en-US" sz="1800" i="1" dirty="0" smtClean="0">
                <a:solidFill>
                  <a:srgbClr val="000099"/>
                </a:solidFill>
                <a:latin typeface="+mn-lt"/>
              </a:rPr>
              <a:t>A</a:t>
            </a:r>
            <a:r>
              <a:rPr lang="en-US" sz="1800" i="1" dirty="0">
                <a:solidFill>
                  <a:srgbClr val="000099"/>
                </a:solidFill>
                <a:latin typeface="+mn-lt"/>
              </a:rPr>
              <a:t>: No, that is a requirement.</a:t>
            </a:r>
            <a:endParaRPr lang="en-US" sz="1800" dirty="0">
              <a:solidFill>
                <a:srgbClr val="000099"/>
              </a:solidFill>
              <a:latin typeface="+mn-lt"/>
            </a:endParaRPr>
          </a:p>
          <a:p>
            <a:pPr marL="1031875" lvl="2" indent="-293688">
              <a:buBlip>
                <a:blip r:embed="rId4"/>
              </a:buBlip>
            </a:pPr>
            <a:r>
              <a:rPr lang="en-US" sz="1800" i="1" dirty="0">
                <a:solidFill>
                  <a:srgbClr val="000099"/>
                </a:solidFill>
                <a:latin typeface="+mn-lt"/>
              </a:rPr>
              <a:t>Q: Is it a risk that an office will end up without this </a:t>
            </a:r>
            <a:r>
              <a:rPr lang="en-US" sz="1800" i="1" dirty="0" smtClean="0">
                <a:solidFill>
                  <a:srgbClr val="000099"/>
                </a:solidFill>
                <a:latin typeface="+mn-lt"/>
              </a:rPr>
              <a:t>module?</a:t>
            </a:r>
          </a:p>
          <a:p>
            <a:pPr marL="1031875" lvl="2" indent="-293688">
              <a:buBlip>
                <a:blip r:embed="rId4"/>
              </a:buBlip>
            </a:pPr>
            <a:r>
              <a:rPr lang="en-US" sz="1800" i="1" dirty="0" smtClean="0">
                <a:solidFill>
                  <a:srgbClr val="000099"/>
                </a:solidFill>
                <a:latin typeface="+mn-lt"/>
              </a:rPr>
              <a:t>A</a:t>
            </a:r>
            <a:r>
              <a:rPr lang="en-US" sz="1800" i="1" dirty="0">
                <a:solidFill>
                  <a:srgbClr val="000099"/>
                </a:solidFill>
                <a:latin typeface="+mn-lt"/>
              </a:rPr>
              <a:t>: No, that is the effect, relative to this </a:t>
            </a:r>
            <a:r>
              <a:rPr lang="en-US" sz="1800" i="1" dirty="0" smtClean="0">
                <a:solidFill>
                  <a:srgbClr val="000099"/>
                </a:solidFill>
                <a:latin typeface="+mn-lt"/>
              </a:rPr>
              <a:t>project. It </a:t>
            </a:r>
            <a:r>
              <a:rPr lang="en-US" sz="1800" i="1" dirty="0">
                <a:solidFill>
                  <a:srgbClr val="000099"/>
                </a:solidFill>
                <a:latin typeface="+mn-lt"/>
              </a:rPr>
              <a:t>could be a risk for a project dependent on this </a:t>
            </a:r>
            <a:r>
              <a:rPr lang="en-US" sz="1800" i="1" dirty="0" smtClean="0">
                <a:solidFill>
                  <a:srgbClr val="000099"/>
                </a:solidFill>
                <a:latin typeface="+mn-lt"/>
              </a:rPr>
              <a:t>software</a:t>
            </a:r>
            <a:endParaRPr lang="en-US" sz="1800" dirty="0">
              <a:solidFill>
                <a:srgbClr val="000099"/>
              </a:solidFill>
              <a:latin typeface="+mn-lt"/>
            </a:endParaRPr>
          </a:p>
          <a:p>
            <a:pPr marL="1031875" lvl="2" indent="-293688">
              <a:buBlip>
                <a:blip r:embed="rId4"/>
              </a:buBlip>
            </a:pPr>
            <a:r>
              <a:rPr lang="en-US" sz="1800" i="1" dirty="0">
                <a:solidFill>
                  <a:srgbClr val="000099"/>
                </a:solidFill>
                <a:latin typeface="+mn-lt"/>
              </a:rPr>
              <a:t>Q: Is it a risk that the module </a:t>
            </a:r>
            <a:r>
              <a:rPr lang="en-US" sz="1800" i="1" dirty="0" smtClean="0">
                <a:solidFill>
                  <a:srgbClr val="000099"/>
                </a:solidFill>
                <a:latin typeface="+mn-lt"/>
              </a:rPr>
              <a:t>may fail to install?</a:t>
            </a:r>
          </a:p>
          <a:p>
            <a:pPr marL="1031875" lvl="2" indent="-293688">
              <a:buBlip>
                <a:blip r:embed="rId4"/>
              </a:buBlip>
            </a:pPr>
            <a:r>
              <a:rPr lang="en-US" sz="1800" i="1" dirty="0" smtClean="0">
                <a:solidFill>
                  <a:srgbClr val="000099"/>
                </a:solidFill>
                <a:latin typeface="+mn-lt"/>
              </a:rPr>
              <a:t>A</a:t>
            </a:r>
            <a:r>
              <a:rPr lang="en-US" sz="1800" i="1" dirty="0">
                <a:solidFill>
                  <a:srgbClr val="000099"/>
                </a:solidFill>
                <a:latin typeface="+mn-lt"/>
              </a:rPr>
              <a:t>: Yes, that is the </a:t>
            </a:r>
            <a:r>
              <a:rPr lang="en-US" sz="1800" i="1" dirty="0" smtClean="0">
                <a:solidFill>
                  <a:srgbClr val="000099"/>
                </a:solidFill>
                <a:latin typeface="+mn-lt"/>
              </a:rPr>
              <a:t>uncertainty.</a:t>
            </a:r>
          </a:p>
          <a:p>
            <a:pPr marL="1031875" lvl="2" indent="-293688">
              <a:buBlip>
                <a:blip r:embed="rId4"/>
              </a:buBlip>
            </a:pPr>
            <a:r>
              <a:rPr lang="en-US" sz="1800" i="1" dirty="0" smtClean="0">
                <a:solidFill>
                  <a:srgbClr val="000099"/>
                </a:solidFill>
                <a:latin typeface="+mn-lt"/>
              </a:rPr>
              <a:t>Q</a:t>
            </a:r>
            <a:r>
              <a:rPr lang="en-US" sz="1800" i="1" dirty="0">
                <a:solidFill>
                  <a:srgbClr val="000099"/>
                </a:solidFill>
                <a:latin typeface="+mn-lt"/>
              </a:rPr>
              <a:t>: Is it a risk if you completely trust an insider of a company for dealing with confidential </a:t>
            </a:r>
            <a:r>
              <a:rPr lang="en-US" sz="1800" i="1" dirty="0" smtClean="0">
                <a:solidFill>
                  <a:srgbClr val="000099"/>
                </a:solidFill>
                <a:latin typeface="+mn-lt"/>
              </a:rPr>
              <a:t>information?</a:t>
            </a:r>
          </a:p>
          <a:p>
            <a:pPr marL="1031875" lvl="2" indent="-293688">
              <a:buBlip>
                <a:blip r:embed="rId4"/>
              </a:buBlip>
            </a:pPr>
            <a:r>
              <a:rPr lang="en-US" sz="1800" i="1" dirty="0" smtClean="0">
                <a:solidFill>
                  <a:srgbClr val="000099"/>
                </a:solidFill>
                <a:latin typeface="+mn-lt"/>
              </a:rPr>
              <a:t>A</a:t>
            </a:r>
            <a:r>
              <a:rPr lang="en-US" sz="1800" i="1" dirty="0">
                <a:solidFill>
                  <a:srgbClr val="000099"/>
                </a:solidFill>
                <a:latin typeface="+mn-lt"/>
              </a:rPr>
              <a:t>: ?</a:t>
            </a:r>
            <a:r>
              <a:rPr lang="en-US" sz="1800" dirty="0" smtClean="0">
                <a:solidFill>
                  <a:srgbClr val="000099"/>
                </a:solidFill>
                <a:latin typeface="+mn-lt"/>
              </a:rPr>
              <a:t>.</a:t>
            </a:r>
          </a:p>
        </p:txBody>
      </p:sp>
    </p:spTree>
    <p:extLst>
      <p:ext uri="{BB962C8B-B14F-4D97-AF65-F5344CB8AC3E}">
        <p14:creationId xmlns:p14="http://schemas.microsoft.com/office/powerpoint/2010/main" val="41424186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158504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Practice</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0099"/>
                </a:solidFill>
                <a:latin typeface="+mn-lt"/>
              </a:rPr>
              <a:t>Perform </a:t>
            </a:r>
            <a:r>
              <a:rPr lang="en-US" sz="1800" dirty="0">
                <a:solidFill>
                  <a:srgbClr val="000099"/>
                </a:solidFill>
                <a:latin typeface="+mn-lt"/>
              </a:rPr>
              <a:t>a gap analysis between data management through a database system and through a file system. (Hint: Ideal system – Database system. Your current system – File system.)</a:t>
            </a:r>
            <a:endParaRPr lang="en-US" sz="1800" dirty="0" smtClean="0">
              <a:solidFill>
                <a:srgbClr val="000099"/>
              </a:solidFill>
              <a:latin typeface="+mn-lt"/>
            </a:endParaRPr>
          </a:p>
        </p:txBody>
      </p:sp>
    </p:spTree>
    <p:extLst>
      <p:ext uri="{BB962C8B-B14F-4D97-AF65-F5344CB8AC3E}">
        <p14:creationId xmlns:p14="http://schemas.microsoft.com/office/powerpoint/2010/main" val="40949516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332398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Estimation</a:t>
            </a:r>
            <a:endParaRPr lang="en-US" sz="2000" i="1" dirty="0" smtClean="0">
              <a:solidFill>
                <a:srgbClr val="800000"/>
              </a:solidFill>
              <a:latin typeface="+mn-lt"/>
            </a:endParaRPr>
          </a:p>
          <a:p>
            <a:pPr marL="692150" lvl="1" indent="-352425" algn="just">
              <a:spcBef>
                <a:spcPts val="600"/>
              </a:spcBef>
              <a:buBlip>
                <a:blip r:embed="rId3"/>
              </a:buBlip>
            </a:pPr>
            <a:r>
              <a:rPr lang="en-US" sz="1800" i="1" dirty="0" smtClean="0">
                <a:solidFill>
                  <a:srgbClr val="000099"/>
                </a:solidFill>
                <a:latin typeface="+mn-lt"/>
              </a:rPr>
              <a:t>Risk </a:t>
            </a:r>
            <a:r>
              <a:rPr lang="en-US" sz="1800" i="1" dirty="0">
                <a:solidFill>
                  <a:srgbClr val="000099"/>
                </a:solidFill>
                <a:latin typeface="+mn-lt"/>
              </a:rPr>
              <a:t>estimation is the mechanism to </a:t>
            </a:r>
            <a:r>
              <a:rPr lang="en-US" sz="1800" i="1" dirty="0">
                <a:solidFill>
                  <a:srgbClr val="0099CC"/>
                </a:solidFill>
                <a:latin typeface="+mn-lt"/>
              </a:rPr>
              <a:t>measure</a:t>
            </a:r>
            <a:r>
              <a:rPr lang="en-US" sz="1800" i="1" dirty="0">
                <a:solidFill>
                  <a:srgbClr val="000099"/>
                </a:solidFill>
                <a:latin typeface="+mn-lt"/>
              </a:rPr>
              <a:t> and </a:t>
            </a:r>
            <a:r>
              <a:rPr lang="en-US" sz="1800" i="1" dirty="0">
                <a:solidFill>
                  <a:srgbClr val="0099CC"/>
                </a:solidFill>
                <a:latin typeface="+mn-lt"/>
              </a:rPr>
              <a:t>quantify</a:t>
            </a:r>
            <a:r>
              <a:rPr lang="en-US" sz="1800" i="1" dirty="0">
                <a:solidFill>
                  <a:srgbClr val="000099"/>
                </a:solidFill>
                <a:latin typeface="+mn-lt"/>
              </a:rPr>
              <a:t> each potential risk. It quantifies </a:t>
            </a:r>
            <a:r>
              <a:rPr lang="en-US" sz="1800" i="1" dirty="0">
                <a:solidFill>
                  <a:srgbClr val="0099CC"/>
                </a:solidFill>
                <a:latin typeface="+mn-lt"/>
              </a:rPr>
              <a:t>duration, intensity, magnitude, and reach</a:t>
            </a:r>
            <a:r>
              <a:rPr lang="en-US" sz="1800" i="1" dirty="0">
                <a:solidFill>
                  <a:srgbClr val="000099"/>
                </a:solidFill>
                <a:latin typeface="+mn-lt"/>
              </a:rPr>
              <a:t> of the potential consequences of a risk in quantifiable or </a:t>
            </a:r>
            <a:r>
              <a:rPr lang="en-US" sz="1800" i="1" dirty="0">
                <a:solidFill>
                  <a:srgbClr val="0099CC"/>
                </a:solidFill>
                <a:latin typeface="+mn-lt"/>
              </a:rPr>
              <a:t>dollar value </a:t>
            </a:r>
            <a:r>
              <a:rPr lang="en-US" sz="1800" i="1" dirty="0">
                <a:solidFill>
                  <a:srgbClr val="000099"/>
                </a:solidFill>
                <a:latin typeface="+mn-lt"/>
              </a:rPr>
              <a:t>(monetary) </a:t>
            </a:r>
            <a:r>
              <a:rPr lang="en-US" sz="1800" i="1" dirty="0" smtClean="0">
                <a:solidFill>
                  <a:srgbClr val="000099"/>
                </a:solidFill>
                <a:latin typeface="+mn-lt"/>
              </a:rPr>
              <a:t>terms</a:t>
            </a:r>
            <a:r>
              <a:rPr lang="en-US" sz="1800" dirty="0" smtClean="0">
                <a:solidFill>
                  <a:srgbClr val="000099"/>
                </a:solidFill>
                <a:latin typeface="+mn-lt"/>
              </a:rPr>
              <a:t>.</a:t>
            </a:r>
          </a:p>
          <a:p>
            <a:pPr marL="692150" lvl="1" indent="-352425" algn="just">
              <a:spcBef>
                <a:spcPts val="600"/>
              </a:spcBef>
              <a:buBlip>
                <a:blip r:embed="rId3"/>
              </a:buBlip>
            </a:pPr>
            <a:r>
              <a:rPr lang="en-US" sz="1800" dirty="0" smtClean="0">
                <a:solidFill>
                  <a:srgbClr val="000099"/>
                </a:solidFill>
                <a:latin typeface="+mn-lt"/>
              </a:rPr>
              <a:t>It </a:t>
            </a:r>
            <a:r>
              <a:rPr lang="en-US" sz="1800" dirty="0">
                <a:solidFill>
                  <a:srgbClr val="0099CC"/>
                </a:solidFill>
                <a:latin typeface="+mn-lt"/>
              </a:rPr>
              <a:t>determines</a:t>
            </a:r>
            <a:r>
              <a:rPr lang="en-US" sz="1800" dirty="0">
                <a:solidFill>
                  <a:srgbClr val="000099"/>
                </a:solidFill>
                <a:latin typeface="+mn-lt"/>
              </a:rPr>
              <a:t> </a:t>
            </a:r>
            <a:r>
              <a:rPr lang="en-US" sz="1800" dirty="0">
                <a:solidFill>
                  <a:srgbClr val="0099CC"/>
                </a:solidFill>
                <a:latin typeface="+mn-lt"/>
              </a:rPr>
              <a:t>the</a:t>
            </a:r>
            <a:r>
              <a:rPr lang="en-US" sz="1800" dirty="0">
                <a:solidFill>
                  <a:srgbClr val="000099"/>
                </a:solidFill>
                <a:latin typeface="+mn-lt"/>
              </a:rPr>
              <a:t> </a:t>
            </a:r>
            <a:r>
              <a:rPr lang="en-US" sz="1800" dirty="0">
                <a:solidFill>
                  <a:srgbClr val="0099CC"/>
                </a:solidFill>
                <a:latin typeface="+mn-lt"/>
              </a:rPr>
              <a:t>probability and impact of all threats </a:t>
            </a:r>
            <a:r>
              <a:rPr lang="en-US" sz="1800" dirty="0">
                <a:solidFill>
                  <a:srgbClr val="000099"/>
                </a:solidFill>
                <a:latin typeface="+mn-lt"/>
              </a:rPr>
              <a:t>that have been identified through risk identification. It provides the data for the analysis and decision making about the form of the response. That is, any number of countermeasures might be appropriate to a given vulnerability</a:t>
            </a:r>
            <a:r>
              <a:rPr lang="en-US" sz="1800" dirty="0"/>
              <a:t>. </a:t>
            </a:r>
            <a:endParaRPr lang="en-US" sz="1800" dirty="0">
              <a:solidFill>
                <a:srgbClr val="000099"/>
              </a:solidFill>
              <a:latin typeface="+mn-lt"/>
            </a:endParaRPr>
          </a:p>
        </p:txBody>
      </p:sp>
    </p:spTree>
    <p:extLst>
      <p:ext uri="{BB962C8B-B14F-4D97-AF65-F5344CB8AC3E}">
        <p14:creationId xmlns:p14="http://schemas.microsoft.com/office/powerpoint/2010/main" val="4134820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3954929"/>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Estimation</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99CC"/>
                </a:solidFill>
                <a:latin typeface="+mn-lt"/>
              </a:rPr>
              <a:t>Quantitative </a:t>
            </a:r>
            <a:r>
              <a:rPr lang="en-US" sz="1800" dirty="0">
                <a:solidFill>
                  <a:srgbClr val="0099CC"/>
                </a:solidFill>
                <a:latin typeface="+mn-lt"/>
              </a:rPr>
              <a:t>factors</a:t>
            </a:r>
            <a:r>
              <a:rPr lang="en-US" sz="1800" dirty="0">
                <a:solidFill>
                  <a:srgbClr val="000099"/>
                </a:solidFill>
                <a:latin typeface="+mn-lt"/>
              </a:rPr>
              <a:t>: These are necessary for risk estimation. Some of the important factors are affected assets, potential threat duration, and the severity of adverse </a:t>
            </a:r>
            <a:r>
              <a:rPr lang="en-US" sz="1800" dirty="0" smtClean="0">
                <a:solidFill>
                  <a:srgbClr val="000099"/>
                </a:solidFill>
                <a:latin typeface="+mn-lt"/>
              </a:rPr>
              <a:t>impact.</a:t>
            </a:r>
          </a:p>
          <a:p>
            <a:pPr marL="692150" lvl="1" indent="-352425" algn="just">
              <a:spcBef>
                <a:spcPts val="600"/>
              </a:spcBef>
              <a:buBlip>
                <a:blip r:embed="rId3"/>
              </a:buBlip>
            </a:pPr>
            <a:r>
              <a:rPr lang="en-US" sz="1800" dirty="0" smtClean="0">
                <a:solidFill>
                  <a:srgbClr val="0099CC"/>
                </a:solidFill>
                <a:latin typeface="+mn-lt"/>
              </a:rPr>
              <a:t>Making </a:t>
            </a:r>
            <a:r>
              <a:rPr lang="en-US" sz="1800" dirty="0">
                <a:solidFill>
                  <a:srgbClr val="0099CC"/>
                </a:solidFill>
                <a:latin typeface="+mn-lt"/>
              </a:rPr>
              <a:t>the business case</a:t>
            </a:r>
            <a:r>
              <a:rPr lang="en-US" sz="1800" dirty="0">
                <a:solidFill>
                  <a:srgbClr val="000099"/>
                </a:solidFill>
                <a:latin typeface="+mn-lt"/>
              </a:rPr>
              <a:t>: Since the adverse impact of threats cost money, it is important to factor applicable </a:t>
            </a:r>
            <a:r>
              <a:rPr lang="en-US" sz="1800" i="1" dirty="0">
                <a:solidFill>
                  <a:srgbClr val="000099"/>
                </a:solidFill>
                <a:latin typeface="+mn-lt"/>
              </a:rPr>
              <a:t>return on investment </a:t>
            </a:r>
            <a:r>
              <a:rPr lang="en-US" sz="1800" dirty="0">
                <a:solidFill>
                  <a:srgbClr val="000099"/>
                </a:solidFill>
                <a:latin typeface="+mn-lt"/>
              </a:rPr>
              <a:t>(ROI) issues into the eventual security response. One obvious reason for that is to ensure that the countermeasure does not cost more than the harm the threat would </a:t>
            </a:r>
            <a:r>
              <a:rPr lang="en-US" sz="1800" dirty="0" smtClean="0">
                <a:solidFill>
                  <a:srgbClr val="000099"/>
                </a:solidFill>
                <a:latin typeface="+mn-lt"/>
              </a:rPr>
              <a:t>cost.</a:t>
            </a:r>
          </a:p>
          <a:p>
            <a:pPr marL="692150" lvl="1" indent="-352425" algn="just">
              <a:spcBef>
                <a:spcPts val="600"/>
              </a:spcBef>
              <a:buBlip>
                <a:blip r:embed="rId3"/>
              </a:buBlip>
            </a:pPr>
            <a:r>
              <a:rPr lang="en-US" sz="1800" dirty="0" smtClean="0">
                <a:solidFill>
                  <a:srgbClr val="0099CC"/>
                </a:solidFill>
                <a:latin typeface="+mn-lt"/>
              </a:rPr>
              <a:t>Trade-offs</a:t>
            </a:r>
            <a:r>
              <a:rPr lang="en-US" sz="1800" dirty="0">
                <a:solidFill>
                  <a:srgbClr val="000099"/>
                </a:solidFill>
                <a:latin typeface="+mn-lt"/>
              </a:rPr>
              <a:t>: Cost benefit and likelihood of occurrence have to be balanced when formulating a security response</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7936001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486287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Estimation</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99CC"/>
                </a:solidFill>
                <a:latin typeface="+mn-lt"/>
              </a:rPr>
              <a:t>Making </a:t>
            </a:r>
            <a:r>
              <a:rPr lang="en-US" sz="1800" dirty="0">
                <a:solidFill>
                  <a:srgbClr val="0099CC"/>
                </a:solidFill>
                <a:latin typeface="+mn-lt"/>
              </a:rPr>
              <a:t>a practical decision</a:t>
            </a:r>
            <a:r>
              <a:rPr lang="en-US" sz="1800" dirty="0">
                <a:solidFill>
                  <a:srgbClr val="000099"/>
                </a:solidFill>
                <a:latin typeface="+mn-lt"/>
              </a:rPr>
              <a:t>: Note that the cost of risk estimation and the cost of the damage (trade-offs) are the driving parameters for risk management. That is, the estimated expense of maintaining a countermeasure over one year (Annual Loss </a:t>
            </a:r>
            <a:r>
              <a:rPr lang="en-US" sz="1800" dirty="0" smtClean="0">
                <a:solidFill>
                  <a:srgbClr val="000099"/>
                </a:solidFill>
                <a:latin typeface="+mn-lt"/>
              </a:rPr>
              <a:t>Exposure: ALE</a:t>
            </a:r>
            <a:r>
              <a:rPr lang="en-US" sz="1800" dirty="0">
                <a:solidFill>
                  <a:srgbClr val="000099"/>
                </a:solidFill>
                <a:latin typeface="+mn-lt"/>
              </a:rPr>
              <a:t>) is evaluated against the costs that would be incurred if the threat were to happen. If the expense is greater than any possible harm, then the countermeasure is not included in the security response. For example, if a small fire can be extinguished by a portable fire extinguisher then there is no need to call the fire-fighters. The formula for determining annualized loss exposure (ALE) is:</a:t>
            </a:r>
          </a:p>
          <a:p>
            <a:pPr algn="just">
              <a:spcBef>
                <a:spcPts val="600"/>
              </a:spcBef>
            </a:pPr>
            <a:r>
              <a:rPr lang="en-US" sz="1800" i="1" dirty="0">
                <a:solidFill>
                  <a:srgbClr val="000099"/>
                </a:solidFill>
                <a:latin typeface="+mn-lt"/>
              </a:rPr>
              <a:t>ALE </a:t>
            </a:r>
            <a:r>
              <a:rPr lang="en-US" sz="1800" i="1" dirty="0" smtClean="0">
                <a:solidFill>
                  <a:srgbClr val="000099"/>
                </a:solidFill>
                <a:latin typeface="+mn-lt"/>
              </a:rPr>
              <a:t>=</a:t>
            </a:r>
          </a:p>
          <a:p>
            <a:pPr marL="457200" algn="just">
              <a:spcBef>
                <a:spcPts val="600"/>
              </a:spcBef>
            </a:pPr>
            <a:r>
              <a:rPr lang="en-US" sz="1800" i="1" dirty="0" smtClean="0">
                <a:solidFill>
                  <a:srgbClr val="000099"/>
                </a:solidFill>
                <a:latin typeface="+mn-lt"/>
              </a:rPr>
              <a:t>Annual </a:t>
            </a:r>
            <a:r>
              <a:rPr lang="en-US" sz="1800" i="1" dirty="0">
                <a:solidFill>
                  <a:srgbClr val="000099"/>
                </a:solidFill>
                <a:latin typeface="+mn-lt"/>
              </a:rPr>
              <a:t>cost of deployment </a:t>
            </a:r>
            <a:r>
              <a:rPr lang="en-US" sz="1800" i="1" dirty="0" smtClean="0">
                <a:solidFill>
                  <a:srgbClr val="000099"/>
                </a:solidFill>
                <a:latin typeface="+mn-lt"/>
              </a:rPr>
              <a:t>–</a:t>
            </a:r>
          </a:p>
          <a:p>
            <a:pPr marL="457200" algn="just">
              <a:spcBef>
                <a:spcPts val="600"/>
              </a:spcBef>
            </a:pPr>
            <a:r>
              <a:rPr lang="en-US" sz="1800" i="1" dirty="0" smtClean="0">
                <a:solidFill>
                  <a:srgbClr val="000099"/>
                </a:solidFill>
                <a:latin typeface="+mn-lt"/>
              </a:rPr>
              <a:t>(</a:t>
            </a:r>
            <a:r>
              <a:rPr lang="en-US" sz="1800" i="1" dirty="0">
                <a:solidFill>
                  <a:srgbClr val="000099"/>
                </a:solidFill>
                <a:latin typeface="+mn-lt"/>
              </a:rPr>
              <a:t>Annual rate of occurrence </a:t>
            </a:r>
            <a:r>
              <a:rPr lang="en-US" sz="1800" i="1" dirty="0">
                <a:solidFill>
                  <a:srgbClr val="000099"/>
                </a:solidFill>
                <a:latin typeface="+mn-lt"/>
                <a:sym typeface="Symbol"/>
              </a:rPr>
              <a:t></a:t>
            </a:r>
            <a:r>
              <a:rPr lang="en-US" sz="1800" i="1" dirty="0">
                <a:solidFill>
                  <a:srgbClr val="000099"/>
                </a:solidFill>
                <a:latin typeface="+mn-lt"/>
              </a:rPr>
              <a:t> </a:t>
            </a:r>
            <a:r>
              <a:rPr lang="en-US" sz="1800" i="1" dirty="0" smtClean="0">
                <a:solidFill>
                  <a:srgbClr val="000099"/>
                </a:solidFill>
                <a:latin typeface="+mn-lt"/>
              </a:rPr>
              <a:t> Cost </a:t>
            </a:r>
            <a:r>
              <a:rPr lang="en-US" sz="1800" i="1" dirty="0">
                <a:solidFill>
                  <a:srgbClr val="000099"/>
                </a:solidFill>
                <a:latin typeface="+mn-lt"/>
              </a:rPr>
              <a:t>per occurrence</a:t>
            </a:r>
            <a:r>
              <a:rPr lang="en-US" sz="1800" i="1"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984940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360098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Estimation</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99CC"/>
                </a:solidFill>
                <a:latin typeface="+mn-lt"/>
              </a:rPr>
              <a:t>Degree </a:t>
            </a:r>
            <a:r>
              <a:rPr lang="en-US" sz="1800" dirty="0">
                <a:solidFill>
                  <a:srgbClr val="0099CC"/>
                </a:solidFill>
                <a:latin typeface="+mn-lt"/>
              </a:rPr>
              <a:t>of certainty</a:t>
            </a:r>
            <a:r>
              <a:rPr lang="en-US" sz="1800" dirty="0">
                <a:solidFill>
                  <a:srgbClr val="000099"/>
                </a:solidFill>
                <a:latin typeface="+mn-lt"/>
              </a:rPr>
              <a:t>: Decision </a:t>
            </a:r>
            <a:r>
              <a:rPr lang="en-US" sz="1800" dirty="0" smtClean="0">
                <a:solidFill>
                  <a:srgbClr val="000099"/>
                </a:solidFill>
                <a:latin typeface="+mn-lt"/>
              </a:rPr>
              <a:t>makers </a:t>
            </a:r>
            <a:r>
              <a:rPr lang="en-US" sz="1800" dirty="0">
                <a:solidFill>
                  <a:srgbClr val="000099"/>
                </a:solidFill>
                <a:latin typeface="+mn-lt"/>
              </a:rPr>
              <a:t>must have confidence in the method of risk </a:t>
            </a:r>
            <a:r>
              <a:rPr lang="en-US" sz="1800" dirty="0" smtClean="0">
                <a:solidFill>
                  <a:srgbClr val="000099"/>
                </a:solidFill>
                <a:latin typeface="+mn-lt"/>
              </a:rPr>
              <a:t>assessment.</a:t>
            </a:r>
          </a:p>
          <a:p>
            <a:pPr marL="692150" lvl="1" indent="-352425" algn="just">
              <a:spcBef>
                <a:spcPts val="600"/>
              </a:spcBef>
              <a:buBlip>
                <a:blip r:embed="rId3"/>
              </a:buBlip>
            </a:pPr>
            <a:r>
              <a:rPr lang="en-US" sz="1800" dirty="0" smtClean="0">
                <a:solidFill>
                  <a:srgbClr val="0099CC"/>
                </a:solidFill>
                <a:latin typeface="+mn-lt"/>
              </a:rPr>
              <a:t>The </a:t>
            </a:r>
            <a:r>
              <a:rPr lang="en-US" sz="1800" dirty="0">
                <a:solidFill>
                  <a:srgbClr val="0099CC"/>
                </a:solidFill>
                <a:latin typeface="+mn-lt"/>
              </a:rPr>
              <a:t>risk mitigation report</a:t>
            </a:r>
            <a:r>
              <a:rPr lang="en-US" sz="1800" dirty="0">
                <a:solidFill>
                  <a:srgbClr val="000099"/>
                </a:solidFill>
                <a:latin typeface="+mn-lt"/>
              </a:rPr>
              <a:t>: The outcome of the strategy formulation phase is a report that is distributed to people charged with the responsibility for implementing the risk mitigation strategy. The mechanism for communicating information about risk is </a:t>
            </a:r>
            <a:r>
              <a:rPr lang="en-US" sz="1800" i="1" dirty="0">
                <a:solidFill>
                  <a:srgbClr val="000099"/>
                </a:solidFill>
                <a:latin typeface="+mn-lt"/>
              </a:rPr>
              <a:t>risk mitigation report</a:t>
            </a:r>
            <a:r>
              <a:rPr lang="en-US" sz="1800" dirty="0">
                <a:solidFill>
                  <a:srgbClr val="000099"/>
                </a:solidFill>
                <a:latin typeface="+mn-lt"/>
              </a:rPr>
              <a:t>. It specifies the steps selected for each risk and itemizes the countermeasures that will be implemented as well as the parties in the organization who will be responsible for accomplishing each </a:t>
            </a:r>
            <a:r>
              <a:rPr lang="en-US" sz="1800" dirty="0" smtClean="0">
                <a:solidFill>
                  <a:srgbClr val="000099"/>
                </a:solidFill>
                <a:latin typeface="+mn-lt"/>
              </a:rPr>
              <a:t>task.</a:t>
            </a:r>
          </a:p>
        </p:txBody>
      </p:sp>
    </p:spTree>
    <p:extLst>
      <p:ext uri="{BB962C8B-B14F-4D97-AF65-F5344CB8AC3E}">
        <p14:creationId xmlns:p14="http://schemas.microsoft.com/office/powerpoint/2010/main" val="36021624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smtClean="0">
                <a:solidFill>
                  <a:srgbClr val="C00000"/>
                </a:solidFill>
              </a:rPr>
              <a:t>Risk Management</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258452"/>
            <a:ext cx="7253556" cy="4662815"/>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Risk Estimation</a:t>
            </a:r>
            <a:endParaRPr lang="en-US" sz="2000" i="1" dirty="0" smtClean="0">
              <a:solidFill>
                <a:srgbClr val="800000"/>
              </a:solidFill>
              <a:latin typeface="+mn-lt"/>
            </a:endParaRPr>
          </a:p>
          <a:p>
            <a:pPr marL="692150" lvl="1" indent="-352425" algn="just">
              <a:spcBef>
                <a:spcPts val="600"/>
              </a:spcBef>
              <a:buBlip>
                <a:blip r:embed="rId3"/>
              </a:buBlip>
            </a:pPr>
            <a:r>
              <a:rPr lang="en-US" sz="1800" dirty="0" smtClean="0">
                <a:solidFill>
                  <a:srgbClr val="0099CC"/>
                </a:solidFill>
                <a:latin typeface="+mn-lt"/>
              </a:rPr>
              <a:t>Operational </a:t>
            </a:r>
            <a:r>
              <a:rPr lang="en-US" sz="1800" dirty="0">
                <a:solidFill>
                  <a:srgbClr val="0099CC"/>
                </a:solidFill>
                <a:latin typeface="+mn-lt"/>
              </a:rPr>
              <a:t>security analysis</a:t>
            </a:r>
            <a:r>
              <a:rPr lang="en-US" sz="1800" dirty="0">
                <a:solidFill>
                  <a:srgbClr val="000099"/>
                </a:solidFill>
                <a:latin typeface="+mn-lt"/>
              </a:rPr>
              <a:t>: Decides deploy or not to deploy a countermeasure (Figure </a:t>
            </a:r>
            <a:r>
              <a:rPr lang="en-US" sz="1800" dirty="0" smtClean="0">
                <a:solidFill>
                  <a:srgbClr val="000099"/>
                </a:solidFill>
                <a:latin typeface="+mn-lt"/>
              </a:rPr>
              <a:t>below.)</a:t>
            </a:r>
          </a:p>
          <a:p>
            <a:pPr marL="692150" lvl="1" indent="-352425" algn="just">
              <a:spcBef>
                <a:spcPts val="600"/>
              </a:spcBef>
              <a:buBlip>
                <a:blip r:embed="rId3"/>
              </a:buBlip>
            </a:pPr>
            <a:endParaRPr lang="en-US" sz="1800" dirty="0">
              <a:solidFill>
                <a:srgbClr val="000099"/>
              </a:solidFill>
              <a:latin typeface="+mn-lt"/>
            </a:endParaRPr>
          </a:p>
          <a:p>
            <a:pPr marL="692150" lvl="1" indent="-352425" algn="just">
              <a:spcBef>
                <a:spcPts val="600"/>
              </a:spcBef>
              <a:buBlip>
                <a:blip r:embed="rId3"/>
              </a:buBlip>
            </a:pPr>
            <a:endParaRPr lang="en-US" sz="1800" dirty="0" smtClean="0">
              <a:solidFill>
                <a:srgbClr val="000099"/>
              </a:solidFill>
              <a:latin typeface="+mn-lt"/>
            </a:endParaRPr>
          </a:p>
          <a:p>
            <a:pPr marL="692150" lvl="1" indent="-352425" algn="just">
              <a:spcBef>
                <a:spcPts val="600"/>
              </a:spcBef>
              <a:buBlip>
                <a:blip r:embed="rId3"/>
              </a:buBlip>
            </a:pPr>
            <a:endParaRPr lang="en-US" sz="1800" dirty="0">
              <a:solidFill>
                <a:srgbClr val="000099"/>
              </a:solidFill>
              <a:latin typeface="+mn-lt"/>
            </a:endParaRPr>
          </a:p>
          <a:p>
            <a:pPr marL="692150" lvl="1" indent="-352425" algn="just">
              <a:spcBef>
                <a:spcPts val="600"/>
              </a:spcBef>
              <a:buBlip>
                <a:blip r:embed="rId3"/>
              </a:buBlip>
            </a:pPr>
            <a:endParaRPr lang="en-US" sz="1800" dirty="0" smtClean="0">
              <a:solidFill>
                <a:srgbClr val="000099"/>
              </a:solidFill>
              <a:latin typeface="+mn-lt"/>
            </a:endParaRPr>
          </a:p>
          <a:p>
            <a:pPr marL="339725" lvl="1" algn="just">
              <a:spcBef>
                <a:spcPts val="600"/>
              </a:spcBef>
            </a:pPr>
            <a:endParaRPr lang="en-US" sz="1800" dirty="0">
              <a:solidFill>
                <a:srgbClr val="000099"/>
              </a:solidFill>
              <a:latin typeface="+mn-lt"/>
            </a:endParaRPr>
          </a:p>
          <a:p>
            <a:pPr marL="692150" lvl="1" indent="-352425" algn="just">
              <a:spcBef>
                <a:spcPts val="600"/>
              </a:spcBef>
              <a:buBlip>
                <a:blip r:embed="rId3"/>
              </a:buBlip>
            </a:pPr>
            <a:endParaRPr lang="en-US" sz="1800" dirty="0" smtClean="0">
              <a:solidFill>
                <a:srgbClr val="000099"/>
              </a:solidFill>
              <a:latin typeface="+mn-lt"/>
            </a:endParaRPr>
          </a:p>
          <a:p>
            <a:pPr marL="692150" lvl="1" indent="-352425" algn="just">
              <a:spcBef>
                <a:spcPts val="600"/>
              </a:spcBef>
              <a:buBlip>
                <a:blip r:embed="rId3"/>
              </a:buBlip>
            </a:pPr>
            <a:endParaRPr lang="en-US" sz="1800" dirty="0">
              <a:solidFill>
                <a:srgbClr val="000099"/>
              </a:solidFill>
              <a:latin typeface="+mn-lt"/>
            </a:endParaRPr>
          </a:p>
          <a:p>
            <a:pPr marL="692150" lvl="1" indent="-352425" algn="just">
              <a:spcBef>
                <a:spcPts val="600"/>
              </a:spcBef>
              <a:buBlip>
                <a:blip r:embed="rId3"/>
              </a:buBlip>
            </a:pPr>
            <a:endParaRPr lang="en-US" sz="1800" dirty="0" smtClean="0">
              <a:solidFill>
                <a:srgbClr val="000099"/>
              </a:solidFill>
              <a:latin typeface="+mn-lt"/>
            </a:endParaRPr>
          </a:p>
          <a:p>
            <a:pPr marL="692150" lvl="1" indent="-352425" algn="just">
              <a:spcBef>
                <a:spcPts val="600"/>
              </a:spcBef>
              <a:buBlip>
                <a:blip r:embed="rId3"/>
              </a:buBlip>
            </a:pPr>
            <a:endParaRPr lang="en-US" sz="1800" dirty="0">
              <a:solidFill>
                <a:srgbClr val="000099"/>
              </a:solidFill>
              <a:latin typeface="+mn-lt"/>
            </a:endParaRPr>
          </a:p>
          <a:p>
            <a:pPr marL="339725" lvl="1" algn="ctr">
              <a:spcBef>
                <a:spcPts val="600"/>
              </a:spcBef>
            </a:pPr>
            <a:r>
              <a:rPr lang="en-US" sz="1800" dirty="0">
                <a:solidFill>
                  <a:srgbClr val="000099"/>
                </a:solidFill>
                <a:latin typeface="+mn-lt"/>
              </a:rPr>
              <a:t>Operational security analysis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603" y="2386613"/>
            <a:ext cx="4465180" cy="287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407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677930"/>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Organizations </a:t>
            </a:r>
            <a:r>
              <a:rPr lang="en-US" sz="2000" dirty="0">
                <a:solidFill>
                  <a:srgbClr val="800000"/>
                </a:solidFill>
                <a:latin typeface="+mn-lt"/>
              </a:rPr>
              <a:t>must answer the question; “</a:t>
            </a:r>
            <a:r>
              <a:rPr lang="en-US" sz="2000" i="1" dirty="0">
                <a:solidFill>
                  <a:srgbClr val="800000"/>
                </a:solidFill>
                <a:latin typeface="+mn-lt"/>
              </a:rPr>
              <a:t>What information to protect or secure?</a:t>
            </a:r>
            <a:r>
              <a:rPr lang="en-US" sz="2000" dirty="0">
                <a:solidFill>
                  <a:srgbClr val="800000"/>
                </a:solidFill>
                <a:latin typeface="+mn-lt"/>
              </a:rPr>
              <a:t>” when they deal with their information. Although, answer depends very much on organization’s needs, the main objective remains the same. Some of the typical information types that an organization tries to protect are:</a:t>
            </a:r>
          </a:p>
          <a:p>
            <a:pPr marL="742950" lvl="1" indent="-285750">
              <a:spcBef>
                <a:spcPts val="600"/>
              </a:spcBef>
              <a:buBlip>
                <a:blip r:embed="rId3"/>
              </a:buBlip>
            </a:pPr>
            <a:r>
              <a:rPr lang="en-US" sz="1800" dirty="0" smtClean="0">
                <a:solidFill>
                  <a:srgbClr val="000099"/>
                </a:solidFill>
                <a:latin typeface="+mn-lt"/>
              </a:rPr>
              <a:t>Record </a:t>
            </a:r>
            <a:r>
              <a:rPr lang="en-US" sz="1800" dirty="0">
                <a:solidFill>
                  <a:srgbClr val="000099"/>
                </a:solidFill>
                <a:latin typeface="+mn-lt"/>
              </a:rPr>
              <a:t>of failed projects</a:t>
            </a:r>
          </a:p>
          <a:p>
            <a:pPr marL="742950" lvl="1" indent="-285750">
              <a:buBlip>
                <a:blip r:embed="rId3"/>
              </a:buBlip>
            </a:pPr>
            <a:r>
              <a:rPr lang="en-US" sz="1800" dirty="0">
                <a:solidFill>
                  <a:srgbClr val="000099"/>
                </a:solidFill>
                <a:latin typeface="+mn-lt"/>
              </a:rPr>
              <a:t>Expertise of its employees</a:t>
            </a:r>
          </a:p>
          <a:p>
            <a:pPr marL="742950" lvl="1" indent="-285750">
              <a:buBlip>
                <a:blip r:embed="rId3"/>
              </a:buBlip>
            </a:pPr>
            <a:r>
              <a:rPr lang="en-US" sz="1800" dirty="0">
                <a:solidFill>
                  <a:srgbClr val="000099"/>
                </a:solidFill>
                <a:latin typeface="+mn-lt"/>
              </a:rPr>
              <a:t>Design blue-prints</a:t>
            </a:r>
          </a:p>
          <a:p>
            <a:pPr marL="742950" lvl="1" indent="-285750">
              <a:buBlip>
                <a:blip r:embed="rId3"/>
              </a:buBlip>
            </a:pPr>
            <a:r>
              <a:rPr lang="en-US" sz="1800" dirty="0">
                <a:solidFill>
                  <a:srgbClr val="000099"/>
                </a:solidFill>
                <a:latin typeface="+mn-lt"/>
              </a:rPr>
              <a:t>Salary and raises of its employees</a:t>
            </a:r>
          </a:p>
          <a:p>
            <a:pPr marL="742950" lvl="1" indent="-285750">
              <a:buBlip>
                <a:blip r:embed="rId3"/>
              </a:buBlip>
            </a:pPr>
            <a:r>
              <a:rPr lang="en-US" sz="1800" dirty="0">
                <a:solidFill>
                  <a:srgbClr val="000099"/>
                </a:solidFill>
                <a:latin typeface="+mn-lt"/>
              </a:rPr>
              <a:t>Source code of software programs</a:t>
            </a:r>
          </a:p>
          <a:p>
            <a:pPr marL="742950" lvl="1" indent="-285750">
              <a:buBlip>
                <a:blip r:embed="rId3"/>
              </a:buBlip>
            </a:pPr>
            <a:r>
              <a:rPr lang="en-US" sz="1800" dirty="0">
                <a:solidFill>
                  <a:srgbClr val="000099"/>
                </a:solidFill>
                <a:latin typeface="+mn-lt"/>
              </a:rPr>
              <a:t>Etc</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1767250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3785652"/>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In </a:t>
            </a:r>
            <a:r>
              <a:rPr lang="en-US" sz="2000" dirty="0">
                <a:solidFill>
                  <a:srgbClr val="800000"/>
                </a:solidFill>
                <a:latin typeface="+mn-lt"/>
              </a:rPr>
              <a:t>general any information that can be used against the organization needs to be protected. To understand clearly the value of information, it must be recorded carefully. This recording process is called “</a:t>
            </a:r>
            <a:r>
              <a:rPr lang="en-US" sz="2000" i="1" dirty="0">
                <a:solidFill>
                  <a:srgbClr val="000076"/>
                </a:solidFill>
                <a:latin typeface="+mn-lt"/>
              </a:rPr>
              <a:t>baselining</a:t>
            </a:r>
            <a:r>
              <a:rPr lang="en-US" sz="2000" dirty="0">
                <a:solidFill>
                  <a:srgbClr val="800000"/>
                </a:solidFill>
                <a:latin typeface="+mn-lt"/>
              </a:rPr>
              <a:t>.” The end product or the result of baselining is an information catalogue which is usually referred to as “</a:t>
            </a:r>
            <a:r>
              <a:rPr lang="en-US" sz="2000" i="1" dirty="0">
                <a:solidFill>
                  <a:srgbClr val="000076"/>
                </a:solidFill>
                <a:latin typeface="+mn-lt"/>
              </a:rPr>
              <a:t>baseline</a:t>
            </a:r>
            <a:r>
              <a:rPr lang="en-US" sz="2000" dirty="0">
                <a:solidFill>
                  <a:srgbClr val="800000"/>
                </a:solidFill>
                <a:latin typeface="+mn-lt"/>
              </a:rPr>
              <a:t>”. Figure </a:t>
            </a:r>
            <a:r>
              <a:rPr lang="en-US" sz="2000" dirty="0" smtClean="0">
                <a:solidFill>
                  <a:srgbClr val="800000"/>
                </a:solidFill>
                <a:latin typeface="+mn-lt"/>
              </a:rPr>
              <a:t>below </a:t>
            </a:r>
            <a:r>
              <a:rPr lang="en-US" sz="2000" dirty="0">
                <a:solidFill>
                  <a:srgbClr val="800000"/>
                </a:solidFill>
                <a:latin typeface="+mn-lt"/>
              </a:rPr>
              <a:t>illustrates the simple </a:t>
            </a:r>
            <a:r>
              <a:rPr lang="en-US" sz="2000" dirty="0" smtClean="0">
                <a:solidFill>
                  <a:srgbClr val="800000"/>
                </a:solidFill>
                <a:latin typeface="+mn-lt"/>
              </a:rPr>
              <a:t>process</a:t>
            </a: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ctr"/>
            <a:r>
              <a:rPr lang="en-US" sz="2000" dirty="0" smtClean="0">
                <a:solidFill>
                  <a:srgbClr val="800000"/>
                </a:solidFill>
                <a:latin typeface="+mn-lt"/>
              </a:rPr>
              <a:t>Information Baselining</a:t>
            </a:r>
            <a:endParaRPr lang="en-US" sz="2000" dirty="0">
              <a:solidFill>
                <a:srgbClr val="800000"/>
              </a:solidFill>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902" y="3837109"/>
            <a:ext cx="6589022" cy="84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209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093428"/>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When </a:t>
            </a:r>
            <a:r>
              <a:rPr lang="en-US" sz="2000" dirty="0">
                <a:solidFill>
                  <a:srgbClr val="800000"/>
                </a:solidFill>
                <a:latin typeface="+mn-lt"/>
              </a:rPr>
              <a:t>the information </a:t>
            </a:r>
            <a:r>
              <a:rPr lang="en-US" sz="2000" dirty="0">
                <a:solidFill>
                  <a:srgbClr val="000076"/>
                </a:solidFill>
                <a:latin typeface="+mn-lt"/>
              </a:rPr>
              <a:t>value parameter</a:t>
            </a:r>
            <a:r>
              <a:rPr lang="en-US" sz="2000" dirty="0">
                <a:solidFill>
                  <a:srgbClr val="800000"/>
                </a:solidFill>
                <a:latin typeface="+mn-lt"/>
              </a:rPr>
              <a:t> (defines information usefulness) is taken into consideration in </a:t>
            </a:r>
            <a:r>
              <a:rPr lang="en-US" sz="2000" dirty="0" err="1">
                <a:solidFill>
                  <a:srgbClr val="800000"/>
                </a:solidFill>
                <a:latin typeface="+mn-lt"/>
              </a:rPr>
              <a:t>baselining</a:t>
            </a:r>
            <a:r>
              <a:rPr lang="en-US" sz="2000" dirty="0">
                <a:solidFill>
                  <a:srgbClr val="800000"/>
                </a:solidFill>
                <a:latin typeface="+mn-lt"/>
              </a:rPr>
              <a:t> then the baseline contains valuable information repository</a:t>
            </a:r>
            <a:r>
              <a:rPr lang="en-US" sz="2000" dirty="0" smtClean="0">
                <a:solidFill>
                  <a:srgbClr val="800000"/>
                </a:solidFill>
                <a:latin typeface="+mn-lt"/>
              </a:rPr>
              <a:t>.</a:t>
            </a:r>
          </a:p>
          <a:p>
            <a:pPr marL="342900" indent="-342900" algn="just">
              <a:buBlip>
                <a:blip r:embed="rId2"/>
              </a:buBlip>
            </a:pPr>
            <a:endParaRPr lang="en-US" sz="2000" dirty="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ctr"/>
            <a:endParaRPr lang="en-US" sz="2000" dirty="0" smtClean="0">
              <a:solidFill>
                <a:srgbClr val="800000"/>
              </a:solidFill>
              <a:latin typeface="+mn-lt"/>
            </a:endParaRPr>
          </a:p>
          <a:p>
            <a:pPr algn="ctr"/>
            <a:endParaRPr lang="en-US" sz="2000" dirty="0">
              <a:solidFill>
                <a:srgbClr val="800000"/>
              </a:solidFill>
              <a:latin typeface="+mn-lt"/>
            </a:endParaRPr>
          </a:p>
          <a:p>
            <a:pPr algn="ctr"/>
            <a:endParaRPr lang="en-US" sz="2000" dirty="0" smtClean="0">
              <a:solidFill>
                <a:srgbClr val="800000"/>
              </a:solidFill>
              <a:latin typeface="+mn-lt"/>
            </a:endParaRPr>
          </a:p>
          <a:p>
            <a:pPr algn="ctr"/>
            <a:r>
              <a:rPr lang="en-US" sz="2000" dirty="0" smtClean="0">
                <a:solidFill>
                  <a:srgbClr val="800000"/>
                </a:solidFill>
                <a:latin typeface="+mn-lt"/>
              </a:rPr>
              <a:t>Valuable information in the baseline</a:t>
            </a:r>
            <a:endParaRPr lang="en-US" sz="2000" dirty="0">
              <a:solidFill>
                <a:srgbClr val="800000"/>
              </a:solidFill>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582" y="2932505"/>
            <a:ext cx="7217389" cy="175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676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36208" y="1338263"/>
            <a:ext cx="7253556" cy="2554545"/>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Baseline </a:t>
            </a:r>
            <a:r>
              <a:rPr lang="en-US" sz="2000" dirty="0">
                <a:solidFill>
                  <a:srgbClr val="800000"/>
                </a:solidFill>
                <a:latin typeface="+mn-lt"/>
              </a:rPr>
              <a:t>is a </a:t>
            </a:r>
            <a:r>
              <a:rPr lang="en-US" sz="2000" dirty="0">
                <a:solidFill>
                  <a:srgbClr val="000076"/>
                </a:solidFill>
                <a:latin typeface="+mn-lt"/>
              </a:rPr>
              <a:t>dynamic compilation </a:t>
            </a:r>
            <a:r>
              <a:rPr lang="en-US" sz="2000" dirty="0">
                <a:solidFill>
                  <a:srgbClr val="800000"/>
                </a:solidFill>
                <a:latin typeface="+mn-lt"/>
              </a:rPr>
              <a:t>because the value of the information changes over </a:t>
            </a:r>
            <a:r>
              <a:rPr lang="en-US" sz="2000" dirty="0" smtClean="0">
                <a:solidFill>
                  <a:srgbClr val="800000"/>
                </a:solidFill>
                <a:latin typeface="+mn-lt"/>
              </a:rPr>
              <a:t>time and is </a:t>
            </a:r>
            <a:r>
              <a:rPr lang="en-US" sz="2000" dirty="0">
                <a:solidFill>
                  <a:srgbClr val="800000"/>
                </a:solidFill>
                <a:latin typeface="+mn-lt"/>
              </a:rPr>
              <a:t>unpredictable. </a:t>
            </a:r>
            <a:r>
              <a:rPr lang="en-US" sz="2000" dirty="0" smtClean="0">
                <a:solidFill>
                  <a:srgbClr val="800000"/>
                </a:solidFill>
                <a:latin typeface="+mn-lt"/>
              </a:rPr>
              <a:t>For </a:t>
            </a:r>
            <a:r>
              <a:rPr lang="en-US" sz="2000" dirty="0">
                <a:solidFill>
                  <a:srgbClr val="000076"/>
                </a:solidFill>
                <a:latin typeface="+mn-lt"/>
              </a:rPr>
              <a:t>consistency preservation</a:t>
            </a:r>
            <a:r>
              <a:rPr lang="en-US" sz="2000" dirty="0">
                <a:solidFill>
                  <a:srgbClr val="800000"/>
                </a:solidFill>
                <a:latin typeface="+mn-lt"/>
              </a:rPr>
              <a:t>, therefore, two operations are required (a) application of consistency criteria and (b) the consistency criteria must be kept up to date. The consistency criteria are tightly linked to business case and the dynamics of the organization</a:t>
            </a:r>
            <a:r>
              <a:rPr lang="en-US" sz="2000" dirty="0" smtClean="0">
                <a:solidFill>
                  <a:srgbClr val="800000"/>
                </a:solidFill>
                <a:latin typeface="+mn-lt"/>
              </a:rPr>
              <a:t>.</a:t>
            </a:r>
            <a:endParaRPr lang="en-US" sz="2000" dirty="0">
              <a:solidFill>
                <a:srgbClr val="800000"/>
              </a:solidFill>
              <a:latin typeface="+mn-lt"/>
            </a:endParaRPr>
          </a:p>
        </p:txBody>
      </p:sp>
    </p:spTree>
    <p:extLst>
      <p:ext uri="{BB962C8B-B14F-4D97-AF65-F5344CB8AC3E}">
        <p14:creationId xmlns:p14="http://schemas.microsoft.com/office/powerpoint/2010/main" val="298723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r>
              <a:rPr lang="en-US" sz="2800" b="1" dirty="0">
                <a:solidFill>
                  <a:srgbClr val="C00000"/>
                </a:solidFill>
              </a:rPr>
              <a:t>Information Assurance</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027415" y="1352237"/>
            <a:ext cx="7253556" cy="4401205"/>
          </a:xfrm>
          <a:prstGeom prst="rect">
            <a:avLst/>
          </a:prstGeom>
        </p:spPr>
        <p:txBody>
          <a:bodyPr wrap="square">
            <a:spAutoFit/>
          </a:bodyPr>
          <a:lstStyle/>
          <a:p>
            <a:pPr marL="342900" indent="-342900" algn="just">
              <a:buBlip>
                <a:blip r:embed="rId2"/>
              </a:buBlip>
            </a:pPr>
            <a:r>
              <a:rPr lang="en-US" sz="2000" dirty="0" smtClean="0">
                <a:solidFill>
                  <a:srgbClr val="800000"/>
                </a:solidFill>
                <a:latin typeface="+mn-lt"/>
              </a:rPr>
              <a:t>Figure below </a:t>
            </a:r>
            <a:r>
              <a:rPr lang="en-US" sz="2000" dirty="0">
                <a:solidFill>
                  <a:srgbClr val="800000"/>
                </a:solidFill>
                <a:latin typeface="+mn-lt"/>
              </a:rPr>
              <a:t>represents an important task that is usually referred to as “</a:t>
            </a:r>
            <a:r>
              <a:rPr lang="en-US" sz="2000" i="1" dirty="0">
                <a:solidFill>
                  <a:srgbClr val="800000"/>
                </a:solidFill>
                <a:latin typeface="+mn-lt"/>
              </a:rPr>
              <a:t>asset management</a:t>
            </a:r>
            <a:r>
              <a:rPr lang="en-US" sz="2000" dirty="0">
                <a:solidFill>
                  <a:srgbClr val="800000"/>
                </a:solidFill>
                <a:latin typeface="+mn-lt"/>
              </a:rPr>
              <a:t>.” The first task of asset management is to identify and categorize information to be protected. </a:t>
            </a:r>
            <a:endParaRPr lang="en-US" sz="2000" dirty="0" smtClean="0">
              <a:solidFill>
                <a:srgbClr val="800000"/>
              </a:solidFill>
              <a:latin typeface="+mn-lt"/>
            </a:endParaRPr>
          </a:p>
          <a:p>
            <a:pPr marL="342900" indent="-342900" algn="just">
              <a:buBlip>
                <a:blip r:embed="rId2"/>
              </a:buBlip>
            </a:pPr>
            <a:endParaRPr lang="en-US" sz="2000" dirty="0">
              <a:solidFill>
                <a:srgbClr val="800000"/>
              </a:solidFill>
              <a:latin typeface="+mn-lt"/>
            </a:endParaRPr>
          </a:p>
          <a:p>
            <a:pPr marL="342900" indent="-342900" algn="just">
              <a:buBlip>
                <a:blip r:embed="rId2"/>
              </a:buBlip>
            </a:pPr>
            <a:endParaRPr lang="en-US" sz="2000" dirty="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just"/>
            <a:endParaRPr lang="en-US" sz="2000" dirty="0">
              <a:solidFill>
                <a:srgbClr val="800000"/>
              </a:solidFill>
              <a:latin typeface="+mn-lt"/>
            </a:endParaRPr>
          </a:p>
          <a:p>
            <a:pPr algn="just"/>
            <a:endParaRPr lang="en-US" sz="2000" dirty="0" smtClean="0">
              <a:solidFill>
                <a:srgbClr val="800000"/>
              </a:solidFill>
              <a:latin typeface="+mn-lt"/>
            </a:endParaRPr>
          </a:p>
          <a:p>
            <a:pPr algn="ctr"/>
            <a:endParaRPr lang="en-US" sz="2000" dirty="0" smtClean="0">
              <a:solidFill>
                <a:srgbClr val="800000"/>
              </a:solidFill>
              <a:latin typeface="+mn-lt"/>
            </a:endParaRPr>
          </a:p>
          <a:p>
            <a:pPr algn="ctr"/>
            <a:endParaRPr lang="en-US" sz="2000" dirty="0">
              <a:solidFill>
                <a:srgbClr val="800000"/>
              </a:solidFill>
              <a:latin typeface="+mn-lt"/>
            </a:endParaRPr>
          </a:p>
          <a:p>
            <a:pPr algn="ctr"/>
            <a:endParaRPr lang="en-US" sz="2000" dirty="0" smtClean="0">
              <a:solidFill>
                <a:srgbClr val="800000"/>
              </a:solidFill>
              <a:latin typeface="+mn-lt"/>
            </a:endParaRPr>
          </a:p>
          <a:p>
            <a:pPr algn="ctr"/>
            <a:r>
              <a:rPr lang="en-US" sz="2000" dirty="0" smtClean="0">
                <a:solidFill>
                  <a:srgbClr val="800000"/>
                </a:solidFill>
                <a:latin typeface="+mn-lt"/>
              </a:rPr>
              <a:t>Information </a:t>
            </a:r>
            <a:r>
              <a:rPr lang="en-US" sz="2000" dirty="0">
                <a:solidFill>
                  <a:srgbClr val="800000"/>
                </a:solidFill>
                <a:latin typeface="+mn-lt"/>
              </a:rPr>
              <a:t>consistency preservation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279" y="2754923"/>
            <a:ext cx="6685530" cy="25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08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24101</TotalTime>
  <Words>4062</Words>
  <Application>Microsoft Office PowerPoint</Application>
  <PresentationFormat>On-screen Show (4:3)</PresentationFormat>
  <Paragraphs>286</Paragraphs>
  <Slides>48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Symbol</vt:lpstr>
      <vt:lpstr>Times New Roman</vt:lpstr>
      <vt:lpstr>Blank Presentation</vt:lpstr>
      <vt:lpstr>Custom Design</vt:lpstr>
      <vt:lpstr>PowerPoint Presentation</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Information Assurance</vt:lpstr>
      <vt:lpstr>The Need for Assurance</vt:lpstr>
      <vt:lpstr>The Need for Assurance</vt:lpstr>
      <vt:lpstr>The Need for Assurance</vt:lpstr>
      <vt:lpstr>The Need for Assurance</vt:lpstr>
      <vt:lpstr>The Need for Assurance</vt:lpstr>
      <vt:lpstr>The Need for Assurance</vt:lpstr>
      <vt:lpstr>The Need for Assurance</vt:lpstr>
      <vt:lpstr>The Need for Assurance</vt:lpstr>
      <vt:lpstr>The Need for Assurance</vt:lpstr>
      <vt:lpstr>Assurance Throughout the Life Cycle</vt:lpstr>
      <vt:lpstr>Assurance Throughout the Life Cycle</vt:lpstr>
      <vt:lpstr>Assurance Throughout the Life Cycle</vt:lpstr>
      <vt:lpstr>Assurance Throughout the Life Cycle</vt:lpstr>
      <vt:lpstr>Assurance Throughout the Life Cycle</vt:lpstr>
      <vt:lpstr>Assurance Throughout the Life Cycle</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lpstr>Risk Management</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729</cp:revision>
  <cp:lastPrinted>2001-01-03T18:16:48Z</cp:lastPrinted>
  <dcterms:created xsi:type="dcterms:W3CDTF">1996-12-18T00:07:49Z</dcterms:created>
  <dcterms:modified xsi:type="dcterms:W3CDTF">2018-04-18T22:27:42Z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