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43"/>
  </p:notesMasterIdLst>
  <p:sldIdLst>
    <p:sldId id="26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56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5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2264889-D57C-1C45-A530-6DBDD35056B4}">
          <p14:sldIdLst>
            <p14:sldId id="266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5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994A9-AB00-DB48-9140-B059E8B81A1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0BC4-EF9D-9548-A0CE-D1F564F4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-voldemort.com/voldemort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105C-DFAE-5049-99E9-7C3CD4FED3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offline engine computes cubes with high throughput by leveraging Hadoop for batch processing. It then writes cubes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Voldemort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LinkedIn's open-source key-value store. The online engine queries the Voldemort store when a member loads a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97A93-88ED-47BA-837F-5AD840EA48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78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6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33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29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80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632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962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45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863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97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495C-BEEA-F449-BBE9-CAD2F2145F9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0F8375-60ED-2947-B0FA-D1784035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linkedin.com/wvmx/profi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fast12/serving-large-scale-batch-computed-data-project-voldemort" TargetMode="External"/><Relationship Id="rId2" Type="http://schemas.openxmlformats.org/officeDocument/2006/relationships/hyperlink" Target="http://www.slideshare.net/mitultiwari/big-data-ecosystem-at-linkedin-keynote-talk-at-big-data-innovators-gathering-at-www-20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ineering.linkedin.com/big-data/open-sourcing-cubert-high-performance-computation-engine-complex-big-data-analytics" TargetMode="External"/><Relationship Id="rId5" Type="http://schemas.openxmlformats.org/officeDocument/2006/relationships/hyperlink" Target="http://sites.computer.org/debull/A12june/pipeline.pdf" TargetMode="External"/><Relationship Id="rId4" Type="http://schemas.openxmlformats.org/officeDocument/2006/relationships/hyperlink" Target="https://azkaban.github.io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fast12/serving-large-scale-batch-computed-data-project-voldemort" TargetMode="External"/><Relationship Id="rId2" Type="http://schemas.openxmlformats.org/officeDocument/2006/relationships/hyperlink" Target="https://azkaba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tes.computer.org/debull/A12june/pipeline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260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“Big Data” Ecosystem at LinkedIn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860" y="3564467"/>
            <a:ext cx="8153400" cy="2286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Presented by-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Linga Sai Yuvesh </a:t>
            </a: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Samhitha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Tummanapalli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Sandeep</a:t>
            </a: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Shruthi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Pinnamwar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620" y="765959"/>
            <a:ext cx="8229600" cy="1143000"/>
          </a:xfrm>
        </p:spPr>
        <p:txBody>
          <a:bodyPr/>
          <a:lstStyle/>
          <a:p>
            <a:r>
              <a:rPr lang="en-US" dirty="0"/>
              <a:t>The ecosystem</a:t>
            </a:r>
            <a:endParaRPr lang="en-IN" dirty="0"/>
          </a:p>
        </p:txBody>
      </p:sp>
      <p:pic>
        <p:nvPicPr>
          <p:cNvPr id="2050" name="Picture 2" descr="C:\Users\Yuvesh\Desktop\e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0670" y="1484416"/>
            <a:ext cx="8107878" cy="4441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021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deploying data back to online, some workflow may push data to staging cluster with extra debugging information .</a:t>
            </a:r>
          </a:p>
          <a:p>
            <a:r>
              <a:rPr lang="en-US" dirty="0"/>
              <a:t>LinkedIn has been using HDFS.</a:t>
            </a:r>
          </a:p>
          <a:p>
            <a:r>
              <a:rPr lang="en-US" dirty="0"/>
              <a:t>One data is available into an ETL HDFS instance it is then replicated to two </a:t>
            </a:r>
            <a:r>
              <a:rPr lang="en-US" dirty="0" err="1"/>
              <a:t>Hadoop</a:t>
            </a:r>
            <a:r>
              <a:rPr lang="en-US" dirty="0"/>
              <a:t> instances one for development and other for production.</a:t>
            </a:r>
          </a:p>
          <a:p>
            <a:r>
              <a:rPr lang="en-US" dirty="0"/>
              <a:t>Shared in library which stores process of prototyping  with our data, user-defined function is called </a:t>
            </a:r>
            <a:r>
              <a:rPr lang="en-US" dirty="0" err="1"/>
              <a:t>DataFU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46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4574543" y="810467"/>
            <a:ext cx="26629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cap="none" spc="0" dirty="0">
                <a:ln/>
                <a:effectLst/>
              </a:rPr>
              <a:t>INGRESS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F772E-67C1-F047-934B-DA244BC2AFBD}"/>
              </a:ext>
            </a:extLst>
          </p:cNvPr>
          <p:cNvSpPr txBox="1"/>
          <p:nvPr/>
        </p:nvSpPr>
        <p:spPr>
          <a:xfrm>
            <a:off x="1175656" y="1935678"/>
            <a:ext cx="83602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 two forms: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data -  information about users, companies, connections and other primary site data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 data – stream of immutable activities or occurrences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 : logs of page views, search queries and clicks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Diverse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schemas change rapidly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Monitoring and validating data quality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3297502" y="767730"/>
            <a:ext cx="23670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cap="none" spc="0" dirty="0">
                <a:ln/>
                <a:effectLst/>
              </a:rPr>
              <a:t>KAFKA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F772E-67C1-F047-934B-DA244BC2AFBD}"/>
              </a:ext>
            </a:extLst>
          </p:cNvPr>
          <p:cNvSpPr txBox="1"/>
          <p:nvPr/>
        </p:nvSpPr>
        <p:spPr>
          <a:xfrm>
            <a:off x="629392" y="1598727"/>
            <a:ext cx="8265226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Distributed publish-subscribe system that persists messages in a write-ahead log, partitioned and distributed over multiple brokers.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Lets publishers to add records to a log called as a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multiple subscribers as there are many different subscribing systems.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Zookeeper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 highly available distributed synchronization service to redistribute load when number of consumers changes.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D1D73-F365-4A43-935A-CE14E6DF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18" y="1258784"/>
            <a:ext cx="3016332" cy="42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3378541" y="750601"/>
            <a:ext cx="4176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cap="none" spc="0" dirty="0">
                <a:ln/>
                <a:effectLst/>
              </a:rPr>
              <a:t>Data Evolution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47330-6AF4-0A45-8C5F-511EBDA4CD40}"/>
              </a:ext>
            </a:extLst>
          </p:cNvPr>
          <p:cNvSpPr txBox="1"/>
          <p:nvPr/>
        </p:nvSpPr>
        <p:spPr>
          <a:xfrm>
            <a:off x="1056903" y="1520042"/>
            <a:ext cx="7374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:</a:t>
            </a:r>
            <a:r>
              <a:rPr lang="en-US" dirty="0"/>
              <a:t> </a:t>
            </a:r>
          </a:p>
          <a:p>
            <a:r>
              <a:rPr lang="en-US" dirty="0"/>
              <a:t>LinkedIn had to manually intervene to issue schema changes.</a:t>
            </a:r>
          </a:p>
          <a:p>
            <a:endParaRPr lang="en-US" dirty="0"/>
          </a:p>
          <a:p>
            <a:r>
              <a:rPr lang="en-US" b="1" dirty="0"/>
              <a:t>Solutions: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data streams in whatever form they appear such as unstructured data.</a:t>
            </a:r>
          </a:p>
          <a:p>
            <a:r>
              <a:rPr lang="en-US" b="1" i="1" dirty="0"/>
              <a:t>Challenge:</a:t>
            </a:r>
            <a:r>
              <a:rPr lang="en-US" dirty="0"/>
              <a:t> Jobs that process have no guarantee on what may change in their feed. Might break any consumer data.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Manually map the source data  to a stable schema and perform necessary transformations.</a:t>
            </a:r>
          </a:p>
          <a:p>
            <a:r>
              <a:rPr lang="en-US" b="1" i="1" dirty="0"/>
              <a:t>Challenge:</a:t>
            </a:r>
            <a:r>
              <a:rPr lang="en-US" dirty="0"/>
              <a:t> Extremely difficult to manage thousands of data sources and data transformations.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D5C81-C05A-6A45-8B0E-11B6930E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52" y="1894161"/>
            <a:ext cx="3764478" cy="29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5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415609" y="1031657"/>
            <a:ext cx="10331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cap="none" spc="0" dirty="0">
                <a:ln/>
                <a:effectLst/>
              </a:rPr>
              <a:t>LinkedIn’s solution for Data Evolution </a:t>
            </a:r>
          </a:p>
          <a:p>
            <a:pPr algn="ctr"/>
            <a:r>
              <a:rPr lang="en-US" sz="3600" cap="none" spc="0" dirty="0">
                <a:ln/>
                <a:effectLst/>
              </a:rPr>
              <a:t>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1905B-068D-9F43-9B3C-D68C5A9E3AF1}"/>
              </a:ext>
            </a:extLst>
          </p:cNvPr>
          <p:cNvSpPr txBox="1"/>
          <p:nvPr/>
        </p:nvSpPr>
        <p:spPr>
          <a:xfrm>
            <a:off x="1294411" y="2422567"/>
            <a:ext cx="7374576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Schema registry</a:t>
            </a:r>
            <a:r>
              <a:rPr lang="en-US" dirty="0"/>
              <a:t>:  Schema with each topic.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data is published with incompatible schema, it’s rejected.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schema is compatible, it evolves automatically.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is done both at compile and runtime.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LinkedIn serialization format - Avro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1E5C7-E9DC-0B4F-A22D-D597F7FB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6" y="2422568"/>
            <a:ext cx="2660073" cy="25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4027115" y="912904"/>
            <a:ext cx="40190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cap="none" spc="0" dirty="0">
                <a:ln/>
                <a:effectLst/>
              </a:rPr>
              <a:t>Hadoop 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1905B-068D-9F43-9B3C-D68C5A9E3AF1}"/>
              </a:ext>
            </a:extLst>
          </p:cNvPr>
          <p:cNvSpPr txBox="1"/>
          <p:nvPr/>
        </p:nvSpPr>
        <p:spPr>
          <a:xfrm>
            <a:off x="1330037" y="1971305"/>
            <a:ext cx="9797142" cy="34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Map-only job: Reads data from log for every topic and checks for any new topics.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Starts mapper tasks, evenly distributes the HDFS partitions, pulls data into partitions and registers with LinkedIn systems.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Runs every ten minutes on a dedicated ETL Hadoop cluster.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Load balancing is done.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Once data is available in ETL cluster, it is copied to production and development Hadoop clusters.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0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296883" y="984155"/>
            <a:ext cx="484513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dirty="0">
                <a:ln/>
              </a:rPr>
              <a:t>Continued…</a:t>
            </a:r>
            <a:endParaRPr lang="en-US" sz="4400" cap="none" spc="0" dirty="0">
              <a:ln/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1905B-068D-9F43-9B3C-D68C5A9E3AF1}"/>
              </a:ext>
            </a:extLst>
          </p:cNvPr>
          <p:cNvSpPr txBox="1"/>
          <p:nvPr/>
        </p:nvSpPr>
        <p:spPr>
          <a:xfrm>
            <a:off x="938150" y="1603170"/>
            <a:ext cx="1056904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Aggregator job: combines and </a:t>
            </a:r>
            <a:r>
              <a:rPr lang="en-US" dirty="0" err="1"/>
              <a:t>dedups</a:t>
            </a:r>
            <a:r>
              <a:rPr lang="en-US" dirty="0"/>
              <a:t> data daily into another HDFS location – reduces small files which reduces HDFS </a:t>
            </a:r>
            <a:r>
              <a:rPr lang="en-US" dirty="0" err="1"/>
              <a:t>Namenode</a:t>
            </a:r>
            <a:r>
              <a:rPr lang="en-US" dirty="0"/>
              <a:t> memory pressure.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/>
              <a:t>Two Kafka clusters: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Primary:</a:t>
            </a:r>
            <a:r>
              <a:rPr lang="en-US" dirty="0"/>
              <a:t> used for production and consumption.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Secondary:</a:t>
            </a:r>
            <a:r>
              <a:rPr lang="en-US" dirty="0"/>
              <a:t> clone of the first cluster. Used for offline prototyping and data loading.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They are in sync via mirroring process supported by Kafka.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3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2660071" y="865402"/>
            <a:ext cx="69826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cap="none" spc="0" dirty="0">
                <a:ln/>
                <a:effectLst/>
              </a:rPr>
              <a:t>Some numbers…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1905B-068D-9F43-9B3C-D68C5A9E3AF1}"/>
              </a:ext>
            </a:extLst>
          </p:cNvPr>
          <p:cNvSpPr txBox="1"/>
          <p:nvPr/>
        </p:nvSpPr>
        <p:spPr>
          <a:xfrm>
            <a:off x="1413162" y="1634843"/>
            <a:ext cx="822960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Kafka maintains: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100TB of compressed data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300 Topics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billion writes each day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200 thousand messages per second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Dozens of subscribers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Delivers 55 billion messages each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422958-0A0D-A346-8650-29480D38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31" y="2476309"/>
            <a:ext cx="4215741" cy="28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479B-583A-6C43-B172-DF4CDA8D2D29}"/>
              </a:ext>
            </a:extLst>
          </p:cNvPr>
          <p:cNvSpPr/>
          <p:nvPr/>
        </p:nvSpPr>
        <p:spPr>
          <a:xfrm>
            <a:off x="4061361" y="817901"/>
            <a:ext cx="33250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cap="none" spc="0" dirty="0">
                <a:ln/>
                <a:effectLst/>
              </a:rPr>
              <a:t>Monitoring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D5618-80F6-E64A-ADEB-F1EF82BBAD40}"/>
              </a:ext>
            </a:extLst>
          </p:cNvPr>
          <p:cNvSpPr txBox="1"/>
          <p:nvPr/>
        </p:nvSpPr>
        <p:spPr>
          <a:xfrm>
            <a:off x="1151907" y="1753597"/>
            <a:ext cx="1016527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Audit trail is done by producers, brokers, consumers, Hadoop clusters.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Audit data contains: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Topic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Machine name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Logical processing tier the machine belongs to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Predetermined time window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Number of events seen by particular machine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audit data is aggregated to check all events published reached all consumers.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Auditing is done continuously and alert is sent if completeness is not reached in time.</a:t>
            </a:r>
          </a:p>
        </p:txBody>
      </p:sp>
    </p:spTree>
    <p:extLst>
      <p:ext uri="{BB962C8B-B14F-4D97-AF65-F5344CB8AC3E}">
        <p14:creationId xmlns:p14="http://schemas.microsoft.com/office/powerpoint/2010/main" val="282987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397" y="1744258"/>
            <a:ext cx="9603275" cy="32945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use of large-scale data mining and has proliferated through some technologies such as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This paper presents LinkedIn’s </a:t>
            </a:r>
            <a:r>
              <a:rPr lang="en-US" dirty="0" err="1"/>
              <a:t>Hadoop</a:t>
            </a:r>
            <a:r>
              <a:rPr lang="en-US" dirty="0"/>
              <a:t>-based analytics stack </a:t>
            </a:r>
          </a:p>
          <a:p>
            <a:r>
              <a:rPr lang="en-US" dirty="0"/>
              <a:t>The solution for “Last Mile” and providing a rich developer ecosystem</a:t>
            </a:r>
          </a:p>
          <a:p>
            <a:r>
              <a:rPr lang="en-US" dirty="0"/>
              <a:t>Solution is that these distributed system concerns are completely abstracted away from researchers.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39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FC78-4C3B-8142-A168-17EE4D6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D513-04FD-BE44-88F7-0EE62EE8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15044"/>
            <a:ext cx="9603275" cy="3851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stored on HDFS is processed by numerous chained MapReduce jobs that form a workflow, a directed acyclic graph of dependencies.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Workflows are built using a variety of available tools for the Hadoop ecosystem(Hive, Pig, and native MapReduce are the three primary processing interfaces)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support data interoperability, Avro is used as the serialization format</a:t>
            </a:r>
          </a:p>
        </p:txBody>
      </p:sp>
    </p:spTree>
    <p:extLst>
      <p:ext uri="{BB962C8B-B14F-4D97-AF65-F5344CB8AC3E}">
        <p14:creationId xmlns:p14="http://schemas.microsoft.com/office/powerpoint/2010/main" val="414405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39F-BAE1-0645-8838-BE10FF69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Avro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B5F0-4960-B741-8E66-FCE5FD21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Avro</a:t>
            </a:r>
            <a:r>
              <a:rPr lang="en-US" dirty="0"/>
              <a:t> is a remote procedure call  and data serialization framework developed within Apache's Hadoop project. </a:t>
            </a:r>
          </a:p>
          <a:p>
            <a:r>
              <a:rPr lang="en-US" dirty="0"/>
              <a:t>It uses JSON for defining data types and protocols, and serializes data in a compact binary format.</a:t>
            </a:r>
          </a:p>
          <a:p>
            <a:r>
              <a:rPr lang="en-US" dirty="0"/>
              <a:t> Its primary use is in apache </a:t>
            </a:r>
            <a:r>
              <a:rPr lang="en-US" dirty="0" err="1"/>
              <a:t>hadoop</a:t>
            </a:r>
            <a:r>
              <a:rPr lang="en-US" dirty="0"/>
              <a:t>, where it can provide both a serialization format for persistent data, and a wire format for communication between Hadoop nodes, and from client programs to the Hadoop services.</a:t>
            </a:r>
          </a:p>
          <a:p>
            <a:r>
              <a:rPr lang="en-US" dirty="0"/>
              <a:t>Over time,  workflows implementing common functionality, could easily be extracted out as a library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8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1C01-0A79-3744-9BE3-791CCF21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796C7F-D3E9-1841-8595-09D7A1014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5170" y="1869754"/>
            <a:ext cx="4292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60F5-FBEB-CF48-A517-437B79FE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BA9E-9A07-FF46-99AA-950C47A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Apache Kafka</a:t>
            </a:r>
            <a:r>
              <a:rPr lang="en-US" dirty="0"/>
              <a:t> is an open-source stream processing software platform developed by the apache software foundation written in </a:t>
            </a:r>
            <a:r>
              <a:rPr lang="en-US" dirty="0" err="1"/>
              <a:t>scala</a:t>
            </a:r>
            <a:r>
              <a:rPr lang="en-US" dirty="0"/>
              <a:t> and java.</a:t>
            </a:r>
          </a:p>
          <a:p>
            <a:r>
              <a:rPr lang="en-US" dirty="0"/>
              <a:t>  aims to provide a unified, high-throughput, low-latency platform for handling real-time data feeds</a:t>
            </a:r>
          </a:p>
          <a:p>
            <a:r>
              <a:rPr lang="en-US" dirty="0"/>
              <a:t>Kafka stores key-value messages which come from arbitrarily many processes called "producers”</a:t>
            </a:r>
          </a:p>
          <a:p>
            <a:r>
              <a:rPr lang="en-US" dirty="0"/>
              <a:t>The data can thereby be partitioned in different "partitions" within different "topics". Within a partition messages are strictly ordered by their offsets</a:t>
            </a:r>
          </a:p>
          <a:p>
            <a:r>
              <a:rPr lang="en-US" dirty="0"/>
              <a:t>"consumers" can read messages from partitions.</a:t>
            </a:r>
          </a:p>
        </p:txBody>
      </p:sp>
    </p:spTree>
    <p:extLst>
      <p:ext uri="{BB962C8B-B14F-4D97-AF65-F5344CB8AC3E}">
        <p14:creationId xmlns:p14="http://schemas.microsoft.com/office/powerpoint/2010/main" val="92870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6892-9417-104D-A312-A41530FD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4B2A-2016-2443-8E68-2A05AFDE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case of Hive, we create partitions for every event data topic during the data pull, thereby allowing users to run queries within partitions</a:t>
            </a:r>
          </a:p>
          <a:p>
            <a:r>
              <a:rPr lang="en-US" dirty="0"/>
              <a:t>A wrapper helps restrict data in Pig and native MapReduce, being read to a certain time range based on parameters specified</a:t>
            </a:r>
          </a:p>
          <a:p>
            <a:r>
              <a:rPr lang="en-US" dirty="0"/>
              <a:t> To manage these workflows, LinkedIn uses Azkaban, an open source workflow scheduler as these workflows can get fairly complex</a:t>
            </a:r>
          </a:p>
          <a:p>
            <a:r>
              <a:rPr lang="en-US" dirty="0"/>
              <a:t>LinkedIn maintains three Azkaban instances, one corresponding to each of our Hadoop environments</a:t>
            </a:r>
          </a:p>
        </p:txBody>
      </p:sp>
    </p:spTree>
    <p:extLst>
      <p:ext uri="{BB962C8B-B14F-4D97-AF65-F5344CB8AC3E}">
        <p14:creationId xmlns:p14="http://schemas.microsoft.com/office/powerpoint/2010/main" val="348719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830C-DF86-5A46-86BE-B4A0892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2931-8D00-1840-93B7-332BA499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result of these workflows are usually pushed to other systems, either back for online serving or as a derived data-set for further consumption</a:t>
            </a:r>
          </a:p>
          <a:p>
            <a:r>
              <a:rPr lang="en-US" dirty="0"/>
              <a:t>This is achieved by the workflows adding an extra job(consisting of a simple 1-line command for data deployment.) at the end of their pipeline for data delivery out of Hadoop.</a:t>
            </a:r>
          </a:p>
          <a:p>
            <a:r>
              <a:rPr lang="en-US" dirty="0"/>
              <a:t>There are three main mechanisms available depending on the needs of the application: </a:t>
            </a:r>
          </a:p>
          <a:p>
            <a:r>
              <a:rPr lang="en-US" dirty="0"/>
              <a:t>Key-value: the derived data can be accessed as an associative array or collection of associative arrays;</a:t>
            </a:r>
          </a:p>
          <a:p>
            <a:r>
              <a:rPr lang="en-US" dirty="0"/>
              <a:t> Streams: data is published as a change-log of data tuples; </a:t>
            </a:r>
          </a:p>
          <a:p>
            <a:r>
              <a:rPr lang="en-US" dirty="0"/>
              <a:t>OLAP: data is transformed offline into multi-dimensional cubes for later online analytical queries</a:t>
            </a:r>
          </a:p>
        </p:txBody>
      </p:sp>
    </p:spTree>
    <p:extLst>
      <p:ext uri="{BB962C8B-B14F-4D97-AF65-F5344CB8AC3E}">
        <p14:creationId xmlns:p14="http://schemas.microsoft.com/office/powerpoint/2010/main" val="265982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977-8E33-644A-8DB1-4B616440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AFA5-357D-7B4C-9EA7-E7EB7E65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08631"/>
            <a:ext cx="10353170" cy="364714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Key-value is the most frequently used vehicle of transport from Hadoop at LinkedIn and is made possible by the use of Voldemort.</a:t>
            </a:r>
          </a:p>
          <a:p>
            <a:pPr marL="0" indent="0">
              <a:buNone/>
            </a:pP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Voldemort is a distributed key-value store akin to Amazon’s Dynamo with a simple get(key) and put(key, value) interface.</a:t>
            </a:r>
          </a:p>
          <a:p>
            <a:pPr marL="0" indent="0">
              <a:buNone/>
            </a:pP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Voldemort was initially built for read-write traffic patterns with its core single node storage engine using either MySQL or Berkeley DB (BDB) </a:t>
            </a:r>
          </a:p>
          <a:p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2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A45A-D2A0-E942-A24F-4A996F40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45" y="1376122"/>
            <a:ext cx="9603275" cy="3294576"/>
          </a:xfrm>
        </p:spPr>
        <p:txBody>
          <a:bodyPr/>
          <a:lstStyle/>
          <a:p>
            <a:r>
              <a:rPr lang="en-US" dirty="0"/>
              <a:t>Initial prototype would build </a:t>
            </a:r>
            <a:r>
              <a:rPr lang="en-US" dirty="0" err="1"/>
              <a:t>MyISAM</a:t>
            </a:r>
            <a:r>
              <a:rPr lang="en-US" dirty="0"/>
              <a:t>, one of the storage engines of MySQL , database files on a per-partition basis as the last MapReduce job in a workflow, and then copy the data over into HDFS. </a:t>
            </a:r>
          </a:p>
          <a:p>
            <a:r>
              <a:rPr lang="en-US" dirty="0"/>
              <a:t>Voldemort would then pull these files into a separate store directory and change the “table view” serving the requests to the new directory (not scalable due to copy cost)</a:t>
            </a:r>
          </a:p>
          <a:p>
            <a:r>
              <a:rPr lang="en-US" dirty="0"/>
              <a:t> introduced a custom storage engine tailored to HDFS to solve the copy problem (chunk set)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2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D30-1EFA-AE4D-A75A-4E8CEE01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8632-6A05-164F-A5CF-E6EE2C95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index file is a compact structure containing a hash of the key followed by the offset to the corresponding value in the data file </a:t>
            </a:r>
          </a:p>
          <a:p>
            <a:r>
              <a:rPr lang="en-US" dirty="0"/>
              <a:t>A MapReduce job takes as its input a dataset and finally emits these chunk sets into individual Voldemort node-specific directories </a:t>
            </a:r>
          </a:p>
          <a:p>
            <a:r>
              <a:rPr lang="en-US" dirty="0"/>
              <a:t>On the Voldemort side, configurable number of versioned </a:t>
            </a:r>
            <a:r>
              <a:rPr lang="en-US" dirty="0" err="1"/>
              <a:t>directo</a:t>
            </a:r>
            <a:r>
              <a:rPr lang="en-US" dirty="0"/>
              <a:t>- </a:t>
            </a:r>
            <a:r>
              <a:rPr lang="en-US" dirty="0" err="1"/>
              <a:t>ries</a:t>
            </a:r>
            <a:r>
              <a:rPr lang="en-US" dirty="0"/>
              <a:t> are maintained on a per-store basis with just one version serving live requests while others acting as backups </a:t>
            </a:r>
          </a:p>
          <a:p>
            <a:r>
              <a:rPr lang="en-US" dirty="0"/>
              <a:t>After generating new chunk sets on Hadoop, Voldemort nodes pull their corresponding chunk sets in parallel into new versioned directories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C5F9-6FBC-2F42-9AC2-3178408C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DBBA-B34A-6B41-93A1-92DA129D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 can throttle the data being fetched. A check is also performed with pre-generated check- sums to verify integrity of pulled data </a:t>
            </a:r>
          </a:p>
          <a:p>
            <a:r>
              <a:rPr lang="en-US" dirty="0"/>
              <a:t> chunk set files of the current live directory are closed and the indexes in the new chunk sets are memory mapped, relying on the operating system’s page cache </a:t>
            </a:r>
          </a:p>
          <a:p>
            <a:r>
              <a:rPr lang="en-US" dirty="0"/>
              <a:t>This complete chunk generation, pull, and swap operation is abstracted into a single line Pig </a:t>
            </a:r>
            <a:r>
              <a:rPr lang="en-US" i="1" dirty="0" err="1"/>
              <a:t>StoreFunc</a:t>
            </a:r>
            <a:r>
              <a:rPr lang="en-US" i="1" dirty="0"/>
              <a:t> </a:t>
            </a:r>
            <a:r>
              <a:rPr lang="en-US" dirty="0"/>
              <a:t>that is added by the user to the last job of their workflow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64" y="112253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What is “last Mile”?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terms it is dedicated to help the local retail stores to compete with today's technology driven economy.</a:t>
            </a:r>
          </a:p>
          <a:p>
            <a:r>
              <a:rPr lang="en-US" dirty="0"/>
              <a:t>Main goal:  To make customers and retail stores  closer by bridging between digital and physical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129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D543AB-5769-4A77-9E50-B4BC36AD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2" y="1104405"/>
            <a:ext cx="10826210" cy="442419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Streams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The second outlet for derived data generated in Hadoop is as a stream back into Kafka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useful for applications that need a change log of the underlying data  implemented as a </a:t>
            </a:r>
            <a:r>
              <a:rPr lang="en-US" dirty="0" err="1"/>
              <a:t>HadoopOutputFormat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published as a change-log of data tuples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script to push a stream of session-based page-views </a:t>
            </a:r>
          </a:p>
          <a:p>
            <a:pPr algn="l"/>
            <a:r>
              <a:rPr lang="en-US" dirty="0"/>
              <a:t>sessions = FOREACH pageviews GENERATE </a:t>
            </a:r>
            <a:r>
              <a:rPr lang="en-US" dirty="0" err="1"/>
              <a:t>Sessionize</a:t>
            </a:r>
            <a:r>
              <a:rPr lang="en-US" dirty="0"/>
              <a:t>(*);STORE sessions INTO ’</a:t>
            </a:r>
            <a:r>
              <a:rPr lang="en-US" dirty="0" err="1"/>
              <a:t>kafka</a:t>
            </a:r>
            <a:r>
              <a:rPr lang="en-US" dirty="0"/>
              <a:t>://</a:t>
            </a:r>
            <a:r>
              <a:rPr lang="en-US" dirty="0" err="1"/>
              <a:t>kafka-url</a:t>
            </a:r>
            <a:r>
              <a:rPr lang="en-US" dirty="0"/>
              <a:t>’ </a:t>
            </a:r>
            <a:r>
              <a:rPr lang="en-US" dirty="0" err="1"/>
              <a:t>USINGStreams</a:t>
            </a:r>
            <a:r>
              <a:rPr lang="en-US" dirty="0"/>
              <a:t>(’topic=</a:t>
            </a:r>
            <a:r>
              <a:rPr lang="en-US" dirty="0" err="1"/>
              <a:t>SessionizedPageViewEvent</a:t>
            </a:r>
            <a:r>
              <a:rPr lang="en-US" dirty="0"/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30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7D9A-B21C-471E-9B69-9EAAE31B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890648"/>
            <a:ext cx="4557933" cy="124295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OLAP</a:t>
            </a:r>
            <a:r>
              <a:rPr lang="en-US" sz="2000" dirty="0"/>
              <a:t>: data is transformed offline into multi-dimensional </a:t>
            </a:r>
            <a:br>
              <a:rPr lang="en-US" sz="2000" dirty="0"/>
            </a:br>
            <a:r>
              <a:rPr lang="en-US" sz="2000" dirty="0"/>
              <a:t>cubes for later online analytical queries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12D0-3E72-4FE0-8226-FE2A4C71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932" y="2133600"/>
            <a:ext cx="471192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LinkedIn has many analytical insight products such as </a:t>
            </a:r>
            <a:r>
              <a:rPr lang="en-US" i="1" dirty="0">
                <a:hlinkClick r:id="rId2"/>
              </a:rPr>
              <a:t>"Who's Viewed My Profile?“</a:t>
            </a:r>
            <a:r>
              <a:rPr lang="en-US" i="1" dirty="0"/>
              <a:t> </a:t>
            </a:r>
            <a:r>
              <a:rPr lang="en-US" dirty="0"/>
              <a:t>and </a:t>
            </a:r>
            <a:r>
              <a:rPr lang="en-US" i="1" dirty="0"/>
              <a:t>"Who's Viewed This Job?"</a:t>
            </a:r>
            <a:r>
              <a:rPr lang="en-US" dirty="0"/>
              <a:t>. </a:t>
            </a:r>
          </a:p>
          <a:p>
            <a:r>
              <a:rPr lang="en-US" dirty="0"/>
              <a:t>these are </a:t>
            </a:r>
            <a:r>
              <a:rPr lang="en-US" i="1" dirty="0"/>
              <a:t>multidimensional</a:t>
            </a:r>
            <a:r>
              <a:rPr lang="en-US" dirty="0"/>
              <a:t> queries. For example, </a:t>
            </a:r>
            <a:r>
              <a:rPr lang="en-US" i="1" dirty="0"/>
              <a:t>"Who's Viewed My Profile?"</a:t>
            </a:r>
            <a:r>
              <a:rPr lang="en-US" dirty="0"/>
              <a:t> takes someone's profile views and breaks them down by industry, geography, company, school, </a:t>
            </a:r>
            <a:r>
              <a:rPr lang="en-US" dirty="0" err="1"/>
              <a:t>etc</a:t>
            </a:r>
            <a:r>
              <a:rPr lang="en-US" dirty="0"/>
              <a:t> to show the people who viewed their profiles</a:t>
            </a:r>
          </a:p>
          <a:p>
            <a:r>
              <a:rPr lang="en-US" dirty="0">
                <a:solidFill>
                  <a:srgbClr val="4C4C4C"/>
                </a:solidFill>
                <a:latin typeface="Helvetica" panose="020B0604020202020204" pitchFamily="34" charset="0"/>
              </a:rPr>
              <a:t>Problem: A system  that can answer these queries in milliseconds across 175+ million members. </a:t>
            </a:r>
          </a:p>
          <a:p>
            <a:endParaRPr lang="en-US" dirty="0"/>
          </a:p>
        </p:txBody>
      </p:sp>
      <p:pic>
        <p:nvPicPr>
          <p:cNvPr id="4" name="Picture 2" descr="wvmp.png (598Ã663)">
            <a:extLst>
              <a:ext uri="{FF2B5EF4-FFF2-40B4-BE49-F238E27FC236}">
                <a16:creationId xmlns:a16="http://schemas.microsoft.com/office/drawing/2014/main" id="{739E7789-F9B3-42A7-B831-6DA031E0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839" y="498763"/>
            <a:ext cx="5695950" cy="54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C7C0D8-A9C9-4A81-A9D2-0D2F744113E0}"/>
              </a:ext>
            </a:extLst>
          </p:cNvPr>
          <p:cNvSpPr/>
          <p:nvPr/>
        </p:nvSpPr>
        <p:spPr>
          <a:xfrm>
            <a:off x="5495777" y="6137318"/>
            <a:ext cx="81358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Reference:https</a:t>
            </a:r>
            <a:r>
              <a:rPr lang="en-US" sz="1100" dirty="0"/>
              <a:t>://engineering.linkedin.com/olap/avatara-olap-web-scale-analytics-products</a:t>
            </a:r>
          </a:p>
        </p:txBody>
      </p:sp>
    </p:spTree>
    <p:extLst>
      <p:ext uri="{BB962C8B-B14F-4D97-AF65-F5344CB8AC3E}">
        <p14:creationId xmlns:p14="http://schemas.microsoft.com/office/powerpoint/2010/main" val="3954901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23D5-72A9-476E-ADAC-EB0FE157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57" y="1540189"/>
            <a:ext cx="961954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Avatara</a:t>
            </a:r>
            <a:r>
              <a:rPr lang="en-US" sz="1800" dirty="0"/>
              <a:t> is LinkedIn's scalable, low latency, and highly-available OLAP system for "</a:t>
            </a:r>
            <a:r>
              <a:rPr lang="en-US" sz="1800" dirty="0" err="1"/>
              <a:t>sharded</a:t>
            </a:r>
            <a:r>
              <a:rPr lang="en-US" sz="1800" dirty="0"/>
              <a:t>" multi-dimensional queries in the time constraints of a request/response loop. It has been successfully powering </a:t>
            </a:r>
            <a:r>
              <a:rPr lang="en-US" sz="1800" i="1" dirty="0"/>
              <a:t>"Who's Viewed My Profile?"</a:t>
            </a:r>
            <a:r>
              <a:rPr lang="en-US" sz="1800" dirty="0"/>
              <a:t> and other analytical products</a:t>
            </a:r>
          </a:p>
          <a:p>
            <a:pPr marL="0" indent="0">
              <a:buNone/>
            </a:pPr>
            <a:r>
              <a:rPr lang="en-US" sz="1800" dirty="0" err="1"/>
              <a:t>Avatara</a:t>
            </a:r>
            <a:r>
              <a:rPr lang="en-US" sz="1800" dirty="0"/>
              <a:t> consists of two components:</a:t>
            </a:r>
          </a:p>
          <a:p>
            <a:pPr lvl="1"/>
            <a:r>
              <a:rPr lang="en-US" dirty="0"/>
              <a:t>  An offline engine that computes cubes in batch</a:t>
            </a:r>
          </a:p>
          <a:p>
            <a:pPr lvl="1"/>
            <a:r>
              <a:rPr lang="en-US" dirty="0"/>
              <a:t>  An online engine that serves queries in real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981A1-182D-4762-A17C-91269DD7F45C}"/>
              </a:ext>
            </a:extLst>
          </p:cNvPr>
          <p:cNvSpPr/>
          <p:nvPr/>
        </p:nvSpPr>
        <p:spPr>
          <a:xfrm>
            <a:off x="1237957" y="9586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Avatara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32070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.png (1123Ã615)">
            <a:extLst>
              <a:ext uri="{FF2B5EF4-FFF2-40B4-BE49-F238E27FC236}">
                <a16:creationId xmlns:a16="http://schemas.microsoft.com/office/drawing/2014/main" id="{5FA5E22A-C08F-4166-ABED-22C0B9EF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16" y="1048391"/>
            <a:ext cx="5295567" cy="448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ABA0ED-4319-4068-B6DD-AE8F65B3C00B}"/>
              </a:ext>
            </a:extLst>
          </p:cNvPr>
          <p:cNvSpPr/>
          <p:nvPr/>
        </p:nvSpPr>
        <p:spPr>
          <a:xfrm>
            <a:off x="783102" y="1218115"/>
            <a:ext cx="560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The pipeline preprocess raw data as needed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Projects out dimensions of interest,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Performs user-defined joins,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Transforms the data to cubes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D1AD8-DD7B-4C9A-93C3-3C184222FA02}"/>
              </a:ext>
            </a:extLst>
          </p:cNvPr>
          <p:cNvSpPr/>
          <p:nvPr/>
        </p:nvSpPr>
        <p:spPr>
          <a:xfrm>
            <a:off x="515816" y="2828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The result of the batch engine is a set of </a:t>
            </a:r>
            <a:r>
              <a:rPr lang="en-US" altLang="en-US" dirty="0" err="1">
                <a:solidFill>
                  <a:srgbClr val="4C4C4C"/>
                </a:solidFill>
                <a:latin typeface="Helvetica" panose="020B0604020202020204" pitchFamily="34" charset="0"/>
              </a:rPr>
              <a:t>sharded</a:t>
            </a: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 small cubes, represented by key-value pairs</a:t>
            </a: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F8389-2E57-4BA0-9973-96A605517059}"/>
              </a:ext>
            </a:extLst>
          </p:cNvPr>
          <p:cNvSpPr/>
          <p:nvPr/>
        </p:nvSpPr>
        <p:spPr>
          <a:xfrm>
            <a:off x="736210" y="4167664"/>
            <a:ext cx="5875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The online query engine retrieves and processes data from Voldemort, returning results back to the client.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C4C4C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6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3D581-5DAD-4419-9D3E-C9E4C28D6491}"/>
              </a:ext>
            </a:extLst>
          </p:cNvPr>
          <p:cNvSpPr/>
          <p:nvPr/>
        </p:nvSpPr>
        <p:spPr>
          <a:xfrm>
            <a:off x="5960012" y="564759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/>
              <a:t>Reference:https</a:t>
            </a:r>
            <a:r>
              <a:rPr lang="en-US" sz="1100" dirty="0"/>
              <a:t>://www.linkedin.com/pulse/reinventing-people-you-may-know-linkedin-mitul-tiwari/</a:t>
            </a:r>
          </a:p>
        </p:txBody>
      </p:sp>
    </p:spTree>
    <p:extLst>
      <p:ext uri="{BB962C8B-B14F-4D97-AF65-F5344CB8AC3E}">
        <p14:creationId xmlns:p14="http://schemas.microsoft.com/office/powerpoint/2010/main" val="1594429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01C0-F454-425F-B608-2768D1D6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65980"/>
            <a:ext cx="8915400" cy="4506351"/>
          </a:xfrm>
        </p:spPr>
        <p:txBody>
          <a:bodyPr>
            <a:noAutofit/>
          </a:bodyPr>
          <a:lstStyle/>
          <a:p>
            <a:r>
              <a:rPr lang="en-US" sz="1800" b="1" dirty="0"/>
              <a:t>APPLICATIONS </a:t>
            </a:r>
          </a:p>
          <a:p>
            <a:pPr marL="0" indent="0">
              <a:buNone/>
            </a:pPr>
            <a:r>
              <a:rPr lang="en-US" sz="1800" dirty="0"/>
              <a:t>Most features at LinkedIn rely on this data pipeline either explicitly(data being the product), or implicitly (derived data infusing into the application). </a:t>
            </a:r>
          </a:p>
          <a:p>
            <a:pPr marL="0" indent="0">
              <a:buNone/>
            </a:pPr>
            <a:r>
              <a:rPr lang="en-US" sz="1800" dirty="0"/>
              <a:t>Many applications use Kafka ingress flow and use Azkaban as their workflow and dependency</a:t>
            </a:r>
          </a:p>
          <a:p>
            <a:endParaRPr lang="en-US" sz="1800" dirty="0"/>
          </a:p>
          <a:p>
            <a:r>
              <a:rPr lang="en-US" sz="1800" b="1" dirty="0"/>
              <a:t>Key-value</a:t>
            </a:r>
          </a:p>
          <a:p>
            <a:pPr marL="0" indent="0">
              <a:buNone/>
            </a:pPr>
            <a:r>
              <a:rPr lang="en-US" sz="1800" dirty="0"/>
              <a:t>egress mechanism from Hadoop. Key-value access using Voldemort is the most common </a:t>
            </a:r>
          </a:p>
          <a:p>
            <a:pPr marL="0" indent="0">
              <a:buNone/>
            </a:pPr>
            <a:r>
              <a:rPr lang="en-US" sz="1800" dirty="0"/>
              <a:t> Over 40 different products use this mechanism and it accounts for approximately 70% of all Hadoop data deployments at LinkedIn</a:t>
            </a:r>
          </a:p>
        </p:txBody>
      </p:sp>
    </p:spTree>
    <p:extLst>
      <p:ext uri="{BB962C8B-B14F-4D97-AF65-F5344CB8AC3E}">
        <p14:creationId xmlns:p14="http://schemas.microsoft.com/office/powerpoint/2010/main" val="731837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77F7-3E76-486F-834E-2E94515B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54" y="1018005"/>
            <a:ext cx="10566009" cy="2241231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+mn-lt"/>
              </a:rPr>
              <a:t>People You May Know (PYMK):  </a:t>
            </a:r>
            <a:br>
              <a:rPr lang="en-US" sz="2200" b="1" i="0" dirty="0">
                <a:effectLst/>
                <a:latin typeface="+mn-lt"/>
              </a:rPr>
            </a:br>
            <a:br>
              <a:rPr lang="en-US" sz="2200" b="1" i="0" dirty="0">
                <a:effectLst/>
                <a:latin typeface="+mn-lt"/>
              </a:rPr>
            </a:br>
            <a:r>
              <a:rPr lang="en-US" sz="1800" dirty="0">
                <a:latin typeface="+mn-lt"/>
              </a:rPr>
              <a:t>R</a:t>
            </a:r>
            <a:r>
              <a:rPr lang="en-US" sz="1800" b="0" i="0" dirty="0">
                <a:effectLst/>
                <a:latin typeface="+mn-lt"/>
              </a:rPr>
              <a:t>ecommends other people to connect with allowing members to </a:t>
            </a:r>
            <a:br>
              <a:rPr lang="en-US" sz="1800" b="0" i="0" dirty="0">
                <a:effectLst/>
                <a:latin typeface="+mn-lt"/>
              </a:rPr>
            </a:br>
            <a:r>
              <a:rPr lang="en-US" sz="1800" b="0" i="0" dirty="0">
                <a:effectLst/>
                <a:latin typeface="+mn-lt"/>
              </a:rPr>
              <a:t>grow their network</a:t>
            </a:r>
            <a:br>
              <a:rPr lang="en-US" sz="1800" b="0" i="0" dirty="0">
                <a:effectLst/>
                <a:latin typeface="+mn-lt"/>
              </a:rPr>
            </a:br>
            <a:br>
              <a:rPr lang="en-US" sz="1800" b="0" i="0" dirty="0">
                <a:effectLst/>
                <a:latin typeface="+mn-lt"/>
              </a:rPr>
            </a:br>
            <a:r>
              <a:rPr lang="en-US" sz="1800" b="0" i="0" dirty="0">
                <a:effectLst/>
                <a:latin typeface="+mn-lt"/>
              </a:rPr>
              <a:t> The two main challenges in building are: </a:t>
            </a:r>
            <a:br>
              <a:rPr lang="en-US" sz="1800" b="0" i="0" dirty="0">
                <a:effectLst/>
                <a:latin typeface="+mn-lt"/>
              </a:rPr>
            </a:br>
            <a:r>
              <a:rPr lang="en-US" sz="1800" b="0" i="0" dirty="0">
                <a:effectLst/>
                <a:latin typeface="+mn-lt"/>
              </a:rPr>
              <a:t>     M</a:t>
            </a:r>
            <a:r>
              <a:rPr lang="en-US" sz="1800" dirty="0">
                <a:latin typeface="+mn-lt"/>
              </a:rPr>
              <a:t>achine learning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804B-B60B-4B84-A66A-F760A33B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70" y="3364485"/>
            <a:ext cx="10566009" cy="3272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terms of machine learning, </a:t>
            </a:r>
          </a:p>
          <a:p>
            <a:r>
              <a:rPr lang="en-US" dirty="0"/>
              <a:t>the basic problem behind PYMK is link prediction over social graph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Solutions: friends-of-friends or triangle closing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A279A-0978-4C64-886A-C9323D9A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58" y="912756"/>
            <a:ext cx="2838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8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804B-B60B-4B84-A66A-F760A33B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1" y="895864"/>
            <a:ext cx="10298723" cy="23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terms of scale, </a:t>
            </a:r>
          </a:p>
          <a:p>
            <a:r>
              <a:rPr lang="en-US" dirty="0"/>
              <a:t>PYMK system daily processes 100s of terabytes of data, 100s of billions of potential connections, and pushes new PYMK results every day. </a:t>
            </a:r>
          </a:p>
          <a:p>
            <a:r>
              <a:rPr lang="en-US" dirty="0"/>
              <a:t>Keep optimizing PYMK system to deal with such high growth in data processing while keep refreshing PYMK results every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EBB72-ABA5-4815-8C52-0D32C51E4E99}"/>
              </a:ext>
            </a:extLst>
          </p:cNvPr>
          <p:cNvSpPr/>
          <p:nvPr/>
        </p:nvSpPr>
        <p:spPr>
          <a:xfrm>
            <a:off x="1392702" y="4019843"/>
            <a:ext cx="967857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ource Serif Pro"/>
              </a:rPr>
              <a:t>Solution: </a:t>
            </a:r>
          </a:p>
          <a:p>
            <a:r>
              <a:rPr lang="en-US" dirty="0">
                <a:latin typeface="Source Serif Pro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 has built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an ecosystem of big data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for addressing scaling challenges in PYMK including many systems such as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Voldemort key-value store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Azkaban Hadoop workflow management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Apache Kafka for streaming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for simplifying data processing in Hadoop PIG,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Cubert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for efficient joins and data processing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26820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470A0-B157-4A43-AB7A-FB71A97741E8}"/>
              </a:ext>
            </a:extLst>
          </p:cNvPr>
          <p:cNvSpPr/>
          <p:nvPr/>
        </p:nvSpPr>
        <p:spPr>
          <a:xfrm>
            <a:off x="1097279" y="717453"/>
            <a:ext cx="56130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Azkaban 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helps manage the size and complexity of this workﬂow by dividing into sub workflows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managed by Azkaban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conducts numerous split tests to</a:t>
            </a:r>
          </a:p>
          <a:p>
            <a:r>
              <a:rPr lang="en-US" dirty="0">
                <a:latin typeface="+mj-lt"/>
              </a:rPr>
              <a:t>test the workﬂow on the development Hadoop grid, publish the new workﬂow into the executing system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push a key-value store where the key is a member identiﬁer and the value is a list of member id, score pairs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Kafka retrieves  by a simple get, applies business rules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493E3D-A977-41F3-80CA-15CC8D7ACA8E}"/>
              </a:ext>
            </a:extLst>
          </p:cNvPr>
          <p:cNvCxnSpPr/>
          <p:nvPr/>
        </p:nvCxnSpPr>
        <p:spPr>
          <a:xfrm>
            <a:off x="6752492" y="914400"/>
            <a:ext cx="30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E196B0-0B69-433B-BB1C-191332A722E0}"/>
              </a:ext>
            </a:extLst>
          </p:cNvPr>
          <p:cNvCxnSpPr>
            <a:cxnSpLocks/>
          </p:cNvCxnSpPr>
          <p:nvPr/>
        </p:nvCxnSpPr>
        <p:spPr>
          <a:xfrm flipH="1">
            <a:off x="7090118" y="928468"/>
            <a:ext cx="14067" cy="187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3B06A-14D1-4366-80AF-A9122F4D5530}"/>
              </a:ext>
            </a:extLst>
          </p:cNvPr>
          <p:cNvCxnSpPr/>
          <p:nvPr/>
        </p:nvCxnSpPr>
        <p:spPr>
          <a:xfrm>
            <a:off x="6949440" y="18710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D471E4-F3DF-418E-8185-B5057229C72E}"/>
              </a:ext>
            </a:extLst>
          </p:cNvPr>
          <p:cNvCxnSpPr/>
          <p:nvPr/>
        </p:nvCxnSpPr>
        <p:spPr>
          <a:xfrm>
            <a:off x="6710289" y="2799471"/>
            <a:ext cx="351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D5337-F850-440C-8613-6358F6EDB229}"/>
              </a:ext>
            </a:extLst>
          </p:cNvPr>
          <p:cNvSpPr/>
          <p:nvPr/>
        </p:nvSpPr>
        <p:spPr>
          <a:xfrm>
            <a:off x="7251896" y="1076569"/>
            <a:ext cx="423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Azkaban Hadoop workflow management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B8198-8FD1-4178-9A21-DF509343D929}"/>
              </a:ext>
            </a:extLst>
          </p:cNvPr>
          <p:cNvSpPr/>
          <p:nvPr/>
        </p:nvSpPr>
        <p:spPr>
          <a:xfrm>
            <a:off x="7251896" y="3900267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Voldemort key-value store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C4049B-3E47-40EF-9D69-C81F1492F422}"/>
              </a:ext>
            </a:extLst>
          </p:cNvPr>
          <p:cNvCxnSpPr/>
          <p:nvPr/>
        </p:nvCxnSpPr>
        <p:spPr>
          <a:xfrm>
            <a:off x="6710289" y="3414932"/>
            <a:ext cx="30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AC2C69-9737-42AD-AC51-C51A25035425}"/>
              </a:ext>
            </a:extLst>
          </p:cNvPr>
          <p:cNvCxnSpPr/>
          <p:nvPr/>
        </p:nvCxnSpPr>
        <p:spPr>
          <a:xfrm>
            <a:off x="7061982" y="3429000"/>
            <a:ext cx="0" cy="9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ED14D-DE73-4ED7-9C4C-061F559B5611}"/>
              </a:ext>
            </a:extLst>
          </p:cNvPr>
          <p:cNvCxnSpPr/>
          <p:nvPr/>
        </p:nvCxnSpPr>
        <p:spPr>
          <a:xfrm>
            <a:off x="6907237" y="43715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379A6E-D808-4CE1-86D6-37BF3DFE6FBA}"/>
              </a:ext>
            </a:extLst>
          </p:cNvPr>
          <p:cNvCxnSpPr/>
          <p:nvPr/>
        </p:nvCxnSpPr>
        <p:spPr>
          <a:xfrm>
            <a:off x="6710289" y="4371535"/>
            <a:ext cx="351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7B61F-AA78-40A9-81AD-D3BC4086BCE5}"/>
              </a:ext>
            </a:extLst>
          </p:cNvPr>
          <p:cNvCxnSpPr/>
          <p:nvPr/>
        </p:nvCxnSpPr>
        <p:spPr>
          <a:xfrm>
            <a:off x="6752492" y="4720883"/>
            <a:ext cx="30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5BE774-B846-4DAD-9F92-FFB07404A250}"/>
              </a:ext>
            </a:extLst>
          </p:cNvPr>
          <p:cNvCxnSpPr/>
          <p:nvPr/>
        </p:nvCxnSpPr>
        <p:spPr>
          <a:xfrm>
            <a:off x="7104185" y="4734951"/>
            <a:ext cx="0" cy="9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B05DB7-002E-48CB-8EA6-4521494D20E2}"/>
              </a:ext>
            </a:extLst>
          </p:cNvPr>
          <p:cNvCxnSpPr/>
          <p:nvPr/>
        </p:nvCxnSpPr>
        <p:spPr>
          <a:xfrm>
            <a:off x="6949440" y="56774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D6248-328D-4E8D-B231-4F8F89879A81}"/>
              </a:ext>
            </a:extLst>
          </p:cNvPr>
          <p:cNvCxnSpPr/>
          <p:nvPr/>
        </p:nvCxnSpPr>
        <p:spPr>
          <a:xfrm>
            <a:off x="6752492" y="5677486"/>
            <a:ext cx="351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A6368AB-1955-437E-A446-B06F0ECBFD6B}"/>
              </a:ext>
            </a:extLst>
          </p:cNvPr>
          <p:cNvSpPr/>
          <p:nvPr/>
        </p:nvSpPr>
        <p:spPr>
          <a:xfrm>
            <a:off x="7090118" y="5118240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Apache Kafka for streaming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12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E2A0-5648-4E00-BF07-52CF3E7A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7" y="841717"/>
            <a:ext cx="8915400" cy="4745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Collaborative Filtering: </a:t>
            </a:r>
            <a:r>
              <a:rPr lang="en-US" sz="1800" dirty="0"/>
              <a:t>Co-occurrence or association rule mining </a:t>
            </a:r>
          </a:p>
          <a:p>
            <a:r>
              <a:rPr lang="en-US" sz="1800" dirty="0"/>
              <a:t>LinkedIn’s frontend framework emits activity events on</a:t>
            </a:r>
          </a:p>
          <a:p>
            <a:pPr marL="0" indent="0">
              <a:buNone/>
            </a:pPr>
            <a:r>
              <a:rPr lang="en-US" sz="1800" dirty="0"/>
              <a:t>     every page visit as part of LinkedIn’s base member activity</a:t>
            </a:r>
          </a:p>
          <a:p>
            <a:pPr marL="0" indent="0">
              <a:buNone/>
            </a:pPr>
            <a:r>
              <a:rPr lang="en-US" sz="1800" dirty="0"/>
              <a:t>      tracking.</a:t>
            </a:r>
          </a:p>
          <a:p>
            <a:r>
              <a:rPr lang="en-US" sz="1800" dirty="0"/>
              <a:t>uses these events to construct a co-occurrence matrix with some entity speciﬁc tuning</a:t>
            </a:r>
          </a:p>
          <a:p>
            <a:r>
              <a:rPr lang="en-US" sz="1800" dirty="0"/>
              <a:t>This matrix is partially updated periodically depending on the needs </a:t>
            </a:r>
          </a:p>
          <a:p>
            <a:pPr marL="0" indent="0">
              <a:buNone/>
            </a:pPr>
            <a:r>
              <a:rPr lang="en-US" sz="1800" dirty="0"/>
              <a:t>       The resulting key-</a:t>
            </a:r>
            <a:r>
              <a:rPr lang="en-US" sz="1800" dirty="0" err="1"/>
              <a:t>valuestore</a:t>
            </a:r>
            <a:r>
              <a:rPr lang="en-US" sz="1800" dirty="0"/>
              <a:t> is a mapping from an </a:t>
            </a:r>
          </a:p>
          <a:p>
            <a:pPr marL="0" indent="0">
              <a:buNone/>
            </a:pPr>
            <a:r>
              <a:rPr lang="en-US" sz="1800" dirty="0"/>
              <a:t>               entity pair—the type of the entity and its </a:t>
            </a:r>
          </a:p>
          <a:p>
            <a:pPr marL="0" indent="0">
              <a:buNone/>
            </a:pPr>
            <a:r>
              <a:rPr lang="en-US" sz="1800" dirty="0"/>
              <a:t>               identiﬁer — to a list of the top related entity pair</a:t>
            </a:r>
            <a:r>
              <a:rPr lang="en-US" sz="1700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22BDF-62F1-4CAA-B670-15B33AB0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332" y="419100"/>
            <a:ext cx="3800475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3F24B-72A5-48EB-B679-87E0E406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141" y="3594883"/>
            <a:ext cx="341485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96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E2A0-5648-4E00-BF07-52CF3E7A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21" y="1056249"/>
            <a:ext cx="8915400" cy="4745501"/>
          </a:xfrm>
        </p:spPr>
        <p:txBody>
          <a:bodyPr>
            <a:normAutofit/>
          </a:bodyPr>
          <a:lstStyle/>
          <a:p>
            <a:r>
              <a:rPr lang="en-US" sz="1800" b="1" dirty="0"/>
              <a:t>Skill Endorsements: </a:t>
            </a:r>
            <a:r>
              <a:rPr lang="en-US" sz="1800" dirty="0"/>
              <a:t>where a member can afﬁrm another member in their network for a skill</a:t>
            </a:r>
          </a:p>
          <a:p>
            <a:r>
              <a:rPr lang="en-US" sz="1800" dirty="0"/>
              <a:t>A workﬂow ﬁrst determines skills that exist across the </a:t>
            </a:r>
            <a:r>
              <a:rPr lang="en-US" sz="1800" dirty="0" err="1"/>
              <a:t>memberbase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which is a deep information extraction problem</a:t>
            </a:r>
          </a:p>
          <a:p>
            <a:pPr marL="0" indent="0">
              <a:buNone/>
            </a:pPr>
            <a:r>
              <a:rPr lang="en-US" sz="1800" dirty="0"/>
              <a:t>		synonym detection</a:t>
            </a:r>
          </a:p>
          <a:p>
            <a:pPr marL="0" indent="0">
              <a:buNone/>
            </a:pPr>
            <a:r>
              <a:rPr lang="en-US" sz="1800" dirty="0"/>
              <a:t>		disambiguation</a:t>
            </a:r>
          </a:p>
          <a:p>
            <a:pPr marL="0" indent="0">
              <a:buNone/>
            </a:pPr>
            <a:r>
              <a:rPr lang="en-US" sz="1800" dirty="0"/>
              <a:t>Solution : Another joins proﬁle, social graph, group, and other activity data to determine the skills for a member</a:t>
            </a:r>
          </a:p>
          <a:p>
            <a:pPr marL="0" indent="0">
              <a:buNone/>
            </a:pPr>
            <a:r>
              <a:rPr lang="en-US" sz="1800" dirty="0"/>
              <a:t>These  are pushed as a key-value store </a:t>
            </a:r>
          </a:p>
          <a:p>
            <a:pPr marL="0" indent="0">
              <a:buNone/>
            </a:pPr>
            <a:r>
              <a:rPr lang="en-US" sz="1800" dirty="0"/>
              <a:t>Resulting recommendations are delivered as a key-value store mapping a member id to a list of member, skill id, and score triples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1AA41-DE10-4169-9664-F193B1CE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50" y="1314448"/>
            <a:ext cx="3067050" cy="21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Processing, Transforming and data learning for consumer web space.</a:t>
            </a:r>
          </a:p>
          <a:p>
            <a:r>
              <a:rPr lang="en-US" dirty="0"/>
              <a:t>LinkedIn is the Largest professional online social network with over 200 million members.</a:t>
            </a:r>
          </a:p>
          <a:p>
            <a:r>
              <a:rPr lang="en-US" dirty="0"/>
              <a:t>Filtering by people, job, company and other recommendations.</a:t>
            </a:r>
          </a:p>
          <a:p>
            <a:r>
              <a:rPr lang="en-US" dirty="0"/>
              <a:t>The rich development of environment.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92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CB90-4103-4EF7-88A2-84CE57FE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582" y="805888"/>
            <a:ext cx="9084968" cy="49477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Related Searches : </a:t>
            </a:r>
          </a:p>
          <a:p>
            <a:r>
              <a:rPr lang="en-US" dirty="0"/>
              <a:t>provide an important navigational aid for improving members’ search experience in ﬁnding relevant results to their queries.</a:t>
            </a:r>
          </a:p>
          <a:p>
            <a:r>
              <a:rPr lang="en-US" dirty="0"/>
              <a:t>The search backend emits search activity events and the resulting store is keyed by search term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5BA5A-5DAF-4A99-AB0D-7CA26647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3098263"/>
            <a:ext cx="2977198" cy="2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3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6136-1B6D-4EC1-9E46-0F9E5DFD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90A4-4E99-4888-94EB-024AB258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900" dirty="0"/>
              <a:t>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12718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vesh\Desktop\PB linked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90600"/>
            <a:ext cx="8672906" cy="483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67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Intro(continue)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How can be this done?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These applications are largely enabled by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open source implementation of </a:t>
            </a:r>
            <a:r>
              <a:rPr lang="en-US" dirty="0" err="1"/>
              <a:t>mapreduce</a:t>
            </a:r>
            <a:r>
              <a:rPr lang="en-US" dirty="0"/>
              <a:t>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Advantage of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Horizontal scalability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Fault tolerance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Multitenancy</a:t>
            </a:r>
            <a:r>
              <a:rPr lang="en-US" dirty="0"/>
              <a:t>   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Data flow is done by Kafka. And Azkaban is workflow </a:t>
            </a:r>
            <a:r>
              <a:rPr lang="en-US" dirty="0" err="1"/>
              <a:t>schedular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0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and Azkaban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Kafka: it is open-source streaming processing software platform developed by Apache. It is used for building real-time data pipeline and streaming app. It is horizontally scalable fault-tolerant wicked fast and runs in production in thousand of company.</a:t>
            </a:r>
          </a:p>
          <a:p>
            <a:endParaRPr lang="en-US" dirty="0"/>
          </a:p>
          <a:p>
            <a:r>
              <a:rPr lang="en-US" dirty="0"/>
              <a:t>Azkaban: is a open source workflow engine for </a:t>
            </a:r>
            <a:r>
              <a:rPr lang="en-US" dirty="0" err="1"/>
              <a:t>hadoop</a:t>
            </a:r>
            <a:r>
              <a:rPr lang="en-US" dirty="0"/>
              <a:t> ecosystem. It is a batch job scheduler allowing developer to control job execution in java and especially in </a:t>
            </a:r>
            <a:r>
              <a:rPr lang="en-US" dirty="0" err="1"/>
              <a:t>hadoop</a:t>
            </a:r>
            <a:r>
              <a:rPr lang="en-US" dirty="0"/>
              <a:t> projects.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21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211" y="989096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Vehicles of transport in LinkedIn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568" y="2303813"/>
            <a:ext cx="8001000" cy="3581400"/>
          </a:xfrm>
        </p:spPr>
        <p:txBody>
          <a:bodyPr/>
          <a:lstStyle/>
          <a:p>
            <a:r>
              <a:rPr lang="en-US" dirty="0"/>
              <a:t>Key Value Access : approximately 70%</a:t>
            </a:r>
          </a:p>
          <a:p>
            <a:r>
              <a:rPr lang="en-US" dirty="0"/>
              <a:t>Stream-Oriented Access : approximately 20%</a:t>
            </a:r>
          </a:p>
          <a:p>
            <a:r>
              <a:rPr lang="en-US" dirty="0"/>
              <a:t>Multidimensional or OLAP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21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 and comparing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107" y="2002559"/>
            <a:ext cx="8229600" cy="3886200"/>
          </a:xfrm>
        </p:spPr>
        <p:txBody>
          <a:bodyPr/>
          <a:lstStyle/>
          <a:p>
            <a:r>
              <a:rPr lang="en-US" dirty="0"/>
              <a:t>Twitter developed a Pig.</a:t>
            </a:r>
          </a:p>
          <a:p>
            <a:r>
              <a:rPr lang="en-US" dirty="0" err="1"/>
              <a:t>Facebook</a:t>
            </a:r>
            <a:r>
              <a:rPr lang="en-US" dirty="0"/>
              <a:t> uses Hive.</a:t>
            </a:r>
          </a:p>
          <a:p>
            <a:r>
              <a:rPr lang="en-US" dirty="0"/>
              <a:t>Yahoo uses </a:t>
            </a:r>
            <a:r>
              <a:rPr lang="en-US" dirty="0" err="1"/>
              <a:t>Chukwa</a:t>
            </a:r>
            <a:r>
              <a:rPr lang="en-US" dirty="0"/>
              <a:t>.</a:t>
            </a:r>
          </a:p>
          <a:p>
            <a:r>
              <a:rPr lang="en-US" dirty="0"/>
              <a:t>Here, In LinkedIn we use Kafka.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968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{996E9BE2-337A-8740-B6FC-B1537B77619F}tf10001119</Template>
  <TotalTime>377</TotalTime>
  <Words>1970</Words>
  <Application>Microsoft Office PowerPoint</Application>
  <PresentationFormat>Widescreen</PresentationFormat>
  <Paragraphs>247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Century Gothic</vt:lpstr>
      <vt:lpstr>Helvetica</vt:lpstr>
      <vt:lpstr>Helvetica Neue</vt:lpstr>
      <vt:lpstr>Source Serif Pro</vt:lpstr>
      <vt:lpstr>Wingdings</vt:lpstr>
      <vt:lpstr>Gallery</vt:lpstr>
      <vt:lpstr>The “Big Data” Ecosystem at LinkedIn</vt:lpstr>
      <vt:lpstr>Abstract</vt:lpstr>
      <vt:lpstr>What is “last Mile”?</vt:lpstr>
      <vt:lpstr>Introduction</vt:lpstr>
      <vt:lpstr>PowerPoint Presentation</vt:lpstr>
      <vt:lpstr>Intro(continue) </vt:lpstr>
      <vt:lpstr>Kafka and Azkaban </vt:lpstr>
      <vt:lpstr>Vehicles of transport in LinkedIn  </vt:lpstr>
      <vt:lpstr>Related work and comparing </vt:lpstr>
      <vt:lpstr>The ecosystem</vt:lpstr>
      <vt:lpstr>Conti..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WORKFLOWS  </vt:lpstr>
      <vt:lpstr> Avro </vt:lpstr>
      <vt:lpstr>Kafka </vt:lpstr>
      <vt:lpstr>kafka</vt:lpstr>
      <vt:lpstr>Workflow cont</vt:lpstr>
      <vt:lpstr>EGRESS</vt:lpstr>
      <vt:lpstr>Key-Value  </vt:lpstr>
      <vt:lpstr>PowerPoint Presentation</vt:lpstr>
      <vt:lpstr>PowerPoint Presentation</vt:lpstr>
      <vt:lpstr>PowerPoint Presentation</vt:lpstr>
      <vt:lpstr>PowerPoint Presentation</vt:lpstr>
      <vt:lpstr>OLAP: data is transformed offline into multi-dimensional  cubes for later online analytical queries..</vt:lpstr>
      <vt:lpstr>PowerPoint Presentation</vt:lpstr>
      <vt:lpstr>PowerPoint Presentation</vt:lpstr>
      <vt:lpstr>PowerPoint Presentation</vt:lpstr>
      <vt:lpstr>People You May Know (PYMK):    Recommends other people to connect with allowing members to  grow their network   The two main challenges in building are:       Machine learning      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Tummanapalli, Samhitha (UMKC-Student)</dc:creator>
  <cp:lastModifiedBy>Anil Kumar Cherukuri</cp:lastModifiedBy>
  <cp:revision>45</cp:revision>
  <dcterms:created xsi:type="dcterms:W3CDTF">2018-04-17T19:34:42Z</dcterms:created>
  <dcterms:modified xsi:type="dcterms:W3CDTF">2018-04-18T20:56:49Z</dcterms:modified>
</cp:coreProperties>
</file>