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256" r:id="rId2"/>
    <p:sldId id="257" r:id="rId3"/>
    <p:sldId id="260" r:id="rId4"/>
    <p:sldId id="261" r:id="rId5"/>
    <p:sldId id="263" r:id="rId6"/>
    <p:sldId id="264" r:id="rId7"/>
    <p:sldId id="268" r:id="rId8"/>
    <p:sldId id="269" r:id="rId9"/>
    <p:sldId id="266" r:id="rId10"/>
    <p:sldId id="270"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5" autoAdjust="0"/>
    <p:restoredTop sz="94660"/>
  </p:normalViewPr>
  <p:slideViewPr>
    <p:cSldViewPr snapToGrid="0">
      <p:cViewPr varScale="1">
        <p:scale>
          <a:sx n="68" d="100"/>
          <a:sy n="68"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7E2F8-7FBE-4AB5-B858-E2BF20EFE4B9}"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97A93-88ED-47BA-837F-5AD840EA48D3}" type="slidenum">
              <a:rPr lang="en-US" smtClean="0"/>
              <a:t>‹#›</a:t>
            </a:fld>
            <a:endParaRPr lang="en-US"/>
          </a:p>
        </p:txBody>
      </p:sp>
    </p:spTree>
    <p:extLst>
      <p:ext uri="{BB962C8B-B14F-4D97-AF65-F5344CB8AC3E}">
        <p14:creationId xmlns:p14="http://schemas.microsoft.com/office/powerpoint/2010/main" val="45147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roject-voldemort.com/voldemor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offline engine computes cubes with high throughput by leveraging Hadoop for batch processing. It then writes cubes to </a:t>
            </a:r>
            <a:r>
              <a:rPr lang="en-US" sz="1200" b="0" i="0" u="none" strike="noStrike" kern="1200" dirty="0">
                <a:solidFill>
                  <a:schemeClr val="tx1"/>
                </a:solidFill>
                <a:effectLst/>
                <a:latin typeface="+mn-lt"/>
                <a:ea typeface="+mn-ea"/>
                <a:cs typeface="+mn-cs"/>
                <a:hlinkClick r:id="rId3"/>
              </a:rPr>
              <a:t>Voldemort</a:t>
            </a:r>
            <a:r>
              <a:rPr lang="en-US" sz="1200" b="0" i="0" kern="1200" dirty="0">
                <a:solidFill>
                  <a:schemeClr val="tx1"/>
                </a:solidFill>
                <a:effectLst/>
                <a:latin typeface="+mn-lt"/>
                <a:ea typeface="+mn-ea"/>
                <a:cs typeface="+mn-cs"/>
              </a:rPr>
              <a:t>, LinkedIn's open-source key-value store. The online engine queries the Voldemort store when a member loads a page</a:t>
            </a:r>
            <a:endParaRPr lang="en-US" dirty="0"/>
          </a:p>
        </p:txBody>
      </p:sp>
      <p:sp>
        <p:nvSpPr>
          <p:cNvPr id="4" name="Slide Number Placeholder 3"/>
          <p:cNvSpPr>
            <a:spLocks noGrp="1"/>
          </p:cNvSpPr>
          <p:nvPr>
            <p:ph type="sldNum" sz="quarter" idx="10"/>
          </p:nvPr>
        </p:nvSpPr>
        <p:spPr/>
        <p:txBody>
          <a:bodyPr/>
          <a:lstStyle/>
          <a:p>
            <a:fld id="{99097A93-88ED-47BA-837F-5AD840EA48D3}" type="slidenum">
              <a:rPr lang="en-US" smtClean="0"/>
              <a:t>3</a:t>
            </a:fld>
            <a:endParaRPr lang="en-US"/>
          </a:p>
        </p:txBody>
      </p:sp>
    </p:spTree>
    <p:extLst>
      <p:ext uri="{BB962C8B-B14F-4D97-AF65-F5344CB8AC3E}">
        <p14:creationId xmlns:p14="http://schemas.microsoft.com/office/powerpoint/2010/main" val="9097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22834723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149726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C798-76BE-4A48-A34B-587EEF54CA5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7948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897019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C798-76BE-4A48-A34B-587EEF54CA5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710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186578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329975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21173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276448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DA106C-90DE-48FC-8223-6E29419843E1}"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416404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379097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DA106C-90DE-48FC-8223-6E29419843E1}" type="datetimeFigureOut">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18186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A106C-90DE-48FC-8223-6E29419843E1}"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28009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A106C-90DE-48FC-8223-6E29419843E1}" type="datetimeFigureOut">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6101595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3282109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DA106C-90DE-48FC-8223-6E29419843E1}"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C798-76BE-4A48-A34B-587EEF54CA5D}" type="slidenum">
              <a:rPr lang="en-US" smtClean="0"/>
              <a:t>‹#›</a:t>
            </a:fld>
            <a:endParaRPr lang="en-US"/>
          </a:p>
        </p:txBody>
      </p:sp>
    </p:spTree>
    <p:extLst>
      <p:ext uri="{BB962C8B-B14F-4D97-AF65-F5344CB8AC3E}">
        <p14:creationId xmlns:p14="http://schemas.microsoft.com/office/powerpoint/2010/main" val="363588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DA106C-90DE-48FC-8223-6E29419843E1}" type="datetimeFigureOut">
              <a:rPr lang="en-US" smtClean="0"/>
              <a:t>4/16/2018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76C798-76BE-4A48-A34B-587EEF54CA5D}" type="slidenum">
              <a:rPr lang="en-US" smtClean="0"/>
              <a:t>‹#›</a:t>
            </a:fld>
            <a:endParaRPr lang="en-US"/>
          </a:p>
        </p:txBody>
      </p:sp>
    </p:spTree>
    <p:extLst>
      <p:ext uri="{BB962C8B-B14F-4D97-AF65-F5344CB8AC3E}">
        <p14:creationId xmlns:p14="http://schemas.microsoft.com/office/powerpoint/2010/main" val="376583373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inkedin.com/wvmx/profi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usenix.org/conference/fast12/serving-large-scale-batch-computed-data-project-voldemort" TargetMode="External"/><Relationship Id="rId2" Type="http://schemas.openxmlformats.org/officeDocument/2006/relationships/hyperlink" Target="http://www.slideshare.net/mitultiwari/big-data-ecosystem-at-linkedin-keynote-talk-at-big-data-innovators-gathering-at-www-2015" TargetMode="External"/><Relationship Id="rId1" Type="http://schemas.openxmlformats.org/officeDocument/2006/relationships/slideLayout" Target="../slideLayouts/slideLayout2.xml"/><Relationship Id="rId6" Type="http://schemas.openxmlformats.org/officeDocument/2006/relationships/hyperlink" Target="https://engineering.linkedin.com/big-data/open-sourcing-cubert-high-performance-computation-engine-complex-big-data-analytics" TargetMode="External"/><Relationship Id="rId5" Type="http://schemas.openxmlformats.org/officeDocument/2006/relationships/hyperlink" Target="http://sites.computer.org/debull/A12june/pipeline.pdf" TargetMode="External"/><Relationship Id="rId4" Type="http://schemas.openxmlformats.org/officeDocument/2006/relationships/hyperlink" Target="https://azkaban.github.io/"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usenix.org/conference/fast12/serving-large-scale-batch-computed-data-project-voldemort" TargetMode="External"/><Relationship Id="rId2" Type="http://schemas.openxmlformats.org/officeDocument/2006/relationships/hyperlink" Target="https://azkaban.github.io/" TargetMode="External"/><Relationship Id="rId1" Type="http://schemas.openxmlformats.org/officeDocument/2006/relationships/slideLayout" Target="../slideLayouts/slideLayout2.xml"/><Relationship Id="rId4" Type="http://schemas.openxmlformats.org/officeDocument/2006/relationships/hyperlink" Target="http://sites.computer.org/debull/A12june/pipeline.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D543AB-5769-4A77-9E50-B4BC36ADD023}"/>
              </a:ext>
            </a:extLst>
          </p:cNvPr>
          <p:cNvSpPr>
            <a:spLocks noGrp="1"/>
          </p:cNvSpPr>
          <p:nvPr>
            <p:ph type="subTitle" idx="1"/>
          </p:nvPr>
        </p:nvSpPr>
        <p:spPr>
          <a:xfrm>
            <a:off x="1046923" y="437323"/>
            <a:ext cx="9621078" cy="4820478"/>
          </a:xfrm>
        </p:spPr>
        <p:txBody>
          <a:bodyPr>
            <a:normAutofit/>
          </a:bodyPr>
          <a:lstStyle/>
          <a:p>
            <a:pPr algn="l"/>
            <a:r>
              <a:rPr lang="en-US" b="1" dirty="0"/>
              <a:t>Streams</a:t>
            </a:r>
            <a:r>
              <a:rPr lang="en-US" dirty="0"/>
              <a:t>: </a:t>
            </a:r>
          </a:p>
          <a:p>
            <a:pPr algn="l"/>
            <a:r>
              <a:rPr lang="en-US" dirty="0"/>
              <a:t>The second outlet for derived data generated in Hadoop is as a stream back into Kafka</a:t>
            </a:r>
          </a:p>
          <a:p>
            <a:pPr marL="285750" indent="-285750" algn="l">
              <a:buFont typeface="Arial" panose="020B0604020202020204" pitchFamily="34" charset="0"/>
              <a:buChar char="•"/>
            </a:pPr>
            <a:r>
              <a:rPr lang="en-US" dirty="0"/>
              <a:t>useful for applications that need a change log of the underlying data</a:t>
            </a:r>
          </a:p>
          <a:p>
            <a:pPr algn="l"/>
            <a:r>
              <a:rPr lang="en-US" dirty="0"/>
              <a:t>     implemented as a </a:t>
            </a:r>
            <a:r>
              <a:rPr lang="en-US" dirty="0" err="1"/>
              <a:t>HadoopOutputFormat</a:t>
            </a:r>
            <a:endParaRPr lang="en-US" dirty="0"/>
          </a:p>
          <a:p>
            <a:pPr marL="285750" indent="-285750" algn="l">
              <a:buFont typeface="Arial" panose="020B0604020202020204" pitchFamily="34" charset="0"/>
              <a:buChar char="•"/>
            </a:pPr>
            <a:r>
              <a:rPr lang="en-US" dirty="0">
                <a:solidFill>
                  <a:schemeClr val="tx1">
                    <a:lumMod val="75000"/>
                    <a:lumOff val="25000"/>
                  </a:schemeClr>
                </a:solidFill>
              </a:rPr>
              <a:t>data is published as a change-log of data tuples</a:t>
            </a:r>
          </a:p>
          <a:p>
            <a:pPr algn="l"/>
            <a:endParaRPr lang="en-US" dirty="0"/>
          </a:p>
          <a:p>
            <a:pPr algn="l"/>
            <a:r>
              <a:rPr lang="en-US" dirty="0"/>
              <a:t>script to push a stream of session-based page-views </a:t>
            </a:r>
          </a:p>
          <a:p>
            <a:pPr algn="l"/>
            <a:r>
              <a:rPr lang="en-US" dirty="0"/>
              <a:t>sessions = FOREACH pageviews GENERATE </a:t>
            </a:r>
            <a:r>
              <a:rPr lang="en-US" dirty="0" err="1"/>
              <a:t>Sessionize</a:t>
            </a:r>
            <a:r>
              <a:rPr lang="en-US" dirty="0"/>
              <a:t>(*);STORE sessions INTO ’</a:t>
            </a:r>
            <a:r>
              <a:rPr lang="en-US" dirty="0" err="1"/>
              <a:t>kafka</a:t>
            </a:r>
            <a:r>
              <a:rPr lang="en-US" dirty="0"/>
              <a:t>://</a:t>
            </a:r>
            <a:r>
              <a:rPr lang="en-US" dirty="0" err="1"/>
              <a:t>kafka-url</a:t>
            </a:r>
            <a:r>
              <a:rPr lang="en-US" dirty="0"/>
              <a:t>’ </a:t>
            </a:r>
            <a:r>
              <a:rPr lang="en-US" dirty="0" err="1"/>
              <a:t>USINGStreams</a:t>
            </a:r>
            <a:r>
              <a:rPr lang="en-US" dirty="0"/>
              <a:t>(’topic=</a:t>
            </a:r>
            <a:r>
              <a:rPr lang="en-US" dirty="0" err="1"/>
              <a:t>SessionizedPageViewEvent</a:t>
            </a:r>
            <a:r>
              <a:rPr lang="en-US" dirty="0"/>
              <a:t>’)</a:t>
            </a:r>
          </a:p>
          <a:p>
            <a:endParaRPr lang="en-US" dirty="0"/>
          </a:p>
        </p:txBody>
      </p:sp>
    </p:spTree>
    <p:extLst>
      <p:ext uri="{BB962C8B-B14F-4D97-AF65-F5344CB8AC3E}">
        <p14:creationId xmlns:p14="http://schemas.microsoft.com/office/powerpoint/2010/main" val="3257810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8E2A0-5648-4E00-BF07-52CF3E7A6EAE}"/>
              </a:ext>
            </a:extLst>
          </p:cNvPr>
          <p:cNvSpPr>
            <a:spLocks noGrp="1"/>
          </p:cNvSpPr>
          <p:nvPr>
            <p:ph idx="1"/>
          </p:nvPr>
        </p:nvSpPr>
        <p:spPr>
          <a:xfrm>
            <a:off x="887021" y="1056249"/>
            <a:ext cx="8915400" cy="4745501"/>
          </a:xfrm>
        </p:spPr>
        <p:txBody>
          <a:bodyPr>
            <a:normAutofit/>
          </a:bodyPr>
          <a:lstStyle/>
          <a:p>
            <a:r>
              <a:rPr lang="en-US" b="1" dirty="0"/>
              <a:t>Skill Endorsements: </a:t>
            </a:r>
            <a:r>
              <a:rPr lang="en-US" dirty="0"/>
              <a:t>where a member can afﬁrm another member in their network for a skill</a:t>
            </a:r>
          </a:p>
          <a:p>
            <a:r>
              <a:rPr lang="en-US" dirty="0"/>
              <a:t>A workﬂow ﬁrst determines skills that exist across the </a:t>
            </a:r>
            <a:r>
              <a:rPr lang="en-US" dirty="0" err="1"/>
              <a:t>memberbase</a:t>
            </a:r>
            <a:endParaRPr lang="en-US" dirty="0"/>
          </a:p>
          <a:p>
            <a:pPr marL="0" indent="0">
              <a:buNone/>
            </a:pPr>
            <a:r>
              <a:rPr lang="en-US" dirty="0"/>
              <a:t>     which is a deep information extraction problem</a:t>
            </a:r>
          </a:p>
          <a:p>
            <a:pPr marL="0" indent="0">
              <a:buNone/>
            </a:pPr>
            <a:r>
              <a:rPr lang="en-US" dirty="0"/>
              <a:t>		synonym detection</a:t>
            </a:r>
          </a:p>
          <a:p>
            <a:pPr marL="0" indent="0">
              <a:buNone/>
            </a:pPr>
            <a:r>
              <a:rPr lang="en-US" dirty="0"/>
              <a:t>		disambiguation</a:t>
            </a:r>
          </a:p>
          <a:p>
            <a:pPr marL="0" indent="0">
              <a:buNone/>
            </a:pPr>
            <a:r>
              <a:rPr lang="en-US" dirty="0"/>
              <a:t>another joins proﬁle, social graph, group, and other activity data to determine the canonicalized skills for a member</a:t>
            </a:r>
          </a:p>
          <a:p>
            <a:pPr marL="0" indent="0">
              <a:buNone/>
            </a:pPr>
            <a:r>
              <a:rPr lang="en-US" dirty="0"/>
              <a:t>These  are pushed as a key-value store wrapped by a service that exposes an API for any client to determine a member’s skills and resolve skill identiﬁers</a:t>
            </a:r>
          </a:p>
          <a:p>
            <a:pPr marL="0" indent="0">
              <a:buNone/>
            </a:pPr>
            <a:r>
              <a:rPr lang="en-US" dirty="0"/>
              <a:t>resulting recommendations are delivered as a key-value store mapping a member id to a list of member, skill id, and score triples</a:t>
            </a:r>
          </a:p>
          <a:p>
            <a:endParaRPr lang="en-US" dirty="0"/>
          </a:p>
        </p:txBody>
      </p:sp>
      <p:pic>
        <p:nvPicPr>
          <p:cNvPr id="2" name="Picture 1">
            <a:extLst>
              <a:ext uri="{FF2B5EF4-FFF2-40B4-BE49-F238E27FC236}">
                <a16:creationId xmlns:a16="http://schemas.microsoft.com/office/drawing/2014/main" id="{1101AA41-DE10-4169-9664-F193B1CECD89}"/>
              </a:ext>
            </a:extLst>
          </p:cNvPr>
          <p:cNvPicPr>
            <a:picLocks noChangeAspect="1"/>
          </p:cNvPicPr>
          <p:nvPr/>
        </p:nvPicPr>
        <p:blipFill>
          <a:blip r:embed="rId2"/>
          <a:stretch>
            <a:fillRect/>
          </a:stretch>
        </p:blipFill>
        <p:spPr>
          <a:xfrm>
            <a:off x="8796850" y="1314448"/>
            <a:ext cx="3067050" cy="2114551"/>
          </a:xfrm>
          <a:prstGeom prst="rect">
            <a:avLst/>
          </a:prstGeom>
        </p:spPr>
      </p:pic>
    </p:spTree>
    <p:extLst>
      <p:ext uri="{BB962C8B-B14F-4D97-AF65-F5344CB8AC3E}">
        <p14:creationId xmlns:p14="http://schemas.microsoft.com/office/powerpoint/2010/main" val="424267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ECB90-4103-4EF7-88A2-84CE57FE72AF}"/>
              </a:ext>
            </a:extLst>
          </p:cNvPr>
          <p:cNvSpPr>
            <a:spLocks noGrp="1"/>
          </p:cNvSpPr>
          <p:nvPr>
            <p:ph idx="1"/>
          </p:nvPr>
        </p:nvSpPr>
        <p:spPr>
          <a:xfrm>
            <a:off x="1575582" y="805888"/>
            <a:ext cx="9084968" cy="4947798"/>
          </a:xfrm>
        </p:spPr>
        <p:txBody>
          <a:bodyPr/>
          <a:lstStyle/>
          <a:p>
            <a:r>
              <a:rPr lang="en-US" dirty="0"/>
              <a:t>.Related Searches : </a:t>
            </a:r>
          </a:p>
          <a:p>
            <a:r>
              <a:rPr lang="en-US" dirty="0"/>
              <a:t>provide an important navigational aid for improving members’ search experience in ﬁnding relevant results to their queries.</a:t>
            </a:r>
          </a:p>
          <a:p>
            <a:r>
              <a:rPr lang="en-US" dirty="0"/>
              <a:t>The search backend emits search activity events and the resulting store is keyed by search term </a:t>
            </a:r>
          </a:p>
        </p:txBody>
      </p:sp>
      <p:pic>
        <p:nvPicPr>
          <p:cNvPr id="4" name="Picture 3">
            <a:extLst>
              <a:ext uri="{FF2B5EF4-FFF2-40B4-BE49-F238E27FC236}">
                <a16:creationId xmlns:a16="http://schemas.microsoft.com/office/drawing/2014/main" id="{C115BA5A-5DAF-4A99-AB0D-7CA266474253}"/>
              </a:ext>
            </a:extLst>
          </p:cNvPr>
          <p:cNvPicPr>
            <a:picLocks noChangeAspect="1"/>
          </p:cNvPicPr>
          <p:nvPr/>
        </p:nvPicPr>
        <p:blipFill>
          <a:blip r:embed="rId2"/>
          <a:stretch>
            <a:fillRect/>
          </a:stretch>
        </p:blipFill>
        <p:spPr>
          <a:xfrm>
            <a:off x="4079631" y="3098263"/>
            <a:ext cx="2977198" cy="2655423"/>
          </a:xfrm>
          <a:prstGeom prst="rect">
            <a:avLst/>
          </a:prstGeom>
        </p:spPr>
      </p:pic>
    </p:spTree>
    <p:extLst>
      <p:ext uri="{BB962C8B-B14F-4D97-AF65-F5344CB8AC3E}">
        <p14:creationId xmlns:p14="http://schemas.microsoft.com/office/powerpoint/2010/main" val="89272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6136-1B6D-4EC1-9E46-0F9E5DFDC8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AB90A4-4E99-4888-94EB-024AB258C9F0}"/>
              </a:ext>
            </a:extLst>
          </p:cNvPr>
          <p:cNvSpPr>
            <a:spLocks noGrp="1"/>
          </p:cNvSpPr>
          <p:nvPr>
            <p:ph idx="1"/>
          </p:nvPr>
        </p:nvSpPr>
        <p:spPr/>
        <p:txBody>
          <a:bodyPr>
            <a:normAutofit/>
          </a:bodyPr>
          <a:lstStyle/>
          <a:p>
            <a:pPr marL="0" indent="0">
              <a:buNone/>
            </a:pPr>
            <a:r>
              <a:rPr lang="en-US" sz="5900" dirty="0"/>
              <a:t>         Thank you!</a:t>
            </a:r>
          </a:p>
        </p:txBody>
      </p:sp>
    </p:spTree>
    <p:extLst>
      <p:ext uri="{BB962C8B-B14F-4D97-AF65-F5344CB8AC3E}">
        <p14:creationId xmlns:p14="http://schemas.microsoft.com/office/powerpoint/2010/main" val="374474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7D9A-B21C-471E-9B69-9EAAE31B79AA}"/>
              </a:ext>
            </a:extLst>
          </p:cNvPr>
          <p:cNvSpPr>
            <a:spLocks noGrp="1"/>
          </p:cNvSpPr>
          <p:nvPr>
            <p:ph type="title"/>
          </p:nvPr>
        </p:nvSpPr>
        <p:spPr>
          <a:xfrm>
            <a:off x="1645919" y="624110"/>
            <a:ext cx="4557933" cy="1509490"/>
          </a:xfrm>
        </p:spPr>
        <p:txBody>
          <a:bodyPr>
            <a:normAutofit fontScale="90000"/>
          </a:bodyPr>
          <a:lstStyle/>
          <a:p>
            <a:r>
              <a:rPr lang="en-US" sz="2000" b="1" dirty="0"/>
              <a:t>OLAP</a:t>
            </a:r>
            <a:r>
              <a:rPr lang="en-US" sz="2000" dirty="0"/>
              <a:t>: data is transformed offline into multi-dimensional </a:t>
            </a:r>
            <a:br>
              <a:rPr lang="en-US" sz="2000" dirty="0"/>
            </a:br>
            <a:r>
              <a:rPr lang="en-US" sz="2000" dirty="0"/>
              <a:t>cubes for later online analytical queries</a:t>
            </a:r>
            <a:r>
              <a:rPr lang="en-US" dirty="0"/>
              <a:t>..</a:t>
            </a:r>
          </a:p>
        </p:txBody>
      </p:sp>
      <p:sp>
        <p:nvSpPr>
          <p:cNvPr id="3" name="Content Placeholder 2">
            <a:extLst>
              <a:ext uri="{FF2B5EF4-FFF2-40B4-BE49-F238E27FC236}">
                <a16:creationId xmlns:a16="http://schemas.microsoft.com/office/drawing/2014/main" id="{05DD12D0-3E72-4FE0-8226-FE2A4C716C73}"/>
              </a:ext>
            </a:extLst>
          </p:cNvPr>
          <p:cNvSpPr>
            <a:spLocks noGrp="1"/>
          </p:cNvSpPr>
          <p:nvPr>
            <p:ph idx="1"/>
          </p:nvPr>
        </p:nvSpPr>
        <p:spPr>
          <a:xfrm>
            <a:off x="1491932" y="2133600"/>
            <a:ext cx="4711920" cy="3777622"/>
          </a:xfrm>
        </p:spPr>
        <p:txBody>
          <a:bodyPr>
            <a:normAutofit fontScale="92500"/>
          </a:bodyPr>
          <a:lstStyle/>
          <a:p>
            <a:r>
              <a:rPr lang="en-US" dirty="0"/>
              <a:t>LinkedIn has many analytical insight products such as </a:t>
            </a:r>
            <a:r>
              <a:rPr lang="en-US" i="1" dirty="0">
                <a:hlinkClick r:id="rId2"/>
              </a:rPr>
              <a:t>"Who's Viewed My Profile?“</a:t>
            </a:r>
            <a:r>
              <a:rPr lang="en-US" i="1" dirty="0"/>
              <a:t> </a:t>
            </a:r>
            <a:r>
              <a:rPr lang="en-US" dirty="0"/>
              <a:t>and </a:t>
            </a:r>
            <a:r>
              <a:rPr lang="en-US" i="1" dirty="0"/>
              <a:t>"Who's Viewed This Job?"</a:t>
            </a:r>
            <a:r>
              <a:rPr lang="en-US" dirty="0"/>
              <a:t>. </a:t>
            </a:r>
          </a:p>
          <a:p>
            <a:r>
              <a:rPr lang="en-US" dirty="0"/>
              <a:t>these are </a:t>
            </a:r>
            <a:r>
              <a:rPr lang="en-US" i="1" dirty="0"/>
              <a:t>multidimensional</a:t>
            </a:r>
            <a:r>
              <a:rPr lang="en-US" dirty="0"/>
              <a:t> queries. For example, </a:t>
            </a:r>
            <a:r>
              <a:rPr lang="en-US" i="1" dirty="0"/>
              <a:t>"Who's Viewed My Profile?"</a:t>
            </a:r>
            <a:r>
              <a:rPr lang="en-US" dirty="0"/>
              <a:t> takes someone's profile views and breaks them down by industry, geography, company, school, </a:t>
            </a:r>
            <a:r>
              <a:rPr lang="en-US" dirty="0" err="1"/>
              <a:t>etc</a:t>
            </a:r>
            <a:r>
              <a:rPr lang="en-US" dirty="0"/>
              <a:t> to show the people who viewed their profiles</a:t>
            </a:r>
          </a:p>
          <a:p>
            <a:r>
              <a:rPr lang="en-US" dirty="0">
                <a:solidFill>
                  <a:srgbClr val="4C4C4C"/>
                </a:solidFill>
                <a:latin typeface="Helvetica" panose="020B0604020202020204" pitchFamily="34" charset="0"/>
              </a:rPr>
              <a:t>Problem: A system  that can answer these queries in milliseconds across 175+ million members. </a:t>
            </a:r>
          </a:p>
          <a:p>
            <a:endParaRPr lang="en-US" dirty="0"/>
          </a:p>
        </p:txBody>
      </p:sp>
      <p:pic>
        <p:nvPicPr>
          <p:cNvPr id="4" name="Picture 2" descr="wvmp.png (598Ã663)">
            <a:extLst>
              <a:ext uri="{FF2B5EF4-FFF2-40B4-BE49-F238E27FC236}">
                <a16:creationId xmlns:a16="http://schemas.microsoft.com/office/drawing/2014/main" id="{739E7789-F9B3-42A7-B831-6DA031E01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839" y="271462"/>
            <a:ext cx="569595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05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A23D5-72A9-476E-ADAC-EB0FE157E5E4}"/>
              </a:ext>
            </a:extLst>
          </p:cNvPr>
          <p:cNvSpPr>
            <a:spLocks noGrp="1"/>
          </p:cNvSpPr>
          <p:nvPr>
            <p:ph idx="1"/>
          </p:nvPr>
        </p:nvSpPr>
        <p:spPr>
          <a:xfrm>
            <a:off x="1237957" y="1540189"/>
            <a:ext cx="9619541" cy="3777622"/>
          </a:xfrm>
        </p:spPr>
        <p:txBody>
          <a:bodyPr>
            <a:normAutofit/>
          </a:bodyPr>
          <a:lstStyle/>
          <a:p>
            <a:pPr marL="0" indent="0">
              <a:buNone/>
            </a:pPr>
            <a:r>
              <a:rPr lang="en-US" dirty="0" err="1"/>
              <a:t>Avatara</a:t>
            </a:r>
            <a:r>
              <a:rPr lang="en-US" dirty="0"/>
              <a:t> is LinkedIn's scalable, low latency, and highly-available OLAP system for "</a:t>
            </a:r>
            <a:r>
              <a:rPr lang="en-US" dirty="0" err="1"/>
              <a:t>sharded</a:t>
            </a:r>
            <a:r>
              <a:rPr lang="en-US" dirty="0"/>
              <a:t>" multi-dimensional queries in the time constraints of a request/response loop. It has been successfully powering </a:t>
            </a:r>
            <a:r>
              <a:rPr lang="en-US" i="1" dirty="0"/>
              <a:t>"Who's Viewed My Profile?"</a:t>
            </a:r>
            <a:r>
              <a:rPr lang="en-US" dirty="0"/>
              <a:t> and other analytical products</a:t>
            </a:r>
          </a:p>
          <a:p>
            <a:pPr marL="0" indent="0">
              <a:buNone/>
            </a:pPr>
            <a:r>
              <a:rPr lang="en-US" dirty="0" err="1"/>
              <a:t>Avatara</a:t>
            </a:r>
            <a:r>
              <a:rPr lang="en-US" dirty="0"/>
              <a:t> consists of two components:</a:t>
            </a:r>
          </a:p>
          <a:p>
            <a:pPr lvl="1"/>
            <a:r>
              <a:rPr lang="en-US" dirty="0"/>
              <a:t>  An offline engine that computes cubes in batch</a:t>
            </a:r>
          </a:p>
          <a:p>
            <a:pPr lvl="1"/>
            <a:r>
              <a:rPr lang="en-US" dirty="0"/>
              <a:t>  An online engine that serves queries in real time</a:t>
            </a:r>
          </a:p>
        </p:txBody>
      </p:sp>
      <p:sp>
        <p:nvSpPr>
          <p:cNvPr id="5" name="Rectangle 4">
            <a:extLst>
              <a:ext uri="{FF2B5EF4-FFF2-40B4-BE49-F238E27FC236}">
                <a16:creationId xmlns:a16="http://schemas.microsoft.com/office/drawing/2014/main" id="{9E1981A1-182D-4762-A17C-91269DD7F45C}"/>
              </a:ext>
            </a:extLst>
          </p:cNvPr>
          <p:cNvSpPr/>
          <p:nvPr/>
        </p:nvSpPr>
        <p:spPr>
          <a:xfrm>
            <a:off x="1810044" y="946778"/>
            <a:ext cx="6096000" cy="430887"/>
          </a:xfrm>
          <a:prstGeom prst="rect">
            <a:avLst/>
          </a:prstGeom>
        </p:spPr>
        <p:txBody>
          <a:bodyPr>
            <a:spAutoFit/>
          </a:bodyPr>
          <a:lstStyle/>
          <a:p>
            <a:r>
              <a:rPr lang="en-US" sz="2200" b="1" dirty="0" err="1"/>
              <a:t>Avatara</a:t>
            </a:r>
            <a:r>
              <a:rPr lang="en-US" dirty="0"/>
              <a:t>: </a:t>
            </a:r>
          </a:p>
        </p:txBody>
      </p:sp>
    </p:spTree>
    <p:extLst>
      <p:ext uri="{BB962C8B-B14F-4D97-AF65-F5344CB8AC3E}">
        <p14:creationId xmlns:p14="http://schemas.microsoft.com/office/powerpoint/2010/main" val="42683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ch.png (1123Ã615)">
            <a:extLst>
              <a:ext uri="{FF2B5EF4-FFF2-40B4-BE49-F238E27FC236}">
                <a16:creationId xmlns:a16="http://schemas.microsoft.com/office/drawing/2014/main" id="{5FA5E22A-C08F-4166-ABED-22C0B9EFF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102" y="1112967"/>
            <a:ext cx="5028281" cy="4262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4ABA0ED-4319-4068-B6DD-AE8F65B3C00B}"/>
              </a:ext>
            </a:extLst>
          </p:cNvPr>
          <p:cNvSpPr/>
          <p:nvPr/>
        </p:nvSpPr>
        <p:spPr>
          <a:xfrm>
            <a:off x="783102" y="1218115"/>
            <a:ext cx="5609210" cy="1200329"/>
          </a:xfrm>
          <a:prstGeom prst="rect">
            <a:avLst/>
          </a:prstGeom>
        </p:spPr>
        <p:txBody>
          <a:bodyPr wrap="square">
            <a:spAutoFit/>
          </a:bodyPr>
          <a:lstStyle/>
          <a:p>
            <a:pPr marL="285750" indent="-285750">
              <a:buFont typeface="Wingdings" panose="05000000000000000000" pitchFamily="2" charset="2"/>
              <a:buChar char="§"/>
            </a:pPr>
            <a:r>
              <a:rPr lang="en-US" altLang="en-US" dirty="0">
                <a:solidFill>
                  <a:srgbClr val="4C4C4C"/>
                </a:solidFill>
                <a:latin typeface="Helvetica" panose="020B0604020202020204" pitchFamily="34" charset="0"/>
              </a:rPr>
              <a:t>The pipeline preprocess raw data as needed</a:t>
            </a:r>
          </a:p>
          <a:p>
            <a:pPr marL="285750" indent="-285750">
              <a:buFont typeface="Wingdings" panose="05000000000000000000" pitchFamily="2" charset="2"/>
              <a:buChar char="§"/>
            </a:pPr>
            <a:r>
              <a:rPr lang="en-US" altLang="en-US" dirty="0">
                <a:solidFill>
                  <a:srgbClr val="4C4C4C"/>
                </a:solidFill>
                <a:latin typeface="Helvetica" panose="020B0604020202020204" pitchFamily="34" charset="0"/>
              </a:rPr>
              <a:t>Projects out dimensions of interest, </a:t>
            </a:r>
          </a:p>
          <a:p>
            <a:pPr marL="285750" lvl="0" indent="-285750" defTabSz="914400" eaLnBrk="0" fontAlgn="base" hangingPunct="0">
              <a:spcBef>
                <a:spcPct val="0"/>
              </a:spcBef>
              <a:spcAft>
                <a:spcPct val="0"/>
              </a:spcAft>
              <a:buFont typeface="Wingdings" panose="05000000000000000000" pitchFamily="2" charset="2"/>
              <a:buChar char="§"/>
            </a:pPr>
            <a:r>
              <a:rPr lang="en-US" altLang="en-US" dirty="0">
                <a:solidFill>
                  <a:srgbClr val="4C4C4C"/>
                </a:solidFill>
                <a:latin typeface="Helvetica" panose="020B0604020202020204" pitchFamily="34" charset="0"/>
              </a:rPr>
              <a:t>Performs user-defined joins,</a:t>
            </a:r>
          </a:p>
          <a:p>
            <a:pPr marL="285750" lvl="0" indent="-285750" defTabSz="914400" eaLnBrk="0" fontAlgn="base" hangingPunct="0">
              <a:spcBef>
                <a:spcPct val="0"/>
              </a:spcBef>
              <a:spcAft>
                <a:spcPct val="0"/>
              </a:spcAft>
              <a:buFont typeface="Wingdings" panose="05000000000000000000" pitchFamily="2" charset="2"/>
              <a:buChar char="§"/>
            </a:pPr>
            <a:r>
              <a:rPr lang="en-US" altLang="en-US" dirty="0">
                <a:solidFill>
                  <a:srgbClr val="4C4C4C"/>
                </a:solidFill>
                <a:latin typeface="Helvetica" panose="020B0604020202020204" pitchFamily="34" charset="0"/>
              </a:rPr>
              <a:t>Transforms the data to cubes</a:t>
            </a:r>
            <a:endParaRPr lang="en-US" dirty="0"/>
          </a:p>
        </p:txBody>
      </p:sp>
      <p:sp>
        <p:nvSpPr>
          <p:cNvPr id="6" name="Rectangle 5">
            <a:extLst>
              <a:ext uri="{FF2B5EF4-FFF2-40B4-BE49-F238E27FC236}">
                <a16:creationId xmlns:a16="http://schemas.microsoft.com/office/drawing/2014/main" id="{176D1AD8-DD7B-4C9A-93C3-3C184222FA02}"/>
              </a:ext>
            </a:extLst>
          </p:cNvPr>
          <p:cNvSpPr/>
          <p:nvPr/>
        </p:nvSpPr>
        <p:spPr>
          <a:xfrm>
            <a:off x="515816" y="2554390"/>
            <a:ext cx="6096000" cy="1477328"/>
          </a:xfrm>
          <a:prstGeom prst="rect">
            <a:avLst/>
          </a:prstGeom>
        </p:spPr>
        <p:txBody>
          <a:bodyPr>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4C4C4C"/>
                </a:solidFill>
                <a:latin typeface="Helvetica" panose="020B0604020202020204" pitchFamily="34" charset="0"/>
              </a:rPr>
              <a:t>The result of the batch engine is a set of </a:t>
            </a:r>
            <a:r>
              <a:rPr lang="en-US" altLang="en-US" dirty="0" err="1">
                <a:solidFill>
                  <a:srgbClr val="4C4C4C"/>
                </a:solidFill>
                <a:latin typeface="Helvetica" panose="020B0604020202020204" pitchFamily="34" charset="0"/>
              </a:rPr>
              <a:t>sharded</a:t>
            </a:r>
            <a:r>
              <a:rPr lang="en-US" altLang="en-US" dirty="0">
                <a:solidFill>
                  <a:srgbClr val="4C4C4C"/>
                </a:solidFill>
                <a:latin typeface="Helvetica" panose="020B0604020202020204" pitchFamily="34" charset="0"/>
              </a:rPr>
              <a:t> small cubes, represented by key-value pairs, where each key is a shard (for example, by </a:t>
            </a:r>
            <a:r>
              <a:rPr lang="en-US" altLang="en-US" dirty="0" err="1">
                <a:solidFill>
                  <a:srgbClr val="333333"/>
                </a:solidFill>
                <a:latin typeface="Courier New" panose="02070309020205020404" pitchFamily="49" charset="0"/>
                <a:cs typeface="Courier New" panose="02070309020205020404" pitchFamily="49" charset="0"/>
              </a:rPr>
              <a:t>member_id</a:t>
            </a:r>
            <a:r>
              <a:rPr lang="en-US" altLang="en-US" dirty="0">
                <a:solidFill>
                  <a:srgbClr val="4C4C4C"/>
                </a:solidFill>
                <a:latin typeface="Helvetica" panose="020B0604020202020204" pitchFamily="34" charset="0"/>
              </a:rPr>
              <a:t> for </a:t>
            </a:r>
            <a:r>
              <a:rPr lang="en-US" altLang="en-US" i="1" dirty="0">
                <a:solidFill>
                  <a:srgbClr val="4C4C4C"/>
                </a:solidFill>
                <a:latin typeface="Helvetica" panose="020B0604020202020204" pitchFamily="34" charset="0"/>
              </a:rPr>
              <a:t>"Who's Viewed My Profile?"</a:t>
            </a:r>
            <a:r>
              <a:rPr lang="en-US" altLang="en-US" dirty="0">
                <a:solidFill>
                  <a:srgbClr val="4C4C4C"/>
                </a:solidFill>
                <a:latin typeface="Helvetica" panose="020B0604020202020204" pitchFamily="34" charset="0"/>
              </a:rPr>
              <a:t>), and the value is the cube for the shard.</a:t>
            </a:r>
            <a:r>
              <a:rPr lang="en-US" altLang="en-US" dirty="0"/>
              <a:t> </a:t>
            </a:r>
          </a:p>
        </p:txBody>
      </p:sp>
      <p:sp>
        <p:nvSpPr>
          <p:cNvPr id="7" name="Rectangle 6">
            <a:extLst>
              <a:ext uri="{FF2B5EF4-FFF2-40B4-BE49-F238E27FC236}">
                <a16:creationId xmlns:a16="http://schemas.microsoft.com/office/drawing/2014/main" id="{1A8F8389-2E57-4BA0-9973-96A605517059}"/>
              </a:ext>
            </a:extLst>
          </p:cNvPr>
          <p:cNvSpPr/>
          <p:nvPr/>
        </p:nvSpPr>
        <p:spPr>
          <a:xfrm>
            <a:off x="783102" y="4303610"/>
            <a:ext cx="6096000" cy="1754326"/>
          </a:xfrm>
          <a:prstGeom prst="rect">
            <a:avLst/>
          </a:prstGeom>
        </p:spPr>
        <p:txBody>
          <a:bodyPr>
            <a:spAutoFit/>
          </a:bodyPr>
          <a:lstStyle/>
          <a:p>
            <a:pPr lvl="0" defTabSz="914400" eaLnBrk="0" fontAlgn="base" hangingPunct="0">
              <a:spcBef>
                <a:spcPct val="0"/>
              </a:spcBef>
              <a:spcAft>
                <a:spcPct val="0"/>
              </a:spcAft>
            </a:pPr>
            <a:r>
              <a:rPr lang="en-US" altLang="en-US" dirty="0">
                <a:solidFill>
                  <a:srgbClr val="4C4C4C"/>
                </a:solidFill>
                <a:latin typeface="Helvetica" panose="020B0604020202020204" pitchFamily="34" charset="0"/>
              </a:rPr>
              <a:t>The online query engine retrieves and processes data from Voldemort, returning results back to the client. </a:t>
            </a:r>
          </a:p>
          <a:p>
            <a:pPr lvl="0" defTabSz="914400" eaLnBrk="0" fontAlgn="base" hangingPunct="0">
              <a:spcBef>
                <a:spcPct val="0"/>
              </a:spcBef>
              <a:spcAft>
                <a:spcPct val="0"/>
              </a:spcAft>
            </a:pPr>
            <a:r>
              <a:rPr lang="en-US" altLang="en-US" dirty="0">
                <a:solidFill>
                  <a:srgbClr val="4C4C4C"/>
                </a:solidFill>
                <a:latin typeface="Helvetica" panose="020B0604020202020204" pitchFamily="34" charset="0"/>
              </a:rPr>
              <a:t>It provides SQL-like operators, such as </a:t>
            </a:r>
            <a:r>
              <a:rPr lang="en-US" altLang="en-US" dirty="0">
                <a:solidFill>
                  <a:srgbClr val="333333"/>
                </a:solidFill>
                <a:latin typeface="Courier New" panose="02070309020205020404" pitchFamily="49" charset="0"/>
                <a:cs typeface="Courier New" panose="02070309020205020404" pitchFamily="49" charset="0"/>
              </a:rPr>
              <a:t>select</a:t>
            </a:r>
            <a:r>
              <a:rPr lang="en-US" altLang="en-US" dirty="0">
                <a:solidFill>
                  <a:srgbClr val="4C4C4C"/>
                </a:solidFill>
                <a:latin typeface="Helvetica" panose="020B0604020202020204" pitchFamily="34" charset="0"/>
              </a:rPr>
              <a:t>, </a:t>
            </a:r>
            <a:r>
              <a:rPr lang="en-US" altLang="en-US" dirty="0">
                <a:solidFill>
                  <a:srgbClr val="333333"/>
                </a:solidFill>
                <a:latin typeface="Courier New" panose="02070309020205020404" pitchFamily="49" charset="0"/>
                <a:cs typeface="Courier New" panose="02070309020205020404" pitchFamily="49" charset="0"/>
              </a:rPr>
              <a:t>where</a:t>
            </a:r>
            <a:r>
              <a:rPr lang="en-US" altLang="en-US" dirty="0">
                <a:solidFill>
                  <a:srgbClr val="4C4C4C"/>
                </a:solidFill>
                <a:latin typeface="Helvetica" panose="020B0604020202020204" pitchFamily="34" charset="0"/>
              </a:rPr>
              <a:t>, </a:t>
            </a:r>
            <a:r>
              <a:rPr lang="en-US" altLang="en-US" dirty="0">
                <a:solidFill>
                  <a:srgbClr val="333333"/>
                </a:solidFill>
                <a:latin typeface="Courier New" panose="02070309020205020404" pitchFamily="49" charset="0"/>
                <a:cs typeface="Courier New" panose="02070309020205020404" pitchFamily="49" charset="0"/>
              </a:rPr>
              <a:t>group by</a:t>
            </a:r>
            <a:r>
              <a:rPr lang="en-US" altLang="en-US" dirty="0">
                <a:solidFill>
                  <a:srgbClr val="4C4C4C"/>
                </a:solidFill>
                <a:latin typeface="Helvetica" panose="020B0604020202020204" pitchFamily="34" charset="0"/>
              </a:rPr>
              <a:t>, plus some math operations.</a:t>
            </a:r>
          </a:p>
          <a:p>
            <a:pPr lvl="0" defTabSz="914400" eaLnBrk="0" fontAlgn="base" hangingPunct="0">
              <a:spcBef>
                <a:spcPct val="0"/>
              </a:spcBef>
              <a:spcAft>
                <a:spcPct val="0"/>
              </a:spcAft>
            </a:pPr>
            <a:r>
              <a:rPr lang="en-US" altLang="en-US" dirty="0">
                <a:solidFill>
                  <a:srgbClr val="4C4C4C"/>
                </a:solidFill>
                <a:latin typeface="Helvetica" panose="020B0604020202020204" pitchFamily="34" charset="0"/>
              </a:rPr>
              <a:t> </a:t>
            </a:r>
            <a:r>
              <a:rPr lang="en-US" altLang="en-US" sz="1600" dirty="0"/>
              <a:t> </a:t>
            </a:r>
          </a:p>
        </p:txBody>
      </p:sp>
    </p:spTree>
    <p:extLst>
      <p:ext uri="{BB962C8B-B14F-4D97-AF65-F5344CB8AC3E}">
        <p14:creationId xmlns:p14="http://schemas.microsoft.com/office/powerpoint/2010/main" val="414729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401C0-F454-425F-B608-2768D1D606C8}"/>
              </a:ext>
            </a:extLst>
          </p:cNvPr>
          <p:cNvSpPr>
            <a:spLocks noGrp="1"/>
          </p:cNvSpPr>
          <p:nvPr>
            <p:ph idx="1"/>
          </p:nvPr>
        </p:nvSpPr>
        <p:spPr>
          <a:xfrm>
            <a:off x="1638300" y="965980"/>
            <a:ext cx="8915400" cy="4506351"/>
          </a:xfrm>
        </p:spPr>
        <p:txBody>
          <a:bodyPr>
            <a:normAutofit/>
          </a:bodyPr>
          <a:lstStyle/>
          <a:p>
            <a:r>
              <a:rPr lang="en-US" dirty="0"/>
              <a:t>APPLICATIONS </a:t>
            </a:r>
          </a:p>
          <a:p>
            <a:pPr marL="0" indent="0">
              <a:buNone/>
            </a:pPr>
            <a:r>
              <a:rPr lang="en-US" dirty="0"/>
              <a:t>Most features at LinkedIn rely on this data pipeline either explicitly(data being the product), or implicitly (derived data infusing into the application). </a:t>
            </a:r>
          </a:p>
          <a:p>
            <a:pPr marL="0" indent="0">
              <a:buNone/>
            </a:pPr>
            <a:r>
              <a:rPr lang="en-US" dirty="0"/>
              <a:t>Many applications leverage the Kafka ingress flow and use Azkaban as their workflow and dependency manager to schedule their computation at some schedule</a:t>
            </a:r>
          </a:p>
          <a:p>
            <a:endParaRPr lang="en-US" dirty="0"/>
          </a:p>
          <a:p>
            <a:r>
              <a:rPr lang="en-US" dirty="0"/>
              <a:t>Key-value</a:t>
            </a:r>
          </a:p>
          <a:p>
            <a:pPr marL="0" indent="0">
              <a:buNone/>
            </a:pPr>
            <a:r>
              <a:rPr lang="en-US" dirty="0"/>
              <a:t>Key-value access using Voldemort is the most common egress mechanism from Hadoop. </a:t>
            </a:r>
          </a:p>
          <a:p>
            <a:pPr marL="0" indent="0">
              <a:buNone/>
            </a:pPr>
            <a:r>
              <a:rPr lang="en-US" dirty="0"/>
              <a:t> Over 40 different products use this mechanism and it accounts for approximately 70% of all Hadoop data deployments at LinkedIn</a:t>
            </a:r>
          </a:p>
        </p:txBody>
      </p:sp>
    </p:spTree>
    <p:extLst>
      <p:ext uri="{BB962C8B-B14F-4D97-AF65-F5344CB8AC3E}">
        <p14:creationId xmlns:p14="http://schemas.microsoft.com/office/powerpoint/2010/main" val="287047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77F7-3E76-486F-834E-2E94515B6458}"/>
              </a:ext>
            </a:extLst>
          </p:cNvPr>
          <p:cNvSpPr>
            <a:spLocks noGrp="1"/>
          </p:cNvSpPr>
          <p:nvPr>
            <p:ph type="title"/>
          </p:nvPr>
        </p:nvSpPr>
        <p:spPr>
          <a:xfrm>
            <a:off x="1177754" y="1018005"/>
            <a:ext cx="10566009" cy="2241231"/>
          </a:xfrm>
        </p:spPr>
        <p:txBody>
          <a:bodyPr>
            <a:normAutofit/>
          </a:bodyPr>
          <a:lstStyle/>
          <a:p>
            <a:r>
              <a:rPr lang="en-US" sz="2200" b="0" i="0" dirty="0">
                <a:effectLst/>
                <a:latin typeface="+mn-lt"/>
              </a:rPr>
              <a:t>People You May Know (PYMK):  </a:t>
            </a:r>
            <a:br>
              <a:rPr lang="en-US" sz="2200" b="0" i="0" dirty="0">
                <a:effectLst/>
                <a:latin typeface="+mn-lt"/>
              </a:rPr>
            </a:br>
            <a:r>
              <a:rPr lang="en-US" sz="1800" b="0" i="0" dirty="0">
                <a:effectLst/>
                <a:latin typeface="+mn-lt"/>
              </a:rPr>
              <a:t>recommends other people to connect with allowing members to grow their.</a:t>
            </a:r>
            <a:br>
              <a:rPr lang="en-US" sz="1800" b="0" i="0" dirty="0">
                <a:effectLst/>
                <a:latin typeface="+mn-lt"/>
              </a:rPr>
            </a:br>
            <a:r>
              <a:rPr lang="en-US" sz="1800" b="0" i="0" dirty="0">
                <a:effectLst/>
                <a:latin typeface="+mn-lt"/>
              </a:rPr>
              <a:t> The two main challenges in building are: </a:t>
            </a:r>
            <a:br>
              <a:rPr lang="en-US" sz="1800" b="0" i="0" dirty="0">
                <a:effectLst/>
                <a:latin typeface="+mn-lt"/>
              </a:rPr>
            </a:br>
            <a:r>
              <a:rPr lang="en-US" sz="1800" b="0" i="0" dirty="0">
                <a:effectLst/>
                <a:latin typeface="+mn-lt"/>
              </a:rPr>
              <a:t>     M</a:t>
            </a:r>
            <a:r>
              <a:rPr lang="en-US" sz="1800" dirty="0">
                <a:latin typeface="+mn-lt"/>
              </a:rPr>
              <a:t>achine learning </a:t>
            </a:r>
            <a:br>
              <a:rPr lang="en-US" sz="1800" dirty="0">
                <a:latin typeface="+mn-lt"/>
              </a:rPr>
            </a:br>
            <a:r>
              <a:rPr lang="en-US" sz="1800" dirty="0">
                <a:latin typeface="+mn-lt"/>
              </a:rPr>
              <a:t>     Scale</a:t>
            </a:r>
          </a:p>
        </p:txBody>
      </p:sp>
      <p:sp>
        <p:nvSpPr>
          <p:cNvPr id="3" name="Content Placeholder 2">
            <a:extLst>
              <a:ext uri="{FF2B5EF4-FFF2-40B4-BE49-F238E27FC236}">
                <a16:creationId xmlns:a16="http://schemas.microsoft.com/office/drawing/2014/main" id="{A50C804B-B60B-4B84-A66A-F760A33BEEA7}"/>
              </a:ext>
            </a:extLst>
          </p:cNvPr>
          <p:cNvSpPr>
            <a:spLocks noGrp="1"/>
          </p:cNvSpPr>
          <p:nvPr>
            <p:ph idx="1"/>
          </p:nvPr>
        </p:nvSpPr>
        <p:spPr>
          <a:xfrm>
            <a:off x="787791" y="2738732"/>
            <a:ext cx="10566009" cy="3272642"/>
          </a:xfrm>
        </p:spPr>
        <p:txBody>
          <a:bodyPr/>
          <a:lstStyle/>
          <a:p>
            <a:pPr marL="0" indent="0">
              <a:buNone/>
            </a:pPr>
            <a:r>
              <a:rPr lang="en-US" dirty="0"/>
              <a:t>In terms of machine learning, </a:t>
            </a:r>
          </a:p>
          <a:p>
            <a:r>
              <a:rPr lang="en-US" dirty="0"/>
              <a:t>the basic problem behind PYMK is link prediction over social graph, that is, figuring out missing edges on the social graph that are present in the real life, but may not yet reflected on LinkedIn’s professional graph. </a:t>
            </a:r>
          </a:p>
          <a:p>
            <a:pPr marL="0" indent="0">
              <a:buNone/>
            </a:pPr>
            <a:endParaRPr lang="en-US" dirty="0"/>
          </a:p>
          <a:p>
            <a:r>
              <a:rPr lang="en-US" dirty="0"/>
              <a:t>There are many feature or signals used for predicting whether two people know each other. One of the first thing to look is friends-of-friends or triangle closing, overlapping organizations </a:t>
            </a:r>
          </a:p>
        </p:txBody>
      </p:sp>
      <p:pic>
        <p:nvPicPr>
          <p:cNvPr id="4" name="Picture 3">
            <a:extLst>
              <a:ext uri="{FF2B5EF4-FFF2-40B4-BE49-F238E27FC236}">
                <a16:creationId xmlns:a16="http://schemas.microsoft.com/office/drawing/2014/main" id="{2A0A279A-0978-4C64-886A-C9323D9AEF7C}"/>
              </a:ext>
            </a:extLst>
          </p:cNvPr>
          <p:cNvPicPr>
            <a:picLocks noChangeAspect="1"/>
          </p:cNvPicPr>
          <p:nvPr/>
        </p:nvPicPr>
        <p:blipFill>
          <a:blip r:embed="rId2"/>
          <a:stretch>
            <a:fillRect/>
          </a:stretch>
        </p:blipFill>
        <p:spPr>
          <a:xfrm>
            <a:off x="8622030" y="694448"/>
            <a:ext cx="2838450" cy="1943100"/>
          </a:xfrm>
          <a:prstGeom prst="rect">
            <a:avLst/>
          </a:prstGeom>
        </p:spPr>
      </p:pic>
    </p:spTree>
    <p:extLst>
      <p:ext uri="{BB962C8B-B14F-4D97-AF65-F5344CB8AC3E}">
        <p14:creationId xmlns:p14="http://schemas.microsoft.com/office/powerpoint/2010/main" val="55802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C804B-B60B-4B84-A66A-F760A33BEEA7}"/>
              </a:ext>
            </a:extLst>
          </p:cNvPr>
          <p:cNvSpPr>
            <a:spLocks noGrp="1"/>
          </p:cNvSpPr>
          <p:nvPr>
            <p:ph idx="1"/>
          </p:nvPr>
        </p:nvSpPr>
        <p:spPr>
          <a:xfrm>
            <a:off x="1266091" y="895864"/>
            <a:ext cx="10298723" cy="2381908"/>
          </a:xfrm>
        </p:spPr>
        <p:txBody>
          <a:bodyPr>
            <a:normAutofit lnSpcReduction="10000"/>
          </a:bodyPr>
          <a:lstStyle/>
          <a:p>
            <a:r>
              <a:rPr lang="en-US" dirty="0"/>
              <a:t>In terms of scale, </a:t>
            </a:r>
          </a:p>
          <a:p>
            <a:r>
              <a:rPr lang="en-US" dirty="0"/>
              <a:t>PYMK system daily processes 100s of terabytes of data, 100s of billions of potential connections, and pushes new PYMK results every day. </a:t>
            </a:r>
          </a:p>
          <a:p>
            <a:r>
              <a:rPr lang="en-US" dirty="0"/>
              <a:t>As PYMK look at second degree network (connections of connections), the rate of growth in the data processing is much faster than the site growth.</a:t>
            </a:r>
          </a:p>
          <a:p>
            <a:r>
              <a:rPr lang="en-US" dirty="0"/>
              <a:t>keep optimizing PYMK system to deal with such high growth in data processing while keep refreshing PYMK results every day</a:t>
            </a:r>
          </a:p>
        </p:txBody>
      </p:sp>
      <p:sp>
        <p:nvSpPr>
          <p:cNvPr id="4" name="Rectangle 3">
            <a:extLst>
              <a:ext uri="{FF2B5EF4-FFF2-40B4-BE49-F238E27FC236}">
                <a16:creationId xmlns:a16="http://schemas.microsoft.com/office/drawing/2014/main" id="{C9BEBB72-ABA5-4815-8C52-0D32C51E4E99}"/>
              </a:ext>
            </a:extLst>
          </p:cNvPr>
          <p:cNvSpPr/>
          <p:nvPr/>
        </p:nvSpPr>
        <p:spPr>
          <a:xfrm>
            <a:off x="1392702" y="4019843"/>
            <a:ext cx="9678571" cy="1538883"/>
          </a:xfrm>
          <a:prstGeom prst="rect">
            <a:avLst/>
          </a:prstGeom>
        </p:spPr>
        <p:txBody>
          <a:bodyPr wrap="square">
            <a:spAutoFit/>
          </a:bodyPr>
          <a:lstStyle/>
          <a:p>
            <a:r>
              <a:rPr lang="en-US" sz="2200" dirty="0">
                <a:latin typeface="Source Serif Pro"/>
              </a:rPr>
              <a:t>Solution: </a:t>
            </a:r>
          </a:p>
          <a:p>
            <a:r>
              <a:rPr lang="en-US" dirty="0">
                <a:latin typeface="Source Serif Pro"/>
              </a:rPr>
              <a:t> </a:t>
            </a:r>
            <a:r>
              <a:rPr lang="en-US" dirty="0">
                <a:solidFill>
                  <a:schemeClr val="tx1">
                    <a:lumMod val="75000"/>
                    <a:lumOff val="25000"/>
                  </a:schemeClr>
                </a:solidFill>
              </a:rPr>
              <a:t>LinkedIn has built </a:t>
            </a:r>
            <a:r>
              <a:rPr lang="en-US" dirty="0">
                <a:solidFill>
                  <a:schemeClr val="tx1">
                    <a:lumMod val="75000"/>
                    <a:lumOff val="25000"/>
                  </a:schemeClr>
                </a:solidFill>
                <a:hlinkClick r:id="rId2"/>
              </a:rPr>
              <a:t>an ecosystem of big data</a:t>
            </a:r>
            <a:r>
              <a:rPr lang="en-US" dirty="0">
                <a:solidFill>
                  <a:schemeClr val="tx1">
                    <a:lumMod val="75000"/>
                    <a:lumOff val="25000"/>
                  </a:schemeClr>
                </a:solidFill>
              </a:rPr>
              <a:t> for addressing scaling challenges in PYMK including many systems such as </a:t>
            </a:r>
            <a:r>
              <a:rPr lang="en-US" dirty="0">
                <a:solidFill>
                  <a:schemeClr val="tx1">
                    <a:lumMod val="75000"/>
                    <a:lumOff val="25000"/>
                  </a:schemeClr>
                </a:solidFill>
                <a:hlinkClick r:id="rId3"/>
              </a:rPr>
              <a:t>Voldemort key-value store</a:t>
            </a:r>
            <a:r>
              <a:rPr lang="en-US" dirty="0">
                <a:solidFill>
                  <a:schemeClr val="tx1">
                    <a:lumMod val="75000"/>
                    <a:lumOff val="25000"/>
                  </a:schemeClr>
                </a:solidFill>
              </a:rPr>
              <a:t>, </a:t>
            </a:r>
            <a:r>
              <a:rPr lang="en-US" dirty="0">
                <a:solidFill>
                  <a:schemeClr val="tx1">
                    <a:lumMod val="75000"/>
                    <a:lumOff val="25000"/>
                  </a:schemeClr>
                </a:solidFill>
                <a:hlinkClick r:id="rId4"/>
              </a:rPr>
              <a:t>Azkaban Hadoop workflow management</a:t>
            </a:r>
            <a:r>
              <a:rPr lang="en-US" dirty="0">
                <a:solidFill>
                  <a:schemeClr val="tx1">
                    <a:lumMod val="75000"/>
                    <a:lumOff val="25000"/>
                  </a:schemeClr>
                </a:solidFill>
              </a:rPr>
              <a:t>, </a:t>
            </a:r>
            <a:r>
              <a:rPr lang="en-US" dirty="0">
                <a:solidFill>
                  <a:schemeClr val="tx1">
                    <a:lumMod val="75000"/>
                    <a:lumOff val="25000"/>
                  </a:schemeClr>
                </a:solidFill>
                <a:hlinkClick r:id="rId5"/>
              </a:rPr>
              <a:t>Apache Kafka for streaming</a:t>
            </a:r>
            <a:r>
              <a:rPr lang="en-US" dirty="0">
                <a:solidFill>
                  <a:schemeClr val="tx1">
                    <a:lumMod val="75000"/>
                    <a:lumOff val="25000"/>
                  </a:schemeClr>
                </a:solidFill>
              </a:rPr>
              <a:t>, for simplifying data processing in Hadoop PIG, </a:t>
            </a:r>
            <a:r>
              <a:rPr lang="en-US" dirty="0" err="1">
                <a:solidFill>
                  <a:schemeClr val="tx1">
                    <a:lumMod val="75000"/>
                    <a:lumOff val="25000"/>
                  </a:schemeClr>
                </a:solidFill>
                <a:hlinkClick r:id="rId6"/>
              </a:rPr>
              <a:t>Cubert</a:t>
            </a:r>
            <a:r>
              <a:rPr lang="en-US" dirty="0">
                <a:solidFill>
                  <a:schemeClr val="tx1">
                    <a:lumMod val="75000"/>
                    <a:lumOff val="25000"/>
                  </a:schemeClr>
                </a:solidFill>
                <a:hlinkClick r:id="rId6"/>
              </a:rPr>
              <a:t> for efficient joins and data processing</a:t>
            </a:r>
            <a:r>
              <a:rPr lang="en-US" dirty="0">
                <a:solidFill>
                  <a:schemeClr val="tx1">
                    <a:lumMod val="75000"/>
                    <a:lumOff val="25000"/>
                  </a:schemeClr>
                </a:solidFill>
              </a:rPr>
              <a:t>, etc.</a:t>
            </a:r>
          </a:p>
        </p:txBody>
      </p:sp>
    </p:spTree>
    <p:extLst>
      <p:ext uri="{BB962C8B-B14F-4D97-AF65-F5344CB8AC3E}">
        <p14:creationId xmlns:p14="http://schemas.microsoft.com/office/powerpoint/2010/main" val="325323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3470A0-B157-4A43-AB7A-FB71A97741E8}"/>
              </a:ext>
            </a:extLst>
          </p:cNvPr>
          <p:cNvSpPr/>
          <p:nvPr/>
        </p:nvSpPr>
        <p:spPr>
          <a:xfrm>
            <a:off x="1097279" y="717453"/>
            <a:ext cx="5613009" cy="5078313"/>
          </a:xfrm>
          <a:prstGeom prst="rect">
            <a:avLst/>
          </a:prstGeom>
        </p:spPr>
        <p:txBody>
          <a:bodyPr wrap="square">
            <a:spAutoFit/>
          </a:bodyPr>
          <a:lstStyle/>
          <a:p>
            <a:r>
              <a:rPr lang="en-US" dirty="0">
                <a:solidFill>
                  <a:srgbClr val="3B3835"/>
                </a:solidFill>
                <a:latin typeface="Helvetica Neue"/>
              </a:rPr>
              <a:t>Azkaban </a:t>
            </a:r>
            <a:r>
              <a:rPr lang="en-US" dirty="0">
                <a:solidFill>
                  <a:srgbClr val="3B3835"/>
                </a:solidFill>
                <a:latin typeface="+mj-lt"/>
              </a:rPr>
              <a:t>helps manage the size and complexity of this workﬂow by dividing into sub workflows</a:t>
            </a:r>
          </a:p>
          <a:p>
            <a:endParaRPr lang="en-US" dirty="0">
              <a:latin typeface="+mj-lt"/>
            </a:endParaRPr>
          </a:p>
          <a:p>
            <a:r>
              <a:rPr lang="en-US" dirty="0">
                <a:latin typeface="+mj-lt"/>
              </a:rPr>
              <a:t>managed by Azkaban and alerts are sent to LinkedIn’s operations</a:t>
            </a:r>
          </a:p>
          <a:p>
            <a:endParaRPr lang="en-US" dirty="0">
              <a:latin typeface="+mj-lt"/>
            </a:endParaRPr>
          </a:p>
          <a:p>
            <a:r>
              <a:rPr lang="en-US" dirty="0">
                <a:latin typeface="+mj-lt"/>
              </a:rPr>
              <a:t>conducts numerous split or A/B tests </a:t>
            </a:r>
          </a:p>
          <a:p>
            <a:r>
              <a:rPr lang="en-US" dirty="0">
                <a:latin typeface="+mj-lt"/>
              </a:rPr>
              <a:t>test the workﬂow on </a:t>
            </a:r>
            <a:r>
              <a:rPr lang="en-US" dirty="0" err="1">
                <a:latin typeface="+mj-lt"/>
              </a:rPr>
              <a:t>thedevelopment</a:t>
            </a:r>
            <a:r>
              <a:rPr lang="en-US" dirty="0">
                <a:latin typeface="+mj-lt"/>
              </a:rPr>
              <a:t> Hadoop </a:t>
            </a:r>
            <a:r>
              <a:rPr lang="en-US" dirty="0" err="1">
                <a:latin typeface="+mj-lt"/>
              </a:rPr>
              <a:t>grid,publish</a:t>
            </a:r>
            <a:r>
              <a:rPr lang="en-US" dirty="0">
                <a:latin typeface="+mj-lt"/>
              </a:rPr>
              <a:t> the new workﬂow into the executing system</a:t>
            </a:r>
          </a:p>
          <a:p>
            <a:endParaRPr lang="en-US" dirty="0">
              <a:latin typeface="+mj-lt"/>
            </a:endParaRPr>
          </a:p>
          <a:p>
            <a:r>
              <a:rPr lang="en-US" dirty="0">
                <a:latin typeface="+mj-lt"/>
              </a:rPr>
              <a:t>push a key-value store where the key is a member identiﬁer and the value is a list of member id, score pairs</a:t>
            </a:r>
          </a:p>
          <a:p>
            <a:endParaRPr lang="en-US" dirty="0">
              <a:latin typeface="+mj-lt"/>
            </a:endParaRPr>
          </a:p>
          <a:p>
            <a:r>
              <a:rPr lang="en-US" dirty="0">
                <a:latin typeface="+mj-lt"/>
              </a:rPr>
              <a:t>Kafka retrieves  by a simple get, applies business rules</a:t>
            </a:r>
            <a:endParaRPr lang="en-US" dirty="0">
              <a:solidFill>
                <a:srgbClr val="3B3835"/>
              </a:solidFill>
              <a:latin typeface="+mj-lt"/>
            </a:endParaRPr>
          </a:p>
          <a:p>
            <a:endParaRPr lang="en-US" dirty="0"/>
          </a:p>
        </p:txBody>
      </p:sp>
      <p:cxnSp>
        <p:nvCxnSpPr>
          <p:cNvPr id="6" name="Straight Connector 5">
            <a:extLst>
              <a:ext uri="{FF2B5EF4-FFF2-40B4-BE49-F238E27FC236}">
                <a16:creationId xmlns:a16="http://schemas.microsoft.com/office/drawing/2014/main" id="{BF493E3D-A977-41F3-80CA-15CC8D7ACA8E}"/>
              </a:ext>
            </a:extLst>
          </p:cNvPr>
          <p:cNvCxnSpPr/>
          <p:nvPr/>
        </p:nvCxnSpPr>
        <p:spPr>
          <a:xfrm>
            <a:off x="6752492" y="914400"/>
            <a:ext cx="309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E196B0-0B69-433B-BB1C-191332A722E0}"/>
              </a:ext>
            </a:extLst>
          </p:cNvPr>
          <p:cNvCxnSpPr>
            <a:cxnSpLocks/>
          </p:cNvCxnSpPr>
          <p:nvPr/>
        </p:nvCxnSpPr>
        <p:spPr>
          <a:xfrm>
            <a:off x="7104185" y="928468"/>
            <a:ext cx="0" cy="1730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703B06A-14D1-4366-80AF-A9122F4D5530}"/>
              </a:ext>
            </a:extLst>
          </p:cNvPr>
          <p:cNvCxnSpPr/>
          <p:nvPr/>
        </p:nvCxnSpPr>
        <p:spPr>
          <a:xfrm>
            <a:off x="6949440" y="18710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D471E4-F3DF-418E-8185-B5057229C72E}"/>
              </a:ext>
            </a:extLst>
          </p:cNvPr>
          <p:cNvCxnSpPr/>
          <p:nvPr/>
        </p:nvCxnSpPr>
        <p:spPr>
          <a:xfrm>
            <a:off x="6710289" y="2799471"/>
            <a:ext cx="35169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CFD5337-F850-440C-8613-6358F6EDB229}"/>
              </a:ext>
            </a:extLst>
          </p:cNvPr>
          <p:cNvSpPr/>
          <p:nvPr/>
        </p:nvSpPr>
        <p:spPr>
          <a:xfrm>
            <a:off x="7251896" y="1076569"/>
            <a:ext cx="4236720" cy="646331"/>
          </a:xfrm>
          <a:prstGeom prst="rect">
            <a:avLst/>
          </a:prstGeom>
        </p:spPr>
        <p:txBody>
          <a:bodyPr wrap="square">
            <a:spAutoFit/>
          </a:bodyPr>
          <a:lstStyle/>
          <a:p>
            <a:r>
              <a:rPr lang="en-US" dirty="0">
                <a:solidFill>
                  <a:schemeClr val="tx1">
                    <a:lumMod val="75000"/>
                    <a:lumOff val="25000"/>
                  </a:schemeClr>
                </a:solidFill>
              </a:rPr>
              <a:t> </a:t>
            </a:r>
            <a:r>
              <a:rPr lang="en-US" dirty="0">
                <a:solidFill>
                  <a:schemeClr val="tx1">
                    <a:lumMod val="75000"/>
                    <a:lumOff val="25000"/>
                  </a:schemeClr>
                </a:solidFill>
                <a:hlinkClick r:id="rId2"/>
              </a:rPr>
              <a:t>Azkaban Hadoop workflow management</a:t>
            </a:r>
            <a:r>
              <a:rPr lang="en-US" dirty="0">
                <a:solidFill>
                  <a:schemeClr val="tx1">
                    <a:lumMod val="75000"/>
                    <a:lumOff val="25000"/>
                  </a:schemeClr>
                </a:solidFill>
              </a:rPr>
              <a:t>, </a:t>
            </a:r>
            <a:endParaRPr lang="en-US" dirty="0"/>
          </a:p>
        </p:txBody>
      </p:sp>
      <p:sp>
        <p:nvSpPr>
          <p:cNvPr id="16" name="Rectangle 15">
            <a:extLst>
              <a:ext uri="{FF2B5EF4-FFF2-40B4-BE49-F238E27FC236}">
                <a16:creationId xmlns:a16="http://schemas.microsoft.com/office/drawing/2014/main" id="{939B8198-8FD1-4178-9A21-DF509343D929}"/>
              </a:ext>
            </a:extLst>
          </p:cNvPr>
          <p:cNvSpPr/>
          <p:nvPr/>
        </p:nvSpPr>
        <p:spPr>
          <a:xfrm>
            <a:off x="7251896" y="3900267"/>
            <a:ext cx="3124573" cy="369332"/>
          </a:xfrm>
          <a:prstGeom prst="rect">
            <a:avLst/>
          </a:prstGeom>
        </p:spPr>
        <p:txBody>
          <a:bodyPr wrap="none">
            <a:spAutoFit/>
          </a:bodyPr>
          <a:lstStyle/>
          <a:p>
            <a:r>
              <a:rPr lang="en-US" dirty="0">
                <a:solidFill>
                  <a:schemeClr val="tx1">
                    <a:lumMod val="75000"/>
                    <a:lumOff val="25000"/>
                  </a:schemeClr>
                </a:solidFill>
                <a:hlinkClick r:id="rId3"/>
              </a:rPr>
              <a:t>Voldemort key-value store</a:t>
            </a:r>
            <a:endParaRPr lang="en-US" dirty="0"/>
          </a:p>
        </p:txBody>
      </p:sp>
      <p:cxnSp>
        <p:nvCxnSpPr>
          <p:cNvPr id="17" name="Straight Connector 16">
            <a:extLst>
              <a:ext uri="{FF2B5EF4-FFF2-40B4-BE49-F238E27FC236}">
                <a16:creationId xmlns:a16="http://schemas.microsoft.com/office/drawing/2014/main" id="{FCC4049B-3E47-40EF-9D69-C81F1492F422}"/>
              </a:ext>
            </a:extLst>
          </p:cNvPr>
          <p:cNvCxnSpPr/>
          <p:nvPr/>
        </p:nvCxnSpPr>
        <p:spPr>
          <a:xfrm>
            <a:off x="6710289" y="3414932"/>
            <a:ext cx="309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AC2C69-9737-42AD-AC51-C51A25035425}"/>
              </a:ext>
            </a:extLst>
          </p:cNvPr>
          <p:cNvCxnSpPr/>
          <p:nvPr/>
        </p:nvCxnSpPr>
        <p:spPr>
          <a:xfrm>
            <a:off x="7061982" y="3429000"/>
            <a:ext cx="0" cy="942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3ED14D-DE73-4ED7-9C4C-061F559B5611}"/>
              </a:ext>
            </a:extLst>
          </p:cNvPr>
          <p:cNvCxnSpPr/>
          <p:nvPr/>
        </p:nvCxnSpPr>
        <p:spPr>
          <a:xfrm>
            <a:off x="6907237" y="437153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4379A6E-D808-4CE1-86D6-37BF3DFE6FBA}"/>
              </a:ext>
            </a:extLst>
          </p:cNvPr>
          <p:cNvCxnSpPr/>
          <p:nvPr/>
        </p:nvCxnSpPr>
        <p:spPr>
          <a:xfrm>
            <a:off x="6710289" y="4371535"/>
            <a:ext cx="3516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27B61F-AA78-40A9-81AD-D3BC4086BCE5}"/>
              </a:ext>
            </a:extLst>
          </p:cNvPr>
          <p:cNvCxnSpPr/>
          <p:nvPr/>
        </p:nvCxnSpPr>
        <p:spPr>
          <a:xfrm>
            <a:off x="6752492" y="4720883"/>
            <a:ext cx="309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5BE774-B846-4DAD-9F92-FFB07404A250}"/>
              </a:ext>
            </a:extLst>
          </p:cNvPr>
          <p:cNvCxnSpPr/>
          <p:nvPr/>
        </p:nvCxnSpPr>
        <p:spPr>
          <a:xfrm>
            <a:off x="7104185" y="4734951"/>
            <a:ext cx="0" cy="942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0B05DB7-002E-48CB-8EA6-4521494D20E2}"/>
              </a:ext>
            </a:extLst>
          </p:cNvPr>
          <p:cNvCxnSpPr/>
          <p:nvPr/>
        </p:nvCxnSpPr>
        <p:spPr>
          <a:xfrm>
            <a:off x="6949440" y="567748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D6248-328D-4E8D-B231-4F8F89879A81}"/>
              </a:ext>
            </a:extLst>
          </p:cNvPr>
          <p:cNvCxnSpPr/>
          <p:nvPr/>
        </p:nvCxnSpPr>
        <p:spPr>
          <a:xfrm>
            <a:off x="6752492" y="5677486"/>
            <a:ext cx="35169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A6368AB-1955-437E-A446-B06F0ECBFD6B}"/>
              </a:ext>
            </a:extLst>
          </p:cNvPr>
          <p:cNvSpPr/>
          <p:nvPr/>
        </p:nvSpPr>
        <p:spPr>
          <a:xfrm>
            <a:off x="7090118" y="5118240"/>
            <a:ext cx="3466013" cy="369332"/>
          </a:xfrm>
          <a:prstGeom prst="rect">
            <a:avLst/>
          </a:prstGeom>
        </p:spPr>
        <p:txBody>
          <a:bodyPr wrap="none">
            <a:spAutoFit/>
          </a:bodyPr>
          <a:lstStyle/>
          <a:p>
            <a:r>
              <a:rPr lang="en-US" dirty="0">
                <a:solidFill>
                  <a:schemeClr val="tx1">
                    <a:lumMod val="75000"/>
                    <a:lumOff val="25000"/>
                  </a:schemeClr>
                </a:solidFill>
              </a:rPr>
              <a:t> </a:t>
            </a:r>
            <a:r>
              <a:rPr lang="en-US" dirty="0">
                <a:solidFill>
                  <a:schemeClr val="tx1">
                    <a:lumMod val="75000"/>
                    <a:lumOff val="25000"/>
                  </a:schemeClr>
                </a:solidFill>
                <a:hlinkClick r:id="rId4"/>
              </a:rPr>
              <a:t>Apache Kafka for streaming</a:t>
            </a:r>
            <a:r>
              <a:rPr lang="en-US" dirty="0">
                <a:solidFill>
                  <a:schemeClr val="tx1">
                    <a:lumMod val="75000"/>
                    <a:lumOff val="25000"/>
                  </a:schemeClr>
                </a:solidFill>
              </a:rPr>
              <a:t>,</a:t>
            </a:r>
            <a:endParaRPr lang="en-US" dirty="0"/>
          </a:p>
        </p:txBody>
      </p:sp>
    </p:spTree>
    <p:extLst>
      <p:ext uri="{BB962C8B-B14F-4D97-AF65-F5344CB8AC3E}">
        <p14:creationId xmlns:p14="http://schemas.microsoft.com/office/powerpoint/2010/main" val="189335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8E2A0-5648-4E00-BF07-52CF3E7A6EAE}"/>
              </a:ext>
            </a:extLst>
          </p:cNvPr>
          <p:cNvSpPr>
            <a:spLocks noGrp="1"/>
          </p:cNvSpPr>
          <p:nvPr>
            <p:ph idx="1"/>
          </p:nvPr>
        </p:nvSpPr>
        <p:spPr>
          <a:xfrm>
            <a:off x="788547" y="841717"/>
            <a:ext cx="8915400" cy="4745501"/>
          </a:xfrm>
        </p:spPr>
        <p:txBody>
          <a:bodyPr>
            <a:normAutofit fontScale="92500" lnSpcReduction="10000"/>
          </a:bodyPr>
          <a:lstStyle/>
          <a:p>
            <a:r>
              <a:rPr lang="en-US" b="1" dirty="0"/>
              <a:t>Collaborative Filtering: </a:t>
            </a:r>
            <a:r>
              <a:rPr lang="en-US" dirty="0"/>
              <a:t>Co-occurrence or </a:t>
            </a:r>
          </a:p>
          <a:p>
            <a:pPr marL="0" indent="0">
              <a:buNone/>
            </a:pPr>
            <a:r>
              <a:rPr lang="en-US" dirty="0"/>
              <a:t>      association rule mining </a:t>
            </a:r>
          </a:p>
          <a:p>
            <a:endParaRPr lang="en-US" dirty="0"/>
          </a:p>
          <a:p>
            <a:r>
              <a:rPr lang="en-US" dirty="0"/>
              <a:t>LinkedIn’s frontend framework emits activity events on</a:t>
            </a:r>
          </a:p>
          <a:p>
            <a:pPr marL="0" indent="0">
              <a:buNone/>
            </a:pPr>
            <a:r>
              <a:rPr lang="en-US" dirty="0"/>
              <a:t>     every page visit as part of LinkedIn’s base member activity</a:t>
            </a:r>
          </a:p>
          <a:p>
            <a:pPr marL="0" indent="0">
              <a:buNone/>
            </a:pPr>
            <a:r>
              <a:rPr lang="en-US" dirty="0"/>
              <a:t>      tracking.</a:t>
            </a:r>
          </a:p>
          <a:p>
            <a:r>
              <a:rPr lang="en-US" dirty="0"/>
              <a:t>uses these events to construct a co-occurrence </a:t>
            </a:r>
          </a:p>
          <a:p>
            <a:pPr marL="0" indent="0">
              <a:buNone/>
            </a:pPr>
            <a:r>
              <a:rPr lang="en-US" dirty="0"/>
              <a:t>      matrix with some entity speciﬁc tuning</a:t>
            </a:r>
          </a:p>
          <a:p>
            <a:r>
              <a:rPr lang="en-US" dirty="0"/>
              <a:t>This matrix is partially updated periodically </a:t>
            </a:r>
          </a:p>
          <a:p>
            <a:pPr marL="0" indent="0">
              <a:buNone/>
            </a:pPr>
            <a:r>
              <a:rPr lang="en-US" dirty="0"/>
              <a:t>      depending on the needs </a:t>
            </a:r>
          </a:p>
          <a:p>
            <a:pPr marL="0" indent="0">
              <a:buNone/>
            </a:pPr>
            <a:r>
              <a:rPr lang="en-US" dirty="0"/>
              <a:t>The resulting key-</a:t>
            </a:r>
            <a:r>
              <a:rPr lang="en-US" dirty="0" err="1"/>
              <a:t>valuestore</a:t>
            </a:r>
            <a:r>
              <a:rPr lang="en-US" dirty="0"/>
              <a:t> is a mapping from an </a:t>
            </a:r>
          </a:p>
          <a:p>
            <a:pPr marL="0" indent="0">
              <a:buNone/>
            </a:pPr>
            <a:r>
              <a:rPr lang="en-US" dirty="0"/>
              <a:t>      entity pair—the type of the entity and its </a:t>
            </a:r>
          </a:p>
          <a:p>
            <a:pPr marL="0" indent="0">
              <a:buNone/>
            </a:pPr>
            <a:r>
              <a:rPr lang="en-US" dirty="0"/>
              <a:t>      identiﬁer — to a list of the top related entity pairs</a:t>
            </a:r>
          </a:p>
        </p:txBody>
      </p:sp>
      <p:pic>
        <p:nvPicPr>
          <p:cNvPr id="4" name="Picture 3">
            <a:extLst>
              <a:ext uri="{FF2B5EF4-FFF2-40B4-BE49-F238E27FC236}">
                <a16:creationId xmlns:a16="http://schemas.microsoft.com/office/drawing/2014/main" id="{4D322BDF-62F1-4CAA-B670-15B33AB0C259}"/>
              </a:ext>
            </a:extLst>
          </p:cNvPr>
          <p:cNvPicPr>
            <a:picLocks noChangeAspect="1"/>
          </p:cNvPicPr>
          <p:nvPr/>
        </p:nvPicPr>
        <p:blipFill>
          <a:blip r:embed="rId2"/>
          <a:stretch>
            <a:fillRect/>
          </a:stretch>
        </p:blipFill>
        <p:spPr>
          <a:xfrm>
            <a:off x="7937768" y="362829"/>
            <a:ext cx="3800475" cy="3009900"/>
          </a:xfrm>
          <a:prstGeom prst="rect">
            <a:avLst/>
          </a:prstGeom>
        </p:spPr>
      </p:pic>
      <p:pic>
        <p:nvPicPr>
          <p:cNvPr id="5" name="Picture 4">
            <a:extLst>
              <a:ext uri="{FF2B5EF4-FFF2-40B4-BE49-F238E27FC236}">
                <a16:creationId xmlns:a16="http://schemas.microsoft.com/office/drawing/2014/main" id="{2073F24B-72A5-48EB-B679-87E0E40680A6}"/>
              </a:ext>
            </a:extLst>
          </p:cNvPr>
          <p:cNvPicPr>
            <a:picLocks noChangeAspect="1"/>
          </p:cNvPicPr>
          <p:nvPr/>
        </p:nvPicPr>
        <p:blipFill>
          <a:blip r:embed="rId3"/>
          <a:stretch>
            <a:fillRect/>
          </a:stretch>
        </p:blipFill>
        <p:spPr>
          <a:xfrm>
            <a:off x="8134716" y="3657600"/>
            <a:ext cx="3414859" cy="2971800"/>
          </a:xfrm>
          <a:prstGeom prst="rect">
            <a:avLst/>
          </a:prstGeom>
        </p:spPr>
      </p:pic>
    </p:spTree>
    <p:extLst>
      <p:ext uri="{BB962C8B-B14F-4D97-AF65-F5344CB8AC3E}">
        <p14:creationId xmlns:p14="http://schemas.microsoft.com/office/powerpoint/2010/main" val="2085240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3316</TotalTime>
  <Words>546</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Century Gothic</vt:lpstr>
      <vt:lpstr>Courier New</vt:lpstr>
      <vt:lpstr>Helvetica</vt:lpstr>
      <vt:lpstr>Helvetica Neue</vt:lpstr>
      <vt:lpstr>Source Serif Pro</vt:lpstr>
      <vt:lpstr>Wingdings</vt:lpstr>
      <vt:lpstr>Wingdings 3</vt:lpstr>
      <vt:lpstr>Wisp</vt:lpstr>
      <vt:lpstr>PowerPoint Presentation</vt:lpstr>
      <vt:lpstr>OLAP: data is transformed offline into multi-dimensional  cubes for later online analytical queries..</vt:lpstr>
      <vt:lpstr>PowerPoint Presentation</vt:lpstr>
      <vt:lpstr>PowerPoint Presentation</vt:lpstr>
      <vt:lpstr>PowerPoint Presentation</vt:lpstr>
      <vt:lpstr>People You May Know (PYMK):   recommends other people to connect with allowing members to grow their.  The two main challenges in building are:       Machine learning       Scale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Cherukuri</dc:creator>
  <cp:lastModifiedBy>Anil Kumar Cherukuri</cp:lastModifiedBy>
  <cp:revision>33</cp:revision>
  <dcterms:created xsi:type="dcterms:W3CDTF">2018-04-16T09:00:07Z</dcterms:created>
  <dcterms:modified xsi:type="dcterms:W3CDTF">2018-04-18T16:16:51Z</dcterms:modified>
</cp:coreProperties>
</file>