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9" autoAdjust="0"/>
    <p:restoredTop sz="94469" autoAdjust="0"/>
  </p:normalViewPr>
  <p:slideViewPr>
    <p:cSldViewPr snapToGrid="0">
      <p:cViewPr>
        <p:scale>
          <a:sx n="117" d="100"/>
          <a:sy n="117" d="100"/>
        </p:scale>
        <p:origin x="1392" y="-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1445B-BC51-4674-AE9A-904D3E3F543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833C-C0F1-45F0-9A79-C83FEEAB9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833C-C0F1-45F0-9A79-C83FEEAB92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1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833C-C0F1-45F0-9A79-C83FEEAB92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D8EC-CF78-463D-A7BC-E0C6AE38E1AD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5D9-BA49-418F-8182-817F15643A14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EAE1-6082-44BE-B14B-B390A2ECF05F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5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C0CB-0B1C-4BD1-81B6-987982AEFF99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5749-122A-44FF-9F72-6EE7D585B83E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377-41EC-4C43-B5B4-04474ED04E2D}" type="datetime1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4127-6565-4BD7-BFE7-91F8AD12E998}" type="datetime1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0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FB30-0694-4B68-9193-E9436674AB95}" type="datetime1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1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AD57-EB70-4B34-BC66-A604EA9B6481}" type="datetime1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3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03C-03A3-4AAD-9A32-D98C645B01B6}" type="datetime1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6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445A-A004-40A8-AF86-7F0B9CE66F24}" type="datetime1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C367A-8C55-467B-B058-DCE4BE726BDD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Eventually Consistent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Werner </a:t>
            </a:r>
            <a:r>
              <a:rPr lang="en-US" dirty="0" err="1" smtClean="0"/>
              <a:t>Vogels</a:t>
            </a:r>
            <a:r>
              <a:rPr lang="en-US" dirty="0" smtClean="0"/>
              <a:t>, Comm. of the ACM, 52(1), 2009</a:t>
            </a:r>
          </a:p>
          <a:p>
            <a:r>
              <a:rPr lang="en-US" dirty="0" smtClean="0"/>
              <a:t>(Rao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2" y="5398719"/>
            <a:ext cx="7664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Werner </a:t>
            </a:r>
            <a:r>
              <a:rPr lang="en-US" dirty="0" err="1"/>
              <a:t>Vogels</a:t>
            </a:r>
            <a:r>
              <a:rPr lang="en-US" dirty="0"/>
              <a:t>. 2009. Eventually consistent. </a:t>
            </a:r>
            <a:r>
              <a:rPr lang="en-US" i="1" dirty="0" err="1"/>
              <a:t>Commun</a:t>
            </a:r>
            <a:r>
              <a:rPr lang="en-US" i="1" dirty="0"/>
              <a:t>. ACM</a:t>
            </a:r>
            <a:r>
              <a:rPr lang="en-US" dirty="0"/>
              <a:t> 52, 1 (January 2009), 40-44. DOI=http://</a:t>
            </a:r>
            <a:r>
              <a:rPr lang="en-US" dirty="0" err="1"/>
              <a:t>dx.doi.org</a:t>
            </a:r>
            <a:r>
              <a:rPr lang="en-US" dirty="0"/>
              <a:t>/10.1145/1435417.1435432</a:t>
            </a:r>
          </a:p>
        </p:txBody>
      </p:sp>
    </p:spTree>
    <p:extLst>
      <p:ext uri="{BB962C8B-B14F-4D97-AF65-F5344CB8AC3E}">
        <p14:creationId xmlns:p14="http://schemas.microsoft.com/office/powerpoint/2010/main" val="26249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Weak/Eventual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 + R &lt;= N</a:t>
            </a:r>
          </a:p>
          <a:p>
            <a:pPr lvl="1"/>
            <a:r>
              <a:rPr lang="en-US" dirty="0" smtClean="0"/>
              <a:t>Read and write sets may not overlap</a:t>
            </a:r>
          </a:p>
          <a:p>
            <a:r>
              <a:rPr lang="en-US" dirty="0" smtClean="0"/>
              <a:t>May be set W = 1, R = 1; propagate updates lazily</a:t>
            </a:r>
          </a:p>
          <a:p>
            <a:r>
              <a:rPr lang="en-US" dirty="0" smtClean="0"/>
              <a:t>Versioning the writes can help during reads</a:t>
            </a:r>
          </a:p>
          <a:p>
            <a:r>
              <a:rPr lang="en-US" dirty="0" smtClean="0"/>
              <a:t>Network partitioning </a:t>
            </a:r>
            <a:r>
              <a:rPr lang="en-US" smtClean="0"/>
              <a:t>can occur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10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126201" y="4602094"/>
            <a:ext cx="4891597" cy="1109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Eventual consistency works well for achieving availability and performance in distributed data sharing platforms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5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Amazon’s Infrastructure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Amazon’s resources</a:t>
            </a:r>
          </a:p>
          <a:p>
            <a:pPr lvl="1"/>
            <a:r>
              <a:rPr lang="en-US" dirty="0" smtClean="0"/>
              <a:t>S3 (Simple Storage Service)</a:t>
            </a:r>
          </a:p>
          <a:p>
            <a:pPr lvl="1"/>
            <a:r>
              <a:rPr lang="en-US" dirty="0" smtClean="0"/>
              <a:t>Simple DB</a:t>
            </a:r>
          </a:p>
          <a:p>
            <a:pPr lvl="1"/>
            <a:r>
              <a:rPr lang="en-US" dirty="0" smtClean="0"/>
              <a:t>EC2 (Elastic Compute Cloud)</a:t>
            </a:r>
          </a:p>
          <a:p>
            <a:pPr lvl="1"/>
            <a:r>
              <a:rPr lang="en-US" dirty="0" smtClean="0"/>
              <a:t>Enables us to construct Internet-scale computing platforms</a:t>
            </a:r>
          </a:p>
          <a:p>
            <a:r>
              <a:rPr lang="en-US" dirty="0" smtClean="0"/>
              <a:t>Goals: scalability, availability, performance, etc.</a:t>
            </a:r>
          </a:p>
          <a:p>
            <a:r>
              <a:rPr lang="en-US" dirty="0" smtClean="0"/>
              <a:t>When you process trillions of requests </a:t>
            </a:r>
            <a:r>
              <a:rPr lang="en-US" dirty="0" smtClean="0">
                <a:sym typeface="Wingdings" panose="05000000000000000000" pitchFamily="2" charset="2"/>
              </a:rPr>
              <a:t> events with low probability tend to happen!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design must account for dealing with such events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0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reliable distributed systems at a worldwide scale demands trade-offs between </a:t>
            </a:r>
            <a:r>
              <a:rPr lang="en-US" b="1" dirty="0" smtClean="0"/>
              <a:t>consistency</a:t>
            </a:r>
            <a:r>
              <a:rPr lang="en-US" dirty="0" smtClean="0"/>
              <a:t> and </a:t>
            </a:r>
            <a:r>
              <a:rPr lang="en-US" b="1" dirty="0" smtClean="0"/>
              <a:t>availability</a:t>
            </a:r>
          </a:p>
          <a:p>
            <a:r>
              <a:rPr lang="en-US" dirty="0" smtClean="0"/>
              <a:t>New concept: “eventual consistency”</a:t>
            </a:r>
          </a:p>
          <a:p>
            <a:r>
              <a:rPr lang="en-US" dirty="0" smtClean="0"/>
              <a:t>Ideal world’s consistency model: if an update is made, all observers would see that update</a:t>
            </a:r>
          </a:p>
          <a:p>
            <a:pPr lvl="1"/>
            <a:r>
              <a:rPr lang="en-US" dirty="0" smtClean="0"/>
              <a:t>Traditional database systems</a:t>
            </a:r>
          </a:p>
          <a:p>
            <a:pPr lvl="2"/>
            <a:r>
              <a:rPr lang="en-US" dirty="0" smtClean="0"/>
              <a:t>Consistency is more important than availability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 by Prof. Eric Brewer (2000)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Three properties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>
                <a:sym typeface="Wingdings" panose="05000000000000000000" pitchFamily="2" charset="2"/>
              </a:rPr>
              <a:t> data consistency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  system availability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  tolerance to network partition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Network partition – failures cause portions of the network to become unreachable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 a shared-data system, only two properties can be achieved at any given time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 a large distributed system, network partitioning is bound to happen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Solution: trade-off </a:t>
            </a:r>
            <a:r>
              <a:rPr lang="en-US" smtClean="0">
                <a:sym typeface="Wingdings" panose="05000000000000000000" pitchFamily="2" charset="2"/>
              </a:rPr>
              <a:t>between consistency and </a:t>
            </a:r>
            <a:r>
              <a:rPr lang="en-US" dirty="0" smtClean="0">
                <a:sym typeface="Wingdings" panose="05000000000000000000" pitchFamily="2" charset="2"/>
              </a:rPr>
              <a:t>availability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a client attempts to write</a:t>
            </a:r>
          </a:p>
          <a:p>
            <a:pPr lvl="1"/>
            <a:r>
              <a:rPr lang="en-US" dirty="0" smtClean="0"/>
              <a:t>We wish to provide consistency</a:t>
            </a:r>
          </a:p>
          <a:p>
            <a:pPr lvl="2"/>
            <a:r>
              <a:rPr lang="en-US" dirty="0" smtClean="0"/>
              <a:t>Then the system will not be available</a:t>
            </a:r>
          </a:p>
          <a:p>
            <a:pPr lvl="2"/>
            <a:r>
              <a:rPr lang="en-US" dirty="0" smtClean="0"/>
              <a:t>Client has to deal with this</a:t>
            </a:r>
          </a:p>
          <a:p>
            <a:pPr lvl="1"/>
            <a:r>
              <a:rPr lang="en-US" dirty="0" smtClean="0"/>
              <a:t>We wish to provide availability</a:t>
            </a:r>
          </a:p>
          <a:p>
            <a:pPr lvl="2"/>
            <a:r>
              <a:rPr lang="en-US" dirty="0" smtClean="0"/>
              <a:t>The system accepts writes always</a:t>
            </a:r>
          </a:p>
          <a:p>
            <a:pPr lvl="2"/>
            <a:r>
              <a:rPr lang="en-US" dirty="0" smtClean="0"/>
              <a:t>At times, a read may not see the most recent update</a:t>
            </a:r>
          </a:p>
          <a:p>
            <a:pPr lvl="2"/>
            <a:r>
              <a:rPr lang="en-US" dirty="0" smtClean="0"/>
              <a:t>Stale data is okay in many applications</a:t>
            </a:r>
          </a:p>
          <a:p>
            <a:r>
              <a:rPr lang="en-US" dirty="0" smtClean="0"/>
              <a:t>Consistency in ACID </a:t>
            </a:r>
          </a:p>
          <a:p>
            <a:pPr lvl="1"/>
            <a:r>
              <a:rPr lang="en-US" dirty="0" smtClean="0"/>
              <a:t>Slightly different</a:t>
            </a:r>
          </a:p>
          <a:p>
            <a:pPr lvl="2"/>
            <a:r>
              <a:rPr lang="en-US" dirty="0" smtClean="0"/>
              <a:t>E.g., money transfer between accounts – total amount should not change – database integrity constraints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8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do the clients see the updates?</a:t>
            </a:r>
          </a:p>
          <a:p>
            <a:r>
              <a:rPr lang="en-US" dirty="0" smtClean="0"/>
              <a:t>Say three processes A, B, and C; read and write to a storage system</a:t>
            </a:r>
          </a:p>
          <a:p>
            <a:r>
              <a:rPr lang="en-US" dirty="0" smtClean="0"/>
              <a:t>Strong consistency</a:t>
            </a:r>
          </a:p>
          <a:p>
            <a:pPr lvl="1"/>
            <a:r>
              <a:rPr lang="en-US" dirty="0" smtClean="0"/>
              <a:t>After the update, any subsequent access will return the updated value</a:t>
            </a:r>
          </a:p>
          <a:p>
            <a:r>
              <a:rPr lang="en-US" dirty="0" smtClean="0"/>
              <a:t>Weak consistency</a:t>
            </a:r>
          </a:p>
          <a:p>
            <a:pPr lvl="1"/>
            <a:r>
              <a:rPr lang="en-US" dirty="0" smtClean="0"/>
              <a:t>No guarantee that a subsequent access will return the updated value</a:t>
            </a:r>
          </a:p>
          <a:p>
            <a:pPr lvl="1"/>
            <a:r>
              <a:rPr lang="en-US" dirty="0" smtClean="0"/>
              <a:t>Time window from when an update was made till when any subsequent access is guaranteed to see the updated value is called the </a:t>
            </a:r>
            <a:r>
              <a:rPr lang="en-US" b="1" dirty="0" smtClean="0"/>
              <a:t>inconsistency window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Special form of weak consistency</a:t>
            </a:r>
          </a:p>
          <a:p>
            <a:r>
              <a:rPr lang="en-US" dirty="0" smtClean="0"/>
              <a:t>If there are no new updates to an object, eventually all accesses will return the last updated value</a:t>
            </a:r>
          </a:p>
          <a:p>
            <a:pPr lvl="1"/>
            <a:r>
              <a:rPr lang="en-US" dirty="0" smtClean="0"/>
              <a:t>E.g., Domain Name Service</a:t>
            </a:r>
          </a:p>
          <a:p>
            <a:r>
              <a:rPr lang="en-US" smtClean="0"/>
              <a:t>Special </a:t>
            </a:r>
            <a:r>
              <a:rPr lang="en-US" smtClean="0"/>
              <a:t>types/variations of eventual consistency</a:t>
            </a:r>
            <a:endParaRPr lang="en-US" dirty="0" smtClean="0"/>
          </a:p>
          <a:p>
            <a:pPr lvl="1"/>
            <a:r>
              <a:rPr lang="en-US" dirty="0" smtClean="0"/>
              <a:t>Read-your-writes consistency</a:t>
            </a:r>
          </a:p>
          <a:p>
            <a:pPr lvl="1"/>
            <a:r>
              <a:rPr lang="en-US" dirty="0" smtClean="0"/>
              <a:t>Monotonic read consistency</a:t>
            </a:r>
          </a:p>
          <a:p>
            <a:pPr lvl="1"/>
            <a:r>
              <a:rPr lang="en-US" dirty="0" smtClean="0"/>
              <a:t>Monotonic write consistency – serialize writes by the same process</a:t>
            </a:r>
          </a:p>
          <a:p>
            <a:pPr lvl="1"/>
            <a:r>
              <a:rPr lang="en-US" dirty="0" smtClean="0"/>
              <a:t>There are a few more…</a:t>
            </a:r>
          </a:p>
          <a:p>
            <a:r>
              <a:rPr lang="en-US" dirty="0" smtClean="0"/>
              <a:t>Depending on the application, you can choose a subset of the above types to guarantee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1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 – # of nodes that store replicas of the data</a:t>
            </a:r>
          </a:p>
          <a:p>
            <a:r>
              <a:rPr lang="en-US" dirty="0" smtClean="0"/>
              <a:t>W - # of replicas that need to acknowledge the receipts of the update before the update completes</a:t>
            </a:r>
          </a:p>
          <a:p>
            <a:r>
              <a:rPr lang="en-US" dirty="0" smtClean="0"/>
              <a:t>R - # of replicas that are contacted when a data object is accessed through a read operation</a:t>
            </a:r>
          </a:p>
          <a:p>
            <a:endParaRPr lang="en-US" dirty="0"/>
          </a:p>
          <a:p>
            <a:r>
              <a:rPr lang="en-US" dirty="0" smtClean="0"/>
              <a:t>Strong consistency: W + R &gt; N</a:t>
            </a:r>
          </a:p>
          <a:p>
            <a:pPr lvl="1"/>
            <a:r>
              <a:rPr lang="en-US" dirty="0" smtClean="0"/>
              <a:t>Read and write set overlaps</a:t>
            </a:r>
          </a:p>
          <a:p>
            <a:pPr lvl="1"/>
            <a:r>
              <a:rPr lang="en-US" dirty="0" smtClean="0"/>
              <a:t>Say N = 2, W = 2, R = 1</a:t>
            </a:r>
          </a:p>
          <a:p>
            <a:pPr lvl="1"/>
            <a:r>
              <a:rPr lang="en-US" dirty="0" smtClean="0"/>
              <a:t>If we cannot update both the replicas, we will fail the write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Availability and High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 &gt; 2</a:t>
            </a:r>
          </a:p>
          <a:p>
            <a:r>
              <a:rPr lang="en-US" dirty="0" smtClean="0"/>
              <a:t>Say, we want the system to be fault-tolerant</a:t>
            </a:r>
          </a:p>
          <a:p>
            <a:pPr lvl="1"/>
            <a:r>
              <a:rPr lang="en-US" dirty="0" smtClean="0"/>
              <a:t>W = 2, R = 2, N = 3</a:t>
            </a:r>
          </a:p>
          <a:p>
            <a:r>
              <a:rPr lang="en-US" dirty="0" smtClean="0"/>
              <a:t>High read loads</a:t>
            </a:r>
          </a:p>
          <a:p>
            <a:pPr lvl="1"/>
            <a:r>
              <a:rPr lang="en-US" dirty="0" smtClean="0"/>
              <a:t>N is set to much higher than 2, R = 1</a:t>
            </a:r>
          </a:p>
          <a:p>
            <a:pPr lvl="1"/>
            <a:r>
              <a:rPr lang="en-US" dirty="0" smtClean="0"/>
              <a:t>If consistency is needed, W = N</a:t>
            </a:r>
          </a:p>
          <a:p>
            <a:pPr lvl="1"/>
            <a:r>
              <a:rPr lang="en-US" dirty="0" smtClean="0"/>
              <a:t>If consistency is not needed, we set W = 1</a:t>
            </a:r>
          </a:p>
          <a:p>
            <a:pPr lvl="2"/>
            <a:r>
              <a:rPr lang="en-US" dirty="0" smtClean="0"/>
              <a:t>Propagate the updates lazily to all the replicas</a:t>
            </a:r>
          </a:p>
          <a:p>
            <a:r>
              <a:rPr lang="en-US" dirty="0" smtClean="0"/>
              <a:t>Optimize read case: R = 1, W = N</a:t>
            </a:r>
          </a:p>
          <a:p>
            <a:r>
              <a:rPr lang="en-US" dirty="0" smtClean="0"/>
              <a:t>Optimize write case: R = N, W =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722</Words>
  <Application>Microsoft Macintosh PowerPoint</Application>
  <PresentationFormat>On-screen Show (4:3)</PresentationFormat>
  <Paragraphs>109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Wingdings</vt:lpstr>
      <vt:lpstr>Arial</vt:lpstr>
      <vt:lpstr>Office Theme</vt:lpstr>
      <vt:lpstr>Eventually Consistent</vt:lpstr>
      <vt:lpstr>Amazon’s Infrastructure Services</vt:lpstr>
      <vt:lpstr>Guiding Principle</vt:lpstr>
      <vt:lpstr>CAP Theorem by Prof. Eric Brewer (2000)</vt:lpstr>
      <vt:lpstr>Example</vt:lpstr>
      <vt:lpstr>Client-side Consistency</vt:lpstr>
      <vt:lpstr>Eventual Consistency</vt:lpstr>
      <vt:lpstr>Server-side Consistency</vt:lpstr>
      <vt:lpstr>High Availability and High Performance</vt:lpstr>
      <vt:lpstr>Weak/Eventual consistency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Eventually Consistent</dc:title>
  <dc:creator>Praveen Rao</dc:creator>
  <cp:lastModifiedBy>Microsoft Office User</cp:lastModifiedBy>
  <cp:revision>111</cp:revision>
  <dcterms:created xsi:type="dcterms:W3CDTF">2014-09-25T15:06:29Z</dcterms:created>
  <dcterms:modified xsi:type="dcterms:W3CDTF">2017-10-11T19:30:42Z</dcterms:modified>
</cp:coreProperties>
</file>