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43"/>
  </p:notesMasterIdLst>
  <p:sldIdLst>
    <p:sldId id="256" r:id="rId2"/>
    <p:sldId id="261" r:id="rId3"/>
    <p:sldId id="269" r:id="rId4"/>
    <p:sldId id="263" r:id="rId5"/>
    <p:sldId id="270" r:id="rId6"/>
    <p:sldId id="265" r:id="rId7"/>
    <p:sldId id="271" r:id="rId8"/>
    <p:sldId id="272" r:id="rId9"/>
    <p:sldId id="257" r:id="rId10"/>
    <p:sldId id="258" r:id="rId11"/>
    <p:sldId id="268" r:id="rId12"/>
    <p:sldId id="259" r:id="rId13"/>
    <p:sldId id="267" r:id="rId14"/>
    <p:sldId id="266" r:id="rId15"/>
    <p:sldId id="260" r:id="rId16"/>
    <p:sldId id="276" r:id="rId17"/>
    <p:sldId id="284" r:id="rId18"/>
    <p:sldId id="277" r:id="rId19"/>
    <p:sldId id="278" r:id="rId20"/>
    <p:sldId id="279" r:id="rId21"/>
    <p:sldId id="280" r:id="rId22"/>
    <p:sldId id="281" r:id="rId23"/>
    <p:sldId id="282" r:id="rId24"/>
    <p:sldId id="283" r:id="rId25"/>
    <p:sldId id="285" r:id="rId26"/>
    <p:sldId id="286" r:id="rId27"/>
    <p:sldId id="287" r:id="rId28"/>
    <p:sldId id="288" r:id="rId29"/>
    <p:sldId id="289" r:id="rId30"/>
    <p:sldId id="291" r:id="rId31"/>
    <p:sldId id="290" r:id="rId32"/>
    <p:sldId id="292" r:id="rId33"/>
    <p:sldId id="293" r:id="rId34"/>
    <p:sldId id="294" r:id="rId35"/>
    <p:sldId id="295" r:id="rId36"/>
    <p:sldId id="296" r:id="rId37"/>
    <p:sldId id="297" r:id="rId38"/>
    <p:sldId id="298" r:id="rId39"/>
    <p:sldId id="299" r:id="rId40"/>
    <p:sldId id="300"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00049-298B-48AC-908C-7F03DDD77B90}"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57C79-9991-46D7-81F5-C409A36CFAF3}" type="slidenum">
              <a:rPr lang="en-US" smtClean="0"/>
              <a:t>‹#›</a:t>
            </a:fld>
            <a:endParaRPr lang="en-US"/>
          </a:p>
        </p:txBody>
      </p:sp>
    </p:spTree>
    <p:extLst>
      <p:ext uri="{BB962C8B-B14F-4D97-AF65-F5344CB8AC3E}">
        <p14:creationId xmlns:p14="http://schemas.microsoft.com/office/powerpoint/2010/main" val="378689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16</a:t>
            </a:fld>
            <a:endParaRPr lang="en-US" dirty="0"/>
          </a:p>
        </p:txBody>
      </p:sp>
    </p:spTree>
    <p:extLst>
      <p:ext uri="{BB962C8B-B14F-4D97-AF65-F5344CB8AC3E}">
        <p14:creationId xmlns:p14="http://schemas.microsoft.com/office/powerpoint/2010/main" val="357429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18</a:t>
            </a:fld>
            <a:endParaRPr lang="en-US" dirty="0"/>
          </a:p>
        </p:txBody>
      </p:sp>
    </p:spTree>
    <p:extLst>
      <p:ext uri="{BB962C8B-B14F-4D97-AF65-F5344CB8AC3E}">
        <p14:creationId xmlns:p14="http://schemas.microsoft.com/office/powerpoint/2010/main" val="333549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19</a:t>
            </a:fld>
            <a:endParaRPr lang="en-US" dirty="0"/>
          </a:p>
        </p:txBody>
      </p:sp>
    </p:spTree>
    <p:extLst>
      <p:ext uri="{BB962C8B-B14F-4D97-AF65-F5344CB8AC3E}">
        <p14:creationId xmlns:p14="http://schemas.microsoft.com/office/powerpoint/2010/main" val="167618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20</a:t>
            </a:fld>
            <a:endParaRPr lang="en-US" dirty="0"/>
          </a:p>
        </p:txBody>
      </p:sp>
    </p:spTree>
    <p:extLst>
      <p:ext uri="{BB962C8B-B14F-4D97-AF65-F5344CB8AC3E}">
        <p14:creationId xmlns:p14="http://schemas.microsoft.com/office/powerpoint/2010/main" val="304758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21</a:t>
            </a:fld>
            <a:endParaRPr lang="en-US" dirty="0"/>
          </a:p>
        </p:txBody>
      </p:sp>
    </p:spTree>
    <p:extLst>
      <p:ext uri="{BB962C8B-B14F-4D97-AF65-F5344CB8AC3E}">
        <p14:creationId xmlns:p14="http://schemas.microsoft.com/office/powerpoint/2010/main" val="316546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22</a:t>
            </a:fld>
            <a:endParaRPr lang="en-US" dirty="0"/>
          </a:p>
        </p:txBody>
      </p:sp>
    </p:spTree>
    <p:extLst>
      <p:ext uri="{BB962C8B-B14F-4D97-AF65-F5344CB8AC3E}">
        <p14:creationId xmlns:p14="http://schemas.microsoft.com/office/powerpoint/2010/main" val="174442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23</a:t>
            </a:fld>
            <a:endParaRPr lang="en-US" dirty="0"/>
          </a:p>
        </p:txBody>
      </p:sp>
    </p:spTree>
    <p:extLst>
      <p:ext uri="{BB962C8B-B14F-4D97-AF65-F5344CB8AC3E}">
        <p14:creationId xmlns:p14="http://schemas.microsoft.com/office/powerpoint/2010/main" val="361049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pPr/>
              <a:t>24</a:t>
            </a:fld>
            <a:endParaRPr lang="en-US" dirty="0"/>
          </a:p>
        </p:txBody>
      </p:sp>
    </p:spTree>
    <p:extLst>
      <p:ext uri="{BB962C8B-B14F-4D97-AF65-F5344CB8AC3E}">
        <p14:creationId xmlns:p14="http://schemas.microsoft.com/office/powerpoint/2010/main" val="141946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143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34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863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16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230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88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02570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84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17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5856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84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919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80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922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6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831962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b.cs.yale.edu/hadoopdb/hadoopdb.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8EB0-F7BE-4A02-967B-DC7FD3073C72}"/>
              </a:ext>
            </a:extLst>
          </p:cNvPr>
          <p:cNvSpPr>
            <a:spLocks noGrp="1"/>
          </p:cNvSpPr>
          <p:nvPr>
            <p:ph type="ctr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HadoopDB: An Architectural Hybrid of MapReduce and DBMS Technologies for Analytical Workloads</a:t>
            </a:r>
          </a:p>
        </p:txBody>
      </p:sp>
      <p:sp>
        <p:nvSpPr>
          <p:cNvPr id="3" name="Subtitle 2">
            <a:extLst>
              <a:ext uri="{FF2B5EF4-FFF2-40B4-BE49-F238E27FC236}">
                <a16:creationId xmlns:a16="http://schemas.microsoft.com/office/drawing/2014/main" id="{C8E67E86-964E-4CC8-8E3A-874A068EF8A3}"/>
              </a:ext>
            </a:extLst>
          </p:cNvPr>
          <p:cNvSpPr>
            <a:spLocks noGrp="1"/>
          </p:cNvSpPr>
          <p:nvPr>
            <p:ph type="subTitle" idx="1"/>
          </p:nvPr>
        </p:nvSpPr>
        <p:spPr/>
        <p:txBody>
          <a:bodyPr/>
          <a:lstStyle/>
          <a:p>
            <a:endParaRPr lang="en-US" dirty="0">
              <a:solidFill>
                <a:schemeClr val="tx1"/>
              </a:solidFill>
            </a:endParaRPr>
          </a:p>
          <a:p>
            <a:r>
              <a:rPr lang="en-US" dirty="0">
                <a:solidFill>
                  <a:schemeClr val="tx1"/>
                </a:solidFill>
              </a:rPr>
              <a:t>Sharath </a:t>
            </a:r>
            <a:r>
              <a:rPr lang="en-US" dirty="0" err="1">
                <a:solidFill>
                  <a:schemeClr val="tx1"/>
                </a:solidFill>
              </a:rPr>
              <a:t>Koppu</a:t>
            </a:r>
            <a:r>
              <a:rPr lang="en-US" dirty="0">
                <a:solidFill>
                  <a:schemeClr val="tx1"/>
                </a:solidFill>
              </a:rPr>
              <a:t>, Aravind Sheri, Harish Chandra, Archana</a:t>
            </a:r>
          </a:p>
        </p:txBody>
      </p:sp>
    </p:spTree>
    <p:extLst>
      <p:ext uri="{BB962C8B-B14F-4D97-AF65-F5344CB8AC3E}">
        <p14:creationId xmlns:p14="http://schemas.microsoft.com/office/powerpoint/2010/main" val="403474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2D99-1C19-4B55-9986-80719A36E584}"/>
              </a:ext>
            </a:extLst>
          </p:cNvPr>
          <p:cNvSpPr>
            <a:spLocks noGrp="1"/>
          </p:cNvSpPr>
          <p:nvPr>
            <p:ph type="title"/>
          </p:nvPr>
        </p:nvSpPr>
        <p:spPr>
          <a:xfrm>
            <a:off x="261257" y="609600"/>
            <a:ext cx="9012745" cy="914400"/>
          </a:xfrm>
        </p:spPr>
        <p:txBody>
          <a:bodyPr>
            <a:noAutofit/>
          </a:bodyPr>
          <a:lstStyle/>
          <a:p>
            <a:r>
              <a:rPr lang="en-US" dirty="0">
                <a:solidFill>
                  <a:schemeClr val="tx1"/>
                </a:solidFill>
              </a:rPr>
              <a:t>Parallel DBMS (Massively </a:t>
            </a:r>
            <a:r>
              <a:rPr lang="en-US" dirty="0" err="1">
                <a:solidFill>
                  <a:schemeClr val="tx1"/>
                </a:solidFill>
              </a:rPr>
              <a:t>ParalleProcessing</a:t>
            </a:r>
            <a:r>
              <a:rPr lang="en-US" dirty="0">
                <a:solidFill>
                  <a:schemeClr val="tx1"/>
                </a:solidFill>
              </a:rPr>
              <a:t>)</a:t>
            </a:r>
          </a:p>
        </p:txBody>
      </p:sp>
      <p:sp>
        <p:nvSpPr>
          <p:cNvPr id="3" name="Content Placeholder 2">
            <a:extLst>
              <a:ext uri="{FF2B5EF4-FFF2-40B4-BE49-F238E27FC236}">
                <a16:creationId xmlns:a16="http://schemas.microsoft.com/office/drawing/2014/main" id="{E7416289-C2E7-4864-8558-0D072DAC1360}"/>
              </a:ext>
            </a:extLst>
          </p:cNvPr>
          <p:cNvSpPr>
            <a:spLocks noGrp="1"/>
          </p:cNvSpPr>
          <p:nvPr>
            <p:ph idx="1"/>
          </p:nvPr>
        </p:nvSpPr>
        <p:spPr>
          <a:xfrm>
            <a:off x="677334" y="1634837"/>
            <a:ext cx="8596668" cy="4406526"/>
          </a:xfrm>
        </p:spPr>
        <p:txBody>
          <a:bodyPr>
            <a:normAutofit/>
          </a:bodyPr>
          <a:lstStyle/>
          <a:p>
            <a:pPr>
              <a:buFont typeface="Wingdings" panose="05000000000000000000" pitchFamily="2" charset="2"/>
              <a:buChar char="Ø"/>
            </a:pPr>
            <a:r>
              <a:rPr lang="en-US" sz="2400" dirty="0"/>
              <a:t>Local (to node) storage</a:t>
            </a:r>
          </a:p>
          <a:p>
            <a:pPr>
              <a:buFont typeface="Wingdings" panose="05000000000000000000" pitchFamily="2" charset="2"/>
              <a:buChar char="Ø"/>
            </a:pPr>
            <a:r>
              <a:rPr lang="en-US" sz="2400" dirty="0"/>
              <a:t>Multiples nodes, each independent</a:t>
            </a:r>
          </a:p>
          <a:p>
            <a:pPr>
              <a:buFont typeface="Wingdings" panose="05000000000000000000" pitchFamily="2" charset="2"/>
              <a:buChar char="Ø"/>
            </a:pPr>
            <a:r>
              <a:rPr lang="en-US" sz="2400" dirty="0"/>
              <a:t>Workload is distributed across multiple instances</a:t>
            </a:r>
          </a:p>
          <a:p>
            <a:pPr>
              <a:buFont typeface="Wingdings" panose="05000000000000000000" pitchFamily="2" charset="2"/>
              <a:buChar char="Ø"/>
            </a:pPr>
            <a:r>
              <a:rPr lang="en-US" sz="2400" dirty="0"/>
              <a:t>Each node/host has an instance of the DB deployed</a:t>
            </a:r>
          </a:p>
          <a:p>
            <a:pPr>
              <a:buFont typeface="Wingdings" panose="05000000000000000000" pitchFamily="2" charset="2"/>
              <a:buChar char="Ø"/>
            </a:pPr>
            <a:r>
              <a:rPr lang="en-US" sz="2400" dirty="0"/>
              <a:t>Standard SQL99 and relational properties</a:t>
            </a:r>
          </a:p>
          <a:p>
            <a:pPr>
              <a:buFont typeface="Wingdings" panose="05000000000000000000" pitchFamily="2" charset="2"/>
              <a:buChar char="Ø"/>
            </a:pPr>
            <a:r>
              <a:rPr lang="en-US" sz="2400" dirty="0"/>
              <a:t>Data partitioned over multiple nodes</a:t>
            </a:r>
          </a:p>
          <a:p>
            <a:pPr>
              <a:buFont typeface="Wingdings" panose="05000000000000000000" pitchFamily="2" charset="2"/>
              <a:buChar char="Ø"/>
            </a:pPr>
            <a:r>
              <a:rPr lang="en-US" sz="2400" dirty="0"/>
              <a:t>Decades of performance enhancing techniques: </a:t>
            </a:r>
          </a:p>
          <a:p>
            <a:pPr lvl="2">
              <a:buFont typeface="Wingdings" panose="05000000000000000000" pitchFamily="2" charset="2"/>
              <a:buChar char="Ø"/>
            </a:pPr>
            <a:r>
              <a:rPr lang="en-US" sz="2400" dirty="0"/>
              <a:t>including indexing, compression, materialized views, result caching, and I/O sharing. </a:t>
            </a:r>
          </a:p>
          <a:p>
            <a:pPr>
              <a:buSzPct val="90000"/>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6927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3D20-A5C9-4B78-863E-5921E6F5EFC7}"/>
              </a:ext>
            </a:extLst>
          </p:cNvPr>
          <p:cNvSpPr>
            <a:spLocks noGrp="1"/>
          </p:cNvSpPr>
          <p:nvPr>
            <p:ph type="title"/>
          </p:nvPr>
        </p:nvSpPr>
        <p:spPr>
          <a:xfrm>
            <a:off x="677334" y="609600"/>
            <a:ext cx="8596668" cy="748145"/>
          </a:xfrm>
        </p:spPr>
        <p:txBody>
          <a:bodyPr/>
          <a:lstStyle/>
          <a:p>
            <a:r>
              <a:rPr lang="en-US" dirty="0">
                <a:solidFill>
                  <a:schemeClr val="tx1"/>
                </a:solidFill>
              </a:rPr>
              <a:t>Parallel DBMS</a:t>
            </a:r>
          </a:p>
        </p:txBody>
      </p:sp>
      <p:sp>
        <p:nvSpPr>
          <p:cNvPr id="3" name="Content Placeholder 2">
            <a:extLst>
              <a:ext uri="{FF2B5EF4-FFF2-40B4-BE49-F238E27FC236}">
                <a16:creationId xmlns:a16="http://schemas.microsoft.com/office/drawing/2014/main" id="{51E345E7-5B85-4A49-969C-9984BF8F0BAE}"/>
              </a:ext>
            </a:extLst>
          </p:cNvPr>
          <p:cNvSpPr>
            <a:spLocks noGrp="1"/>
          </p:cNvSpPr>
          <p:nvPr>
            <p:ph idx="1"/>
          </p:nvPr>
        </p:nvSpPr>
        <p:spPr>
          <a:xfrm>
            <a:off x="677334" y="1357745"/>
            <a:ext cx="8596668" cy="4683617"/>
          </a:xfrm>
        </p:spPr>
        <p:txBody>
          <a:bodyPr>
            <a:normAutofit/>
          </a:bodyPr>
          <a:lstStyle/>
          <a:p>
            <a:pPr marL="0" indent="0">
              <a:buNone/>
            </a:pPr>
            <a:r>
              <a:rPr lang="en-US" sz="2000" dirty="0"/>
              <a:t>Pros: </a:t>
            </a:r>
          </a:p>
          <a:p>
            <a:pPr>
              <a:buFont typeface="Wingdings" panose="05000000000000000000" pitchFamily="2" charset="2"/>
              <a:buChar char="Ø"/>
            </a:pPr>
            <a:r>
              <a:rPr lang="en-US" sz="2000" dirty="0"/>
              <a:t>	Parallel databases can achieve </a:t>
            </a:r>
          </a:p>
          <a:p>
            <a:pPr lvl="1">
              <a:buFont typeface="Wingdings" panose="05000000000000000000" pitchFamily="2" charset="2"/>
              <a:buChar char="Ø"/>
            </a:pPr>
            <a:r>
              <a:rPr lang="en-US" sz="2000" dirty="0"/>
              <a:t> Especially high performance with proper tuning and deployment automation</a:t>
            </a:r>
          </a:p>
          <a:p>
            <a:pPr lvl="1">
              <a:buFont typeface="Wingdings" panose="05000000000000000000" pitchFamily="2" charset="2"/>
              <a:buChar char="Ø"/>
            </a:pPr>
            <a:r>
              <a:rPr lang="en-US" sz="2000" dirty="0"/>
              <a:t> Flexible query interface  (since support SQL, ODBC, UDFs) – even for distributed workloads</a:t>
            </a:r>
          </a:p>
          <a:p>
            <a:pPr>
              <a:buFont typeface="Wingdings" panose="05000000000000000000" pitchFamily="2" charset="2"/>
              <a:buChar char="Ø"/>
            </a:pPr>
            <a:endParaRPr lang="en-US" sz="2000" dirty="0"/>
          </a:p>
          <a:p>
            <a:pPr marL="0" indent="0">
              <a:buNone/>
            </a:pPr>
            <a:r>
              <a:rPr lang="en-US" sz="2000" dirty="0"/>
              <a:t>Cons: </a:t>
            </a:r>
          </a:p>
          <a:p>
            <a:pPr lvl="1">
              <a:buFont typeface="Wingdings" panose="05000000000000000000" pitchFamily="2" charset="2"/>
              <a:buChar char="Ø"/>
            </a:pPr>
            <a:r>
              <a:rPr lang="en-US" sz="2000" dirty="0"/>
              <a:t>Can do better on fault tolerance and resiliency to h/w failures</a:t>
            </a:r>
          </a:p>
          <a:p>
            <a:pPr lvl="1">
              <a:buFont typeface="Wingdings" panose="05000000000000000000" pitchFamily="2" charset="2"/>
              <a:buChar char="Ø"/>
            </a:pPr>
            <a:r>
              <a:rPr lang="en-US" sz="2000" dirty="0"/>
              <a:t>Inability to handle heterogeneous environment in an optimized way (</a:t>
            </a:r>
            <a:r>
              <a:rPr lang="en-US" sz="2000" dirty="0" err="1"/>
              <a:t>ie</a:t>
            </a:r>
            <a:r>
              <a:rPr lang="en-US" sz="2000" dirty="0"/>
              <a:t>., does not take advantage of machine configurations – runs all workloads homogenously</a:t>
            </a:r>
          </a:p>
        </p:txBody>
      </p:sp>
    </p:spTree>
    <p:extLst>
      <p:ext uri="{BB962C8B-B14F-4D97-AF65-F5344CB8AC3E}">
        <p14:creationId xmlns:p14="http://schemas.microsoft.com/office/powerpoint/2010/main" val="394896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B263-8CC6-43FD-AA52-C9C7876D4A3F}"/>
              </a:ext>
            </a:extLst>
          </p:cNvPr>
          <p:cNvSpPr>
            <a:spLocks noGrp="1"/>
          </p:cNvSpPr>
          <p:nvPr>
            <p:ph type="title"/>
          </p:nvPr>
        </p:nvSpPr>
        <p:spPr/>
        <p:txBody>
          <a:bodyPr/>
          <a:lstStyle/>
          <a:p>
            <a:r>
              <a:rPr lang="en-US" dirty="0">
                <a:solidFill>
                  <a:schemeClr val="tx1"/>
                </a:solidFill>
              </a:rPr>
              <a:t>Map Reduce</a:t>
            </a:r>
          </a:p>
        </p:txBody>
      </p:sp>
      <p:sp>
        <p:nvSpPr>
          <p:cNvPr id="3" name="Content Placeholder 2">
            <a:extLst>
              <a:ext uri="{FF2B5EF4-FFF2-40B4-BE49-F238E27FC236}">
                <a16:creationId xmlns:a16="http://schemas.microsoft.com/office/drawing/2014/main" id="{8D59D9A0-4CD0-4104-8513-10CB479ECAE8}"/>
              </a:ext>
            </a:extLst>
          </p:cNvPr>
          <p:cNvSpPr>
            <a:spLocks noGrp="1"/>
          </p:cNvSpPr>
          <p:nvPr>
            <p:ph idx="1"/>
          </p:nvPr>
        </p:nvSpPr>
        <p:spPr>
          <a:xfrm>
            <a:off x="677334" y="1616365"/>
            <a:ext cx="8596668" cy="4424998"/>
          </a:xfrm>
        </p:spPr>
        <p:txBody>
          <a:bodyPr>
            <a:normAutofit/>
          </a:bodyPr>
          <a:lstStyle/>
          <a:p>
            <a:pPr marL="0" indent="0">
              <a:buNone/>
            </a:pPr>
            <a:r>
              <a:rPr lang="en-US" sz="2400" dirty="0"/>
              <a:t>MapReduce processes data distributed (and replicated) across many nodes in a shared-nothing cluster via three basic operations</a:t>
            </a:r>
          </a:p>
          <a:p>
            <a:pPr>
              <a:buFont typeface="Wingdings" panose="05000000000000000000" pitchFamily="2" charset="2"/>
              <a:buChar char="Ø"/>
            </a:pPr>
            <a:r>
              <a:rPr lang="en-US" sz="2400" dirty="0"/>
              <a:t>A set of Map tasks are processed in parallel by each node in the cluster without communicating with other nodes</a:t>
            </a:r>
          </a:p>
          <a:p>
            <a:pPr>
              <a:buFont typeface="Wingdings" panose="05000000000000000000" pitchFamily="2" charset="2"/>
              <a:buChar char="Ø"/>
            </a:pPr>
            <a:r>
              <a:rPr lang="en-US" sz="2400" dirty="0"/>
              <a:t>Data is repartitioned across all nodes of the cluster</a:t>
            </a:r>
          </a:p>
          <a:p>
            <a:pPr>
              <a:buFont typeface="Wingdings" panose="05000000000000000000" pitchFamily="2" charset="2"/>
              <a:buChar char="Ø"/>
            </a:pPr>
            <a:r>
              <a:rPr lang="en-US" sz="2400" dirty="0"/>
              <a:t>A set of Reduce tasks are executed in parallel by each node on the partition it receives. </a:t>
            </a:r>
          </a:p>
          <a:p>
            <a:pPr>
              <a:buFont typeface="Wingdings" panose="05000000000000000000" pitchFamily="2" charset="2"/>
              <a:buChar char="Ø"/>
            </a:pPr>
            <a:r>
              <a:rPr lang="en-US" sz="2400" dirty="0"/>
              <a:t>The nodes that’d run the task is determined at runtime</a:t>
            </a:r>
          </a:p>
          <a:p>
            <a:endParaRPr lang="en-US" dirty="0"/>
          </a:p>
        </p:txBody>
      </p:sp>
    </p:spTree>
    <p:extLst>
      <p:ext uri="{BB962C8B-B14F-4D97-AF65-F5344CB8AC3E}">
        <p14:creationId xmlns:p14="http://schemas.microsoft.com/office/powerpoint/2010/main" val="71710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1853-E2E4-4F5A-A31C-BDA125D9142E}"/>
              </a:ext>
            </a:extLst>
          </p:cNvPr>
          <p:cNvSpPr>
            <a:spLocks noGrp="1"/>
          </p:cNvSpPr>
          <p:nvPr>
            <p:ph type="title"/>
          </p:nvPr>
        </p:nvSpPr>
        <p:spPr>
          <a:xfrm>
            <a:off x="677334" y="609600"/>
            <a:ext cx="8596668" cy="877455"/>
          </a:xfrm>
        </p:spPr>
        <p:txBody>
          <a:bodyPr/>
          <a:lstStyle/>
          <a:p>
            <a:r>
              <a:rPr lang="en-US" dirty="0">
                <a:solidFill>
                  <a:schemeClr val="tx1"/>
                </a:solidFill>
              </a:rPr>
              <a:t>Map Reduce</a:t>
            </a:r>
          </a:p>
        </p:txBody>
      </p:sp>
      <p:pic>
        <p:nvPicPr>
          <p:cNvPr id="4" name="Content Placeholder 3">
            <a:extLst>
              <a:ext uri="{FF2B5EF4-FFF2-40B4-BE49-F238E27FC236}">
                <a16:creationId xmlns:a16="http://schemas.microsoft.com/office/drawing/2014/main" id="{26831728-C5F9-4458-88FE-8FBF5A6F4AAE}"/>
              </a:ext>
            </a:extLst>
          </p:cNvPr>
          <p:cNvPicPr>
            <a:picLocks noGrp="1" noChangeAspect="1"/>
          </p:cNvPicPr>
          <p:nvPr>
            <p:ph idx="1"/>
          </p:nvPr>
        </p:nvPicPr>
        <p:blipFill>
          <a:blip r:embed="rId2"/>
          <a:stretch>
            <a:fillRect/>
          </a:stretch>
        </p:blipFill>
        <p:spPr>
          <a:xfrm>
            <a:off x="2721652" y="1735582"/>
            <a:ext cx="5600311" cy="3959656"/>
          </a:xfrm>
          <a:prstGeom prst="rect">
            <a:avLst/>
          </a:prstGeom>
        </p:spPr>
      </p:pic>
    </p:spTree>
    <p:extLst>
      <p:ext uri="{BB962C8B-B14F-4D97-AF65-F5344CB8AC3E}">
        <p14:creationId xmlns:p14="http://schemas.microsoft.com/office/powerpoint/2010/main" val="46969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B93C-7A46-4325-891B-047303975C90}"/>
              </a:ext>
            </a:extLst>
          </p:cNvPr>
          <p:cNvSpPr>
            <a:spLocks noGrp="1"/>
          </p:cNvSpPr>
          <p:nvPr>
            <p:ph type="title"/>
          </p:nvPr>
        </p:nvSpPr>
        <p:spPr>
          <a:xfrm>
            <a:off x="677334" y="609600"/>
            <a:ext cx="8596668" cy="858982"/>
          </a:xfrm>
        </p:spPr>
        <p:txBody>
          <a:bodyPr/>
          <a:lstStyle/>
          <a:p>
            <a:r>
              <a:rPr lang="en-US" dirty="0">
                <a:solidFill>
                  <a:schemeClr val="tx1"/>
                </a:solidFill>
              </a:rPr>
              <a:t>Map Reduce</a:t>
            </a:r>
          </a:p>
        </p:txBody>
      </p:sp>
      <p:sp>
        <p:nvSpPr>
          <p:cNvPr id="3" name="Content Placeholder 2">
            <a:extLst>
              <a:ext uri="{FF2B5EF4-FFF2-40B4-BE49-F238E27FC236}">
                <a16:creationId xmlns:a16="http://schemas.microsoft.com/office/drawing/2014/main" id="{64631C4E-7B8B-44B6-BE59-5C363721C8D1}"/>
              </a:ext>
            </a:extLst>
          </p:cNvPr>
          <p:cNvSpPr>
            <a:spLocks noGrp="1"/>
          </p:cNvSpPr>
          <p:nvPr>
            <p:ph idx="1"/>
          </p:nvPr>
        </p:nvSpPr>
        <p:spPr>
          <a:xfrm>
            <a:off x="677334" y="1468583"/>
            <a:ext cx="8596668" cy="4572780"/>
          </a:xfrm>
        </p:spPr>
        <p:txBody>
          <a:bodyPr/>
          <a:lstStyle/>
          <a:p>
            <a:pPr marL="0" indent="0">
              <a:buNone/>
            </a:pPr>
            <a:r>
              <a:rPr lang="en-US" sz="2400" u="sng" dirty="0"/>
              <a:t>Pros</a:t>
            </a:r>
            <a:r>
              <a:rPr lang="en-US" sz="2400" dirty="0"/>
              <a:t>: </a:t>
            </a:r>
          </a:p>
          <a:p>
            <a:pPr>
              <a:buFont typeface="Wingdings" panose="05000000000000000000" pitchFamily="2" charset="2"/>
              <a:buChar char="Ø"/>
            </a:pPr>
            <a:r>
              <a:rPr lang="en-US" sz="2400" dirty="0"/>
              <a:t>Fault tolerance [by detecting and reassigning Map tasks of failed nodes to other nodes in the cluster</a:t>
            </a:r>
          </a:p>
          <a:p>
            <a:pPr>
              <a:buFont typeface="Wingdings" panose="05000000000000000000" pitchFamily="2" charset="2"/>
              <a:buChar char="Ø"/>
            </a:pPr>
            <a:r>
              <a:rPr lang="en-US" sz="2400" dirty="0"/>
              <a:t>Heterogeneous environment via redundant task execution</a:t>
            </a:r>
          </a:p>
          <a:p>
            <a:pPr>
              <a:buFont typeface="Wingdings" panose="05000000000000000000" pitchFamily="2" charset="2"/>
              <a:buChar char="Ø"/>
            </a:pPr>
            <a:r>
              <a:rPr lang="en-US" sz="2400" dirty="0"/>
              <a:t>Flexible query interface </a:t>
            </a:r>
          </a:p>
          <a:p>
            <a:pPr marL="0" indent="0">
              <a:buNone/>
            </a:pPr>
            <a:endParaRPr lang="en-US" sz="2400" dirty="0"/>
          </a:p>
          <a:p>
            <a:pPr marL="0" indent="0">
              <a:buNone/>
            </a:pPr>
            <a:r>
              <a:rPr lang="en-US" sz="2400" u="sng" dirty="0"/>
              <a:t>Cons</a:t>
            </a:r>
            <a:r>
              <a:rPr lang="en-US" sz="2400" dirty="0"/>
              <a:t>: </a:t>
            </a:r>
          </a:p>
          <a:p>
            <a:pPr>
              <a:buFont typeface="Wingdings" panose="05000000000000000000" pitchFamily="2" charset="2"/>
              <a:buChar char="Ø"/>
            </a:pPr>
            <a:r>
              <a:rPr lang="en-US" sz="2400" dirty="0"/>
              <a:t>Performance</a:t>
            </a:r>
          </a:p>
          <a:p>
            <a:endParaRPr lang="en-US" dirty="0"/>
          </a:p>
        </p:txBody>
      </p:sp>
    </p:spTree>
    <p:extLst>
      <p:ext uri="{BB962C8B-B14F-4D97-AF65-F5344CB8AC3E}">
        <p14:creationId xmlns:p14="http://schemas.microsoft.com/office/powerpoint/2010/main" val="23746491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E946-50CF-4B90-B5AF-BD627D3A6425}"/>
              </a:ext>
            </a:extLst>
          </p:cNvPr>
          <p:cNvSpPr>
            <a:spLocks noGrp="1"/>
          </p:cNvSpPr>
          <p:nvPr>
            <p:ph type="title"/>
          </p:nvPr>
        </p:nvSpPr>
        <p:spPr/>
        <p:txBody>
          <a:bodyPr/>
          <a:lstStyle/>
          <a:p>
            <a:r>
              <a:rPr lang="en-US" dirty="0">
                <a:solidFill>
                  <a:schemeClr val="tx1"/>
                </a:solidFill>
              </a:rPr>
              <a:t>HadoopDB Inspiration is to combine the two!</a:t>
            </a:r>
          </a:p>
        </p:txBody>
      </p:sp>
      <p:sp>
        <p:nvSpPr>
          <p:cNvPr id="3" name="Content Placeholder 2">
            <a:extLst>
              <a:ext uri="{FF2B5EF4-FFF2-40B4-BE49-F238E27FC236}">
                <a16:creationId xmlns:a16="http://schemas.microsoft.com/office/drawing/2014/main" id="{D3E7FBC1-D75F-48E0-9E48-68DBC9C99359}"/>
              </a:ext>
            </a:extLst>
          </p:cNvPr>
          <p:cNvSpPr>
            <a:spLocks noGrp="1"/>
          </p:cNvSpPr>
          <p:nvPr>
            <p:ph idx="1"/>
          </p:nvPr>
        </p:nvSpPr>
        <p:spPr>
          <a:xfrm>
            <a:off x="677334" y="1930401"/>
            <a:ext cx="8596668" cy="4110962"/>
          </a:xfrm>
        </p:spPr>
        <p:txBody>
          <a:bodyPr/>
          <a:lstStyle/>
          <a:p>
            <a:endParaRPr lang="en-US" dirty="0"/>
          </a:p>
          <a:p>
            <a:endParaRPr lang="en-US" dirty="0"/>
          </a:p>
          <a:p>
            <a:endParaRPr lang="en-US" dirty="0"/>
          </a:p>
        </p:txBody>
      </p:sp>
      <p:graphicFrame>
        <p:nvGraphicFramePr>
          <p:cNvPr id="17" name="Table 16">
            <a:extLst>
              <a:ext uri="{FF2B5EF4-FFF2-40B4-BE49-F238E27FC236}">
                <a16:creationId xmlns:a16="http://schemas.microsoft.com/office/drawing/2014/main" id="{D50AF0D6-C666-44A6-945C-ECA9A6E63F57}"/>
              </a:ext>
            </a:extLst>
          </p:cNvPr>
          <p:cNvGraphicFramePr>
            <a:graphicFrameLocks noGrp="1"/>
          </p:cNvGraphicFramePr>
          <p:nvPr>
            <p:extLst>
              <p:ext uri="{D42A27DB-BD31-4B8C-83A1-F6EECF244321}">
                <p14:modId xmlns:p14="http://schemas.microsoft.com/office/powerpoint/2010/main" val="1150872601"/>
              </p:ext>
            </p:extLst>
          </p:nvPr>
        </p:nvGraphicFramePr>
        <p:xfrm>
          <a:off x="864753" y="2198256"/>
          <a:ext cx="8057573" cy="3110334"/>
        </p:xfrm>
        <a:graphic>
          <a:graphicData uri="http://schemas.openxmlformats.org/drawingml/2006/table">
            <a:tbl>
              <a:tblPr firstRow="1" bandRow="1">
                <a:tableStyleId>{5C22544A-7EE6-4342-B048-85BDC9FD1C3A}</a:tableStyleId>
              </a:tblPr>
              <a:tblGrid>
                <a:gridCol w="1611515">
                  <a:extLst>
                    <a:ext uri="{9D8B030D-6E8A-4147-A177-3AD203B41FA5}">
                      <a16:colId xmlns:a16="http://schemas.microsoft.com/office/drawing/2014/main" val="20000"/>
                    </a:ext>
                  </a:extLst>
                </a:gridCol>
                <a:gridCol w="1771776">
                  <a:extLst>
                    <a:ext uri="{9D8B030D-6E8A-4147-A177-3AD203B41FA5}">
                      <a16:colId xmlns:a16="http://schemas.microsoft.com/office/drawing/2014/main" val="20001"/>
                    </a:ext>
                  </a:extLst>
                </a:gridCol>
                <a:gridCol w="1451253">
                  <a:extLst>
                    <a:ext uri="{9D8B030D-6E8A-4147-A177-3AD203B41FA5}">
                      <a16:colId xmlns:a16="http://schemas.microsoft.com/office/drawing/2014/main" val="20002"/>
                    </a:ext>
                  </a:extLst>
                </a:gridCol>
                <a:gridCol w="1796309">
                  <a:extLst>
                    <a:ext uri="{9D8B030D-6E8A-4147-A177-3AD203B41FA5}">
                      <a16:colId xmlns:a16="http://schemas.microsoft.com/office/drawing/2014/main" val="20003"/>
                    </a:ext>
                  </a:extLst>
                </a:gridCol>
                <a:gridCol w="1426720">
                  <a:extLst>
                    <a:ext uri="{9D8B030D-6E8A-4147-A177-3AD203B41FA5}">
                      <a16:colId xmlns:a16="http://schemas.microsoft.com/office/drawing/2014/main" val="20004"/>
                    </a:ext>
                  </a:extLst>
                </a:gridCol>
              </a:tblGrid>
              <a:tr h="1262149">
                <a:tc>
                  <a:txBody>
                    <a:bodyPr/>
                    <a:lstStyle/>
                    <a:p>
                      <a:endParaRPr lang="en-US" dirty="0"/>
                    </a:p>
                  </a:txBody>
                  <a:tcPr/>
                </a:tc>
                <a:tc>
                  <a:txBody>
                    <a:bodyPr/>
                    <a:lstStyle/>
                    <a:p>
                      <a:r>
                        <a:rPr lang="en-US" dirty="0"/>
                        <a:t>Performance *</a:t>
                      </a:r>
                    </a:p>
                  </a:txBody>
                  <a:tcPr/>
                </a:tc>
                <a:tc>
                  <a:txBody>
                    <a:bodyPr/>
                    <a:lstStyle/>
                    <a:p>
                      <a:r>
                        <a:rPr lang="en-US" dirty="0"/>
                        <a:t>Fault Tolerance</a:t>
                      </a:r>
                    </a:p>
                  </a:txBody>
                  <a:tcPr/>
                </a:tc>
                <a:tc>
                  <a:txBody>
                    <a:bodyPr/>
                    <a:lstStyle/>
                    <a:p>
                      <a:r>
                        <a:rPr lang="en-US" dirty="0"/>
                        <a:t>Heterogeneous</a:t>
                      </a:r>
                      <a:r>
                        <a:rPr lang="en-US" baseline="0" dirty="0"/>
                        <a:t> </a:t>
                      </a:r>
                      <a:endParaRPr lang="en-US" dirty="0"/>
                    </a:p>
                  </a:txBody>
                  <a:tcPr/>
                </a:tc>
                <a:tc>
                  <a:txBody>
                    <a:bodyPr/>
                    <a:lstStyle/>
                    <a:p>
                      <a:r>
                        <a:rPr lang="en-US" dirty="0"/>
                        <a:t>Flexible</a:t>
                      </a:r>
                      <a:r>
                        <a:rPr lang="en-US" baseline="0" dirty="0"/>
                        <a:t> Query Interface</a:t>
                      </a:r>
                      <a:endParaRPr lang="en-US" dirty="0"/>
                    </a:p>
                  </a:txBody>
                  <a:tcPr/>
                </a:tc>
                <a:extLst>
                  <a:ext uri="{0D108BD9-81ED-4DB2-BD59-A6C34878D82A}">
                    <a16:rowId xmlns:a16="http://schemas.microsoft.com/office/drawing/2014/main" val="10000"/>
                  </a:ext>
                </a:extLst>
              </a:tr>
              <a:tr h="672009">
                <a:tc>
                  <a:txBody>
                    <a:bodyPr/>
                    <a:lstStyle/>
                    <a:p>
                      <a:r>
                        <a:rPr lang="en-US" dirty="0"/>
                        <a:t>Parallel</a:t>
                      </a:r>
                      <a:r>
                        <a:rPr lang="en-US" baseline="0" dirty="0"/>
                        <a:t> DBMS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588088">
                <a:tc>
                  <a:txBody>
                    <a:bodyPr/>
                    <a:lstStyle/>
                    <a:p>
                      <a:r>
                        <a:rPr lang="en-US" dirty="0"/>
                        <a:t>MapReduce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588088">
                <a:tc>
                  <a:txBody>
                    <a:bodyPr/>
                    <a:lstStyle/>
                    <a:p>
                      <a:r>
                        <a:rPr lang="en-US" dirty="0">
                          <a:sym typeface="Wingdings"/>
                        </a:rPr>
                        <a:t> </a:t>
                      </a:r>
                      <a:r>
                        <a:rPr lang="en-US" dirty="0"/>
                        <a:t>HadoopDB</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8" name="Plus 9">
            <a:extLst>
              <a:ext uri="{FF2B5EF4-FFF2-40B4-BE49-F238E27FC236}">
                <a16:creationId xmlns:a16="http://schemas.microsoft.com/office/drawing/2014/main" id="{E8B70B0D-B4A9-4CA3-BEF5-DFC6EC264D36}"/>
              </a:ext>
            </a:extLst>
          </p:cNvPr>
          <p:cNvSpPr/>
          <p:nvPr/>
        </p:nvSpPr>
        <p:spPr>
          <a:xfrm>
            <a:off x="2867102" y="364778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Plus 10">
            <a:extLst>
              <a:ext uri="{FF2B5EF4-FFF2-40B4-BE49-F238E27FC236}">
                <a16:creationId xmlns:a16="http://schemas.microsoft.com/office/drawing/2014/main" id="{45F91BFA-4F22-4D50-AE93-7D86B0292BA0}"/>
              </a:ext>
            </a:extLst>
          </p:cNvPr>
          <p:cNvSpPr/>
          <p:nvPr/>
        </p:nvSpPr>
        <p:spPr>
          <a:xfrm>
            <a:off x="7591502" y="365413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Minus 11">
            <a:extLst>
              <a:ext uri="{FF2B5EF4-FFF2-40B4-BE49-F238E27FC236}">
                <a16:creationId xmlns:a16="http://schemas.microsoft.com/office/drawing/2014/main" id="{89F0E1D6-DE91-4C71-BA06-EE5773A2EB86}"/>
              </a:ext>
            </a:extLst>
          </p:cNvPr>
          <p:cNvSpPr/>
          <p:nvPr/>
        </p:nvSpPr>
        <p:spPr>
          <a:xfrm>
            <a:off x="4319154" y="3514436"/>
            <a:ext cx="533400" cy="635000"/>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Minus 12">
            <a:extLst>
              <a:ext uri="{FF2B5EF4-FFF2-40B4-BE49-F238E27FC236}">
                <a16:creationId xmlns:a16="http://schemas.microsoft.com/office/drawing/2014/main" id="{464A116C-B16E-4134-AA57-BE546D0B6F8B}"/>
              </a:ext>
            </a:extLst>
          </p:cNvPr>
          <p:cNvSpPr/>
          <p:nvPr/>
        </p:nvSpPr>
        <p:spPr>
          <a:xfrm>
            <a:off x="5940502" y="3514436"/>
            <a:ext cx="533400" cy="635000"/>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Minus 13">
            <a:extLst>
              <a:ext uri="{FF2B5EF4-FFF2-40B4-BE49-F238E27FC236}">
                <a16:creationId xmlns:a16="http://schemas.microsoft.com/office/drawing/2014/main" id="{93647C33-1E87-4C3E-BDB0-0D2941FFABF2}"/>
              </a:ext>
            </a:extLst>
          </p:cNvPr>
          <p:cNvSpPr/>
          <p:nvPr/>
        </p:nvSpPr>
        <p:spPr>
          <a:xfrm>
            <a:off x="2905202" y="4136736"/>
            <a:ext cx="533400" cy="635000"/>
          </a:xfrm>
          <a:prstGeom prst="mathMin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Plus 14">
            <a:extLst>
              <a:ext uri="{FF2B5EF4-FFF2-40B4-BE49-F238E27FC236}">
                <a16:creationId xmlns:a16="http://schemas.microsoft.com/office/drawing/2014/main" id="{38081E64-BFEE-407E-841D-E1BAE27DFCC5}"/>
              </a:ext>
            </a:extLst>
          </p:cNvPr>
          <p:cNvSpPr/>
          <p:nvPr/>
        </p:nvSpPr>
        <p:spPr>
          <a:xfrm>
            <a:off x="5940502" y="419388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Plus 15">
            <a:extLst>
              <a:ext uri="{FF2B5EF4-FFF2-40B4-BE49-F238E27FC236}">
                <a16:creationId xmlns:a16="http://schemas.microsoft.com/office/drawing/2014/main" id="{7F47A787-3EBE-426C-A331-88C124FD0901}"/>
              </a:ext>
            </a:extLst>
          </p:cNvPr>
          <p:cNvSpPr/>
          <p:nvPr/>
        </p:nvSpPr>
        <p:spPr>
          <a:xfrm>
            <a:off x="4279448" y="419388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Plus 16">
            <a:extLst>
              <a:ext uri="{FF2B5EF4-FFF2-40B4-BE49-F238E27FC236}">
                <a16:creationId xmlns:a16="http://schemas.microsoft.com/office/drawing/2014/main" id="{893B52E2-FFA8-4E6E-AF93-A96A3EC5F4F0}"/>
              </a:ext>
            </a:extLst>
          </p:cNvPr>
          <p:cNvSpPr/>
          <p:nvPr/>
        </p:nvSpPr>
        <p:spPr>
          <a:xfrm>
            <a:off x="2865496" y="478443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Plus 17">
            <a:extLst>
              <a:ext uri="{FF2B5EF4-FFF2-40B4-BE49-F238E27FC236}">
                <a16:creationId xmlns:a16="http://schemas.microsoft.com/office/drawing/2014/main" id="{4DD4BF5B-659A-467F-83B6-85EA40347C4F}"/>
              </a:ext>
            </a:extLst>
          </p:cNvPr>
          <p:cNvSpPr/>
          <p:nvPr/>
        </p:nvSpPr>
        <p:spPr>
          <a:xfrm>
            <a:off x="4319154" y="479713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Plus 18">
            <a:extLst>
              <a:ext uri="{FF2B5EF4-FFF2-40B4-BE49-F238E27FC236}">
                <a16:creationId xmlns:a16="http://schemas.microsoft.com/office/drawing/2014/main" id="{34697021-C54D-40FE-9278-A02BED6B32DC}"/>
              </a:ext>
            </a:extLst>
          </p:cNvPr>
          <p:cNvSpPr/>
          <p:nvPr/>
        </p:nvSpPr>
        <p:spPr>
          <a:xfrm>
            <a:off x="5940502" y="480983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Plus 19">
            <a:extLst>
              <a:ext uri="{FF2B5EF4-FFF2-40B4-BE49-F238E27FC236}">
                <a16:creationId xmlns:a16="http://schemas.microsoft.com/office/drawing/2014/main" id="{82431062-74FB-4533-86A6-32D60384A54A}"/>
              </a:ext>
            </a:extLst>
          </p:cNvPr>
          <p:cNvSpPr/>
          <p:nvPr/>
        </p:nvSpPr>
        <p:spPr>
          <a:xfrm>
            <a:off x="7591502" y="478443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Plus 20">
            <a:extLst>
              <a:ext uri="{FF2B5EF4-FFF2-40B4-BE49-F238E27FC236}">
                <a16:creationId xmlns:a16="http://schemas.microsoft.com/office/drawing/2014/main" id="{9A5D6564-2400-467E-9722-D417CCF5FEF8}"/>
              </a:ext>
            </a:extLst>
          </p:cNvPr>
          <p:cNvSpPr/>
          <p:nvPr/>
        </p:nvSpPr>
        <p:spPr>
          <a:xfrm>
            <a:off x="7591502" y="4219286"/>
            <a:ext cx="601152" cy="39370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239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86" y="185593"/>
            <a:ext cx="8294914" cy="1146817"/>
          </a:xfrm>
        </p:spPr>
        <p:txBody>
          <a:bodyPr/>
          <a:lstStyle/>
          <a:p>
            <a:r>
              <a:rPr lang="en-US" dirty="0">
                <a:solidFill>
                  <a:schemeClr val="tx1"/>
                </a:solidFill>
              </a:rPr>
              <a:t>Basic Design Idea</a:t>
            </a:r>
          </a:p>
        </p:txBody>
      </p:sp>
      <p:sp>
        <p:nvSpPr>
          <p:cNvPr id="7" name="Content Placeholder 6"/>
          <p:cNvSpPr>
            <a:spLocks noGrp="1"/>
          </p:cNvSpPr>
          <p:nvPr>
            <p:ph idx="1"/>
          </p:nvPr>
        </p:nvSpPr>
        <p:spPr>
          <a:xfrm>
            <a:off x="816216" y="1052945"/>
            <a:ext cx="10397066" cy="4988417"/>
          </a:xfrm>
        </p:spPr>
        <p:txBody>
          <a:bodyPr>
            <a:normAutofit/>
          </a:bodyPr>
          <a:lstStyle/>
          <a:p>
            <a:pPr marL="0" indent="0">
              <a:buNone/>
            </a:pPr>
            <a:r>
              <a:rPr lang="en-US" sz="2400" dirty="0"/>
              <a:t>Connect multiple single-node database systems using Hadoop.</a:t>
            </a:r>
          </a:p>
          <a:p>
            <a:pPr marL="0" indent="0">
              <a:buNone/>
            </a:pPr>
            <a:r>
              <a:rPr lang="en-US" sz="2400" dirty="0"/>
              <a:t>Queries are parallelized across nodes using the MapReduce</a:t>
            </a:r>
          </a:p>
          <a:p>
            <a:pPr marL="0" indent="0">
              <a:buNone/>
            </a:pPr>
            <a:r>
              <a:rPr lang="en-US" sz="2400" dirty="0"/>
              <a:t>Framework.</a:t>
            </a:r>
          </a:p>
          <a:p>
            <a:pPr marL="0" indent="0">
              <a:buNone/>
            </a:pPr>
            <a:endParaRPr lang="en-US" sz="3000" dirty="0"/>
          </a:p>
          <a:p>
            <a:pPr marL="0" indent="0">
              <a:buNone/>
            </a:pPr>
            <a:endParaRPr lang="en-US" sz="3000" dirty="0"/>
          </a:p>
        </p:txBody>
      </p:sp>
      <p:grpSp>
        <p:nvGrpSpPr>
          <p:cNvPr id="3" name="Group 27"/>
          <p:cNvGrpSpPr/>
          <p:nvPr/>
        </p:nvGrpSpPr>
        <p:grpSpPr>
          <a:xfrm>
            <a:off x="677334" y="3335156"/>
            <a:ext cx="6851073" cy="1266514"/>
            <a:chOff x="907473" y="3221919"/>
            <a:chExt cx="6851073" cy="1195444"/>
          </a:xfrm>
        </p:grpSpPr>
        <p:grpSp>
          <p:nvGrpSpPr>
            <p:cNvPr id="5" name="Group 4"/>
            <p:cNvGrpSpPr/>
            <p:nvPr/>
          </p:nvGrpSpPr>
          <p:grpSpPr>
            <a:xfrm>
              <a:off x="907473" y="3239727"/>
              <a:ext cx="928254" cy="1177636"/>
              <a:chOff x="907473" y="3239727"/>
              <a:chExt cx="928254" cy="1177636"/>
            </a:xfrm>
          </p:grpSpPr>
          <p:sp>
            <p:nvSpPr>
              <p:cNvPr id="6" name="Can 5"/>
              <p:cNvSpPr/>
              <p:nvPr/>
            </p:nvSpPr>
            <p:spPr>
              <a:xfrm>
                <a:off x="907473" y="3239727"/>
                <a:ext cx="928254" cy="117763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1136073" y="3863181"/>
                <a:ext cx="460664" cy="369332"/>
              </a:xfrm>
              <a:prstGeom prst="rect">
                <a:avLst/>
              </a:prstGeom>
              <a:noFill/>
            </p:spPr>
            <p:txBody>
              <a:bodyPr wrap="square" rtlCol="0">
                <a:spAutoFit/>
              </a:bodyPr>
              <a:lstStyle/>
              <a:p>
                <a:r>
                  <a:rPr lang="en-US" dirty="0"/>
                  <a:t>DB</a:t>
                </a:r>
              </a:p>
            </p:txBody>
          </p:sp>
        </p:grpSp>
        <p:grpSp>
          <p:nvGrpSpPr>
            <p:cNvPr id="8" name="Group 15"/>
            <p:cNvGrpSpPr/>
            <p:nvPr/>
          </p:nvGrpSpPr>
          <p:grpSpPr>
            <a:xfrm>
              <a:off x="6830292" y="3221919"/>
              <a:ext cx="928254" cy="1177636"/>
              <a:chOff x="907473" y="3221919"/>
              <a:chExt cx="928254" cy="1177636"/>
            </a:xfrm>
          </p:grpSpPr>
          <p:sp>
            <p:nvSpPr>
              <p:cNvPr id="17" name="Can 16"/>
              <p:cNvSpPr/>
              <p:nvPr/>
            </p:nvSpPr>
            <p:spPr>
              <a:xfrm>
                <a:off x="907473" y="3221919"/>
                <a:ext cx="928254" cy="117763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136073" y="3863181"/>
                <a:ext cx="460664" cy="369332"/>
              </a:xfrm>
              <a:prstGeom prst="rect">
                <a:avLst/>
              </a:prstGeom>
              <a:noFill/>
            </p:spPr>
            <p:txBody>
              <a:bodyPr wrap="square" rtlCol="0">
                <a:spAutoFit/>
              </a:bodyPr>
              <a:lstStyle/>
              <a:p>
                <a:r>
                  <a:rPr lang="en-US" dirty="0"/>
                  <a:t>DB</a:t>
                </a:r>
              </a:p>
            </p:txBody>
          </p:sp>
        </p:grpSp>
        <p:grpSp>
          <p:nvGrpSpPr>
            <p:cNvPr id="9" name="Group 18"/>
            <p:cNvGrpSpPr/>
            <p:nvPr/>
          </p:nvGrpSpPr>
          <p:grpSpPr>
            <a:xfrm>
              <a:off x="5349587" y="3239727"/>
              <a:ext cx="928254" cy="1177636"/>
              <a:chOff x="907473" y="3239727"/>
              <a:chExt cx="928254" cy="1177636"/>
            </a:xfrm>
          </p:grpSpPr>
          <p:sp>
            <p:nvSpPr>
              <p:cNvPr id="20" name="Can 19"/>
              <p:cNvSpPr/>
              <p:nvPr/>
            </p:nvSpPr>
            <p:spPr>
              <a:xfrm>
                <a:off x="907473" y="3239727"/>
                <a:ext cx="928254" cy="117763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136073" y="3863181"/>
                <a:ext cx="460664" cy="369332"/>
              </a:xfrm>
              <a:prstGeom prst="rect">
                <a:avLst/>
              </a:prstGeom>
              <a:noFill/>
            </p:spPr>
            <p:txBody>
              <a:bodyPr wrap="square" rtlCol="0">
                <a:spAutoFit/>
              </a:bodyPr>
              <a:lstStyle/>
              <a:p>
                <a:r>
                  <a:rPr lang="en-US" dirty="0"/>
                  <a:t>DB</a:t>
                </a:r>
              </a:p>
            </p:txBody>
          </p:sp>
        </p:grpSp>
        <p:grpSp>
          <p:nvGrpSpPr>
            <p:cNvPr id="10" name="Group 21"/>
            <p:cNvGrpSpPr/>
            <p:nvPr/>
          </p:nvGrpSpPr>
          <p:grpSpPr>
            <a:xfrm>
              <a:off x="2389909" y="3239727"/>
              <a:ext cx="928254" cy="1177636"/>
              <a:chOff x="907473" y="3239727"/>
              <a:chExt cx="928254" cy="1177636"/>
            </a:xfrm>
          </p:grpSpPr>
          <p:sp>
            <p:nvSpPr>
              <p:cNvPr id="23" name="Can 22"/>
              <p:cNvSpPr/>
              <p:nvPr/>
            </p:nvSpPr>
            <p:spPr>
              <a:xfrm>
                <a:off x="907473" y="3239727"/>
                <a:ext cx="928254" cy="117763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136073" y="3863181"/>
                <a:ext cx="460664" cy="369332"/>
              </a:xfrm>
              <a:prstGeom prst="rect">
                <a:avLst/>
              </a:prstGeom>
              <a:noFill/>
            </p:spPr>
            <p:txBody>
              <a:bodyPr wrap="square" rtlCol="0">
                <a:spAutoFit/>
              </a:bodyPr>
              <a:lstStyle/>
              <a:p>
                <a:r>
                  <a:rPr lang="en-US" dirty="0"/>
                  <a:t>DB</a:t>
                </a:r>
              </a:p>
            </p:txBody>
          </p:sp>
        </p:grpSp>
        <p:grpSp>
          <p:nvGrpSpPr>
            <p:cNvPr id="11" name="Group 24"/>
            <p:cNvGrpSpPr/>
            <p:nvPr/>
          </p:nvGrpSpPr>
          <p:grpSpPr>
            <a:xfrm>
              <a:off x="3868882" y="3239727"/>
              <a:ext cx="928254" cy="1177636"/>
              <a:chOff x="907473" y="3239727"/>
              <a:chExt cx="928254" cy="1177636"/>
            </a:xfrm>
          </p:grpSpPr>
          <p:sp>
            <p:nvSpPr>
              <p:cNvPr id="26" name="Can 25"/>
              <p:cNvSpPr/>
              <p:nvPr/>
            </p:nvSpPr>
            <p:spPr>
              <a:xfrm>
                <a:off x="907473" y="3239727"/>
                <a:ext cx="928254" cy="117763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136073" y="3863181"/>
                <a:ext cx="460664" cy="369332"/>
              </a:xfrm>
              <a:prstGeom prst="rect">
                <a:avLst/>
              </a:prstGeom>
              <a:noFill/>
            </p:spPr>
            <p:txBody>
              <a:bodyPr wrap="square" rtlCol="0">
                <a:spAutoFit/>
              </a:bodyPr>
              <a:lstStyle/>
              <a:p>
                <a:r>
                  <a:rPr lang="en-US" dirty="0"/>
                  <a:t>DB</a:t>
                </a:r>
              </a:p>
            </p:txBody>
          </p:sp>
        </p:grpSp>
      </p:grpSp>
      <p:grpSp>
        <p:nvGrpSpPr>
          <p:cNvPr id="12" name="Group 1038"/>
          <p:cNvGrpSpPr/>
          <p:nvPr/>
        </p:nvGrpSpPr>
        <p:grpSpPr>
          <a:xfrm>
            <a:off x="1275148" y="4773600"/>
            <a:ext cx="5692487" cy="2004486"/>
            <a:chOff x="1721432" y="4065387"/>
            <a:chExt cx="5692487" cy="2004486"/>
          </a:xfrm>
        </p:grpSpPr>
        <p:pic>
          <p:nvPicPr>
            <p:cNvPr id="30" name="Picture 2" descr="Image result for 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797" y="4742750"/>
              <a:ext cx="1697482" cy="132712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037"/>
            <p:cNvGrpSpPr/>
            <p:nvPr/>
          </p:nvGrpSpPr>
          <p:grpSpPr>
            <a:xfrm>
              <a:off x="1721432" y="4065387"/>
              <a:ext cx="5692487" cy="677363"/>
              <a:chOff x="1721432" y="4065387"/>
              <a:chExt cx="5692487" cy="677363"/>
            </a:xfrm>
          </p:grpSpPr>
          <p:cxnSp>
            <p:nvCxnSpPr>
              <p:cNvPr id="31" name="Straight Arrow Connector 30"/>
              <p:cNvCxnSpPr/>
              <p:nvPr/>
            </p:nvCxnSpPr>
            <p:spPr>
              <a:xfrm>
                <a:off x="1721432" y="4065387"/>
                <a:ext cx="2272145" cy="67736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28" name="Straight Arrow Connector 1027"/>
              <p:cNvCxnSpPr/>
              <p:nvPr/>
            </p:nvCxnSpPr>
            <p:spPr>
              <a:xfrm>
                <a:off x="2992582" y="4065387"/>
                <a:ext cx="1229595" cy="67736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30" name="Straight Arrow Connector 1029"/>
              <p:cNvCxnSpPr/>
              <p:nvPr/>
            </p:nvCxnSpPr>
            <p:spPr>
              <a:xfrm>
                <a:off x="4485263" y="4065387"/>
                <a:ext cx="0" cy="67736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4921831" y="4065387"/>
                <a:ext cx="1011383" cy="67736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5098473" y="4155606"/>
                <a:ext cx="2315446" cy="58714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51356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6247-3071-4468-9B9E-0B199D27F099}"/>
              </a:ext>
            </a:extLst>
          </p:cNvPr>
          <p:cNvSpPr>
            <a:spLocks noGrp="1"/>
          </p:cNvSpPr>
          <p:nvPr>
            <p:ph type="title"/>
          </p:nvPr>
        </p:nvSpPr>
        <p:spPr/>
        <p:txBody>
          <a:bodyPr/>
          <a:lstStyle/>
          <a:p>
            <a:r>
              <a:rPr lang="en-US" dirty="0">
                <a:solidFill>
                  <a:schemeClr val="tx1"/>
                </a:solidFill>
              </a:rPr>
              <a:t>Achievement of Properties</a:t>
            </a:r>
            <a:br>
              <a:rPr lang="en-US" dirty="0"/>
            </a:br>
            <a:endParaRPr lang="en-US" dirty="0"/>
          </a:p>
        </p:txBody>
      </p:sp>
      <p:sp>
        <p:nvSpPr>
          <p:cNvPr id="3" name="Content Placeholder 2">
            <a:extLst>
              <a:ext uri="{FF2B5EF4-FFF2-40B4-BE49-F238E27FC236}">
                <a16:creationId xmlns:a16="http://schemas.microsoft.com/office/drawing/2014/main" id="{54922A2C-4CF7-4D25-8268-CF27113E4311}"/>
              </a:ext>
            </a:extLst>
          </p:cNvPr>
          <p:cNvSpPr>
            <a:spLocks noGrp="1"/>
          </p:cNvSpPr>
          <p:nvPr>
            <p:ph idx="1"/>
          </p:nvPr>
        </p:nvSpPr>
        <p:spPr/>
        <p:txBody>
          <a:bodyPr>
            <a:normAutofit/>
          </a:bodyPr>
          <a:lstStyle/>
          <a:p>
            <a:pPr>
              <a:buFont typeface="Wingdings" panose="05000000000000000000" pitchFamily="2" charset="2"/>
              <a:buChar char="Ø"/>
            </a:pPr>
            <a:r>
              <a:rPr lang="en-US" sz="2400" dirty="0"/>
              <a:t>HadoopDB achieves fault tolerance and operability in heterogeneous environment is achieved by inheriting the scheduling and job tracking implementation from Hadoop</a:t>
            </a:r>
          </a:p>
          <a:p>
            <a:pPr>
              <a:buFont typeface="Wingdings" panose="05000000000000000000" pitchFamily="2" charset="2"/>
              <a:buChar char="Ø"/>
            </a:pPr>
            <a:r>
              <a:rPr lang="en-US" sz="2400" dirty="0"/>
              <a:t>Performance of parallel databases is achieved by doing much of the query processing inside of the database engine.</a:t>
            </a:r>
          </a:p>
        </p:txBody>
      </p:sp>
    </p:spTree>
    <p:extLst>
      <p:ext uri="{BB962C8B-B14F-4D97-AF65-F5344CB8AC3E}">
        <p14:creationId xmlns:p14="http://schemas.microsoft.com/office/powerpoint/2010/main" val="392587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539"/>
            <a:ext cx="8229600" cy="1143000"/>
          </a:xfrm>
        </p:spPr>
        <p:txBody>
          <a:bodyPr>
            <a:normAutofit/>
          </a:bodyPr>
          <a:lstStyle/>
          <a:p>
            <a:r>
              <a:rPr lang="en-US" dirty="0">
                <a:solidFill>
                  <a:schemeClr val="tx1"/>
                </a:solidFill>
              </a:rPr>
              <a:t>Hadoop Recap</a:t>
            </a:r>
          </a:p>
        </p:txBody>
      </p:sp>
      <p:pic>
        <p:nvPicPr>
          <p:cNvPr id="6" name="Picture 5"/>
          <p:cNvPicPr>
            <a:picLocks noChangeAspect="1"/>
          </p:cNvPicPr>
          <p:nvPr/>
        </p:nvPicPr>
        <p:blipFill>
          <a:blip r:embed="rId3"/>
          <a:stretch>
            <a:fillRect/>
          </a:stretch>
        </p:blipFill>
        <p:spPr>
          <a:xfrm>
            <a:off x="3508656" y="1350815"/>
            <a:ext cx="5208910" cy="4440382"/>
          </a:xfrm>
          <a:prstGeom prst="rect">
            <a:avLst/>
          </a:prstGeom>
        </p:spPr>
      </p:pic>
    </p:spTree>
    <p:extLst>
      <p:ext uri="{BB962C8B-B14F-4D97-AF65-F5344CB8AC3E}">
        <p14:creationId xmlns:p14="http://schemas.microsoft.com/office/powerpoint/2010/main" val="122461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539"/>
            <a:ext cx="8229600" cy="1143000"/>
          </a:xfrm>
        </p:spPr>
        <p:txBody>
          <a:bodyPr>
            <a:normAutofit/>
          </a:bodyPr>
          <a:lstStyle/>
          <a:p>
            <a:r>
              <a:rPr lang="en-US" dirty="0">
                <a:solidFill>
                  <a:schemeClr val="tx1"/>
                </a:solidFill>
              </a:rPr>
              <a:t>HadoopDB Architecture</a:t>
            </a:r>
          </a:p>
        </p:txBody>
      </p:sp>
      <p:pic>
        <p:nvPicPr>
          <p:cNvPr id="3" name="Picture 2"/>
          <p:cNvPicPr>
            <a:picLocks noChangeAspect="1"/>
          </p:cNvPicPr>
          <p:nvPr/>
        </p:nvPicPr>
        <p:blipFill>
          <a:blip r:embed="rId3"/>
          <a:stretch>
            <a:fillRect/>
          </a:stretch>
        </p:blipFill>
        <p:spPr>
          <a:xfrm>
            <a:off x="3509091" y="1309250"/>
            <a:ext cx="5219273" cy="4476738"/>
          </a:xfrm>
          <a:prstGeom prst="rect">
            <a:avLst/>
          </a:prstGeom>
        </p:spPr>
      </p:pic>
    </p:spTree>
    <p:extLst>
      <p:ext uri="{BB962C8B-B14F-4D97-AF65-F5344CB8AC3E}">
        <p14:creationId xmlns:p14="http://schemas.microsoft.com/office/powerpoint/2010/main" val="207516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921F-B64A-48C4-9019-CFE3B1351EF1}"/>
              </a:ext>
            </a:extLst>
          </p:cNvPr>
          <p:cNvSpPr>
            <a:spLocks noGrp="1"/>
          </p:cNvSpPr>
          <p:nvPr>
            <p:ph type="title"/>
          </p:nvPr>
        </p:nvSpPr>
        <p:spPr>
          <a:xfrm>
            <a:off x="677334" y="609600"/>
            <a:ext cx="8596668" cy="858982"/>
          </a:xfrm>
        </p:spPr>
        <p:txBody>
          <a:bodyPr/>
          <a:lstStyle/>
          <a:p>
            <a:r>
              <a:rPr lang="en-US"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0DE83A3-DBB8-4F98-B839-65C8150D637A}"/>
              </a:ext>
            </a:extLst>
          </p:cNvPr>
          <p:cNvSpPr>
            <a:spLocks noGrp="1"/>
          </p:cNvSpPr>
          <p:nvPr>
            <p:ph idx="1"/>
          </p:nvPr>
        </p:nvSpPr>
        <p:spPr>
          <a:xfrm>
            <a:off x="677334" y="1468582"/>
            <a:ext cx="8596668" cy="4572781"/>
          </a:xfrm>
        </p:spPr>
        <p:txBody>
          <a:bodyPr>
            <a:normAutofit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Analytical data management applications are rapidly increasing in the production environment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amount of data that needs to be analyzed is exploding, requiring hundreds to thousands of machines to work in parallel to perform the data analysis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Also, many enterprises are moving away from deploying analytical databases on high end machines towards cheaper, lower end in a shared nothing MPP architecture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0658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539"/>
            <a:ext cx="8229600" cy="1143000"/>
          </a:xfrm>
        </p:spPr>
        <p:txBody>
          <a:bodyPr>
            <a:normAutofit/>
          </a:bodyPr>
          <a:lstStyle/>
          <a:p>
            <a:r>
              <a:rPr lang="en-US" dirty="0">
                <a:solidFill>
                  <a:schemeClr val="tx1"/>
                </a:solidFill>
              </a:rPr>
              <a:t>HadoopDB Components</a:t>
            </a:r>
          </a:p>
        </p:txBody>
      </p:sp>
      <p:sp>
        <p:nvSpPr>
          <p:cNvPr id="4" name="Content Placeholder 3"/>
          <p:cNvSpPr>
            <a:spLocks noGrp="1"/>
          </p:cNvSpPr>
          <p:nvPr>
            <p:ph idx="1"/>
          </p:nvPr>
        </p:nvSpPr>
        <p:spPr>
          <a:xfrm>
            <a:off x="1981200" y="1780316"/>
            <a:ext cx="8229600" cy="4525963"/>
          </a:xfrm>
        </p:spPr>
        <p:txBody>
          <a:bodyPr>
            <a:normAutofit/>
          </a:bodyPr>
          <a:lstStyle/>
          <a:p>
            <a:pPr marL="514350" indent="-514350">
              <a:buFont typeface="+mj-lt"/>
              <a:buAutoNum type="arabicPeriod"/>
            </a:pPr>
            <a:r>
              <a:rPr lang="en-US" sz="2400" dirty="0"/>
              <a:t>Database Connector</a:t>
            </a:r>
          </a:p>
          <a:p>
            <a:pPr marL="514350" indent="-514350">
              <a:buFont typeface="+mj-lt"/>
              <a:buAutoNum type="arabicPeriod"/>
            </a:pPr>
            <a:r>
              <a:rPr lang="en-US" sz="2400" dirty="0"/>
              <a:t>Catalog</a:t>
            </a:r>
          </a:p>
          <a:p>
            <a:pPr marL="514350" indent="-514350">
              <a:buFont typeface="+mj-lt"/>
              <a:buAutoNum type="arabicPeriod"/>
            </a:pPr>
            <a:r>
              <a:rPr lang="en-US" sz="2400" dirty="0"/>
              <a:t>Data Loader</a:t>
            </a:r>
          </a:p>
          <a:p>
            <a:pPr marL="514350" indent="-514350">
              <a:buFont typeface="+mj-lt"/>
              <a:buAutoNum type="arabicPeriod"/>
            </a:pPr>
            <a:r>
              <a:rPr lang="en-US" sz="2400" dirty="0"/>
              <a:t>SQL to M-R to SQL (SMS) Planner</a:t>
            </a:r>
          </a:p>
        </p:txBody>
      </p:sp>
    </p:spTree>
    <p:extLst>
      <p:ext uri="{BB962C8B-B14F-4D97-AF65-F5344CB8AC3E}">
        <p14:creationId xmlns:p14="http://schemas.microsoft.com/office/powerpoint/2010/main" val="170283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539"/>
            <a:ext cx="8229600" cy="1143000"/>
          </a:xfrm>
        </p:spPr>
        <p:txBody>
          <a:bodyPr>
            <a:normAutofit/>
          </a:bodyPr>
          <a:lstStyle/>
          <a:p>
            <a:r>
              <a:rPr lang="en-US" dirty="0">
                <a:solidFill>
                  <a:schemeClr val="tx1"/>
                </a:solidFill>
              </a:rPr>
              <a:t>Database Connector</a:t>
            </a:r>
          </a:p>
        </p:txBody>
      </p:sp>
      <p:sp>
        <p:nvSpPr>
          <p:cNvPr id="4" name="Content Placeholder 3"/>
          <p:cNvSpPr>
            <a:spLocks noGrp="1"/>
          </p:cNvSpPr>
          <p:nvPr>
            <p:ph idx="1"/>
          </p:nvPr>
        </p:nvSpPr>
        <p:spPr>
          <a:xfrm>
            <a:off x="1981201" y="1558636"/>
            <a:ext cx="6179127" cy="4525963"/>
          </a:xfrm>
        </p:spPr>
        <p:txBody>
          <a:bodyPr>
            <a:normAutofit lnSpcReduction="10000"/>
          </a:bodyPr>
          <a:lstStyle/>
          <a:p>
            <a:pPr>
              <a:buFont typeface="Wingdings" panose="05000000000000000000" pitchFamily="2" charset="2"/>
              <a:buChar char="Ø"/>
            </a:pPr>
            <a:r>
              <a:rPr lang="en-US" sz="2400" dirty="0"/>
              <a:t>Interface between independent database on the nodes and Task Trackers</a:t>
            </a:r>
          </a:p>
          <a:p>
            <a:pPr>
              <a:buFont typeface="Wingdings" panose="05000000000000000000" pitchFamily="2" charset="2"/>
              <a:buChar char="Ø"/>
            </a:pPr>
            <a:r>
              <a:rPr lang="en-US" sz="2400" dirty="0"/>
              <a:t>Each M-R job supplies the connector with an SQL query and connection parameters</a:t>
            </a:r>
          </a:p>
          <a:p>
            <a:pPr>
              <a:buFont typeface="Wingdings" panose="05000000000000000000" pitchFamily="2" charset="2"/>
              <a:buChar char="Ø"/>
            </a:pPr>
            <a:r>
              <a:rPr lang="en-US" sz="2400" dirty="0"/>
              <a:t>Database connector is responsible for:</a:t>
            </a:r>
          </a:p>
          <a:p>
            <a:pPr marL="0" indent="0">
              <a:spcBef>
                <a:spcPts val="0"/>
              </a:spcBef>
              <a:buNone/>
            </a:pPr>
            <a:r>
              <a:rPr lang="en-US" dirty="0"/>
              <a:t>	</a:t>
            </a:r>
            <a:r>
              <a:rPr lang="en-US" sz="2400" dirty="0"/>
              <a:t>1. Connecting to the database</a:t>
            </a:r>
          </a:p>
          <a:p>
            <a:pPr marL="0" indent="0">
              <a:spcBef>
                <a:spcPts val="0"/>
              </a:spcBef>
              <a:buNone/>
            </a:pPr>
            <a:r>
              <a:rPr lang="en-US" sz="2400" dirty="0"/>
              <a:t>	2. Executing the SQL query</a:t>
            </a:r>
          </a:p>
          <a:p>
            <a:pPr marL="0" indent="0">
              <a:spcBef>
                <a:spcPts val="0"/>
              </a:spcBef>
              <a:buNone/>
            </a:pPr>
            <a:r>
              <a:rPr lang="en-US" sz="2400" dirty="0"/>
              <a:t>	3. Returning results as key-value pairs</a:t>
            </a:r>
          </a:p>
          <a:p>
            <a:pPr>
              <a:buFont typeface="Wingdings" panose="05000000000000000000" pitchFamily="2" charset="2"/>
              <a:buChar char="Ø"/>
            </a:pPr>
            <a:r>
              <a:rPr lang="en-US" sz="2400" dirty="0"/>
              <a:t>In this framework, the databases are data sources similar to data blocks in HDFS</a:t>
            </a:r>
          </a:p>
        </p:txBody>
      </p:sp>
      <p:pic>
        <p:nvPicPr>
          <p:cNvPr id="5" name="Picture 4"/>
          <p:cNvPicPr>
            <a:picLocks noChangeAspect="1"/>
          </p:cNvPicPr>
          <p:nvPr/>
        </p:nvPicPr>
        <p:blipFill>
          <a:blip r:embed="rId3"/>
          <a:stretch>
            <a:fillRect/>
          </a:stretch>
        </p:blipFill>
        <p:spPr>
          <a:xfrm>
            <a:off x="8160328" y="2057400"/>
            <a:ext cx="2321959" cy="3110345"/>
          </a:xfrm>
          <a:prstGeom prst="rect">
            <a:avLst/>
          </a:prstGeom>
        </p:spPr>
      </p:pic>
    </p:spTree>
    <p:extLst>
      <p:ext uri="{BB962C8B-B14F-4D97-AF65-F5344CB8AC3E}">
        <p14:creationId xmlns:p14="http://schemas.microsoft.com/office/powerpoint/2010/main" val="999436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539"/>
            <a:ext cx="8229600" cy="1143000"/>
          </a:xfrm>
        </p:spPr>
        <p:txBody>
          <a:bodyPr>
            <a:normAutofit/>
          </a:bodyPr>
          <a:lstStyle/>
          <a:p>
            <a:r>
              <a:rPr lang="en-US" dirty="0">
                <a:solidFill>
                  <a:schemeClr val="tx1"/>
                </a:solidFill>
              </a:rPr>
              <a:t>Catalog</a:t>
            </a:r>
          </a:p>
        </p:txBody>
      </p:sp>
      <p:sp>
        <p:nvSpPr>
          <p:cNvPr id="4" name="Content Placeholder 3"/>
          <p:cNvSpPr>
            <a:spLocks noGrp="1"/>
          </p:cNvSpPr>
          <p:nvPr>
            <p:ph idx="1"/>
          </p:nvPr>
        </p:nvSpPr>
        <p:spPr>
          <a:xfrm>
            <a:off x="1981200" y="1544781"/>
            <a:ext cx="8229600" cy="4525963"/>
          </a:xfrm>
        </p:spPr>
        <p:txBody>
          <a:bodyPr>
            <a:normAutofit/>
          </a:bodyPr>
          <a:lstStyle/>
          <a:p>
            <a:pPr>
              <a:buFont typeface="Wingdings" panose="05000000000000000000" pitchFamily="2" charset="2"/>
              <a:buChar char="Ø"/>
            </a:pPr>
            <a:r>
              <a:rPr lang="en-US" sz="2400" dirty="0"/>
              <a:t>Maintains metainformation (connection parameters and metadata) about databases</a:t>
            </a:r>
          </a:p>
          <a:p>
            <a:pPr>
              <a:buFont typeface="Wingdings" panose="05000000000000000000" pitchFamily="2" charset="2"/>
              <a:buChar char="Ø"/>
            </a:pPr>
            <a:r>
              <a:rPr lang="en-US" sz="2400" dirty="0"/>
              <a:t>Connection Parameters: database location, driver class and credentials</a:t>
            </a:r>
          </a:p>
          <a:p>
            <a:pPr>
              <a:buFont typeface="Wingdings" panose="05000000000000000000" pitchFamily="2" charset="2"/>
              <a:buChar char="Ø"/>
            </a:pPr>
            <a:r>
              <a:rPr lang="en-US" sz="2400" dirty="0"/>
              <a:t>Metadata: datasets in the cluster, replica locations and partitioning properties</a:t>
            </a:r>
          </a:p>
          <a:p>
            <a:pPr>
              <a:buFont typeface="Wingdings" panose="05000000000000000000" pitchFamily="2" charset="2"/>
              <a:buChar char="Ø"/>
            </a:pPr>
            <a:r>
              <a:rPr lang="en-US" sz="2400" dirty="0"/>
              <a:t>Stored as an XML file in HDFS</a:t>
            </a:r>
          </a:p>
          <a:p>
            <a:pPr>
              <a:buFont typeface="Wingdings" panose="05000000000000000000" pitchFamily="2" charset="2"/>
              <a:buChar char="Ø"/>
            </a:pPr>
            <a:r>
              <a:rPr lang="en-US" sz="2400" dirty="0"/>
              <a:t>JobTracker and TaskTrackers access this information to schedule tasks and process data</a:t>
            </a:r>
          </a:p>
        </p:txBody>
      </p:sp>
    </p:spTree>
    <p:extLst>
      <p:ext uri="{BB962C8B-B14F-4D97-AF65-F5344CB8AC3E}">
        <p14:creationId xmlns:p14="http://schemas.microsoft.com/office/powerpoint/2010/main" val="171525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539"/>
            <a:ext cx="8229600" cy="1143000"/>
          </a:xfrm>
        </p:spPr>
        <p:txBody>
          <a:bodyPr>
            <a:normAutofit/>
          </a:bodyPr>
          <a:lstStyle/>
          <a:p>
            <a:r>
              <a:rPr lang="en-US" dirty="0">
                <a:solidFill>
                  <a:schemeClr val="tx1"/>
                </a:solidFill>
              </a:rPr>
              <a:t>Data Loader</a:t>
            </a:r>
          </a:p>
        </p:txBody>
      </p:sp>
      <p:sp>
        <p:nvSpPr>
          <p:cNvPr id="4" name="Content Placeholder 3"/>
          <p:cNvSpPr>
            <a:spLocks noGrp="1"/>
          </p:cNvSpPr>
          <p:nvPr>
            <p:ph idx="1"/>
          </p:nvPr>
        </p:nvSpPr>
        <p:spPr>
          <a:xfrm>
            <a:off x="1981200" y="1558636"/>
            <a:ext cx="8229600" cy="4525963"/>
          </a:xfrm>
        </p:spPr>
        <p:txBody>
          <a:bodyPr>
            <a:normAutofit/>
          </a:bodyPr>
          <a:lstStyle/>
          <a:p>
            <a:pPr>
              <a:buFont typeface="Wingdings" panose="05000000000000000000" pitchFamily="2" charset="2"/>
              <a:buChar char="Ø"/>
            </a:pPr>
            <a:r>
              <a:rPr lang="en-US" sz="2400" dirty="0"/>
              <a:t>Responsibilities:</a:t>
            </a:r>
          </a:p>
          <a:p>
            <a:pPr marL="0" indent="0">
              <a:buNone/>
            </a:pPr>
            <a:r>
              <a:rPr lang="en-US" sz="2400" dirty="0"/>
              <a:t>	a. Globally repartition data</a:t>
            </a:r>
          </a:p>
          <a:p>
            <a:pPr marL="0" indent="0">
              <a:buNone/>
            </a:pPr>
            <a:r>
              <a:rPr lang="en-US" sz="2400" dirty="0"/>
              <a:t>	b. Breaking single-node data into small chunks</a:t>
            </a:r>
          </a:p>
          <a:p>
            <a:pPr marL="0" indent="0">
              <a:buNone/>
            </a:pPr>
            <a:r>
              <a:rPr lang="en-US" sz="2400" dirty="0"/>
              <a:t>	c. Bulk loading single-node databases with the chunks</a:t>
            </a:r>
          </a:p>
          <a:p>
            <a:pPr>
              <a:buFont typeface="Wingdings" panose="05000000000000000000" pitchFamily="2" charset="2"/>
              <a:buChar char="Ø"/>
            </a:pPr>
            <a:r>
              <a:rPr lang="en-US" sz="2400" dirty="0"/>
              <a:t>Components:</a:t>
            </a:r>
          </a:p>
          <a:p>
            <a:pPr marL="0" indent="0">
              <a:buNone/>
            </a:pPr>
            <a:r>
              <a:rPr lang="en-US" sz="2400" dirty="0"/>
              <a:t>	 i. Global Hasher</a:t>
            </a:r>
          </a:p>
          <a:p>
            <a:pPr marL="0" indent="0">
              <a:buNone/>
            </a:pPr>
            <a:r>
              <a:rPr lang="en-US" sz="2400" dirty="0"/>
              <a:t>	ii. Local Hasher</a:t>
            </a:r>
          </a:p>
        </p:txBody>
      </p:sp>
    </p:spTree>
    <p:extLst>
      <p:ext uri="{BB962C8B-B14F-4D97-AF65-F5344CB8AC3E}">
        <p14:creationId xmlns:p14="http://schemas.microsoft.com/office/powerpoint/2010/main" val="79735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66"/>
            <a:ext cx="8229600" cy="1143000"/>
          </a:xfrm>
        </p:spPr>
        <p:txBody>
          <a:bodyPr>
            <a:normAutofit/>
          </a:bodyPr>
          <a:lstStyle/>
          <a:p>
            <a:r>
              <a:rPr lang="en-US" dirty="0">
                <a:solidFill>
                  <a:schemeClr val="tx1"/>
                </a:solidFill>
              </a:rPr>
              <a:t>Data Loader</a:t>
            </a:r>
          </a:p>
        </p:txBody>
      </p:sp>
      <p:grpSp>
        <p:nvGrpSpPr>
          <p:cNvPr id="4" name="Group 101"/>
          <p:cNvGrpSpPr/>
          <p:nvPr/>
        </p:nvGrpSpPr>
        <p:grpSpPr>
          <a:xfrm>
            <a:off x="1311570" y="1143866"/>
            <a:ext cx="8534401" cy="4942679"/>
            <a:chOff x="193964" y="1042485"/>
            <a:chExt cx="8534401" cy="4942679"/>
          </a:xfrm>
        </p:grpSpPr>
        <p:grpSp>
          <p:nvGrpSpPr>
            <p:cNvPr id="6" name="Group 40"/>
            <p:cNvGrpSpPr/>
            <p:nvPr/>
          </p:nvGrpSpPr>
          <p:grpSpPr>
            <a:xfrm>
              <a:off x="2604647" y="1365539"/>
              <a:ext cx="1246909" cy="4619625"/>
              <a:chOff x="2757051" y="1365539"/>
              <a:chExt cx="1246909" cy="4619625"/>
            </a:xfrm>
          </p:grpSpPr>
          <p:sp>
            <p:nvSpPr>
              <p:cNvPr id="12" name="Rectangle 11"/>
              <p:cNvSpPr/>
              <p:nvPr/>
            </p:nvSpPr>
            <p:spPr>
              <a:xfrm>
                <a:off x="2757051" y="1365539"/>
                <a:ext cx="1246909" cy="46196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 name="Oval 7"/>
              <p:cNvSpPr/>
              <p:nvPr/>
            </p:nvSpPr>
            <p:spPr>
              <a:xfrm>
                <a:off x="3144979" y="1564132"/>
                <a:ext cx="457200" cy="55721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9" name="Oval 8"/>
              <p:cNvSpPr/>
              <p:nvPr/>
            </p:nvSpPr>
            <p:spPr>
              <a:xfrm>
                <a:off x="3144975" y="2406978"/>
                <a:ext cx="457200" cy="55721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0" name="Oval 9"/>
              <p:cNvSpPr/>
              <p:nvPr/>
            </p:nvSpPr>
            <p:spPr>
              <a:xfrm>
                <a:off x="3144979" y="3352796"/>
                <a:ext cx="457200" cy="55721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1" name="Oval 10"/>
              <p:cNvSpPr/>
              <p:nvPr/>
            </p:nvSpPr>
            <p:spPr>
              <a:xfrm>
                <a:off x="3144979" y="5141460"/>
                <a:ext cx="457200" cy="55721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grpSp>
          <p:nvGrpSpPr>
            <p:cNvPr id="7" name="Group 100"/>
            <p:cNvGrpSpPr/>
            <p:nvPr/>
          </p:nvGrpSpPr>
          <p:grpSpPr>
            <a:xfrm>
              <a:off x="193964" y="1042485"/>
              <a:ext cx="8534401" cy="4721786"/>
              <a:chOff x="193964" y="1042485"/>
              <a:chExt cx="8534401" cy="4721786"/>
            </a:xfrm>
          </p:grpSpPr>
          <p:sp>
            <p:nvSpPr>
              <p:cNvPr id="3" name="Rectangle 2"/>
              <p:cNvSpPr/>
              <p:nvPr/>
            </p:nvSpPr>
            <p:spPr>
              <a:xfrm>
                <a:off x="193964" y="2230582"/>
                <a:ext cx="1496291" cy="23275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5" name="Oval 4"/>
              <p:cNvSpPr/>
              <p:nvPr/>
            </p:nvSpPr>
            <p:spPr>
              <a:xfrm>
                <a:off x="457196" y="2854032"/>
                <a:ext cx="955965" cy="121920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13" name="Group 23"/>
              <p:cNvGrpSpPr/>
              <p:nvPr/>
            </p:nvGrpSpPr>
            <p:grpSpPr>
              <a:xfrm>
                <a:off x="4752109" y="1365539"/>
                <a:ext cx="942109" cy="2474485"/>
                <a:chOff x="4752109" y="1365539"/>
                <a:chExt cx="942109" cy="2474485"/>
              </a:xfrm>
            </p:grpSpPr>
            <p:sp>
              <p:nvSpPr>
                <p:cNvPr id="14" name="Rounded Rectangle 13"/>
                <p:cNvSpPr/>
                <p:nvPr/>
              </p:nvSpPr>
              <p:spPr>
                <a:xfrm>
                  <a:off x="4752109" y="1365539"/>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14"/>
                <p:cNvSpPr/>
                <p:nvPr/>
              </p:nvSpPr>
              <p:spPr>
                <a:xfrm>
                  <a:off x="4752109" y="2322746"/>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ed Rectangle 15"/>
                <p:cNvSpPr/>
                <p:nvPr/>
              </p:nvSpPr>
              <p:spPr>
                <a:xfrm>
                  <a:off x="4752109" y="3252072"/>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7" name="Rounded Rectangle 16"/>
              <p:cNvSpPr/>
              <p:nvPr/>
            </p:nvSpPr>
            <p:spPr>
              <a:xfrm>
                <a:off x="4752109" y="5110725"/>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8" name="Group 24"/>
              <p:cNvGrpSpPr/>
              <p:nvPr/>
            </p:nvGrpSpPr>
            <p:grpSpPr>
              <a:xfrm>
                <a:off x="7045036" y="1235121"/>
                <a:ext cx="290945" cy="719141"/>
                <a:chOff x="4752109" y="1365539"/>
                <a:chExt cx="942109" cy="2474485"/>
              </a:xfrm>
            </p:grpSpPr>
            <p:sp>
              <p:nvSpPr>
                <p:cNvPr id="26" name="Rounded Rectangle 25"/>
                <p:cNvSpPr/>
                <p:nvPr/>
              </p:nvSpPr>
              <p:spPr>
                <a:xfrm>
                  <a:off x="4752109" y="1365539"/>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4752109" y="2322746"/>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ounded Rectangle 27"/>
                <p:cNvSpPr/>
                <p:nvPr/>
              </p:nvSpPr>
              <p:spPr>
                <a:xfrm>
                  <a:off x="4752109" y="3252072"/>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9" name="Group 28"/>
              <p:cNvGrpSpPr/>
              <p:nvPr/>
            </p:nvGrpSpPr>
            <p:grpSpPr>
              <a:xfrm>
                <a:off x="7038107" y="2148696"/>
                <a:ext cx="290945" cy="719141"/>
                <a:chOff x="4752109" y="1365539"/>
                <a:chExt cx="942109" cy="2474485"/>
              </a:xfrm>
            </p:grpSpPr>
            <p:sp>
              <p:nvSpPr>
                <p:cNvPr id="30" name="Rounded Rectangle 29"/>
                <p:cNvSpPr/>
                <p:nvPr/>
              </p:nvSpPr>
              <p:spPr>
                <a:xfrm>
                  <a:off x="4752109" y="1365539"/>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752109" y="2322746"/>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ounded Rectangle 31"/>
                <p:cNvSpPr/>
                <p:nvPr/>
              </p:nvSpPr>
              <p:spPr>
                <a:xfrm>
                  <a:off x="4752109" y="3252072"/>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0" name="Group 32"/>
              <p:cNvGrpSpPr/>
              <p:nvPr/>
            </p:nvGrpSpPr>
            <p:grpSpPr>
              <a:xfrm>
                <a:off x="7038108" y="3186477"/>
                <a:ext cx="290945" cy="719141"/>
                <a:chOff x="4752109" y="1365539"/>
                <a:chExt cx="942109" cy="2474485"/>
              </a:xfrm>
            </p:grpSpPr>
            <p:sp>
              <p:nvSpPr>
                <p:cNvPr id="34" name="Rounded Rectangle 33"/>
                <p:cNvSpPr/>
                <p:nvPr/>
              </p:nvSpPr>
              <p:spPr>
                <a:xfrm>
                  <a:off x="4752109" y="1365539"/>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ounded Rectangle 34"/>
                <p:cNvSpPr/>
                <p:nvPr/>
              </p:nvSpPr>
              <p:spPr>
                <a:xfrm>
                  <a:off x="4752109" y="2322746"/>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ounded Rectangle 35"/>
                <p:cNvSpPr/>
                <p:nvPr/>
              </p:nvSpPr>
              <p:spPr>
                <a:xfrm>
                  <a:off x="4752109" y="3252072"/>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1" name="Group 36"/>
              <p:cNvGrpSpPr/>
              <p:nvPr/>
            </p:nvGrpSpPr>
            <p:grpSpPr>
              <a:xfrm>
                <a:off x="7045036" y="5045130"/>
                <a:ext cx="290945" cy="719141"/>
                <a:chOff x="4752109" y="1365539"/>
                <a:chExt cx="942109" cy="2474485"/>
              </a:xfrm>
            </p:grpSpPr>
            <p:sp>
              <p:nvSpPr>
                <p:cNvPr id="38" name="Rounded Rectangle 37"/>
                <p:cNvSpPr/>
                <p:nvPr/>
              </p:nvSpPr>
              <p:spPr>
                <a:xfrm>
                  <a:off x="4752109" y="1365539"/>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ounded Rectangle 38"/>
                <p:cNvSpPr/>
                <p:nvPr/>
              </p:nvSpPr>
              <p:spPr>
                <a:xfrm>
                  <a:off x="4752109" y="2322746"/>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ounded Rectangle 39"/>
                <p:cNvSpPr/>
                <p:nvPr/>
              </p:nvSpPr>
              <p:spPr>
                <a:xfrm>
                  <a:off x="4752109" y="3252072"/>
                  <a:ext cx="942109" cy="587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43" name="Straight Arrow Connector 42"/>
              <p:cNvCxnSpPr>
                <a:stCxn id="5" idx="6"/>
                <a:endCxn id="8" idx="2"/>
              </p:cNvCxnSpPr>
              <p:nvPr/>
            </p:nvCxnSpPr>
            <p:spPr>
              <a:xfrm flipV="1">
                <a:off x="1413161" y="1842741"/>
                <a:ext cx="1579414" cy="16208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flipV="1">
                <a:off x="1413161" y="2696965"/>
                <a:ext cx="1579410" cy="711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endCxn id="10" idx="2"/>
              </p:cNvCxnSpPr>
              <p:nvPr/>
            </p:nvCxnSpPr>
            <p:spPr>
              <a:xfrm>
                <a:off x="1413161" y="3408215"/>
                <a:ext cx="1579414" cy="2231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a:endCxn id="11" idx="2"/>
              </p:cNvCxnSpPr>
              <p:nvPr/>
            </p:nvCxnSpPr>
            <p:spPr>
              <a:xfrm>
                <a:off x="1413161" y="3427565"/>
                <a:ext cx="1579414" cy="1992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8" idx="6"/>
                <a:endCxn id="14" idx="1"/>
              </p:cNvCxnSpPr>
              <p:nvPr/>
            </p:nvCxnSpPr>
            <p:spPr>
              <a:xfrm flipV="1">
                <a:off x="3449775" y="1659515"/>
                <a:ext cx="1302334" cy="1832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9" idx="6"/>
                <a:endCxn id="15" idx="1"/>
              </p:cNvCxnSpPr>
              <p:nvPr/>
            </p:nvCxnSpPr>
            <p:spPr>
              <a:xfrm flipV="1">
                <a:off x="3449771" y="2616722"/>
                <a:ext cx="1302338" cy="688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10" idx="6"/>
                <a:endCxn id="16" idx="1"/>
              </p:cNvCxnSpPr>
              <p:nvPr/>
            </p:nvCxnSpPr>
            <p:spPr>
              <a:xfrm flipV="1">
                <a:off x="3449775" y="3546048"/>
                <a:ext cx="1302334" cy="853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11" idx="6"/>
                <a:endCxn id="17" idx="1"/>
              </p:cNvCxnSpPr>
              <p:nvPr/>
            </p:nvCxnSpPr>
            <p:spPr>
              <a:xfrm flipV="1">
                <a:off x="3449775" y="5404701"/>
                <a:ext cx="1302334" cy="153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14" idx="3"/>
                <a:endCxn id="27" idx="1"/>
              </p:cNvCxnSpPr>
              <p:nvPr/>
            </p:nvCxnSpPr>
            <p:spPr>
              <a:xfrm flipV="1">
                <a:off x="5694218" y="1598743"/>
                <a:ext cx="1350818" cy="6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15" idx="3"/>
              </p:cNvCxnSpPr>
              <p:nvPr/>
            </p:nvCxnSpPr>
            <p:spPr>
              <a:xfrm flipV="1">
                <a:off x="5694218" y="2512318"/>
                <a:ext cx="1343889" cy="1044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p:cNvCxnSpPr>
                <a:stCxn id="16" idx="3"/>
                <a:endCxn id="35" idx="1"/>
              </p:cNvCxnSpPr>
              <p:nvPr/>
            </p:nvCxnSpPr>
            <p:spPr>
              <a:xfrm>
                <a:off x="5694218" y="3546048"/>
                <a:ext cx="1343890" cy="40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17" idx="3"/>
                <a:endCxn id="39" idx="1"/>
              </p:cNvCxnSpPr>
              <p:nvPr/>
            </p:nvCxnSpPr>
            <p:spPr>
              <a:xfrm>
                <a:off x="5694218" y="5404701"/>
                <a:ext cx="1350818" cy="40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2" name="Group 71"/>
              <p:cNvGrpSpPr/>
              <p:nvPr/>
            </p:nvGrpSpPr>
            <p:grpSpPr>
              <a:xfrm>
                <a:off x="7124693" y="4170689"/>
                <a:ext cx="117771" cy="595989"/>
                <a:chOff x="5202373" y="3975583"/>
                <a:chExt cx="117772" cy="941490"/>
              </a:xfrm>
            </p:grpSpPr>
            <p:sp>
              <p:nvSpPr>
                <p:cNvPr id="73" name="Oval 72"/>
                <p:cNvSpPr/>
                <p:nvPr/>
              </p:nvSpPr>
              <p:spPr>
                <a:xfrm>
                  <a:off x="5202374" y="3975583"/>
                  <a:ext cx="117771" cy="205815"/>
                </a:xfrm>
                <a:prstGeom prst="ellipse">
                  <a:avLst/>
                </a:prstGeom>
                <a:solidFill>
                  <a:schemeClr val="tx1">
                    <a:lumMod val="95000"/>
                    <a:lumOff val="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Oval 73"/>
                <p:cNvSpPr/>
                <p:nvPr/>
              </p:nvSpPr>
              <p:spPr>
                <a:xfrm>
                  <a:off x="5202374" y="4337339"/>
                  <a:ext cx="117771" cy="205815"/>
                </a:xfrm>
                <a:prstGeom prst="ellipse">
                  <a:avLst/>
                </a:prstGeom>
                <a:solidFill>
                  <a:schemeClr val="tx1">
                    <a:lumMod val="95000"/>
                    <a:lumOff val="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Oval 74"/>
                <p:cNvSpPr/>
                <p:nvPr/>
              </p:nvSpPr>
              <p:spPr>
                <a:xfrm>
                  <a:off x="5202373" y="4711258"/>
                  <a:ext cx="117771" cy="205815"/>
                </a:xfrm>
                <a:prstGeom prst="ellipse">
                  <a:avLst/>
                </a:prstGeom>
                <a:solidFill>
                  <a:schemeClr val="tx1">
                    <a:lumMod val="95000"/>
                    <a:lumOff val="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7" name="TextBox 76"/>
              <p:cNvSpPr txBox="1"/>
              <p:nvPr/>
            </p:nvSpPr>
            <p:spPr>
              <a:xfrm>
                <a:off x="457200" y="2148696"/>
                <a:ext cx="55418" cy="369332"/>
              </a:xfrm>
              <a:prstGeom prst="rect">
                <a:avLst/>
              </a:prstGeom>
              <a:noFill/>
            </p:spPr>
            <p:txBody>
              <a:bodyPr wrap="square" rtlCol="0">
                <a:spAutoFit/>
              </a:bodyPr>
              <a:lstStyle/>
              <a:p>
                <a:endParaRPr lang="en-US" dirty="0"/>
              </a:p>
            </p:txBody>
          </p:sp>
          <p:sp>
            <p:nvSpPr>
              <p:cNvPr id="78" name="TextBox 77"/>
              <p:cNvSpPr txBox="1"/>
              <p:nvPr/>
            </p:nvSpPr>
            <p:spPr>
              <a:xfrm>
                <a:off x="346364" y="1912697"/>
                <a:ext cx="1066797" cy="338554"/>
              </a:xfrm>
              <a:prstGeom prst="rect">
                <a:avLst/>
              </a:prstGeom>
              <a:noFill/>
            </p:spPr>
            <p:txBody>
              <a:bodyPr wrap="square" rtlCol="0">
                <a:spAutoFit/>
              </a:bodyPr>
              <a:lstStyle/>
              <a:p>
                <a:pPr algn="ctr"/>
                <a:r>
                  <a:rPr lang="en-US" sz="1600" b="1" dirty="0"/>
                  <a:t>HDFS</a:t>
                </a:r>
              </a:p>
            </p:txBody>
          </p:sp>
          <p:sp>
            <p:nvSpPr>
              <p:cNvPr id="80" name="TextBox 79"/>
              <p:cNvSpPr txBox="1"/>
              <p:nvPr/>
            </p:nvSpPr>
            <p:spPr>
              <a:xfrm>
                <a:off x="554180" y="3144912"/>
                <a:ext cx="706577" cy="646331"/>
              </a:xfrm>
              <a:prstGeom prst="rect">
                <a:avLst/>
              </a:prstGeom>
              <a:noFill/>
            </p:spPr>
            <p:txBody>
              <a:bodyPr wrap="square" rtlCol="0">
                <a:spAutoFit/>
              </a:bodyPr>
              <a:lstStyle/>
              <a:p>
                <a:pPr algn="ctr"/>
                <a:r>
                  <a:rPr lang="en-US" b="1" dirty="0"/>
                  <a:t>Raw Files</a:t>
                </a:r>
              </a:p>
            </p:txBody>
          </p:sp>
          <p:sp>
            <p:nvSpPr>
              <p:cNvPr id="81" name="TextBox 80"/>
              <p:cNvSpPr txBox="1"/>
              <p:nvPr/>
            </p:nvSpPr>
            <p:spPr>
              <a:xfrm rot="18900539">
                <a:off x="1425232" y="2355522"/>
                <a:ext cx="1440038" cy="307777"/>
              </a:xfrm>
              <a:prstGeom prst="rect">
                <a:avLst/>
              </a:prstGeom>
              <a:noFill/>
            </p:spPr>
            <p:txBody>
              <a:bodyPr wrap="square" rtlCol="0">
                <a:spAutoFit/>
              </a:bodyPr>
              <a:lstStyle/>
              <a:p>
                <a:pPr algn="ctr"/>
                <a:r>
                  <a:rPr lang="en-US" sz="1400" dirty="0"/>
                  <a:t>Global Hasher</a:t>
                </a:r>
              </a:p>
            </p:txBody>
          </p:sp>
          <p:sp>
            <p:nvSpPr>
              <p:cNvPr id="82" name="TextBox 81"/>
              <p:cNvSpPr txBox="1"/>
              <p:nvPr/>
            </p:nvSpPr>
            <p:spPr>
              <a:xfrm rot="18949805">
                <a:off x="1828800" y="2508463"/>
                <a:ext cx="1052939" cy="307777"/>
              </a:xfrm>
              <a:prstGeom prst="rect">
                <a:avLst/>
              </a:prstGeom>
              <a:noFill/>
            </p:spPr>
            <p:txBody>
              <a:bodyPr wrap="square" rtlCol="0">
                <a:spAutoFit/>
              </a:bodyPr>
              <a:lstStyle/>
              <a:p>
                <a:r>
                  <a:rPr lang="en-US" sz="1400" dirty="0"/>
                  <a:t>repartition</a:t>
                </a:r>
              </a:p>
            </p:txBody>
          </p:sp>
          <p:sp>
            <p:nvSpPr>
              <p:cNvPr id="83" name="Rectangle 82"/>
              <p:cNvSpPr/>
              <p:nvPr/>
            </p:nvSpPr>
            <p:spPr>
              <a:xfrm>
                <a:off x="2911090" y="1042485"/>
                <a:ext cx="634020" cy="338554"/>
              </a:xfrm>
              <a:prstGeom prst="rect">
                <a:avLst/>
              </a:prstGeom>
            </p:spPr>
            <p:txBody>
              <a:bodyPr wrap="none">
                <a:spAutoFit/>
              </a:bodyPr>
              <a:lstStyle/>
              <a:p>
                <a:pPr algn="ctr"/>
                <a:r>
                  <a:rPr lang="en-US" sz="1600" b="1" dirty="0"/>
                  <a:t>HDFS</a:t>
                </a:r>
              </a:p>
            </p:txBody>
          </p:sp>
          <p:sp>
            <p:nvSpPr>
              <p:cNvPr id="84" name="TextBox 83"/>
              <p:cNvSpPr txBox="1"/>
              <p:nvPr/>
            </p:nvSpPr>
            <p:spPr>
              <a:xfrm rot="21127548">
                <a:off x="3558346" y="1494947"/>
                <a:ext cx="1179908" cy="307777"/>
              </a:xfrm>
              <a:prstGeom prst="rect">
                <a:avLst/>
              </a:prstGeom>
              <a:noFill/>
            </p:spPr>
            <p:txBody>
              <a:bodyPr wrap="square" rtlCol="0">
                <a:spAutoFit/>
              </a:bodyPr>
              <a:lstStyle/>
              <a:p>
                <a:r>
                  <a:rPr lang="en-US" sz="1400" dirty="0"/>
                  <a:t>Local Hasher</a:t>
                </a:r>
              </a:p>
            </p:txBody>
          </p:sp>
          <p:sp>
            <p:nvSpPr>
              <p:cNvPr id="85" name="Rectangle 84"/>
              <p:cNvSpPr/>
              <p:nvPr/>
            </p:nvSpPr>
            <p:spPr>
              <a:xfrm rot="21398464">
                <a:off x="5809677" y="1373273"/>
                <a:ext cx="1112933" cy="307777"/>
              </a:xfrm>
              <a:prstGeom prst="rect">
                <a:avLst/>
              </a:prstGeom>
            </p:spPr>
            <p:txBody>
              <a:bodyPr wrap="none">
                <a:spAutoFit/>
              </a:bodyPr>
              <a:lstStyle/>
              <a:p>
                <a:r>
                  <a:rPr lang="en-US" sz="1400" dirty="0"/>
                  <a:t>Local Hasher</a:t>
                </a:r>
              </a:p>
            </p:txBody>
          </p:sp>
          <p:sp>
            <p:nvSpPr>
              <p:cNvPr id="86" name="TextBox 85"/>
              <p:cNvSpPr txBox="1"/>
              <p:nvPr/>
            </p:nvSpPr>
            <p:spPr>
              <a:xfrm rot="21432354">
                <a:off x="5921708" y="1592278"/>
                <a:ext cx="1052939" cy="307777"/>
              </a:xfrm>
              <a:prstGeom prst="rect">
                <a:avLst/>
              </a:prstGeom>
              <a:noFill/>
            </p:spPr>
            <p:txBody>
              <a:bodyPr wrap="square" rtlCol="0">
                <a:spAutoFit/>
              </a:bodyPr>
              <a:lstStyle/>
              <a:p>
                <a:r>
                  <a:rPr lang="en-US" sz="1400" dirty="0"/>
                  <a:t>repartition</a:t>
                </a:r>
              </a:p>
            </p:txBody>
          </p:sp>
          <p:sp>
            <p:nvSpPr>
              <p:cNvPr id="87" name="TextBox 86"/>
              <p:cNvSpPr txBox="1"/>
              <p:nvPr/>
            </p:nvSpPr>
            <p:spPr>
              <a:xfrm rot="21160386">
                <a:off x="3932487" y="1654958"/>
                <a:ext cx="1052939" cy="307777"/>
              </a:xfrm>
              <a:prstGeom prst="rect">
                <a:avLst/>
              </a:prstGeom>
              <a:noFill/>
            </p:spPr>
            <p:txBody>
              <a:bodyPr wrap="square" rtlCol="0">
                <a:spAutoFit/>
              </a:bodyPr>
              <a:lstStyle/>
              <a:p>
                <a:r>
                  <a:rPr lang="en-US" sz="1400" dirty="0"/>
                  <a:t>copy</a:t>
                </a:r>
              </a:p>
            </p:txBody>
          </p:sp>
          <p:grpSp>
            <p:nvGrpSpPr>
              <p:cNvPr id="23" name="Group 87"/>
              <p:cNvGrpSpPr/>
              <p:nvPr/>
            </p:nvGrpSpPr>
            <p:grpSpPr>
              <a:xfrm>
                <a:off x="5171214" y="4198394"/>
                <a:ext cx="117771" cy="595989"/>
                <a:chOff x="5202373" y="3975583"/>
                <a:chExt cx="117772" cy="941490"/>
              </a:xfrm>
            </p:grpSpPr>
            <p:sp>
              <p:nvSpPr>
                <p:cNvPr id="89" name="Oval 88"/>
                <p:cNvSpPr/>
                <p:nvPr/>
              </p:nvSpPr>
              <p:spPr>
                <a:xfrm>
                  <a:off x="5202374" y="3975583"/>
                  <a:ext cx="117771" cy="205815"/>
                </a:xfrm>
                <a:prstGeom prst="ellipse">
                  <a:avLst/>
                </a:prstGeom>
                <a:solidFill>
                  <a:schemeClr val="tx1">
                    <a:lumMod val="95000"/>
                    <a:lumOff val="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Oval 89"/>
                <p:cNvSpPr/>
                <p:nvPr/>
              </p:nvSpPr>
              <p:spPr>
                <a:xfrm>
                  <a:off x="5202374" y="4337339"/>
                  <a:ext cx="117771" cy="205815"/>
                </a:xfrm>
                <a:prstGeom prst="ellipse">
                  <a:avLst/>
                </a:prstGeom>
                <a:solidFill>
                  <a:schemeClr val="tx1">
                    <a:lumMod val="95000"/>
                    <a:lumOff val="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Oval 90"/>
                <p:cNvSpPr/>
                <p:nvPr/>
              </p:nvSpPr>
              <p:spPr>
                <a:xfrm>
                  <a:off x="5202373" y="4711258"/>
                  <a:ext cx="117771" cy="205815"/>
                </a:xfrm>
                <a:prstGeom prst="ellipse">
                  <a:avLst/>
                </a:prstGeom>
                <a:solidFill>
                  <a:schemeClr val="tx1">
                    <a:lumMod val="95000"/>
                    <a:lumOff val="5000"/>
                  </a:schemeClr>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2" name="Rectangle 91"/>
              <p:cNvSpPr/>
              <p:nvPr/>
            </p:nvSpPr>
            <p:spPr>
              <a:xfrm>
                <a:off x="4456949" y="1055326"/>
                <a:ext cx="1615571" cy="338554"/>
              </a:xfrm>
              <a:prstGeom prst="rect">
                <a:avLst/>
              </a:prstGeom>
            </p:spPr>
            <p:txBody>
              <a:bodyPr wrap="none">
                <a:spAutoFit/>
              </a:bodyPr>
              <a:lstStyle/>
              <a:p>
                <a:pPr algn="ctr"/>
                <a:r>
                  <a:rPr lang="en-US" sz="1600" b="1" dirty="0"/>
                  <a:t>Local File System</a:t>
                </a:r>
              </a:p>
            </p:txBody>
          </p:sp>
          <p:sp>
            <p:nvSpPr>
              <p:cNvPr id="93" name="TextBox 92"/>
              <p:cNvSpPr txBox="1"/>
              <p:nvPr/>
            </p:nvSpPr>
            <p:spPr>
              <a:xfrm>
                <a:off x="7384468" y="1102302"/>
                <a:ext cx="380169" cy="923330"/>
              </a:xfrm>
              <a:prstGeom prst="rect">
                <a:avLst/>
              </a:prstGeom>
              <a:noFill/>
            </p:spPr>
            <p:txBody>
              <a:bodyPr wrap="square" rtlCol="0">
                <a:spAutoFit/>
              </a:bodyPr>
              <a:lstStyle/>
              <a:p>
                <a:r>
                  <a:rPr lang="en-US" sz="5400" dirty="0"/>
                  <a:t>}</a:t>
                </a:r>
                <a:endParaRPr lang="en-US" sz="1600" b="1" dirty="0"/>
              </a:p>
            </p:txBody>
          </p:sp>
          <p:sp>
            <p:nvSpPr>
              <p:cNvPr id="94" name="TextBox 93"/>
              <p:cNvSpPr txBox="1"/>
              <p:nvPr/>
            </p:nvSpPr>
            <p:spPr>
              <a:xfrm>
                <a:off x="7806202" y="1428250"/>
                <a:ext cx="922163" cy="338554"/>
              </a:xfrm>
              <a:prstGeom prst="rect">
                <a:avLst/>
              </a:prstGeom>
              <a:noFill/>
            </p:spPr>
            <p:txBody>
              <a:bodyPr wrap="square" rtlCol="0">
                <a:spAutoFit/>
              </a:bodyPr>
              <a:lstStyle/>
              <a:p>
                <a:r>
                  <a:rPr lang="en-US" sz="1600" b="1" dirty="0"/>
                  <a:t>Chunks</a:t>
                </a:r>
              </a:p>
            </p:txBody>
          </p:sp>
        </p:grpSp>
      </p:grpSp>
    </p:spTree>
    <p:extLst>
      <p:ext uri="{BB962C8B-B14F-4D97-AF65-F5344CB8AC3E}">
        <p14:creationId xmlns:p14="http://schemas.microsoft.com/office/powerpoint/2010/main" val="119652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E23C-A71D-4B3E-857C-7AE2AC886FC1}"/>
              </a:ext>
            </a:extLst>
          </p:cNvPr>
          <p:cNvSpPr>
            <a:spLocks noGrp="1"/>
          </p:cNvSpPr>
          <p:nvPr>
            <p:ph type="title"/>
          </p:nvPr>
        </p:nvSpPr>
        <p:spPr/>
        <p:txBody>
          <a:bodyPr/>
          <a:lstStyle/>
          <a:p>
            <a:r>
              <a:rPr lang="en-US" dirty="0">
                <a:solidFill>
                  <a:schemeClr val="tx1"/>
                </a:solidFill>
              </a:rPr>
              <a:t>SMS Planner</a:t>
            </a:r>
            <a:endParaRPr lang="en-US" dirty="0"/>
          </a:p>
        </p:txBody>
      </p:sp>
      <p:sp>
        <p:nvSpPr>
          <p:cNvPr id="3" name="Content Placeholder 2">
            <a:extLst>
              <a:ext uri="{FF2B5EF4-FFF2-40B4-BE49-F238E27FC236}">
                <a16:creationId xmlns:a16="http://schemas.microsoft.com/office/drawing/2014/main" id="{AEC508FE-0DCA-4931-B2E4-F8B001046CB8}"/>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a:t>SQL           MapReduce           SQL</a:t>
            </a:r>
          </a:p>
          <a:p>
            <a:pPr>
              <a:buFont typeface="Wingdings" panose="05000000000000000000" pitchFamily="2" charset="2"/>
              <a:buChar char="Ø"/>
            </a:pPr>
            <a:r>
              <a:rPr lang="en-US" sz="2400" dirty="0"/>
              <a:t>Extends Hive, an SQL like query processor built on top of Hadoop.</a:t>
            </a:r>
          </a:p>
          <a:p>
            <a:pPr>
              <a:buFont typeface="Wingdings" panose="05000000000000000000" pitchFamily="2" charset="2"/>
              <a:buChar char="Ø"/>
            </a:pPr>
            <a:r>
              <a:rPr lang="en-US" sz="2400" dirty="0"/>
              <a:t>It process the query in a series of phases</a:t>
            </a:r>
          </a:p>
          <a:p>
            <a:pPr marL="0" indent="0">
              <a:buNone/>
            </a:pPr>
            <a:r>
              <a:rPr lang="en-US" sz="2400" dirty="0"/>
              <a:t>          1.Parser</a:t>
            </a:r>
          </a:p>
          <a:p>
            <a:pPr marL="0" indent="0">
              <a:buNone/>
            </a:pPr>
            <a:r>
              <a:rPr lang="en-US" sz="2400" dirty="0"/>
              <a:t>          2.Semantic Analyzer</a:t>
            </a:r>
          </a:p>
          <a:p>
            <a:pPr marL="0" indent="0">
              <a:buNone/>
            </a:pPr>
            <a:r>
              <a:rPr lang="en-US" sz="2400" dirty="0"/>
              <a:t>          3.logical plan generator</a:t>
            </a:r>
          </a:p>
          <a:p>
            <a:pPr marL="0" indent="0">
              <a:buNone/>
            </a:pPr>
            <a:r>
              <a:rPr lang="en-US" sz="2400" dirty="0"/>
              <a:t>          4.Optimizer</a:t>
            </a:r>
          </a:p>
          <a:p>
            <a:pPr marL="0" indent="0">
              <a:buNone/>
            </a:pPr>
            <a:r>
              <a:rPr lang="en-US" sz="2400" dirty="0"/>
              <a:t>          5.Physical plan generator</a:t>
            </a:r>
          </a:p>
          <a:p>
            <a:endParaRPr lang="en-US" dirty="0"/>
          </a:p>
        </p:txBody>
      </p:sp>
      <p:sp>
        <p:nvSpPr>
          <p:cNvPr id="5" name="Arrow: Right 4">
            <a:extLst>
              <a:ext uri="{FF2B5EF4-FFF2-40B4-BE49-F238E27FC236}">
                <a16:creationId xmlns:a16="http://schemas.microsoft.com/office/drawing/2014/main" id="{7771EA26-1A1E-41EF-A712-6434FA435DC6}"/>
              </a:ext>
            </a:extLst>
          </p:cNvPr>
          <p:cNvSpPr/>
          <p:nvPr/>
        </p:nvSpPr>
        <p:spPr>
          <a:xfrm>
            <a:off x="1634164" y="2290353"/>
            <a:ext cx="786820" cy="121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DAEF3A54-E39F-46B3-86BF-1C1FD5CFC322}"/>
              </a:ext>
            </a:extLst>
          </p:cNvPr>
          <p:cNvSpPr/>
          <p:nvPr/>
        </p:nvSpPr>
        <p:spPr>
          <a:xfrm>
            <a:off x="3968060" y="2290353"/>
            <a:ext cx="786820" cy="121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27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D409-DA89-414F-86E5-AF1FCD2BF119}"/>
              </a:ext>
            </a:extLst>
          </p:cNvPr>
          <p:cNvSpPr>
            <a:spLocks noGrp="1"/>
          </p:cNvSpPr>
          <p:nvPr>
            <p:ph type="title"/>
          </p:nvPr>
        </p:nvSpPr>
        <p:spPr/>
        <p:txBody>
          <a:bodyPr/>
          <a:lstStyle/>
          <a:p>
            <a:r>
              <a:rPr lang="en-US" dirty="0">
                <a:solidFill>
                  <a:schemeClr val="tx1"/>
                </a:solidFill>
              </a:rPr>
              <a:t>SMS Planner</a:t>
            </a:r>
          </a:p>
        </p:txBody>
      </p:sp>
      <p:sp>
        <p:nvSpPr>
          <p:cNvPr id="3" name="Content Placeholder 2">
            <a:extLst>
              <a:ext uri="{FF2B5EF4-FFF2-40B4-BE49-F238E27FC236}">
                <a16:creationId xmlns:a16="http://schemas.microsoft.com/office/drawing/2014/main" id="{E2499597-19F9-4C66-A3B8-9D71F799C791}"/>
              </a:ext>
            </a:extLst>
          </p:cNvPr>
          <p:cNvSpPr>
            <a:spLocks noGrp="1"/>
          </p:cNvSpPr>
          <p:nvPr>
            <p:ph idx="1"/>
          </p:nvPr>
        </p:nvSpPr>
        <p:spPr/>
        <p:txBody>
          <a:bodyPr>
            <a:normAutofit/>
          </a:bodyPr>
          <a:lstStyle/>
          <a:p>
            <a:pPr>
              <a:buFont typeface="Wingdings" panose="05000000000000000000" pitchFamily="2" charset="2"/>
              <a:buChar char="Ø"/>
            </a:pPr>
            <a:r>
              <a:rPr lang="en-US" sz="2400" dirty="0"/>
              <a:t>Consider the following query:</a:t>
            </a:r>
          </a:p>
          <a:p>
            <a:pPr marL="0" indent="0">
              <a:buNone/>
            </a:pPr>
            <a:r>
              <a:rPr lang="en-US" sz="2400" dirty="0"/>
              <a:t>     </a:t>
            </a:r>
            <a:r>
              <a:rPr lang="en-US" sz="2400" b="1" dirty="0"/>
              <a:t>SELECT YEAR(</a:t>
            </a:r>
            <a:r>
              <a:rPr lang="en-US" sz="2400" b="1" dirty="0" err="1"/>
              <a:t>saleDate</a:t>
            </a:r>
            <a:r>
              <a:rPr lang="en-US" sz="2400" b="1" dirty="0"/>
              <a:t>), SUM(revenue) </a:t>
            </a:r>
          </a:p>
          <a:p>
            <a:pPr marL="0" indent="0">
              <a:buNone/>
            </a:pPr>
            <a:r>
              <a:rPr lang="en-US" sz="2400" b="1" dirty="0"/>
              <a:t>     FROM sales GROUP BY YEAR(</a:t>
            </a:r>
            <a:r>
              <a:rPr lang="en-US" sz="2400" b="1" dirty="0" err="1"/>
              <a:t>saleDate</a:t>
            </a:r>
            <a:r>
              <a:rPr lang="en-US" sz="2400" b="1" dirty="0"/>
              <a:t>);</a:t>
            </a:r>
          </a:p>
          <a:p>
            <a:pPr>
              <a:buFont typeface="Wingdings" panose="05000000000000000000" pitchFamily="2" charset="2"/>
              <a:buChar char="Ø"/>
            </a:pPr>
            <a:r>
              <a:rPr lang="en-US" sz="2400" dirty="0"/>
              <a:t>Hive processes the above SQL query in a series of phases: </a:t>
            </a:r>
          </a:p>
          <a:p>
            <a:pPr>
              <a:buFont typeface="Wingdings" panose="05000000000000000000" pitchFamily="2" charset="2"/>
              <a:buChar char="Ø"/>
            </a:pPr>
            <a:r>
              <a:rPr lang="en-US" sz="2400" b="1" dirty="0"/>
              <a:t>Parser : </a:t>
            </a:r>
            <a:r>
              <a:rPr lang="en-US" sz="2400" dirty="0"/>
              <a:t>transforms the query into abstract syntax tree.</a:t>
            </a:r>
          </a:p>
          <a:p>
            <a:pPr>
              <a:buFont typeface="Wingdings" panose="05000000000000000000" pitchFamily="2" charset="2"/>
              <a:buChar char="Ø"/>
            </a:pPr>
            <a:r>
              <a:rPr lang="en-US" sz="2400" b="1" dirty="0"/>
              <a:t>Semantic analyzer :</a:t>
            </a:r>
            <a:r>
              <a:rPr lang="en-US" sz="2400" dirty="0"/>
              <a:t> connects to hive internal catalog called </a:t>
            </a:r>
            <a:r>
              <a:rPr lang="en-US" sz="2400" dirty="0" err="1"/>
              <a:t>metastore</a:t>
            </a:r>
            <a:r>
              <a:rPr lang="en-US" sz="2400" dirty="0"/>
              <a:t>, to retrieve schema.</a:t>
            </a:r>
          </a:p>
          <a:p>
            <a:pPr marL="0" indent="0">
              <a:buNone/>
            </a:pPr>
            <a:r>
              <a:rPr lang="en-US" sz="2400" dirty="0"/>
              <a:t> </a:t>
            </a:r>
          </a:p>
          <a:p>
            <a:pPr marL="0" indent="0">
              <a:buNone/>
            </a:pPr>
            <a:endParaRPr lang="en-US" dirty="0"/>
          </a:p>
        </p:txBody>
      </p:sp>
    </p:spTree>
    <p:extLst>
      <p:ext uri="{BB962C8B-B14F-4D97-AF65-F5344CB8AC3E}">
        <p14:creationId xmlns:p14="http://schemas.microsoft.com/office/powerpoint/2010/main" val="452940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6845-763D-426B-B7E2-23CDCCDA0D9D}"/>
              </a:ext>
            </a:extLst>
          </p:cNvPr>
          <p:cNvSpPr>
            <a:spLocks noGrp="1"/>
          </p:cNvSpPr>
          <p:nvPr>
            <p:ph type="title"/>
          </p:nvPr>
        </p:nvSpPr>
        <p:spPr/>
        <p:txBody>
          <a:bodyPr/>
          <a:lstStyle/>
          <a:p>
            <a:r>
              <a:rPr lang="en-US" dirty="0">
                <a:solidFill>
                  <a:schemeClr val="tx1"/>
                </a:solidFill>
              </a:rPr>
              <a:t>SMS Planner</a:t>
            </a:r>
            <a:endParaRPr lang="en-US" dirty="0"/>
          </a:p>
        </p:txBody>
      </p:sp>
      <p:sp>
        <p:nvSpPr>
          <p:cNvPr id="3" name="Content Placeholder 2">
            <a:extLst>
              <a:ext uri="{FF2B5EF4-FFF2-40B4-BE49-F238E27FC236}">
                <a16:creationId xmlns:a16="http://schemas.microsoft.com/office/drawing/2014/main" id="{0AFFB0E8-1081-4CE3-96E4-642762E7D4E4}"/>
              </a:ext>
            </a:extLst>
          </p:cNvPr>
          <p:cNvSpPr>
            <a:spLocks noGrp="1"/>
          </p:cNvSpPr>
          <p:nvPr>
            <p:ph idx="1"/>
          </p:nvPr>
        </p:nvSpPr>
        <p:spPr/>
        <p:txBody>
          <a:bodyPr>
            <a:normAutofit/>
          </a:bodyPr>
          <a:lstStyle/>
          <a:p>
            <a:pPr>
              <a:buFont typeface="Wingdings" panose="05000000000000000000" pitchFamily="2" charset="2"/>
              <a:buChar char="Ø"/>
            </a:pPr>
            <a:r>
              <a:rPr lang="en-US" b="1" dirty="0"/>
              <a:t>Logical plan generator : </a:t>
            </a:r>
            <a:r>
              <a:rPr lang="en-US" dirty="0"/>
              <a:t>Generates a query plan i.e., DAG of relational operators.</a:t>
            </a:r>
          </a:p>
          <a:p>
            <a:pPr>
              <a:buFont typeface="Wingdings" panose="05000000000000000000" pitchFamily="2" charset="2"/>
              <a:buChar char="Ø"/>
            </a:pPr>
            <a:r>
              <a:rPr lang="en-US" b="1" dirty="0"/>
              <a:t>Optimizer : </a:t>
            </a:r>
            <a:r>
              <a:rPr lang="en-US" dirty="0"/>
              <a:t>Restructures the query plan to create more optimized plan. The key function of the optimizer is to breakup the plan into Map or Reduce phases.</a:t>
            </a:r>
          </a:p>
          <a:p>
            <a:pPr>
              <a:buFont typeface="Wingdings" panose="05000000000000000000" pitchFamily="2" charset="2"/>
              <a:buChar char="Ø"/>
            </a:pPr>
            <a:r>
              <a:rPr lang="en-US" b="1" dirty="0"/>
              <a:t>Physical plan generator : </a:t>
            </a:r>
            <a:r>
              <a:rPr lang="en-US" dirty="0"/>
              <a:t>Converts logical query plan to physical executable MapReduce jobs.</a:t>
            </a:r>
          </a:p>
          <a:p>
            <a:pPr marL="0" indent="0">
              <a:buNone/>
            </a:pPr>
            <a:endParaRPr lang="en-US" dirty="0"/>
          </a:p>
        </p:txBody>
      </p:sp>
    </p:spTree>
    <p:extLst>
      <p:ext uri="{BB962C8B-B14F-4D97-AF65-F5344CB8AC3E}">
        <p14:creationId xmlns:p14="http://schemas.microsoft.com/office/powerpoint/2010/main" val="2511301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 name="Content Placeholder 40">
            <a:extLst>
              <a:ext uri="{FF2B5EF4-FFF2-40B4-BE49-F238E27FC236}">
                <a16:creationId xmlns:a16="http://schemas.microsoft.com/office/drawing/2014/main" id="{E2204047-8D8F-484E-9DD8-A3D48816BF8A}"/>
              </a:ext>
            </a:extLst>
          </p:cNvPr>
          <p:cNvPicPr>
            <a:picLocks noGrp="1" noChangeAspect="1"/>
          </p:cNvPicPr>
          <p:nvPr>
            <p:ph idx="1"/>
          </p:nvPr>
        </p:nvPicPr>
        <p:blipFill>
          <a:blip r:embed="rId2"/>
          <a:stretch>
            <a:fillRect/>
          </a:stretch>
        </p:blipFill>
        <p:spPr>
          <a:xfrm>
            <a:off x="3259669" y="1131994"/>
            <a:ext cx="4323408" cy="4590386"/>
          </a:xfrm>
          <a:prstGeom prst="rect">
            <a:avLst/>
          </a:prstGeom>
        </p:spPr>
      </p:pic>
    </p:spTree>
    <p:extLst>
      <p:ext uri="{BB962C8B-B14F-4D97-AF65-F5344CB8AC3E}">
        <p14:creationId xmlns:p14="http://schemas.microsoft.com/office/powerpoint/2010/main" val="4256062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858C-021C-48D5-94BF-01FBBDE2FE82}"/>
              </a:ext>
            </a:extLst>
          </p:cNvPr>
          <p:cNvSpPr>
            <a:spLocks noGrp="1"/>
          </p:cNvSpPr>
          <p:nvPr>
            <p:ph type="title"/>
          </p:nvPr>
        </p:nvSpPr>
        <p:spPr>
          <a:xfrm>
            <a:off x="677334" y="583474"/>
            <a:ext cx="8596668" cy="1320800"/>
          </a:xfrm>
        </p:spPr>
        <p:txBody>
          <a:bodyPr/>
          <a:lstStyle/>
          <a:p>
            <a:r>
              <a:rPr lang="en-US" dirty="0">
                <a:solidFill>
                  <a:schemeClr val="tx1"/>
                </a:solidFill>
              </a:rPr>
              <a:t>SMS Planner</a:t>
            </a:r>
            <a:endParaRPr lang="en-US" dirty="0"/>
          </a:p>
        </p:txBody>
      </p:sp>
      <p:sp>
        <p:nvSpPr>
          <p:cNvPr id="3" name="Content Placeholder 2">
            <a:extLst>
              <a:ext uri="{FF2B5EF4-FFF2-40B4-BE49-F238E27FC236}">
                <a16:creationId xmlns:a16="http://schemas.microsoft.com/office/drawing/2014/main" id="{FFC5F8EC-184B-4C30-8809-67186B1FEB41}"/>
              </a:ext>
            </a:extLst>
          </p:cNvPr>
          <p:cNvSpPr>
            <a:spLocks noGrp="1"/>
          </p:cNvSpPr>
          <p:nvPr>
            <p:ph idx="1"/>
          </p:nvPr>
        </p:nvSpPr>
        <p:spPr>
          <a:xfrm>
            <a:off x="572832" y="1638075"/>
            <a:ext cx="8596668" cy="4257628"/>
          </a:xfrm>
        </p:spPr>
        <p:txBody>
          <a:bodyPr>
            <a:noAutofit/>
          </a:bodyPr>
          <a:lstStyle/>
          <a:p>
            <a:pPr>
              <a:buFont typeface="Wingdings" panose="05000000000000000000" pitchFamily="2" charset="2"/>
              <a:buChar char="Ø"/>
            </a:pPr>
            <a:r>
              <a:rPr lang="en-US" sz="2000" dirty="0"/>
              <a:t>The SMS planner modifies Hive in two main areas.</a:t>
            </a:r>
          </a:p>
          <a:p>
            <a:pPr lvl="2">
              <a:buFont typeface="Arial" panose="020B0604020202020204" pitchFamily="34" charset="0"/>
              <a:buChar char="•"/>
            </a:pPr>
            <a:r>
              <a:rPr lang="en-US" sz="2000" dirty="0"/>
              <a:t>Before the query execution, the </a:t>
            </a:r>
            <a:r>
              <a:rPr lang="en-US" sz="2000" dirty="0" err="1"/>
              <a:t>Metastore</a:t>
            </a:r>
            <a:r>
              <a:rPr lang="en-US" sz="2000" dirty="0"/>
              <a:t> is updated with reference to database tables.</a:t>
            </a:r>
          </a:p>
          <a:p>
            <a:pPr lvl="2">
              <a:buFont typeface="Arial" panose="020B0604020202020204" pitchFamily="34" charset="0"/>
              <a:buChar char="•"/>
            </a:pPr>
            <a:r>
              <a:rPr lang="en-US" sz="2000" dirty="0"/>
              <a:t>After the physical plan generation and before the MapReduce jobs, two passes are performed over the physical plan</a:t>
            </a:r>
          </a:p>
          <a:p>
            <a:pPr marL="2114550" lvl="4" indent="-285750">
              <a:buFont typeface="+mj-lt"/>
              <a:buAutoNum type="romanUcPeriod"/>
            </a:pPr>
            <a:r>
              <a:rPr lang="en-US" sz="2000" dirty="0"/>
              <a:t>The partitioning keys used by the Reduce Sink (Repartition) operators are determined</a:t>
            </a:r>
          </a:p>
          <a:p>
            <a:pPr marL="2114550" lvl="4" indent="-285750">
              <a:buFont typeface="+mj-lt"/>
              <a:buAutoNum type="romanUcPeriod"/>
            </a:pPr>
            <a:r>
              <a:rPr lang="en-US" sz="2000" dirty="0"/>
              <a:t> The DAG  is traversed, all operators until the first repartition operator with a partitioning key different from the database’s key are converted into one or more SQL queries and pushed into the database layer.                        </a:t>
            </a:r>
          </a:p>
          <a:p>
            <a:pPr marL="0" indent="0">
              <a:buNone/>
            </a:pPr>
            <a:r>
              <a:rPr lang="en-US" sz="2000" dirty="0"/>
              <a:t>,</a:t>
            </a:r>
          </a:p>
          <a:p>
            <a:pPr marL="0" indent="0">
              <a:buNone/>
            </a:pPr>
            <a:r>
              <a:rPr lang="en-US" sz="2000" dirty="0"/>
              <a:t>                     </a:t>
            </a:r>
          </a:p>
        </p:txBody>
      </p:sp>
    </p:spTree>
    <p:extLst>
      <p:ext uri="{BB962C8B-B14F-4D97-AF65-F5344CB8AC3E}">
        <p14:creationId xmlns:p14="http://schemas.microsoft.com/office/powerpoint/2010/main" val="159124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90DF-D162-4A0F-B316-A59F3E05D36E}"/>
              </a:ext>
            </a:extLst>
          </p:cNvPr>
          <p:cNvSpPr>
            <a:spLocks noGrp="1"/>
          </p:cNvSpPr>
          <p:nvPr>
            <p:ph type="title"/>
          </p:nvPr>
        </p:nvSpPr>
        <p:spPr>
          <a:xfrm>
            <a:off x="677334" y="609600"/>
            <a:ext cx="8596668" cy="932873"/>
          </a:xfrm>
        </p:spPr>
        <p:txBody>
          <a:bodyPr/>
          <a:lstStyle/>
          <a:p>
            <a:r>
              <a:rPr lang="en-US" dirty="0">
                <a:solidFill>
                  <a:schemeClr val="tx1"/>
                </a:solidFill>
              </a:rPr>
              <a:t>Data is exploding</a:t>
            </a:r>
          </a:p>
        </p:txBody>
      </p:sp>
      <p:pic>
        <p:nvPicPr>
          <p:cNvPr id="4" name="Content Placeholder 3">
            <a:extLst>
              <a:ext uri="{FF2B5EF4-FFF2-40B4-BE49-F238E27FC236}">
                <a16:creationId xmlns:a16="http://schemas.microsoft.com/office/drawing/2014/main" id="{84E1FF40-4C7C-4C89-B001-EF29209FBD16}"/>
              </a:ext>
            </a:extLst>
          </p:cNvPr>
          <p:cNvPicPr>
            <a:picLocks noGrp="1" noChangeAspect="1"/>
          </p:cNvPicPr>
          <p:nvPr>
            <p:ph idx="1"/>
          </p:nvPr>
        </p:nvPicPr>
        <p:blipFill>
          <a:blip r:embed="rId2"/>
          <a:stretch>
            <a:fillRect/>
          </a:stretch>
        </p:blipFill>
        <p:spPr>
          <a:xfrm>
            <a:off x="1330036" y="2262632"/>
            <a:ext cx="6206837" cy="4456466"/>
          </a:xfrm>
          <a:prstGeom prst="rect">
            <a:avLst/>
          </a:prstGeom>
        </p:spPr>
      </p:pic>
    </p:spTree>
    <p:extLst>
      <p:ext uri="{BB962C8B-B14F-4D97-AF65-F5344CB8AC3E}">
        <p14:creationId xmlns:p14="http://schemas.microsoft.com/office/powerpoint/2010/main" val="98002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92F0FA76-63B8-4F55-841F-86E65A97933B}"/>
              </a:ext>
            </a:extLst>
          </p:cNvPr>
          <p:cNvPicPr>
            <a:picLocks noChangeAspect="1"/>
          </p:cNvPicPr>
          <p:nvPr/>
        </p:nvPicPr>
        <p:blipFill>
          <a:blip r:embed="rId2"/>
          <a:stretch>
            <a:fillRect/>
          </a:stretch>
        </p:blipFill>
        <p:spPr>
          <a:xfrm>
            <a:off x="5365040" y="632145"/>
            <a:ext cx="3180736" cy="5089178"/>
          </a:xfrm>
          <a:prstGeom prst="rect">
            <a:avLst/>
          </a:prstGeom>
        </p:spPr>
      </p:pic>
      <p:sp>
        <p:nvSpPr>
          <p:cNvPr id="2" name="Title 1">
            <a:extLst>
              <a:ext uri="{FF2B5EF4-FFF2-40B4-BE49-F238E27FC236}">
                <a16:creationId xmlns:a16="http://schemas.microsoft.com/office/drawing/2014/main" id="{3CD2EE81-E1E7-423D-934A-5ABECD11032D}"/>
              </a:ext>
            </a:extLst>
          </p:cNvPr>
          <p:cNvSpPr>
            <a:spLocks noGrp="1"/>
          </p:cNvSpPr>
          <p:nvPr>
            <p:ph type="title"/>
          </p:nvPr>
        </p:nvSpPr>
        <p:spPr>
          <a:xfrm>
            <a:off x="676746" y="609600"/>
            <a:ext cx="3729076" cy="1320800"/>
          </a:xfrm>
        </p:spPr>
        <p:txBody>
          <a:bodyPr anchor="ctr">
            <a:normAutofit/>
          </a:bodyPr>
          <a:lstStyle/>
          <a:p>
            <a:r>
              <a:rPr lang="en-US" dirty="0">
                <a:solidFill>
                  <a:schemeClr val="tx1"/>
                </a:solidFill>
              </a:rPr>
              <a:t>SMS Planner</a:t>
            </a:r>
          </a:p>
        </p:txBody>
      </p:sp>
      <p:sp>
        <p:nvSpPr>
          <p:cNvPr id="10" name="Content Placeholder 9">
            <a:extLst>
              <a:ext uri="{FF2B5EF4-FFF2-40B4-BE49-F238E27FC236}">
                <a16:creationId xmlns:a16="http://schemas.microsoft.com/office/drawing/2014/main" id="{A734929A-1819-4329-AA65-EBFA3F1F14F6}"/>
              </a:ext>
            </a:extLst>
          </p:cNvPr>
          <p:cNvSpPr>
            <a:spLocks noGrp="1"/>
          </p:cNvSpPr>
          <p:nvPr>
            <p:ph idx="1"/>
          </p:nvPr>
        </p:nvSpPr>
        <p:spPr>
          <a:xfrm>
            <a:off x="685166" y="2160589"/>
            <a:ext cx="4679873" cy="3944120"/>
          </a:xfrm>
        </p:spPr>
        <p:txBody>
          <a:bodyPr>
            <a:normAutofit fontScale="85000" lnSpcReduction="20000"/>
          </a:bodyPr>
          <a:lstStyle/>
          <a:p>
            <a:pPr>
              <a:buFont typeface="Wingdings" panose="05000000000000000000" pitchFamily="2" charset="2"/>
              <a:buChar char="Ø"/>
            </a:pPr>
            <a:r>
              <a:rPr lang="en-US" sz="2300" dirty="0"/>
              <a:t>In the above </a:t>
            </a:r>
            <a:r>
              <a:rPr lang="en-US" sz="2300" dirty="0" err="1"/>
              <a:t>GroupBy</a:t>
            </a:r>
            <a:r>
              <a:rPr lang="en-US" sz="2300" dirty="0"/>
              <a:t> query SMS produces one of two different plans</a:t>
            </a:r>
          </a:p>
          <a:p>
            <a:pPr>
              <a:buFont typeface="Wingdings" panose="05000000000000000000" pitchFamily="2" charset="2"/>
              <a:buChar char="Ø"/>
            </a:pPr>
            <a:r>
              <a:rPr lang="en-US" sz="2300" dirty="0"/>
              <a:t>If the sales table is partitioned by YEAR(</a:t>
            </a:r>
            <a:r>
              <a:rPr lang="en-US" sz="2300" dirty="0" err="1"/>
              <a:t>saleDate</a:t>
            </a:r>
            <a:r>
              <a:rPr lang="en-US" sz="2300" dirty="0"/>
              <a:t>), it produces the query plan in Fig.(b): this plan pushes the entire query processing logic into the database layer. </a:t>
            </a:r>
          </a:p>
          <a:p>
            <a:pPr>
              <a:buFont typeface="Wingdings" panose="05000000000000000000" pitchFamily="2" charset="2"/>
              <a:buChar char="Ø"/>
            </a:pPr>
            <a:r>
              <a:rPr lang="en-US" sz="2300" dirty="0"/>
              <a:t>Otherwise, SMS produces the query plan in Fig.(c) in which the database layer partially aggregates data and eliminates the selection and group-by operator used in the Map phase of the Hive generated query plan</a:t>
            </a:r>
          </a:p>
          <a:p>
            <a:endParaRPr lang="en-US" dirty="0"/>
          </a:p>
        </p:txBody>
      </p:sp>
    </p:spTree>
    <p:extLst>
      <p:ext uri="{BB962C8B-B14F-4D97-AF65-F5344CB8AC3E}">
        <p14:creationId xmlns:p14="http://schemas.microsoft.com/office/powerpoint/2010/main" val="3208037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1E26-3697-4096-9E8D-F676EBAA9645}"/>
              </a:ext>
            </a:extLst>
          </p:cNvPr>
          <p:cNvSpPr>
            <a:spLocks noGrp="1"/>
          </p:cNvSpPr>
          <p:nvPr>
            <p:ph type="title"/>
          </p:nvPr>
        </p:nvSpPr>
        <p:spPr>
          <a:xfrm>
            <a:off x="677334" y="557349"/>
            <a:ext cx="8596668" cy="1320800"/>
          </a:xfrm>
        </p:spPr>
        <p:txBody>
          <a:bodyPr/>
          <a:lstStyle/>
          <a:p>
            <a:r>
              <a:rPr lang="en-US" dirty="0">
                <a:solidFill>
                  <a:schemeClr val="tx1"/>
                </a:solidFill>
              </a:rPr>
              <a:t>Summary</a:t>
            </a:r>
            <a:endParaRPr lang="en-US" dirty="0"/>
          </a:p>
        </p:txBody>
      </p:sp>
      <p:sp>
        <p:nvSpPr>
          <p:cNvPr id="3" name="Content Placeholder 2">
            <a:extLst>
              <a:ext uri="{FF2B5EF4-FFF2-40B4-BE49-F238E27FC236}">
                <a16:creationId xmlns:a16="http://schemas.microsoft.com/office/drawing/2014/main" id="{EED9EB1D-9352-49C6-A4B3-887330C6A891}"/>
              </a:ext>
            </a:extLst>
          </p:cNvPr>
          <p:cNvSpPr>
            <a:spLocks noGrp="1"/>
          </p:cNvSpPr>
          <p:nvPr>
            <p:ph idx="1"/>
          </p:nvPr>
        </p:nvSpPr>
        <p:spPr>
          <a:xfrm>
            <a:off x="459620" y="1690326"/>
            <a:ext cx="8596668" cy="3880773"/>
          </a:xfrm>
        </p:spPr>
        <p:txBody>
          <a:bodyPr>
            <a:noAutofit/>
          </a:bodyPr>
          <a:lstStyle/>
          <a:p>
            <a:pPr>
              <a:buFont typeface="Wingdings" panose="05000000000000000000" pitchFamily="2" charset="2"/>
              <a:buChar char="Ø"/>
            </a:pPr>
            <a:r>
              <a:rPr lang="en-US" sz="2400" dirty="0"/>
              <a:t>Hadoop is used : </a:t>
            </a:r>
          </a:p>
          <a:p>
            <a:pPr lvl="1">
              <a:buFont typeface="Arial" panose="020B0604020202020204" pitchFamily="34" charset="0"/>
              <a:buChar char="•"/>
            </a:pPr>
            <a:r>
              <a:rPr lang="en-US" sz="2400" dirty="0"/>
              <a:t> To store the data using the HDFS file system </a:t>
            </a:r>
          </a:p>
          <a:p>
            <a:pPr lvl="1">
              <a:buFont typeface="Arial" panose="020B0604020202020204" pitchFamily="34" charset="0"/>
              <a:buChar char="•"/>
            </a:pPr>
            <a:r>
              <a:rPr lang="en-US" sz="2400" dirty="0"/>
              <a:t> For task scheduling, Hadoop’s </a:t>
            </a:r>
            <a:r>
              <a:rPr lang="en-US" sz="2400" dirty="0" err="1"/>
              <a:t>JobTracker</a:t>
            </a:r>
            <a:r>
              <a:rPr lang="en-US" sz="2400" dirty="0"/>
              <a:t> is used to schedule Map and Reduce tasks on the nodes </a:t>
            </a:r>
          </a:p>
          <a:p>
            <a:pPr lvl="1">
              <a:buFont typeface="Arial" panose="020B0604020202020204" pitchFamily="34" charset="0"/>
              <a:buChar char="•"/>
            </a:pPr>
            <a:r>
              <a:rPr lang="en-US" sz="2400" dirty="0"/>
              <a:t> As network communication layer to transfer the intermediate results of SQL query computations between nodes </a:t>
            </a:r>
          </a:p>
          <a:p>
            <a:pPr lvl="1">
              <a:buFont typeface="Arial" panose="020B0604020202020204" pitchFamily="34" charset="0"/>
              <a:buChar char="•"/>
            </a:pPr>
            <a:r>
              <a:rPr lang="en-US" sz="2400" dirty="0"/>
              <a:t> An SQL Query is initially broken down in to a batch of MapReduce jobs and then scheduled using Hadoop</a:t>
            </a:r>
          </a:p>
          <a:p>
            <a:pPr indent="-285750">
              <a:buFont typeface="Wingdings" panose="05000000000000000000" pitchFamily="2" charset="2"/>
              <a:buChar char="Ø"/>
            </a:pPr>
            <a:r>
              <a:rPr lang="en-US" sz="2400" dirty="0" err="1"/>
              <a:t>HadoopDB</a:t>
            </a:r>
            <a:r>
              <a:rPr lang="en-US" sz="2400" dirty="0"/>
              <a:t> doesn’t replace Hadoop. They both coexist providing the analyst to choose the appropriate one.</a:t>
            </a:r>
          </a:p>
        </p:txBody>
      </p:sp>
    </p:spTree>
    <p:extLst>
      <p:ext uri="{BB962C8B-B14F-4D97-AF65-F5344CB8AC3E}">
        <p14:creationId xmlns:p14="http://schemas.microsoft.com/office/powerpoint/2010/main" val="2034648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356F-7099-47AE-AB5A-21D14A23D310}"/>
              </a:ext>
            </a:extLst>
          </p:cNvPr>
          <p:cNvSpPr>
            <a:spLocks noGrp="1"/>
          </p:cNvSpPr>
          <p:nvPr>
            <p:ph type="title"/>
          </p:nvPr>
        </p:nvSpPr>
        <p:spPr/>
        <p:txBody>
          <a:bodyPr/>
          <a:lstStyle/>
          <a:p>
            <a:r>
              <a:rPr lang="en-IN" b="1" dirty="0" err="1">
                <a:solidFill>
                  <a:schemeClr val="tx1"/>
                </a:solidFill>
              </a:rPr>
              <a:t>Comparsion</a:t>
            </a:r>
            <a:r>
              <a:rPr lang="en-IN" b="1" dirty="0">
                <a:solidFill>
                  <a:schemeClr val="tx1"/>
                </a:solidFill>
              </a:rPr>
              <a:t> </a:t>
            </a:r>
            <a:endParaRPr lang="en-US" dirty="0">
              <a:solidFill>
                <a:schemeClr val="tx1"/>
              </a:solidFill>
            </a:endParaRPr>
          </a:p>
        </p:txBody>
      </p:sp>
      <p:sp>
        <p:nvSpPr>
          <p:cNvPr id="3" name="Content Placeholder 2">
            <a:extLst>
              <a:ext uri="{FF2B5EF4-FFF2-40B4-BE49-F238E27FC236}">
                <a16:creationId xmlns:a16="http://schemas.microsoft.com/office/drawing/2014/main" id="{1D14A500-CFC4-4E7E-B91B-3C50E9D10F96}"/>
              </a:ext>
            </a:extLst>
          </p:cNvPr>
          <p:cNvSpPr>
            <a:spLocks noGrp="1"/>
          </p:cNvSpPr>
          <p:nvPr>
            <p:ph idx="1"/>
          </p:nvPr>
        </p:nvSpPr>
        <p:spPr>
          <a:xfrm>
            <a:off x="677334" y="1488613"/>
            <a:ext cx="8596668" cy="3880773"/>
          </a:xfrm>
        </p:spPr>
        <p:txBody>
          <a:bodyPr>
            <a:normAutofit fontScale="92500" lnSpcReduction="20000"/>
          </a:bodyPr>
          <a:lstStyle/>
          <a:p>
            <a:pPr>
              <a:buFont typeface="Wingdings" panose="05000000000000000000" pitchFamily="2" charset="2"/>
              <a:buChar char="Ø"/>
            </a:pPr>
            <a:r>
              <a:rPr lang="en-IN" sz="2400" b="1" dirty="0"/>
              <a:t>Parallel Databases</a:t>
            </a:r>
          </a:p>
          <a:p>
            <a:pPr lvl="1">
              <a:buFont typeface="Arial" panose="020B0604020202020204" pitchFamily="34" charset="0"/>
              <a:buChar char="•"/>
            </a:pPr>
            <a:r>
              <a:rPr lang="en-IN" sz="2400" dirty="0"/>
              <a:t>High performance and efficiency</a:t>
            </a:r>
          </a:p>
          <a:p>
            <a:pPr lvl="1">
              <a:buFont typeface="Arial" panose="020B0604020202020204" pitchFamily="34" charset="0"/>
              <a:buChar char="•"/>
            </a:pPr>
            <a:r>
              <a:rPr lang="en-IN" sz="2400" dirty="0"/>
              <a:t>Bad scores in fault tolerance and run in heterogeneous environment</a:t>
            </a:r>
          </a:p>
          <a:p>
            <a:pPr lvl="1">
              <a:buFont typeface="Arial" panose="020B0604020202020204" pitchFamily="34" charset="0"/>
              <a:buChar char="•"/>
            </a:pPr>
            <a:r>
              <a:rPr lang="en-IN" sz="2400" dirty="0"/>
              <a:t>Few known deployments over 100 nodes</a:t>
            </a:r>
          </a:p>
          <a:p>
            <a:pPr>
              <a:buFont typeface="Wingdings" panose="05000000000000000000" pitchFamily="2" charset="2"/>
              <a:buChar char="Ø"/>
            </a:pPr>
            <a:r>
              <a:rPr lang="en-IN" sz="2400" b="1" dirty="0"/>
              <a:t>MapReduce-based systems</a:t>
            </a:r>
          </a:p>
          <a:p>
            <a:pPr lvl="1">
              <a:buFont typeface="Arial" panose="020B0604020202020204" pitchFamily="34" charset="0"/>
              <a:buChar char="•"/>
            </a:pPr>
            <a:r>
              <a:rPr lang="en-IN" sz="2400" dirty="0"/>
              <a:t>Designed to scale over 1000 of nodes</a:t>
            </a:r>
          </a:p>
          <a:p>
            <a:pPr lvl="1">
              <a:buFont typeface="Arial" panose="020B0604020202020204" pitchFamily="34" charset="0"/>
              <a:buChar char="•"/>
            </a:pPr>
            <a:r>
              <a:rPr lang="en-IN" sz="2400" dirty="0"/>
              <a:t>Fault tolerant and capable to run in heterogeneous environment</a:t>
            </a:r>
          </a:p>
          <a:p>
            <a:pPr lvl="1">
              <a:buFont typeface="Arial" panose="020B0604020202020204" pitchFamily="34" charset="0"/>
              <a:buChar char="•"/>
            </a:pPr>
            <a:r>
              <a:rPr lang="en-IN" sz="2400" dirty="0"/>
              <a:t>Biggest issue with MapReduce is performance</a:t>
            </a:r>
          </a:p>
          <a:p>
            <a:endParaRPr lang="en-US" dirty="0"/>
          </a:p>
        </p:txBody>
      </p:sp>
    </p:spTree>
    <p:extLst>
      <p:ext uri="{BB962C8B-B14F-4D97-AF65-F5344CB8AC3E}">
        <p14:creationId xmlns:p14="http://schemas.microsoft.com/office/powerpoint/2010/main" val="1765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416C-B1E5-4055-AA1B-4D42609298F6}"/>
              </a:ext>
            </a:extLst>
          </p:cNvPr>
          <p:cNvSpPr>
            <a:spLocks noGrp="1"/>
          </p:cNvSpPr>
          <p:nvPr>
            <p:ph type="title"/>
          </p:nvPr>
        </p:nvSpPr>
        <p:spPr/>
        <p:txBody>
          <a:bodyPr/>
          <a:lstStyle/>
          <a:p>
            <a:r>
              <a:rPr lang="en-IN" b="1" dirty="0" err="1">
                <a:solidFill>
                  <a:schemeClr val="tx1"/>
                </a:solidFill>
              </a:rPr>
              <a:t>BenchMarks</a:t>
            </a:r>
            <a:endParaRPr lang="en-US" dirty="0">
              <a:solidFill>
                <a:schemeClr val="tx1"/>
              </a:solidFill>
            </a:endParaRPr>
          </a:p>
        </p:txBody>
      </p:sp>
      <p:sp>
        <p:nvSpPr>
          <p:cNvPr id="4" name="Content Placeholder 2">
            <a:extLst>
              <a:ext uri="{FF2B5EF4-FFF2-40B4-BE49-F238E27FC236}">
                <a16:creationId xmlns:a16="http://schemas.microsoft.com/office/drawing/2014/main" id="{717C3575-D75D-439A-A075-7DD3B4840762}"/>
              </a:ext>
            </a:extLst>
          </p:cNvPr>
          <p:cNvSpPr>
            <a:spLocks noGrp="1"/>
          </p:cNvSpPr>
          <p:nvPr>
            <p:ph idx="1"/>
          </p:nvPr>
        </p:nvSpPr>
        <p:spPr>
          <a:prstGeom prst="rect">
            <a:avLst/>
          </a:prstGeom>
        </p:spPr>
        <p:txBody>
          <a:bodyPr vert="horz" lIns="91440" tIns="45720" rIns="91440" bIns="45720" rtlCol="0">
            <a:normAutofit/>
          </a:bodyPr>
          <a:lstStyle/>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HadoopDB</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MapReduce Implementation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Vertica</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DBMS-X</a:t>
            </a:r>
          </a:p>
          <a:p>
            <a:endParaRPr lang="en-US" dirty="0"/>
          </a:p>
        </p:txBody>
      </p:sp>
    </p:spTree>
    <p:extLst>
      <p:ext uri="{BB962C8B-B14F-4D97-AF65-F5344CB8AC3E}">
        <p14:creationId xmlns:p14="http://schemas.microsoft.com/office/powerpoint/2010/main" val="2938908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600E-23E6-4DD0-8C54-91C2CE04B6E3}"/>
              </a:ext>
            </a:extLst>
          </p:cNvPr>
          <p:cNvSpPr>
            <a:spLocks noGrp="1"/>
          </p:cNvSpPr>
          <p:nvPr>
            <p:ph type="title"/>
          </p:nvPr>
        </p:nvSpPr>
        <p:spPr/>
        <p:txBody>
          <a:bodyPr/>
          <a:lstStyle/>
          <a:p>
            <a:r>
              <a:rPr lang="en-IN" b="1" dirty="0">
                <a:solidFill>
                  <a:schemeClr val="tx1"/>
                </a:solidFill>
              </a:rPr>
              <a:t>Hardware Configuration</a:t>
            </a:r>
            <a:endParaRPr lang="en-US" dirty="0">
              <a:solidFill>
                <a:schemeClr val="tx1"/>
              </a:solidFill>
            </a:endParaRPr>
          </a:p>
        </p:txBody>
      </p:sp>
      <p:sp>
        <p:nvSpPr>
          <p:cNvPr id="3" name="Content Placeholder 2">
            <a:extLst>
              <a:ext uri="{FF2B5EF4-FFF2-40B4-BE49-F238E27FC236}">
                <a16:creationId xmlns:a16="http://schemas.microsoft.com/office/drawing/2014/main" id="{05ABBBC6-B16F-459B-8F75-5C949C299E63}"/>
              </a:ext>
            </a:extLst>
          </p:cNvPr>
          <p:cNvSpPr>
            <a:spLocks noGrp="1"/>
          </p:cNvSpPr>
          <p:nvPr>
            <p:ph idx="1"/>
          </p:nvPr>
        </p:nvSpPr>
        <p:spPr/>
        <p:txBody>
          <a:bodyPr>
            <a:normAutofit/>
          </a:bodyPr>
          <a:lstStyle/>
          <a:p>
            <a:pPr lvl="0">
              <a:buFont typeface="Wingdings" panose="05000000000000000000" pitchFamily="2" charset="2"/>
              <a:buChar char="Ø"/>
            </a:pPr>
            <a:r>
              <a:rPr lang="es-ES" sz="2400" b="1" dirty="0" err="1"/>
              <a:t>Environment</a:t>
            </a:r>
            <a:r>
              <a:rPr lang="es-ES" sz="2400" b="1" dirty="0"/>
              <a:t>:</a:t>
            </a:r>
          </a:p>
          <a:p>
            <a:pPr lvl="0">
              <a:buFont typeface="Wingdings" panose="05000000000000000000" pitchFamily="2" charset="2"/>
              <a:buChar char="Ø"/>
            </a:pPr>
            <a:r>
              <a:rPr lang="es-ES" sz="2400" dirty="0"/>
              <a:t>Amazon EC2 “</a:t>
            </a:r>
            <a:r>
              <a:rPr lang="es-ES" sz="2400" dirty="0" err="1"/>
              <a:t>large</a:t>
            </a:r>
            <a:r>
              <a:rPr lang="es-ES" sz="2400" dirty="0"/>
              <a:t>” </a:t>
            </a:r>
            <a:r>
              <a:rPr lang="es-ES" sz="2400" dirty="0" err="1"/>
              <a:t>instances</a:t>
            </a:r>
            <a:endParaRPr lang="es-ES" sz="2400" dirty="0"/>
          </a:p>
          <a:p>
            <a:pPr lvl="0">
              <a:buFont typeface="Wingdings" panose="05000000000000000000" pitchFamily="2" charset="2"/>
              <a:buChar char="Ø"/>
            </a:pPr>
            <a:r>
              <a:rPr lang="es-ES" sz="2400" b="1" dirty="0" err="1"/>
              <a:t>Each</a:t>
            </a:r>
            <a:r>
              <a:rPr lang="es-ES" sz="2400" b="1" dirty="0"/>
              <a:t> </a:t>
            </a:r>
            <a:r>
              <a:rPr lang="es-ES" sz="2400" b="1" dirty="0" err="1"/>
              <a:t>instance</a:t>
            </a:r>
            <a:endParaRPr lang="es-ES" sz="2400" b="1" dirty="0"/>
          </a:p>
          <a:p>
            <a:pPr lvl="1" hangingPunct="0">
              <a:buFont typeface="Wingdings" panose="05000000000000000000" pitchFamily="2" charset="2"/>
              <a:buChar char="Ø"/>
            </a:pPr>
            <a:r>
              <a:rPr lang="es-ES" sz="2400" dirty="0"/>
              <a:t>7.5 GB </a:t>
            </a:r>
            <a:r>
              <a:rPr lang="es-ES" sz="2400" dirty="0" err="1"/>
              <a:t>memory</a:t>
            </a:r>
            <a:endParaRPr lang="es-ES" sz="2400" dirty="0"/>
          </a:p>
          <a:p>
            <a:pPr lvl="1" hangingPunct="0">
              <a:buFont typeface="Wingdings" panose="05000000000000000000" pitchFamily="2" charset="2"/>
              <a:buChar char="Ø"/>
            </a:pPr>
            <a:r>
              <a:rPr lang="es-ES" sz="2400" dirty="0"/>
              <a:t>2 virtual </a:t>
            </a:r>
            <a:r>
              <a:rPr lang="es-ES" sz="2400" dirty="0" err="1"/>
              <a:t>cores</a:t>
            </a:r>
            <a:endParaRPr lang="es-ES" sz="2400" dirty="0"/>
          </a:p>
          <a:p>
            <a:pPr lvl="1" hangingPunct="0">
              <a:buFont typeface="Wingdings" panose="05000000000000000000" pitchFamily="2" charset="2"/>
              <a:buChar char="Ø"/>
            </a:pPr>
            <a:r>
              <a:rPr lang="es-ES" sz="2400" dirty="0"/>
              <a:t>850 GB </a:t>
            </a:r>
            <a:r>
              <a:rPr lang="es-ES" sz="2400" dirty="0" err="1"/>
              <a:t>storage</a:t>
            </a:r>
            <a:endParaRPr lang="es-ES" sz="2400" dirty="0"/>
          </a:p>
          <a:p>
            <a:pPr lvl="1" hangingPunct="0">
              <a:buFont typeface="Wingdings" panose="05000000000000000000" pitchFamily="2" charset="2"/>
              <a:buChar char="Ø"/>
            </a:pPr>
            <a:r>
              <a:rPr lang="es-ES" sz="2400" dirty="0"/>
              <a:t>64 bits Linux Fedora 8</a:t>
            </a:r>
          </a:p>
          <a:p>
            <a:pPr marL="0" indent="0">
              <a:buNone/>
            </a:pPr>
            <a:endParaRPr lang="en-US" dirty="0"/>
          </a:p>
        </p:txBody>
      </p:sp>
    </p:spTree>
    <p:extLst>
      <p:ext uri="{BB962C8B-B14F-4D97-AF65-F5344CB8AC3E}">
        <p14:creationId xmlns:p14="http://schemas.microsoft.com/office/powerpoint/2010/main" val="169546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7EC2-C351-41A8-925D-B3B1576A814D}"/>
              </a:ext>
            </a:extLst>
          </p:cNvPr>
          <p:cNvSpPr>
            <a:spLocks noGrp="1"/>
          </p:cNvSpPr>
          <p:nvPr>
            <p:ph type="title"/>
          </p:nvPr>
        </p:nvSpPr>
        <p:spPr/>
        <p:txBody>
          <a:bodyPr/>
          <a:lstStyle/>
          <a:p>
            <a:r>
              <a:rPr lang="es-ES" b="1" dirty="0" err="1">
                <a:solidFill>
                  <a:schemeClr val="tx1"/>
                </a:solidFill>
              </a:rPr>
              <a:t>BenchMarked</a:t>
            </a:r>
            <a:r>
              <a:rPr lang="es-ES" b="1" dirty="0">
                <a:solidFill>
                  <a:schemeClr val="tx1"/>
                </a:solidFill>
              </a:rPr>
              <a:t> </a:t>
            </a:r>
            <a:r>
              <a:rPr lang="es-ES" b="1" dirty="0" err="1">
                <a:solidFill>
                  <a:schemeClr val="tx1"/>
                </a:solidFill>
              </a:rPr>
              <a:t>Systems</a:t>
            </a:r>
            <a:endParaRPr lang="en-US" dirty="0">
              <a:solidFill>
                <a:schemeClr val="tx1"/>
              </a:solidFill>
            </a:endParaRPr>
          </a:p>
        </p:txBody>
      </p:sp>
      <p:sp>
        <p:nvSpPr>
          <p:cNvPr id="3" name="Content Placeholder 2">
            <a:extLst>
              <a:ext uri="{FF2B5EF4-FFF2-40B4-BE49-F238E27FC236}">
                <a16:creationId xmlns:a16="http://schemas.microsoft.com/office/drawing/2014/main" id="{93DF5A84-1FE2-4782-922D-54E82094F8D9}"/>
              </a:ext>
            </a:extLst>
          </p:cNvPr>
          <p:cNvSpPr>
            <a:spLocks noGrp="1"/>
          </p:cNvSpPr>
          <p:nvPr>
            <p:ph idx="1"/>
          </p:nvPr>
        </p:nvSpPr>
        <p:spPr/>
        <p:txBody>
          <a:bodyPr>
            <a:normAutofit fontScale="92500" lnSpcReduction="20000"/>
          </a:bodyPr>
          <a:lstStyle/>
          <a:p>
            <a:pPr lvl="0">
              <a:buFont typeface="Wingdings" panose="05000000000000000000" pitchFamily="2" charset="2"/>
              <a:buChar char="Ø"/>
            </a:pPr>
            <a:r>
              <a:rPr lang="es-ES" sz="2600" b="1" dirty="0"/>
              <a:t>Hadoop</a:t>
            </a:r>
          </a:p>
          <a:p>
            <a:pPr lvl="1" hangingPunct="0">
              <a:buFont typeface="Wingdings" panose="05000000000000000000" pitchFamily="2" charset="2"/>
              <a:buChar char="Ø"/>
            </a:pPr>
            <a:r>
              <a:rPr lang="es-ES" sz="2600" dirty="0"/>
              <a:t>256MB data blocks</a:t>
            </a:r>
          </a:p>
          <a:p>
            <a:pPr lvl="1" hangingPunct="0">
              <a:buFont typeface="Wingdings" panose="05000000000000000000" pitchFamily="2" charset="2"/>
              <a:buChar char="Ø"/>
            </a:pPr>
            <a:r>
              <a:rPr lang="es-ES" sz="2600" dirty="0"/>
              <a:t>1024 MB </a:t>
            </a:r>
            <a:r>
              <a:rPr lang="es-ES" sz="2600" dirty="0" err="1"/>
              <a:t>heap</a:t>
            </a:r>
            <a:r>
              <a:rPr lang="es-ES" sz="2600" dirty="0"/>
              <a:t> </a:t>
            </a:r>
            <a:r>
              <a:rPr lang="es-ES" sz="2600" dirty="0" err="1"/>
              <a:t>size</a:t>
            </a:r>
            <a:endParaRPr lang="es-ES" sz="2600" dirty="0"/>
          </a:p>
          <a:p>
            <a:pPr lvl="1" hangingPunct="0">
              <a:buFont typeface="Wingdings" panose="05000000000000000000" pitchFamily="2" charset="2"/>
              <a:buChar char="Ø"/>
            </a:pPr>
            <a:r>
              <a:rPr lang="es-ES" sz="2600" dirty="0"/>
              <a:t>132 MB Buffer </a:t>
            </a:r>
            <a:r>
              <a:rPr lang="es-ES" sz="2600" dirty="0" err="1"/>
              <a:t>space</a:t>
            </a:r>
            <a:endParaRPr lang="es-ES" sz="2600" dirty="0"/>
          </a:p>
          <a:p>
            <a:pPr lvl="1" hangingPunct="0">
              <a:buFont typeface="Wingdings" panose="05000000000000000000" pitchFamily="2" charset="2"/>
              <a:buChar char="Ø"/>
            </a:pPr>
            <a:r>
              <a:rPr lang="es-ES" sz="2600" dirty="0"/>
              <a:t>2 </a:t>
            </a:r>
            <a:r>
              <a:rPr lang="es-ES" sz="2600" dirty="0" err="1"/>
              <a:t>mappers</a:t>
            </a:r>
            <a:r>
              <a:rPr lang="es-ES" sz="2600" dirty="0"/>
              <a:t> and 1 </a:t>
            </a:r>
            <a:r>
              <a:rPr lang="es-ES" sz="2600" dirty="0" err="1"/>
              <a:t>reducer</a:t>
            </a:r>
            <a:r>
              <a:rPr lang="es-ES" sz="2600" dirty="0"/>
              <a:t> </a:t>
            </a:r>
            <a:r>
              <a:rPr lang="es-ES" sz="2600" dirty="0" err="1"/>
              <a:t>on</a:t>
            </a:r>
            <a:r>
              <a:rPr lang="es-ES" sz="2600" dirty="0"/>
              <a:t> </a:t>
            </a:r>
            <a:r>
              <a:rPr lang="es-ES" sz="2600" dirty="0" err="1"/>
              <a:t>each</a:t>
            </a:r>
            <a:r>
              <a:rPr lang="es-ES" sz="2600" dirty="0"/>
              <a:t> </a:t>
            </a:r>
            <a:r>
              <a:rPr lang="es-ES" sz="2600" dirty="0" err="1"/>
              <a:t>node</a:t>
            </a:r>
            <a:endParaRPr lang="es-ES" sz="2600" dirty="0"/>
          </a:p>
          <a:p>
            <a:pPr lvl="0">
              <a:buFont typeface="Wingdings" panose="05000000000000000000" pitchFamily="2" charset="2"/>
              <a:buChar char="Ø"/>
            </a:pPr>
            <a:r>
              <a:rPr lang="es-ES" sz="2600" b="1" dirty="0" err="1"/>
              <a:t>HadoopDB</a:t>
            </a:r>
            <a:endParaRPr lang="es-ES" sz="2600" b="1" dirty="0"/>
          </a:p>
          <a:p>
            <a:pPr lvl="1" hangingPunct="0">
              <a:buFont typeface="Wingdings" panose="05000000000000000000" pitchFamily="2" charset="2"/>
              <a:buChar char="Ø"/>
            </a:pPr>
            <a:r>
              <a:rPr lang="es-ES" sz="2600" dirty="0"/>
              <a:t>Similar </a:t>
            </a:r>
            <a:r>
              <a:rPr lang="es-ES" sz="2600" dirty="0" err="1"/>
              <a:t>to</a:t>
            </a:r>
            <a:r>
              <a:rPr lang="es-ES" sz="2600" dirty="0"/>
              <a:t> Hadoop conf.</a:t>
            </a:r>
          </a:p>
          <a:p>
            <a:pPr lvl="1" hangingPunct="0">
              <a:buFont typeface="Wingdings" panose="05000000000000000000" pitchFamily="2" charset="2"/>
              <a:buChar char="Ø"/>
            </a:pPr>
            <a:r>
              <a:rPr lang="es-ES" sz="2600" dirty="0"/>
              <a:t>PostgreSQL 8.2.5</a:t>
            </a:r>
          </a:p>
          <a:p>
            <a:pPr lvl="1" hangingPunct="0">
              <a:buFont typeface="Wingdings" panose="05000000000000000000" pitchFamily="2" charset="2"/>
              <a:buChar char="Ø"/>
            </a:pPr>
            <a:r>
              <a:rPr lang="es-ES" sz="2600" dirty="0"/>
              <a:t>No </a:t>
            </a:r>
            <a:r>
              <a:rPr lang="es-ES" sz="2600" dirty="0" err="1"/>
              <a:t>compress</a:t>
            </a:r>
            <a:r>
              <a:rPr lang="es-ES" sz="2600" dirty="0"/>
              <a:t> data</a:t>
            </a:r>
          </a:p>
          <a:p>
            <a:endParaRPr lang="en-US" dirty="0"/>
          </a:p>
        </p:txBody>
      </p:sp>
    </p:spTree>
    <p:extLst>
      <p:ext uri="{BB962C8B-B14F-4D97-AF65-F5344CB8AC3E}">
        <p14:creationId xmlns:p14="http://schemas.microsoft.com/office/powerpoint/2010/main" val="4203469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7277-D9F8-43ED-A83C-205210B9139C}"/>
              </a:ext>
            </a:extLst>
          </p:cNvPr>
          <p:cNvSpPr>
            <a:spLocks noGrp="1"/>
          </p:cNvSpPr>
          <p:nvPr>
            <p:ph type="title"/>
          </p:nvPr>
        </p:nvSpPr>
        <p:spPr/>
        <p:txBody>
          <a:bodyPr/>
          <a:lstStyle/>
          <a:p>
            <a:r>
              <a:rPr lang="en-US" dirty="0">
                <a:solidFill>
                  <a:schemeClr val="tx1"/>
                </a:solidFill>
              </a:rPr>
              <a:t>Contd..</a:t>
            </a:r>
          </a:p>
        </p:txBody>
      </p:sp>
      <p:sp>
        <p:nvSpPr>
          <p:cNvPr id="3" name="Content Placeholder 2">
            <a:extLst>
              <a:ext uri="{FF2B5EF4-FFF2-40B4-BE49-F238E27FC236}">
                <a16:creationId xmlns:a16="http://schemas.microsoft.com/office/drawing/2014/main" id="{CB735386-A25D-48CB-AED2-0D55E6ED8DBF}"/>
              </a:ext>
            </a:extLst>
          </p:cNvPr>
          <p:cNvSpPr>
            <a:spLocks noGrp="1"/>
          </p:cNvSpPr>
          <p:nvPr>
            <p:ph idx="1"/>
          </p:nvPr>
        </p:nvSpPr>
        <p:spPr/>
        <p:txBody>
          <a:bodyPr>
            <a:normAutofit lnSpcReduction="10000"/>
          </a:bodyPr>
          <a:lstStyle/>
          <a:p>
            <a:pPr lvl="0">
              <a:buFont typeface="Wingdings" panose="05000000000000000000" pitchFamily="2" charset="2"/>
              <a:buChar char="Ø"/>
            </a:pPr>
            <a:r>
              <a:rPr lang="es-ES" sz="2400" b="1" dirty="0" err="1"/>
              <a:t>Vertica</a:t>
            </a:r>
            <a:endParaRPr lang="es-ES" sz="2400" b="1" dirty="0"/>
          </a:p>
          <a:p>
            <a:pPr lvl="1" hangingPunct="0">
              <a:buFont typeface="Wingdings" panose="05000000000000000000" pitchFamily="2" charset="2"/>
              <a:buChar char="Ø"/>
            </a:pPr>
            <a:r>
              <a:rPr lang="es-ES" sz="2400" dirty="0"/>
              <a:t>New </a:t>
            </a:r>
            <a:r>
              <a:rPr lang="es-ES" sz="2400" dirty="0" err="1"/>
              <a:t>parallel</a:t>
            </a:r>
            <a:r>
              <a:rPr lang="es-ES" sz="2400" dirty="0"/>
              <a:t> </a:t>
            </a:r>
            <a:r>
              <a:rPr lang="es-ES" sz="2400" dirty="0" err="1"/>
              <a:t>database</a:t>
            </a:r>
            <a:r>
              <a:rPr lang="es-ES" sz="2400" dirty="0"/>
              <a:t> (</a:t>
            </a:r>
            <a:r>
              <a:rPr lang="es-ES" sz="2400" b="1" dirty="0" err="1"/>
              <a:t>column</a:t>
            </a:r>
            <a:r>
              <a:rPr lang="es-ES" sz="2400" b="1" dirty="0"/>
              <a:t> store</a:t>
            </a:r>
            <a:r>
              <a:rPr lang="es-ES" sz="2400" dirty="0"/>
              <a:t>)</a:t>
            </a:r>
          </a:p>
          <a:p>
            <a:pPr lvl="1" hangingPunct="0">
              <a:buFont typeface="Wingdings" panose="05000000000000000000" pitchFamily="2" charset="2"/>
              <a:buChar char="Ø"/>
            </a:pPr>
            <a:r>
              <a:rPr lang="es-ES" sz="2400" dirty="0" err="1"/>
              <a:t>Attributes</a:t>
            </a:r>
            <a:r>
              <a:rPr lang="es-ES" sz="2400" dirty="0"/>
              <a:t> are </a:t>
            </a:r>
            <a:r>
              <a:rPr lang="es-ES" sz="2400" dirty="0" err="1"/>
              <a:t>stored</a:t>
            </a:r>
            <a:r>
              <a:rPr lang="es-ES" sz="2400" dirty="0"/>
              <a:t> </a:t>
            </a:r>
            <a:r>
              <a:rPr lang="es-ES" sz="2400" dirty="0" err="1"/>
              <a:t>seperately</a:t>
            </a:r>
            <a:endParaRPr lang="es-ES" sz="2400" dirty="0"/>
          </a:p>
          <a:p>
            <a:pPr lvl="1" hangingPunct="0">
              <a:buFont typeface="Wingdings" panose="05000000000000000000" pitchFamily="2" charset="2"/>
              <a:buChar char="Ø"/>
            </a:pPr>
            <a:r>
              <a:rPr lang="es-ES" sz="2400" dirty="0"/>
              <a:t>Used a </a:t>
            </a:r>
            <a:r>
              <a:rPr lang="es-ES" sz="2400" dirty="0" err="1"/>
              <a:t>cloud</a:t>
            </a:r>
            <a:r>
              <a:rPr lang="es-ES" sz="2400" dirty="0"/>
              <a:t> </a:t>
            </a:r>
            <a:r>
              <a:rPr lang="es-ES" sz="2400" dirty="0" err="1"/>
              <a:t>edition</a:t>
            </a:r>
            <a:endParaRPr lang="es-ES" sz="2400" dirty="0"/>
          </a:p>
          <a:p>
            <a:pPr lvl="1" hangingPunct="0">
              <a:buFont typeface="Wingdings" panose="05000000000000000000" pitchFamily="2" charset="2"/>
              <a:buChar char="Ø"/>
            </a:pPr>
            <a:r>
              <a:rPr lang="es-ES" sz="2400" dirty="0" err="1"/>
              <a:t>All</a:t>
            </a:r>
            <a:r>
              <a:rPr lang="es-ES" sz="2400" dirty="0"/>
              <a:t> data </a:t>
            </a:r>
            <a:r>
              <a:rPr lang="es-ES" sz="2400" dirty="0" err="1"/>
              <a:t>is</a:t>
            </a:r>
            <a:r>
              <a:rPr lang="es-ES" sz="2400" dirty="0"/>
              <a:t> </a:t>
            </a:r>
            <a:r>
              <a:rPr lang="es-ES" sz="2400" dirty="0" err="1"/>
              <a:t>compressed</a:t>
            </a:r>
            <a:endParaRPr lang="es-ES" sz="2400" dirty="0"/>
          </a:p>
          <a:p>
            <a:pPr lvl="0">
              <a:buFont typeface="Wingdings" panose="05000000000000000000" pitchFamily="2" charset="2"/>
              <a:buChar char="Ø"/>
            </a:pPr>
            <a:r>
              <a:rPr lang="es-ES" sz="2400" b="1" dirty="0"/>
              <a:t>DBMS-X</a:t>
            </a:r>
          </a:p>
          <a:p>
            <a:pPr lvl="1" hangingPunct="0">
              <a:buFont typeface="Wingdings" panose="05000000000000000000" pitchFamily="2" charset="2"/>
              <a:buChar char="Ø"/>
            </a:pPr>
            <a:r>
              <a:rPr lang="es-ES" sz="2400" dirty="0"/>
              <a:t>Comercial </a:t>
            </a:r>
            <a:r>
              <a:rPr lang="es-ES" sz="2400" dirty="0" err="1"/>
              <a:t>parallel</a:t>
            </a:r>
            <a:r>
              <a:rPr lang="es-ES" sz="2400" dirty="0"/>
              <a:t> </a:t>
            </a:r>
            <a:r>
              <a:rPr lang="es-ES" sz="2400" dirty="0" err="1"/>
              <a:t>row</a:t>
            </a:r>
            <a:r>
              <a:rPr lang="es-ES" sz="2400" dirty="0"/>
              <a:t> </a:t>
            </a:r>
            <a:r>
              <a:rPr lang="es-ES" sz="2400" dirty="0" err="1"/>
              <a:t>based</a:t>
            </a:r>
            <a:r>
              <a:rPr lang="es-ES" sz="2400" dirty="0"/>
              <a:t>.</a:t>
            </a:r>
          </a:p>
          <a:p>
            <a:pPr lvl="1" hangingPunct="0">
              <a:buFont typeface="Wingdings" panose="05000000000000000000" pitchFamily="2" charset="2"/>
              <a:buChar char="Ø"/>
            </a:pPr>
            <a:r>
              <a:rPr lang="es-ES" sz="2400" dirty="0"/>
              <a:t>Run </a:t>
            </a:r>
            <a:r>
              <a:rPr lang="es-ES" sz="2400" dirty="0" err="1"/>
              <a:t>on</a:t>
            </a:r>
            <a:r>
              <a:rPr lang="es-ES" sz="2400" dirty="0"/>
              <a:t> EC2 (</a:t>
            </a:r>
            <a:r>
              <a:rPr lang="es-ES" sz="2400" dirty="0" err="1"/>
              <a:t>not</a:t>
            </a:r>
            <a:r>
              <a:rPr lang="es-ES" sz="2400" dirty="0"/>
              <a:t> </a:t>
            </a:r>
            <a:r>
              <a:rPr lang="es-ES" sz="2400" dirty="0" err="1"/>
              <a:t>cloud</a:t>
            </a:r>
            <a:r>
              <a:rPr lang="es-ES" sz="2400" dirty="0"/>
              <a:t> </a:t>
            </a:r>
            <a:r>
              <a:rPr lang="es-ES" sz="2400" dirty="0" err="1"/>
              <a:t>edition</a:t>
            </a:r>
            <a:r>
              <a:rPr lang="es-ES" sz="2400" dirty="0"/>
              <a:t> </a:t>
            </a:r>
            <a:r>
              <a:rPr lang="es-ES" sz="2400" dirty="0" err="1"/>
              <a:t>available</a:t>
            </a:r>
            <a:r>
              <a:rPr lang="es-ES" sz="2400" dirty="0"/>
              <a:t>)</a:t>
            </a:r>
          </a:p>
          <a:p>
            <a:endParaRPr lang="en-US" dirty="0"/>
          </a:p>
        </p:txBody>
      </p:sp>
    </p:spTree>
    <p:extLst>
      <p:ext uri="{BB962C8B-B14F-4D97-AF65-F5344CB8AC3E}">
        <p14:creationId xmlns:p14="http://schemas.microsoft.com/office/powerpoint/2010/main" val="1326302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4A0C-CD58-46AF-B0AF-9DD0AC00BBB8}"/>
              </a:ext>
            </a:extLst>
          </p:cNvPr>
          <p:cNvSpPr>
            <a:spLocks noGrp="1"/>
          </p:cNvSpPr>
          <p:nvPr>
            <p:ph type="title"/>
          </p:nvPr>
        </p:nvSpPr>
        <p:spPr/>
        <p:txBody>
          <a:bodyPr/>
          <a:lstStyle/>
          <a:p>
            <a:r>
              <a:rPr lang="en-US" dirty="0">
                <a:solidFill>
                  <a:schemeClr val="tx1"/>
                </a:solidFill>
              </a:rPr>
              <a:t>Contd</a:t>
            </a:r>
            <a:r>
              <a:rPr lang="en-US" dirty="0"/>
              <a:t>..</a:t>
            </a:r>
          </a:p>
        </p:txBody>
      </p:sp>
      <p:sp>
        <p:nvSpPr>
          <p:cNvPr id="3" name="Content Placeholder 2">
            <a:extLst>
              <a:ext uri="{FF2B5EF4-FFF2-40B4-BE49-F238E27FC236}">
                <a16:creationId xmlns:a16="http://schemas.microsoft.com/office/drawing/2014/main" id="{83F8F70B-9456-458C-9A63-3DC592FFF772}"/>
              </a:ext>
            </a:extLst>
          </p:cNvPr>
          <p:cNvSpPr>
            <a:spLocks noGrp="1"/>
          </p:cNvSpPr>
          <p:nvPr>
            <p:ph idx="1"/>
          </p:nvPr>
        </p:nvSpPr>
        <p:spPr/>
        <p:txBody>
          <a:bodyPr>
            <a:normAutofit/>
          </a:bodyPr>
          <a:lstStyle/>
          <a:p>
            <a:pPr lvl="0">
              <a:buFont typeface="Wingdings" panose="05000000000000000000" pitchFamily="2" charset="2"/>
              <a:buChar char="Ø"/>
            </a:pPr>
            <a:r>
              <a:rPr lang="es-ES" sz="2400" b="1" dirty="0" err="1"/>
              <a:t>Scalability</a:t>
            </a:r>
            <a:r>
              <a:rPr lang="es-ES" sz="2400" b="1" dirty="0"/>
              <a:t>:</a:t>
            </a:r>
          </a:p>
          <a:p>
            <a:pPr>
              <a:buFont typeface="Wingdings" panose="05000000000000000000" pitchFamily="2" charset="2"/>
              <a:buChar char="Ø"/>
            </a:pPr>
            <a:r>
              <a:rPr lang="en-US" altLang="en-US" sz="2400" dirty="0" err="1"/>
              <a:t>HadoopDB</a:t>
            </a:r>
            <a:r>
              <a:rPr lang="en-US" altLang="en-US" sz="2400" dirty="0"/>
              <a:t> and Hadoop take advantage of run time scheduling by splitting data</a:t>
            </a:r>
          </a:p>
          <a:p>
            <a:pPr>
              <a:buFont typeface="Wingdings" panose="05000000000000000000" pitchFamily="2" charset="2"/>
              <a:buChar char="Ø"/>
            </a:pPr>
            <a:r>
              <a:rPr lang="en-US" altLang="en-US" sz="2400" dirty="0"/>
              <a:t>Parallel databases restart entire query on node failure or wait for slowest node</a:t>
            </a:r>
            <a:endParaRPr lang="es-ES" sz="2400" dirty="0"/>
          </a:p>
          <a:p>
            <a:pPr lvl="0">
              <a:buFont typeface="Wingdings" panose="05000000000000000000" pitchFamily="2" charset="2"/>
              <a:buChar char="Ø"/>
            </a:pPr>
            <a:r>
              <a:rPr lang="es-ES" sz="2400" b="1" dirty="0" err="1"/>
              <a:t>Results</a:t>
            </a:r>
            <a:r>
              <a:rPr lang="es-ES" sz="2400" b="1" dirty="0"/>
              <a:t> are </a:t>
            </a:r>
            <a:r>
              <a:rPr lang="es-ES" sz="2400" b="1" dirty="0" err="1"/>
              <a:t>stored</a:t>
            </a:r>
            <a:r>
              <a:rPr lang="es-ES" sz="2400" b="1" dirty="0"/>
              <a:t> in:</a:t>
            </a:r>
          </a:p>
          <a:p>
            <a:pPr lvl="0">
              <a:buFont typeface="Wingdings" panose="05000000000000000000" pitchFamily="2" charset="2"/>
              <a:buChar char="Ø"/>
            </a:pPr>
            <a:r>
              <a:rPr lang="es-ES" sz="2400" dirty="0"/>
              <a:t>HDFS </a:t>
            </a:r>
            <a:r>
              <a:rPr lang="es-ES" sz="2400" dirty="0" err="1"/>
              <a:t>for</a:t>
            </a:r>
            <a:r>
              <a:rPr lang="es-ES" sz="2400" dirty="0"/>
              <a:t> Hadoop and </a:t>
            </a:r>
            <a:r>
              <a:rPr lang="es-ES" sz="2400" dirty="0" err="1"/>
              <a:t>HadoopDB</a:t>
            </a:r>
            <a:endParaRPr lang="es-ES" sz="2400" dirty="0"/>
          </a:p>
          <a:p>
            <a:pPr lvl="0">
              <a:buFont typeface="Wingdings" panose="05000000000000000000" pitchFamily="2" charset="2"/>
              <a:buChar char="Ø"/>
            </a:pPr>
            <a:r>
              <a:rPr lang="es-ES" sz="2400" dirty="0"/>
              <a:t>Shell </a:t>
            </a:r>
            <a:r>
              <a:rPr lang="es-ES" sz="2400" dirty="0" err="1"/>
              <a:t>commands</a:t>
            </a:r>
            <a:r>
              <a:rPr lang="es-ES" sz="2400" dirty="0"/>
              <a:t> </a:t>
            </a:r>
            <a:r>
              <a:rPr lang="es-ES" sz="2400" dirty="0" err="1"/>
              <a:t>to</a:t>
            </a:r>
            <a:r>
              <a:rPr lang="es-ES" sz="2400" dirty="0"/>
              <a:t> files </a:t>
            </a:r>
            <a:r>
              <a:rPr lang="es-ES" sz="2400" dirty="0" err="1"/>
              <a:t>for</a:t>
            </a:r>
            <a:r>
              <a:rPr lang="es-ES" sz="2400" dirty="0"/>
              <a:t> </a:t>
            </a:r>
            <a:r>
              <a:rPr lang="es-ES" sz="2400" dirty="0" err="1"/>
              <a:t>parallel</a:t>
            </a:r>
            <a:r>
              <a:rPr lang="es-ES" sz="2400" dirty="0"/>
              <a:t> </a:t>
            </a:r>
            <a:r>
              <a:rPr lang="es-ES" sz="2400" dirty="0" err="1"/>
              <a:t>database</a:t>
            </a:r>
            <a:endParaRPr lang="en-IN" sz="24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3129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descr="2.bmp">
            <a:extLst>
              <a:ext uri="{FF2B5EF4-FFF2-40B4-BE49-F238E27FC236}">
                <a16:creationId xmlns:a16="http://schemas.microsoft.com/office/drawing/2014/main" id="{C50CBCC4-FEEE-49D1-A0C3-C13C04FCEED4}"/>
              </a:ext>
            </a:extLst>
          </p:cNvPr>
          <p:cNvPicPr>
            <a:picLocks noChangeAspect="1"/>
          </p:cNvPicPr>
          <p:nvPr/>
        </p:nvPicPr>
        <p:blipFill>
          <a:blip r:embed="rId2">
            <a:extLst>
              <a:ext uri="{28A0092B-C50C-407E-A947-70E740481C1C}">
                <a14:useLocalDpi xmlns:a14="http://schemas.microsoft.com/office/drawing/2010/main" val="0"/>
              </a:ext>
            </a:extLst>
          </a:blip>
          <a:srcRect l="1111" t="5203" r="10001" b="15446"/>
          <a:stretch>
            <a:fillRect/>
          </a:stretch>
        </p:blipFill>
        <p:spPr bwMode="auto">
          <a:xfrm>
            <a:off x="4654035" y="1420175"/>
            <a:ext cx="4602747" cy="35131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FDE63C0-3548-454F-A380-504D32F77BF3}"/>
              </a:ext>
            </a:extLst>
          </p:cNvPr>
          <p:cNvSpPr>
            <a:spLocks noGrp="1"/>
          </p:cNvSpPr>
          <p:nvPr>
            <p:ph type="title"/>
          </p:nvPr>
        </p:nvSpPr>
        <p:spPr>
          <a:xfrm>
            <a:off x="676746" y="609600"/>
            <a:ext cx="3729076" cy="1320800"/>
          </a:xfrm>
        </p:spPr>
        <p:txBody>
          <a:bodyPr anchor="ctr">
            <a:normAutofit/>
          </a:bodyPr>
          <a:lstStyle/>
          <a:p>
            <a:r>
              <a:rPr lang="en-US" b="1" dirty="0">
                <a:solidFill>
                  <a:schemeClr val="tx1"/>
                </a:solidFill>
              </a:rPr>
              <a:t>Grep Task</a:t>
            </a:r>
            <a:br>
              <a:rPr lang="en-US" dirty="0">
                <a:solidFill>
                  <a:schemeClr val="tx1"/>
                </a:solidFill>
              </a:rPr>
            </a:br>
            <a:endParaRPr lang="en-US" dirty="0">
              <a:solidFill>
                <a:schemeClr val="tx1"/>
              </a:solidFill>
            </a:endParaRPr>
          </a:p>
        </p:txBody>
      </p:sp>
      <p:sp>
        <p:nvSpPr>
          <p:cNvPr id="9" name="Content Placeholder 8">
            <a:extLst>
              <a:ext uri="{FF2B5EF4-FFF2-40B4-BE49-F238E27FC236}">
                <a16:creationId xmlns:a16="http://schemas.microsoft.com/office/drawing/2014/main" id="{122D9B21-DCA1-4D46-9072-DCFD90661716}"/>
              </a:ext>
            </a:extLst>
          </p:cNvPr>
          <p:cNvSpPr>
            <a:spLocks noGrp="1"/>
          </p:cNvSpPr>
          <p:nvPr>
            <p:ph idx="1"/>
          </p:nvPr>
        </p:nvSpPr>
        <p:spPr>
          <a:xfrm>
            <a:off x="685167" y="2160589"/>
            <a:ext cx="3720916" cy="3560733"/>
          </a:xfrm>
        </p:spPr>
        <p:txBody>
          <a:bodyPr>
            <a:normAutofit fontScale="92500" lnSpcReduction="20000"/>
          </a:bodyPr>
          <a:lstStyle/>
          <a:p>
            <a:pPr>
              <a:buFont typeface="Wingdings" panose="05000000000000000000" pitchFamily="2" charset="2"/>
              <a:buChar char="Ø"/>
            </a:pPr>
            <a:r>
              <a:rPr lang="en-IN" sz="2400" dirty="0"/>
              <a:t>Full table scan , highly selective filter</a:t>
            </a:r>
          </a:p>
          <a:p>
            <a:pPr>
              <a:buFont typeface="Wingdings" panose="05000000000000000000" pitchFamily="2" charset="2"/>
              <a:buChar char="Ø"/>
            </a:pPr>
            <a:r>
              <a:rPr lang="en-IN" sz="2400" dirty="0"/>
              <a:t>Random data , no room for indexing</a:t>
            </a:r>
          </a:p>
          <a:p>
            <a:pPr>
              <a:buFont typeface="Wingdings" panose="05000000000000000000" pitchFamily="2" charset="2"/>
              <a:buChar char="Ø"/>
            </a:pPr>
            <a:r>
              <a:rPr lang="en-IN" sz="2400" dirty="0"/>
              <a:t>Hadoop overhead overweighs query processing time in single node database</a:t>
            </a:r>
          </a:p>
          <a:p>
            <a:pPr>
              <a:buFont typeface="Wingdings" panose="05000000000000000000" pitchFamily="2" charset="2"/>
              <a:buChar char="Ø"/>
            </a:pPr>
            <a:r>
              <a:rPr lang="en-IN" sz="2400" b="1" dirty="0"/>
              <a:t>      SELECT *  FROM Data WHERE field LIKE ‘%XYZ%’ ;</a:t>
            </a:r>
          </a:p>
          <a:p>
            <a:endParaRPr lang="en-US" dirty="0"/>
          </a:p>
        </p:txBody>
      </p:sp>
    </p:spTree>
    <p:extLst>
      <p:ext uri="{BB962C8B-B14F-4D97-AF65-F5344CB8AC3E}">
        <p14:creationId xmlns:p14="http://schemas.microsoft.com/office/powerpoint/2010/main" val="1919788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A58E-C569-4B10-AC29-5C8CEFBA1667}"/>
              </a:ext>
            </a:extLst>
          </p:cNvPr>
          <p:cNvSpPr>
            <a:spLocks noGrp="1"/>
          </p:cNvSpPr>
          <p:nvPr>
            <p:ph type="title"/>
          </p:nvPr>
        </p:nvSpPr>
        <p:spPr/>
        <p:txBody>
          <a:bodyPr/>
          <a:lstStyle/>
          <a:p>
            <a:r>
              <a:rPr lang="en-IN" b="1" dirty="0">
                <a:solidFill>
                  <a:schemeClr val="tx1"/>
                </a:solidFill>
              </a:rPr>
              <a:t>Conclusions</a:t>
            </a:r>
            <a:br>
              <a:rPr lang="en-IN"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9023124A-C08D-4057-801B-73B094CE7244}"/>
              </a:ext>
            </a:extLst>
          </p:cNvPr>
          <p:cNvSpPr>
            <a:spLocks noGrp="1"/>
          </p:cNvSpPr>
          <p:nvPr>
            <p:ph idx="1"/>
          </p:nvPr>
        </p:nvSpPr>
        <p:spPr>
          <a:xfrm>
            <a:off x="677334" y="1759131"/>
            <a:ext cx="8893386" cy="5098869"/>
          </a:xfrm>
        </p:spPr>
        <p:txBody>
          <a:bodyPr>
            <a:normAutofit fontScale="62500" lnSpcReduction="20000"/>
          </a:bodyPr>
          <a:lstStyle/>
          <a:p>
            <a:pPr marL="0" indent="0">
              <a:buNone/>
            </a:pPr>
            <a:r>
              <a:rPr lang="en-IN" b="1" dirty="0"/>
              <a:t>    </a:t>
            </a:r>
            <a:r>
              <a:rPr lang="en-IN" sz="2900" b="1" dirty="0" err="1"/>
              <a:t>HadoopDB</a:t>
            </a:r>
            <a:endParaRPr lang="en-IN" sz="2900" b="1" dirty="0"/>
          </a:p>
          <a:p>
            <a:pPr>
              <a:buFont typeface="Wingdings" panose="05000000000000000000" pitchFamily="2" charset="2"/>
              <a:buChar char="Ø"/>
            </a:pPr>
            <a:r>
              <a:rPr lang="en-IN" sz="2900" dirty="0"/>
              <a:t>Fault Tolerance: In the presence of node failures, Hadoop reschedules the tasks and completes the query</a:t>
            </a:r>
          </a:p>
          <a:p>
            <a:pPr>
              <a:buFont typeface="Wingdings" panose="05000000000000000000" pitchFamily="2" charset="2"/>
              <a:buChar char="Ø"/>
            </a:pPr>
            <a:r>
              <a:rPr lang="en-IN" sz="2900" dirty="0"/>
              <a:t>Hadoop redundantly executes tasks of straggler nodes thus reducing effect of slow nodes on query time</a:t>
            </a:r>
          </a:p>
          <a:p>
            <a:pPr>
              <a:buFont typeface="Wingdings" panose="05000000000000000000" pitchFamily="2" charset="2"/>
              <a:buChar char="Ø"/>
            </a:pPr>
            <a:r>
              <a:rPr lang="en-IN" sz="2900" dirty="0"/>
              <a:t>PostgreSQL is not a column-store and hence a drawback for Hadoop DB</a:t>
            </a:r>
          </a:p>
          <a:p>
            <a:pPr>
              <a:buFont typeface="Wingdings" panose="05000000000000000000" pitchFamily="2" charset="2"/>
              <a:buChar char="Ø"/>
            </a:pPr>
            <a:r>
              <a:rPr lang="en-IN" sz="2900" dirty="0"/>
              <a:t>In the event of data explosion and using several hundreds of nodes scalability comes in to picture</a:t>
            </a:r>
          </a:p>
          <a:p>
            <a:pPr>
              <a:buFont typeface="Wingdings" panose="05000000000000000000" pitchFamily="2" charset="2"/>
              <a:buChar char="Ø"/>
            </a:pPr>
            <a:endParaRPr lang="en-IN" sz="2900" dirty="0"/>
          </a:p>
          <a:p>
            <a:pPr marL="0" indent="0">
              <a:buNone/>
            </a:pPr>
            <a:r>
              <a:rPr lang="en-IN" sz="2900" b="1" dirty="0"/>
              <a:t>Parallel Databases</a:t>
            </a:r>
          </a:p>
          <a:p>
            <a:pPr>
              <a:buFont typeface="Wingdings" panose="05000000000000000000" pitchFamily="2" charset="2"/>
              <a:buChar char="Ø"/>
            </a:pPr>
            <a:r>
              <a:rPr lang="en-IN" sz="2900" dirty="0"/>
              <a:t>In case of node failures unfinished queries are aborted and query processing is restarted</a:t>
            </a:r>
          </a:p>
          <a:p>
            <a:pPr>
              <a:buFont typeface="Wingdings" panose="05000000000000000000" pitchFamily="2" charset="2"/>
              <a:buChar char="Ø"/>
            </a:pPr>
            <a:r>
              <a:rPr lang="en-IN" sz="2900" dirty="0"/>
              <a:t>There is no way to counter the slow node’s effect on overall query time</a:t>
            </a:r>
          </a:p>
          <a:p>
            <a:pPr>
              <a:buFont typeface="Wingdings" panose="05000000000000000000" pitchFamily="2" charset="2"/>
              <a:buChar char="Ø"/>
            </a:pPr>
            <a:r>
              <a:rPr lang="en-IN" sz="2900" dirty="0"/>
              <a:t>Parallel databases like Vertica achieve much better performance due to column store and data compression</a:t>
            </a:r>
          </a:p>
          <a:p>
            <a:pPr>
              <a:buFont typeface="Wingdings" panose="05000000000000000000" pitchFamily="2" charset="2"/>
              <a:buChar char="Ø"/>
            </a:pPr>
            <a:r>
              <a:rPr lang="en-IN" sz="2900" dirty="0"/>
              <a:t>Parallel databases are not scalable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5613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66CE-746B-4DA1-AB5B-7986E40606F9}"/>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Background and Shortfalls</a:t>
            </a:r>
          </a:p>
        </p:txBody>
      </p:sp>
      <p:sp>
        <p:nvSpPr>
          <p:cNvPr id="3" name="Content Placeholder 2">
            <a:extLst>
              <a:ext uri="{FF2B5EF4-FFF2-40B4-BE49-F238E27FC236}">
                <a16:creationId xmlns:a16="http://schemas.microsoft.com/office/drawing/2014/main" id="{472C36A6-EBF9-4F16-BAEB-1A8E91FB2070}"/>
              </a:ext>
            </a:extLst>
          </p:cNvPr>
          <p:cNvSpPr>
            <a:spLocks noGrp="1"/>
          </p:cNvSpPr>
          <p:nvPr>
            <p:ph idx="1"/>
          </p:nvPr>
        </p:nvSpPr>
        <p:spPr/>
        <p:txBody>
          <a:bodyPr/>
          <a:lstStyle/>
          <a:p>
            <a:pPr marL="0" indent="0">
              <a:buClr>
                <a:srgbClr val="0072BC"/>
              </a:buClr>
              <a:buNone/>
            </a:pPr>
            <a:r>
              <a:rPr lang="en-US" sz="2400" dirty="0"/>
              <a:t>Two approaches to solve the problem:</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Parallel databases      </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MapReduce based systems          </a:t>
            </a:r>
          </a:p>
          <a:p>
            <a:pPr>
              <a:buFont typeface="Wingdings" panose="05000000000000000000" pitchFamily="2" charset="2"/>
              <a:buChar char="Ø"/>
            </a:pPr>
            <a:endParaRPr lang="en-US" sz="24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97C41A22-72C7-452A-9A6D-A59E12DC0211}"/>
              </a:ext>
            </a:extLst>
          </p:cNvPr>
          <p:cNvPicPr>
            <a:picLocks noChangeAspect="1"/>
          </p:cNvPicPr>
          <p:nvPr/>
        </p:nvPicPr>
        <p:blipFill>
          <a:blip r:embed="rId2"/>
          <a:stretch>
            <a:fillRect/>
          </a:stretch>
        </p:blipFill>
        <p:spPr>
          <a:xfrm>
            <a:off x="4240797" y="2933700"/>
            <a:ext cx="3710405" cy="990600"/>
          </a:xfrm>
          <a:prstGeom prst="rect">
            <a:avLst/>
          </a:prstGeom>
        </p:spPr>
      </p:pic>
      <p:pic>
        <p:nvPicPr>
          <p:cNvPr id="5" name="Picture 4">
            <a:extLst>
              <a:ext uri="{FF2B5EF4-FFF2-40B4-BE49-F238E27FC236}">
                <a16:creationId xmlns:a16="http://schemas.microsoft.com/office/drawing/2014/main" id="{DE338F96-6F9C-449C-81B0-6A301CDCCCB9}"/>
              </a:ext>
            </a:extLst>
          </p:cNvPr>
          <p:cNvPicPr>
            <a:picLocks noChangeAspect="1"/>
          </p:cNvPicPr>
          <p:nvPr/>
        </p:nvPicPr>
        <p:blipFill>
          <a:blip r:embed="rId3"/>
          <a:stretch>
            <a:fillRect/>
          </a:stretch>
        </p:blipFill>
        <p:spPr>
          <a:xfrm>
            <a:off x="4911047" y="4100975"/>
            <a:ext cx="2762524" cy="1614854"/>
          </a:xfrm>
          <a:prstGeom prst="rect">
            <a:avLst/>
          </a:prstGeom>
        </p:spPr>
      </p:pic>
    </p:spTree>
    <p:extLst>
      <p:ext uri="{BB962C8B-B14F-4D97-AF65-F5344CB8AC3E}">
        <p14:creationId xmlns:p14="http://schemas.microsoft.com/office/powerpoint/2010/main" val="1353802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F8B4-B8D1-4354-9CE0-67178CB79D3A}"/>
              </a:ext>
            </a:extLst>
          </p:cNvPr>
          <p:cNvSpPr>
            <a:spLocks noGrp="1"/>
          </p:cNvSpPr>
          <p:nvPr>
            <p:ph type="title"/>
          </p:nvPr>
        </p:nvSpPr>
        <p:spPr/>
        <p:txBody>
          <a:bodyPr/>
          <a:lstStyle/>
          <a:p>
            <a:r>
              <a:rPr lang="en-US" dirty="0">
                <a:solidFill>
                  <a:schemeClr val="tx1"/>
                </a:solidFill>
              </a:rPr>
              <a:t>References</a:t>
            </a:r>
          </a:p>
        </p:txBody>
      </p:sp>
      <p:sp>
        <p:nvSpPr>
          <p:cNvPr id="3" name="Content Placeholder 2">
            <a:extLst>
              <a:ext uri="{FF2B5EF4-FFF2-40B4-BE49-F238E27FC236}">
                <a16:creationId xmlns:a16="http://schemas.microsoft.com/office/drawing/2014/main" id="{D0FCB9BC-02AD-4108-9936-B274FA446048}"/>
              </a:ext>
            </a:extLst>
          </p:cNvPr>
          <p:cNvSpPr>
            <a:spLocks noGrp="1"/>
          </p:cNvSpPr>
          <p:nvPr>
            <p:ph idx="1"/>
          </p:nvPr>
        </p:nvSpPr>
        <p:spPr/>
        <p:txBody>
          <a:bodyPr/>
          <a:lstStyle/>
          <a:p>
            <a:pPr>
              <a:buFont typeface="Wingdings" panose="05000000000000000000" pitchFamily="2" charset="2"/>
              <a:buChar char="Ø"/>
            </a:pPr>
            <a:r>
              <a:rPr lang="en-US" sz="2400" dirty="0">
                <a:hlinkClick r:id="rId2"/>
              </a:rPr>
              <a:t>http://db.cs.yale.edu/hadoopdb/hadoopdb.pdf</a:t>
            </a:r>
            <a:endParaRPr lang="en-US" sz="2400" dirty="0"/>
          </a:p>
          <a:p>
            <a:pPr>
              <a:buFont typeface="Wingdings" panose="05000000000000000000" pitchFamily="2" charset="2"/>
              <a:buChar char="Ø"/>
            </a:pPr>
            <a:r>
              <a:rPr lang="en-US" sz="2400" dirty="0" err="1"/>
              <a:t>Youtube</a:t>
            </a:r>
            <a:endParaRPr lang="en-US" sz="24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85851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clipart&#10;&#10;Description generated with high confidence">
            <a:extLst>
              <a:ext uri="{FF2B5EF4-FFF2-40B4-BE49-F238E27FC236}">
                <a16:creationId xmlns:a16="http://schemas.microsoft.com/office/drawing/2014/main" id="{B1CBDAAD-B5B8-490D-B4C7-71641498E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701907"/>
            <a:ext cx="8596312" cy="2798799"/>
          </a:xfrm>
          <a:prstGeom prst="rect">
            <a:avLst/>
          </a:prstGeom>
        </p:spPr>
      </p:pic>
    </p:spTree>
    <p:extLst>
      <p:ext uri="{BB962C8B-B14F-4D97-AF65-F5344CB8AC3E}">
        <p14:creationId xmlns:p14="http://schemas.microsoft.com/office/powerpoint/2010/main" val="239794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ADA7-8244-4A7E-982F-6D855FB65739}"/>
              </a:ext>
            </a:extLst>
          </p:cNvPr>
          <p:cNvSpPr>
            <a:spLocks noGrp="1"/>
          </p:cNvSpPr>
          <p:nvPr>
            <p:ph type="title"/>
          </p:nvPr>
        </p:nvSpPr>
        <p:spPr/>
        <p:txBody>
          <a:bodyPr/>
          <a:lstStyle/>
          <a:p>
            <a:r>
              <a:rPr lang="en-US" dirty="0">
                <a:solidFill>
                  <a:schemeClr val="tx1"/>
                </a:solidFill>
              </a:rPr>
              <a:t>A New Breed of DBMS Systems</a:t>
            </a:r>
          </a:p>
        </p:txBody>
      </p:sp>
      <p:sp>
        <p:nvSpPr>
          <p:cNvPr id="3" name="Content Placeholder 2">
            <a:extLst>
              <a:ext uri="{FF2B5EF4-FFF2-40B4-BE49-F238E27FC236}">
                <a16:creationId xmlns:a16="http://schemas.microsoft.com/office/drawing/2014/main" id="{B1D2792C-101E-44A7-84D5-AB3838A335AE}"/>
              </a:ext>
            </a:extLst>
          </p:cNvPr>
          <p:cNvSpPr>
            <a:spLocks noGrp="1"/>
          </p:cNvSpPr>
          <p:nvPr>
            <p:ph idx="1"/>
          </p:nvPr>
        </p:nvSpPr>
        <p:spPr/>
        <p:txBody>
          <a:bodyPr/>
          <a:lstStyle/>
          <a:p>
            <a:pPr>
              <a:buFont typeface="Wingdings" panose="05000000000000000000" pitchFamily="2" charset="2"/>
              <a:buChar char="Ø"/>
            </a:pPr>
            <a:r>
              <a:rPr lang="en-US" sz="2400" dirty="0"/>
              <a:t>Most systems are being implemented on shared-nothing systems, as they are believed to scale the best</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Large scan operations, multidimensional aggregation, and star schema joins are easy to implement in a parallelized shared-nothing system</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1958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2290-CF94-4FD4-8A9D-AC26E6E7688A}"/>
              </a:ext>
            </a:extLst>
          </p:cNvPr>
          <p:cNvSpPr>
            <a:spLocks noGrp="1"/>
          </p:cNvSpPr>
          <p:nvPr>
            <p:ph type="title"/>
          </p:nvPr>
        </p:nvSpPr>
        <p:spPr>
          <a:xfrm>
            <a:off x="677334" y="609600"/>
            <a:ext cx="8596668" cy="785091"/>
          </a:xfrm>
        </p:spPr>
        <p:txBody>
          <a:bodyPr/>
          <a:lstStyle/>
          <a:p>
            <a:r>
              <a:rPr lang="en-US" dirty="0">
                <a:solidFill>
                  <a:schemeClr val="tx1"/>
                </a:solidFill>
              </a:rPr>
              <a:t>Shared nothing Architecture</a:t>
            </a:r>
          </a:p>
        </p:txBody>
      </p:sp>
      <p:sp>
        <p:nvSpPr>
          <p:cNvPr id="5" name="Content Placeholder 4">
            <a:extLst>
              <a:ext uri="{FF2B5EF4-FFF2-40B4-BE49-F238E27FC236}">
                <a16:creationId xmlns:a16="http://schemas.microsoft.com/office/drawing/2014/main" id="{85C4D9E6-1C32-4AB5-8425-898A8A24EBA1}"/>
              </a:ext>
            </a:extLst>
          </p:cNvPr>
          <p:cNvSpPr>
            <a:spLocks noGrp="1"/>
          </p:cNvSpPr>
          <p:nvPr>
            <p:ph idx="1"/>
          </p:nvPr>
        </p:nvSpPr>
        <p:spPr>
          <a:xfrm>
            <a:off x="677334" y="1644073"/>
            <a:ext cx="8596668" cy="4397289"/>
          </a:xfrm>
        </p:spPr>
        <p:txBody>
          <a:bodyPr/>
          <a:lstStyle/>
          <a:p>
            <a:pPr marL="0" indent="0">
              <a:buNone/>
            </a:pPr>
            <a:r>
              <a:rPr lang="en-US" sz="2400" dirty="0">
                <a:solidFill>
                  <a:schemeClr val="tx1"/>
                </a:solidFill>
              </a:rPr>
              <a:t>A collection of independent, possibly virtual, machines, each with </a:t>
            </a:r>
            <a:r>
              <a:rPr lang="en-US" sz="2400" i="1" dirty="0">
                <a:solidFill>
                  <a:schemeClr val="tx1"/>
                </a:solidFill>
              </a:rPr>
              <a:t>local</a:t>
            </a:r>
            <a:r>
              <a:rPr lang="en-US" sz="2400" dirty="0">
                <a:solidFill>
                  <a:schemeClr val="tx1"/>
                </a:solidFill>
              </a:rPr>
              <a:t> disk and </a:t>
            </a:r>
            <a:r>
              <a:rPr lang="en-US" sz="2400" i="1" dirty="0">
                <a:solidFill>
                  <a:schemeClr val="tx1"/>
                </a:solidFill>
              </a:rPr>
              <a:t>local</a:t>
            </a:r>
            <a:r>
              <a:rPr lang="en-US" sz="2400" dirty="0">
                <a:solidFill>
                  <a:schemeClr val="tx1"/>
                </a:solidFill>
              </a:rPr>
              <a:t> main memory, connected together on a high-speed network</a:t>
            </a:r>
          </a:p>
          <a:p>
            <a:endParaRPr lang="en-US" dirty="0">
              <a:solidFill>
                <a:schemeClr val="tx1"/>
              </a:solidFill>
            </a:endParaRPr>
          </a:p>
        </p:txBody>
      </p:sp>
      <p:pic>
        <p:nvPicPr>
          <p:cNvPr id="6" name="Content Placeholder 5">
            <a:extLst>
              <a:ext uri="{FF2B5EF4-FFF2-40B4-BE49-F238E27FC236}">
                <a16:creationId xmlns:a16="http://schemas.microsoft.com/office/drawing/2014/main" id="{B5F4F6B0-1AA7-4201-BC2D-B15D34671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366" y="2400824"/>
            <a:ext cx="4731033" cy="3723665"/>
          </a:xfrm>
          <a:prstGeom prst="rect">
            <a:avLst/>
          </a:prstGeom>
        </p:spPr>
      </p:pic>
    </p:spTree>
    <p:extLst>
      <p:ext uri="{BB962C8B-B14F-4D97-AF65-F5344CB8AC3E}">
        <p14:creationId xmlns:p14="http://schemas.microsoft.com/office/powerpoint/2010/main" val="302557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3CF4-2BC0-47FE-82DE-2FBDBDBA3BDE}"/>
              </a:ext>
            </a:extLst>
          </p:cNvPr>
          <p:cNvSpPr>
            <a:spLocks noGrp="1"/>
          </p:cNvSpPr>
          <p:nvPr>
            <p:ph type="title"/>
          </p:nvPr>
        </p:nvSpPr>
        <p:spPr>
          <a:xfrm>
            <a:off x="677334" y="609600"/>
            <a:ext cx="8596668" cy="966651"/>
          </a:xfrm>
        </p:spPr>
        <p:txBody>
          <a:bodyPr/>
          <a:lstStyle/>
          <a:p>
            <a:r>
              <a:rPr lang="en-US" dirty="0">
                <a:solidFill>
                  <a:schemeClr val="tx1"/>
                </a:solidFill>
              </a:rPr>
              <a:t>Parallel Databases</a:t>
            </a:r>
          </a:p>
        </p:txBody>
      </p:sp>
      <p:sp>
        <p:nvSpPr>
          <p:cNvPr id="3" name="Content Placeholder 2">
            <a:extLst>
              <a:ext uri="{FF2B5EF4-FFF2-40B4-BE49-F238E27FC236}">
                <a16:creationId xmlns:a16="http://schemas.microsoft.com/office/drawing/2014/main" id="{D50767CC-F6D6-4FD9-8159-507B525CDB63}"/>
              </a:ext>
            </a:extLst>
          </p:cNvPr>
          <p:cNvSpPr>
            <a:spLocks noGrp="1"/>
          </p:cNvSpPr>
          <p:nvPr>
            <p:ph idx="1"/>
          </p:nvPr>
        </p:nvSpPr>
        <p:spPr>
          <a:xfrm>
            <a:off x="677334" y="1741715"/>
            <a:ext cx="8596668" cy="4299648"/>
          </a:xfrm>
        </p:spPr>
        <p:txBody>
          <a:bodyPr>
            <a:normAutofit/>
          </a:bodyPr>
          <a:lstStyle/>
          <a:p>
            <a:pPr>
              <a:buFont typeface="Wingdings" panose="05000000000000000000" pitchFamily="2" charset="2"/>
              <a:buChar char="Ø"/>
            </a:pPr>
            <a:r>
              <a:rPr lang="en-US" sz="2400" dirty="0"/>
              <a:t>Scale very well in tens of nodes (near linear is not uncommon)</a:t>
            </a:r>
          </a:p>
          <a:p>
            <a:pPr>
              <a:buFont typeface="Wingdings" panose="05000000000000000000" pitchFamily="2" charset="2"/>
              <a:buChar char="Ø"/>
            </a:pPr>
            <a:r>
              <a:rPr lang="en-US" sz="2400" dirty="0"/>
              <a:t>Few exist in the hundreds range</a:t>
            </a:r>
          </a:p>
          <a:p>
            <a:pPr>
              <a:buFont typeface="Wingdings" panose="05000000000000000000" pitchFamily="2" charset="2"/>
              <a:buChar char="Ø"/>
            </a:pPr>
            <a:r>
              <a:rPr lang="en-US" sz="2400" dirty="0"/>
              <a:t>None exist that range in the thousands </a:t>
            </a:r>
          </a:p>
          <a:p>
            <a:pPr marL="0" indent="0">
              <a:buNone/>
            </a:pPr>
            <a:r>
              <a:rPr lang="en-US" sz="2400" dirty="0"/>
              <a:t> One main reason is due to failure rate</a:t>
            </a:r>
          </a:p>
          <a:p>
            <a:pPr marL="0" indent="0">
              <a:buNone/>
            </a:pPr>
            <a:r>
              <a:rPr lang="en-US" sz="2400" dirty="0"/>
              <a:t>   Parallel databases are built assuming failure is rare</a:t>
            </a:r>
          </a:p>
          <a:p>
            <a:pPr marL="0" indent="0">
              <a:buNone/>
            </a:pPr>
            <a:r>
              <a:rPr lang="en-US" sz="2400" dirty="0"/>
              <a:t> Second – They assume that hardware is homogenous</a:t>
            </a:r>
          </a:p>
          <a:p>
            <a:pPr marL="0" indent="0">
              <a:buNone/>
            </a:pPr>
            <a:r>
              <a:rPr lang="en-US" sz="2400" dirty="0"/>
              <a:t> Third – Few applications exists that need more than a few dozen nodes</a:t>
            </a:r>
          </a:p>
          <a:p>
            <a:pPr marL="0" indent="0">
              <a:buNone/>
            </a:pPr>
            <a:endParaRPr lang="en-US" sz="24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1923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A8C7-0F12-4D63-95E5-AD71F801A66E}"/>
              </a:ext>
            </a:extLst>
          </p:cNvPr>
          <p:cNvSpPr>
            <a:spLocks noGrp="1"/>
          </p:cNvSpPr>
          <p:nvPr>
            <p:ph type="title"/>
          </p:nvPr>
        </p:nvSpPr>
        <p:spPr>
          <a:xfrm>
            <a:off x="677334" y="609600"/>
            <a:ext cx="8596668" cy="757382"/>
          </a:xfrm>
        </p:spPr>
        <p:txBody>
          <a:bodyPr/>
          <a:lstStyle/>
          <a:p>
            <a:r>
              <a:rPr lang="en-US" dirty="0">
                <a:solidFill>
                  <a:schemeClr val="tx1"/>
                </a:solidFill>
              </a:rPr>
              <a:t>Map Reduce</a:t>
            </a:r>
          </a:p>
        </p:txBody>
      </p:sp>
      <p:sp>
        <p:nvSpPr>
          <p:cNvPr id="3" name="Content Placeholder 2">
            <a:extLst>
              <a:ext uri="{FF2B5EF4-FFF2-40B4-BE49-F238E27FC236}">
                <a16:creationId xmlns:a16="http://schemas.microsoft.com/office/drawing/2014/main" id="{4792DEB0-F54A-43E3-A7D3-84ECAEC349E9}"/>
              </a:ext>
            </a:extLst>
          </p:cNvPr>
          <p:cNvSpPr>
            <a:spLocks noGrp="1"/>
          </p:cNvSpPr>
          <p:nvPr>
            <p:ph idx="1"/>
          </p:nvPr>
        </p:nvSpPr>
        <p:spPr>
          <a:xfrm>
            <a:off x="677334" y="1579419"/>
            <a:ext cx="8596668" cy="4461944"/>
          </a:xfrm>
        </p:spPr>
        <p:txBody>
          <a:bodyPr>
            <a:normAutofit fontScale="92500" lnSpcReduction="20000"/>
          </a:bodyPr>
          <a:lstStyle/>
          <a:p>
            <a:pPr>
              <a:buFont typeface="Wingdings" panose="05000000000000000000" pitchFamily="2" charset="2"/>
              <a:buChar char="Ø"/>
            </a:pPr>
            <a:r>
              <a:rPr lang="en-US" sz="2400" dirty="0"/>
              <a:t>MapReduce (or one of its open source versions such as Hadoop) can operate easily on thousands of nodes, and can do so quite successfully, and can be obtained for less money than a parallel database</a:t>
            </a:r>
          </a:p>
          <a:p>
            <a:pPr>
              <a:buFont typeface="Wingdings" panose="05000000000000000000" pitchFamily="2" charset="2"/>
              <a:buChar char="Ø"/>
            </a:pPr>
            <a:r>
              <a:rPr lang="en-US" sz="2400" dirty="0"/>
              <a:t>MapReduce can even process structured data like parallel databases can</a:t>
            </a:r>
          </a:p>
          <a:p>
            <a:pPr>
              <a:buFont typeface="Wingdings" panose="05000000000000000000" pitchFamily="2" charset="2"/>
              <a:buChar char="Ø"/>
            </a:pPr>
            <a:r>
              <a:rPr lang="en-US" sz="2400" dirty="0"/>
              <a:t>Unfortunately, MapReduce is an order of magnitude slower at process structured data than parallel databases</a:t>
            </a:r>
          </a:p>
          <a:p>
            <a:pPr marL="0" indent="0">
              <a:buNone/>
            </a:pPr>
            <a:r>
              <a:rPr lang="en-US" sz="2400" dirty="0"/>
              <a:t>     - Caused by the fact that MapReduce does not use indexing and databases will to reduce search time (D. DeWitt and M. </a:t>
            </a:r>
            <a:r>
              <a:rPr lang="en-US" sz="2400" dirty="0" err="1"/>
              <a:t>Stonebraker</a:t>
            </a:r>
            <a:r>
              <a:rPr lang="en-US" sz="2400" dirty="0"/>
              <a:t>. MapReduce: A major step backwards. </a:t>
            </a:r>
            <a:r>
              <a:rPr lang="en-US" sz="2400" dirty="0" err="1"/>
              <a:t>DatabaseColumn</a:t>
            </a:r>
            <a:r>
              <a:rPr lang="en-US" sz="2400" dirty="0"/>
              <a:t> Blog)</a:t>
            </a:r>
          </a:p>
          <a:p>
            <a:pPr marL="0" indent="0">
              <a:buNone/>
            </a:pPr>
            <a:r>
              <a:rPr lang="en-US" sz="2400" dirty="0"/>
              <a:t>     - MapReduce also lacks many other features that databases have, such as bulk loading, views, and integrity constraints</a:t>
            </a:r>
          </a:p>
          <a:p>
            <a:pPr marL="0" indent="0">
              <a:buNone/>
            </a:pPr>
            <a:endParaRPr lang="en-US" dirty="0"/>
          </a:p>
        </p:txBody>
      </p:sp>
    </p:spTree>
    <p:extLst>
      <p:ext uri="{BB962C8B-B14F-4D97-AF65-F5344CB8AC3E}">
        <p14:creationId xmlns:p14="http://schemas.microsoft.com/office/powerpoint/2010/main" val="271685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9084-FEA1-4F71-9B3F-265242E99AE2}"/>
              </a:ext>
            </a:extLst>
          </p:cNvPr>
          <p:cNvSpPr>
            <a:spLocks noGrp="1"/>
          </p:cNvSpPr>
          <p:nvPr>
            <p:ph type="title"/>
          </p:nvPr>
        </p:nvSpPr>
        <p:spPr>
          <a:xfrm>
            <a:off x="677334" y="609600"/>
            <a:ext cx="8596668" cy="895927"/>
          </a:xfrm>
        </p:spPr>
        <p:txBody>
          <a:bodyPr/>
          <a:lstStyle/>
          <a:p>
            <a:r>
              <a:rPr lang="en-US" dirty="0">
                <a:solidFill>
                  <a:schemeClr val="tx1"/>
                </a:solidFill>
                <a:latin typeface="Times New Roman" panose="02020603050405020304" pitchFamily="18" charset="0"/>
                <a:cs typeface="Times New Roman" panose="02020603050405020304" pitchFamily="18" charset="0"/>
              </a:rPr>
              <a:t>Desired Properties for Data Analysis</a:t>
            </a:r>
          </a:p>
        </p:txBody>
      </p:sp>
      <p:sp>
        <p:nvSpPr>
          <p:cNvPr id="3" name="Content Placeholder 2">
            <a:extLst>
              <a:ext uri="{FF2B5EF4-FFF2-40B4-BE49-F238E27FC236}">
                <a16:creationId xmlns:a16="http://schemas.microsoft.com/office/drawing/2014/main" id="{179CAFFB-81A9-4BC9-BB69-2330A3DAA06E}"/>
              </a:ext>
            </a:extLst>
          </p:cNvPr>
          <p:cNvSpPr>
            <a:spLocks noGrp="1"/>
          </p:cNvSpPr>
          <p:nvPr>
            <p:ph idx="1"/>
          </p:nvPr>
        </p:nvSpPr>
        <p:spPr>
          <a:xfrm>
            <a:off x="677334" y="1505527"/>
            <a:ext cx="8596668" cy="4535835"/>
          </a:xfrm>
        </p:spPr>
        <p:txBody>
          <a:bodyPr>
            <a:normAutofit/>
          </a:bodyPr>
          <a:lstStyle/>
          <a:p>
            <a:pPr>
              <a:buFont typeface="Wingdings" panose="05000000000000000000" pitchFamily="2" charset="2"/>
              <a:buChar char="Ø"/>
            </a:pPr>
            <a:r>
              <a:rPr lang="en-US" sz="2400" dirty="0"/>
              <a:t>Performance – Computing the results of a query faster</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Fault Tolerance – Rescheduling parts of query execution in the case of node failures </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Ability to run in heterogenous environment – Getting the same performance from all machines is difficult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Flexible query interface – Should support ODBC/JDBC and user defined functions</a:t>
            </a:r>
          </a:p>
        </p:txBody>
      </p:sp>
    </p:spTree>
    <p:extLst>
      <p:ext uri="{BB962C8B-B14F-4D97-AF65-F5344CB8AC3E}">
        <p14:creationId xmlns:p14="http://schemas.microsoft.com/office/powerpoint/2010/main" val="1800119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866</TotalTime>
  <Words>1657</Words>
  <Application>Microsoft Office PowerPoint</Application>
  <PresentationFormat>Widescreen</PresentationFormat>
  <Paragraphs>260</Paragraphs>
  <Slides>41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Times New Roman</vt:lpstr>
      <vt:lpstr>Trebuchet MS</vt:lpstr>
      <vt:lpstr>Wingdings</vt:lpstr>
      <vt:lpstr>Wingdings 3</vt:lpstr>
      <vt:lpstr>Facet</vt:lpstr>
      <vt:lpstr>HadoopDB: An Architectural Hybrid of MapReduce and DBMS Technologies for Analytical Workloads</vt:lpstr>
      <vt:lpstr>Introduction</vt:lpstr>
      <vt:lpstr>Data is exploding</vt:lpstr>
      <vt:lpstr>Background and Shortfalls</vt:lpstr>
      <vt:lpstr>A New Breed of DBMS Systems</vt:lpstr>
      <vt:lpstr>Shared nothing Architecture</vt:lpstr>
      <vt:lpstr>Parallel Databases</vt:lpstr>
      <vt:lpstr>Map Reduce</vt:lpstr>
      <vt:lpstr>Desired Properties for Data Analysis</vt:lpstr>
      <vt:lpstr>Parallel DBMS (Massively ParalleProcessing)</vt:lpstr>
      <vt:lpstr>Parallel DBMS</vt:lpstr>
      <vt:lpstr>Map Reduce</vt:lpstr>
      <vt:lpstr>Map Reduce</vt:lpstr>
      <vt:lpstr>Map Reduce</vt:lpstr>
      <vt:lpstr>HadoopDB Inspiration is to combine the two!</vt:lpstr>
      <vt:lpstr>Basic Design Idea</vt:lpstr>
      <vt:lpstr>Achievement of Properties </vt:lpstr>
      <vt:lpstr>Hadoop Recap</vt:lpstr>
      <vt:lpstr>HadoopDB Architecture</vt:lpstr>
      <vt:lpstr>HadoopDB Components</vt:lpstr>
      <vt:lpstr>Database Connector</vt:lpstr>
      <vt:lpstr>Catalog</vt:lpstr>
      <vt:lpstr>Data Loader</vt:lpstr>
      <vt:lpstr>Data Loader</vt:lpstr>
      <vt:lpstr>SMS Planner</vt:lpstr>
      <vt:lpstr>SMS Planner</vt:lpstr>
      <vt:lpstr>SMS Planner</vt:lpstr>
      <vt:lpstr>PowerPoint Presentation</vt:lpstr>
      <vt:lpstr>SMS Planner</vt:lpstr>
      <vt:lpstr>SMS Planner</vt:lpstr>
      <vt:lpstr>Summary</vt:lpstr>
      <vt:lpstr>Comparsion </vt:lpstr>
      <vt:lpstr>BenchMarks</vt:lpstr>
      <vt:lpstr>Hardware Configuration</vt:lpstr>
      <vt:lpstr>BenchMarked Systems</vt:lpstr>
      <vt:lpstr>Contd..</vt:lpstr>
      <vt:lpstr>Contd..</vt:lpstr>
      <vt:lpstr>Grep Task </vt:lpstr>
      <vt:lpstr>Conclusions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HadoopDB: An Architectural Hybrid of MapReduce and DBMS Technologies for Analytical Workloads</dc:title>
  <dc:creator>sharathk91@gmail.com</dc:creator>
  <cp:lastModifiedBy>Jyoshi, Harish Chandra (UMKC-Student)</cp:lastModifiedBy>
  <cp:revision>247</cp:revision>
  <dcterms:created xsi:type="dcterms:W3CDTF">2018-04-03T00:38:52Z</dcterms:created>
  <dcterms:modified xsi:type="dcterms:W3CDTF">2018-04-04T05:03:20Z</dcterms:modified>
</cp:coreProperties>
</file>