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Cabin"/>
      <p:regular r:id="rId54"/>
      <p:bold r:id="rId55"/>
      <p:italic r:id="rId56"/>
      <p:boldItalic r:id="rId57"/>
    </p:embeddedFont>
    <p:embeddedFont>
      <p:font typeface="Alfa Slab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2668FB-229C-4914-B440-17276F16BE30}">
  <a:tblStyle styleId="{E82668FB-229C-4914-B440-17276F16B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Cabin-bold.fntdata"/><Relationship Id="rId10" Type="http://schemas.openxmlformats.org/officeDocument/2006/relationships/slide" Target="slides/slide4.xml"/><Relationship Id="rId54" Type="http://schemas.openxmlformats.org/officeDocument/2006/relationships/font" Target="fonts/Cabin-regular.fntdata"/><Relationship Id="rId13" Type="http://schemas.openxmlformats.org/officeDocument/2006/relationships/slide" Target="slides/slide7.xml"/><Relationship Id="rId57" Type="http://schemas.openxmlformats.org/officeDocument/2006/relationships/font" Target="fonts/Cabin-boldItalic.fntdata"/><Relationship Id="rId12" Type="http://schemas.openxmlformats.org/officeDocument/2006/relationships/slide" Target="slides/slide6.xml"/><Relationship Id="rId56" Type="http://schemas.openxmlformats.org/officeDocument/2006/relationships/font" Target="fonts/Cabin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AlfaSlab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at top web properties trying to make their product better. 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drives decision in these organizations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They have massive, un-indexable datasets to work with.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they want to do ad-hoc analysis on them.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Map-reduce over a parallel cluster solves the problem quite efficiently. 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Takes advantage of the massive parallelism inherent in the data analysis problem.</a:t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552450" y="2231029"/>
            <a:ext cx="6261100" cy="1539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104900" y="4069716"/>
            <a:ext cx="5156200" cy="18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68300" y="1675766"/>
            <a:ext cx="6629400" cy="4739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81863" y="4615004"/>
            <a:ext cx="6261100" cy="1426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81863" y="3043975"/>
            <a:ext cx="6261100" cy="1571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68300" y="1675766"/>
            <a:ext cx="3253317" cy="4739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744383" y="1675766"/>
            <a:ext cx="3253317" cy="4739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68300" y="1607606"/>
            <a:ext cx="3254596" cy="6699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368300" y="2277578"/>
            <a:ext cx="3254596" cy="41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3741827" y="1607606"/>
            <a:ext cx="3255874" cy="6699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3741827" y="2277578"/>
            <a:ext cx="3255874" cy="41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68301" y="285944"/>
            <a:ext cx="2423363" cy="1216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879901" y="285944"/>
            <a:ext cx="4117799" cy="61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368301" y="1502869"/>
            <a:ext cx="2423363" cy="49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43788" y="5027295"/>
            <a:ext cx="4419600" cy="593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1443788" y="641711"/>
            <a:ext cx="4419600" cy="4309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443788" y="5620795"/>
            <a:ext cx="4419600" cy="842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1313156" y="730911"/>
            <a:ext cx="4739689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1891502" y="3851165"/>
            <a:ext cx="8555046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-1484582" y="2255199"/>
            <a:ext cx="8555046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68300" y="287608"/>
            <a:ext cx="66294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68300" y="1675766"/>
            <a:ext cx="6629400" cy="4739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68300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16717" y="6656513"/>
            <a:ext cx="2332567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278967" y="6656513"/>
            <a:ext cx="1718733" cy="382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235875" y="324550"/>
            <a:ext cx="85206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Pig Latin - Not so Foreign Language</a:t>
            </a:r>
            <a:endParaRPr sz="4000"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83300" y="1705300"/>
            <a:ext cx="8520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Christopher Olston, Benjamin Reed, Utkarsh Srivastava, 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Ravi Kumar, Andrew Tomkins (Yahoo! Research)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</a:t>
            </a:r>
            <a:endParaRPr sz="11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5029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Presented By :</a:t>
            </a:r>
            <a:endParaRPr sz="2200">
              <a:solidFill>
                <a:schemeClr val="accent3"/>
              </a:solidFill>
            </a:endParaRPr>
          </a:p>
          <a:p>
            <a:pPr indent="457200" lvl="0" marL="5029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Khushbu Kolhe</a:t>
            </a:r>
            <a:endParaRPr sz="2000">
              <a:solidFill>
                <a:srgbClr val="000000"/>
              </a:solidFill>
            </a:endParaRPr>
          </a:p>
          <a:p>
            <a:pPr indent="457200" lvl="0" marL="5029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Lakshmi Chamala</a:t>
            </a:r>
            <a:endParaRPr sz="2000">
              <a:solidFill>
                <a:srgbClr val="000000"/>
              </a:solidFill>
            </a:endParaRPr>
          </a:p>
          <a:p>
            <a:pPr indent="457200" lvl="0" marL="5029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Gulnoza Khakimova</a:t>
            </a:r>
            <a:endParaRPr sz="2000">
              <a:solidFill>
                <a:srgbClr val="000000"/>
              </a:solidFill>
            </a:endParaRPr>
          </a:p>
          <a:p>
            <a:pPr indent="457200" lvl="0" marL="5029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Dileep Kumar Durgam</a:t>
            </a:r>
            <a:endParaRPr sz="2000">
              <a:solidFill>
                <a:srgbClr val="000000"/>
              </a:solidFill>
            </a:endParaRPr>
          </a:p>
          <a:p>
            <a:pPr indent="0" lvl="0" marL="0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11700" y="744575"/>
            <a:ext cx="8520600" cy="5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Quick start and interoperability</a:t>
            </a:r>
            <a:endParaRPr/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311700" y="1554175"/>
            <a:ext cx="85206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I/O is greatly simplified in pig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Designed to support ad-hoc data analysis.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Why RDBMS have stringent requirements?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 enable transactional consistency guarantees.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 enable efficient point lookup (using physical indexes).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 enable data curation on behalf of the user.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 enable other users figuring out what the data is, by studying the schema.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u="sng">
                <a:solidFill>
                  <a:srgbClr val="000000"/>
                </a:solidFill>
              </a:rPr>
              <a:t>https://www.slideshare.net/michiard/pig-48345690</a:t>
            </a:r>
            <a:endParaRPr sz="2500" u="sng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41650" y="1604700"/>
            <a:ext cx="86607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pig so flexible?</a:t>
            </a:r>
            <a:endParaRPr sz="3000"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8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•Supports read-only workloads.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8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•Supports scan-only workloads.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8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•No need for transactions nor indexes.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8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•Schemas are optional.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curation is not required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Very,often pig is used for AD-HOC data analysis.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temporary data sets and then throw them out!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Curation is an overkill…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3000"/>
              <a:t> Why Schemas are optional</a:t>
            </a:r>
            <a:endParaRPr b="1" sz="3000"/>
          </a:p>
          <a:p>
            <a:pPr indent="-342900" lvl="0" marL="457200" rtl="0">
              <a:lnSpc>
                <a:spcPct val="89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apply one on the fly, at runtime or not at all.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refer to fields using positional notation.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89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E.g.,  good_urls =  FILTER urls  BY $2 &gt; 0.2;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Nested data model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for programmers to think about nested data structures.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Capture information of each pig in a collection of pig farms.(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 </a:t>
            </a:r>
            <a:r>
              <a:rPr i="1" lang="en">
                <a:solidFill>
                  <a:srgbClr val="000000"/>
                </a:solidFill>
              </a:rPr>
              <a:t>Map&lt;pigFarmId,Set&lt;pig&gt;&gt;</a:t>
            </a:r>
            <a:endParaRPr i="1"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000000"/>
                </a:solidFill>
              </a:rPr>
              <a:t>  (Map&lt;documentid,set&lt;positions&gt;&gt; for each term.</a:t>
            </a:r>
            <a:endParaRPr i="1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30875" y="4450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 </a:t>
            </a:r>
            <a:r>
              <a:rPr b="1" lang="en" sz="3000"/>
              <a:t>Nested data model</a:t>
            </a:r>
            <a:endParaRPr b="1" sz="30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•Instead,RDBMS</a:t>
            </a:r>
            <a:r>
              <a:rPr lang="en">
                <a:solidFill>
                  <a:srgbClr val="000000"/>
                </a:solidFill>
              </a:rPr>
              <a:t>, allows only flat tables… 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•Only automatic fields as columns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•Require normalization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Ex:From the above example creating two tables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	term_info:  (termid, termstring,……)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	position_info:  (termid,documentid,position)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•occurrence inf obtained by joining on termid, and grouping on termid,documentid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	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Nested data model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Latin offers a flexible, fully nested data model and allows complex, non-atomic data types as field or table.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E.g., Set, Map,Tuple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reasons for having a nested data model: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1.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closer to how programmers think and thus, much more natural to them than normalization.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programmers to easily write a rich set of user-defined functions.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Nested data model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Data is often stored on disk in an inherently nested fashion.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Ex: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crawler might output for each url, the set of outlinks from that url.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 nested data model allows to have a  algebraic language!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Ex:Each tuple output by group has a one non-atomic field,a nested set of tuples from the    same group.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5.Nested data makes life easier when writing user defined functions.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Nested data model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processing is often predominant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users may be interested in processing natural language stemming of a search term or, tagging urls as spam.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commands of pig latin can be customized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Grouping, filtering, joining, per-tuple processing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Udf's supports the nested data model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 and output can be non atomic.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UDFs as First-Class Citizens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Assume we want to find for each category,the top 10 urls according to pagemark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groups = GROUP urls BY category;</a:t>
            </a:r>
            <a:endParaRPr i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output = FOREACH groups GENERATE category, </a:t>
            </a:r>
            <a:endParaRPr i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top10(urls);</a:t>
            </a:r>
            <a:endParaRPr i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top10() is a UDF that accepts a set of URLs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outputs a set containing the top 10 URLs by pagerank for that group.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output contains non-atomic fields: there is a tuple for each category, and one of the fields is the set of top 10 URLs.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UDFs as First-Class Citizens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UDFS can be used in all pig latin constructs.</a:t>
            </a:r>
            <a:endParaRPr/>
          </a:p>
          <a:p>
            <a:pPr indent="0" lvl="0" marL="0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notes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UDFs can be written in Java,python and javascript.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With streaming,we can use also c/c++,python,......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77600" y="1140950"/>
            <a:ext cx="84546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Internet Companies need huge amount of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Need to add ad-hoc analysis of extremely large datasets because innovation depends on able to analyse terabytes of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Analysis of this data is the innermost loop of the product improvement cycle.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Analyst are skilled programmers.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sheer size of these data sets dictates that it be stored and processed on highly parallel systems  eg . Teradata , Oracle RAC , Netezza which provide SQL query interface and hides the complexity of the system.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Such products are very expensive at the web scale.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Besides, d</a:t>
            </a:r>
            <a:r>
              <a:rPr lang="en">
                <a:solidFill>
                  <a:srgbClr val="000000"/>
                </a:solidFill>
              </a:rPr>
              <a:t>eclarative style is uncomfortable for procedural programmers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Handling parallel execution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Pig and pig latin are geared towards parallel processing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          of course, the underlying execution engine is map reducing.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Pig latin primitives are chosen such that they can be easily parallelized.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Other primitives that do not lend themselves to efficient parallel evaluation have been deliberately excluded.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They can still be carried out by UDFs. The user is then responsible for how efficient his programs are and whether they will be parallelized.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Users may specify </a:t>
            </a:r>
            <a:r>
              <a:rPr lang="en" sz="1600">
                <a:solidFill>
                  <a:srgbClr val="000000"/>
                </a:solidFill>
              </a:rPr>
              <a:t>parallelization</a:t>
            </a:r>
            <a:r>
              <a:rPr lang="en" sz="1600">
                <a:solidFill>
                  <a:srgbClr val="000000"/>
                </a:solidFill>
              </a:rPr>
              <a:t> parameters at run time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Q1: Can u specify the no:of maps?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      Q2: Can u specify the no:of reducers?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Debugging environment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a data processing program right usually takes many iterations. With web-scale data, a single iteration can take many minutes or hours.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usual run-debug-run cycle can be very slow and inefficient.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Pig comes with a novel interactive debugging environment that generates concise example data tables illustrating the output of each step of the user's program.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step by step procedure helps in detecting the errors early(in first step),and also in pinpointing the step that has errors.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Important Features of PIG </a:t>
            </a:r>
            <a:endParaRPr sz="3000"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•First most important feature is Nested Data Model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•Second most important feature is Dataflow language.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Atom</a:t>
            </a:r>
            <a:r>
              <a:rPr lang="en"/>
              <a:t> - contains a simple atomic value such as a string or number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Tuple </a:t>
            </a:r>
            <a:r>
              <a:rPr lang="en"/>
              <a:t>- sequence of fields, each of them can be any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Bag </a:t>
            </a:r>
            <a:r>
              <a:rPr lang="en"/>
              <a:t>- collection of tuples with possible duplicates, schema is flexible and tuples can be nested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Map </a:t>
            </a:r>
            <a:r>
              <a:rPr lang="en"/>
              <a:t>- collection of data items, each item has a key, which needs to be data atom and constituent data item’s schema is flexible </a:t>
            </a:r>
            <a:endParaRPr/>
          </a:p>
        </p:txBody>
      </p:sp>
      <p:graphicFrame>
        <p:nvGraphicFramePr>
          <p:cNvPr id="298" name="Shape 298"/>
          <p:cNvGraphicFramePr/>
          <p:nvPr/>
        </p:nvGraphicFramePr>
        <p:xfrm>
          <a:off x="952500" y="32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{E82668FB-229C-4914-B440-17276F16BE30}</a:tableStyleId>
              </a:tblPr>
              <a:tblGrid>
                <a:gridCol w="817000"/>
                <a:gridCol w="1459875"/>
                <a:gridCol w="2443250"/>
                <a:gridCol w="2518875"/>
              </a:tblGrid>
              <a:tr h="495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Tuple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34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‘alice’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(‘alice’,’laker’)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( ‘alice’ , ’lakers’ )             }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 (‘alice’,  (‘iPod’, ‘apple’) )  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{ (‘lakers’) }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‘Fan of’ -&gt;  { (‘iPod’)   }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‘Age’     -&gt;    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Table 1 shows the </a:t>
            </a:r>
            <a:r>
              <a:rPr lang="en"/>
              <a:t>expression</a:t>
            </a:r>
            <a:r>
              <a:rPr lang="en"/>
              <a:t> type in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Pig Latin and how they operate. Data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is flexible and allows arbitrary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nesting. </a:t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00" y="1152475"/>
            <a:ext cx="4613600" cy="3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Specifying Input Data: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step is to specify input data file and how it is converted to Pig’s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data model.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 contains a sequence of tuples, i.e., a bag.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Load </a:t>
            </a:r>
            <a:r>
              <a:rPr lang="en"/>
              <a:t>command is used to perform this step.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queries = LOAD ‘query_log.txt’ USING myLoad()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AS (userId, queryString, timeStamp) </a:t>
            </a:r>
            <a:endParaRPr b="1"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Specifying Input Data: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 of </a:t>
            </a:r>
            <a:r>
              <a:rPr b="1" lang="en"/>
              <a:t>LOAD </a:t>
            </a:r>
            <a:r>
              <a:rPr lang="en"/>
              <a:t>command is a </a:t>
            </a:r>
            <a:r>
              <a:rPr i="1" lang="en"/>
              <a:t>handle</a:t>
            </a:r>
            <a:r>
              <a:rPr lang="en"/>
              <a:t> to a bag which is assigned to         a variable </a:t>
            </a:r>
            <a:r>
              <a:rPr lang="en"/>
              <a:t>further it can be used as an input.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handles in Pig is only </a:t>
            </a:r>
            <a:r>
              <a:rPr i="1" lang="en"/>
              <a:t>logical </a:t>
            </a:r>
            <a:r>
              <a:rPr lang="en"/>
              <a:t>- </a:t>
            </a:r>
            <a:r>
              <a:rPr b="1" lang="en"/>
              <a:t>LOAD </a:t>
            </a:r>
            <a:r>
              <a:rPr lang="en"/>
              <a:t>command only specifies in input file and how it should be read.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not read and no processing is done until user asks for output (</a:t>
            </a:r>
            <a:r>
              <a:rPr i="1" lang="en"/>
              <a:t>STORE</a:t>
            </a:r>
            <a:r>
              <a:rPr lang="en"/>
              <a:t> command)</a:t>
            </a:r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Per-tuple processing: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FOREACH </a:t>
            </a:r>
            <a:r>
              <a:rPr lang="en"/>
              <a:t>is command which is used to apply some operation on each      tuple of data set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/>
              <a:t>expended_query = FOREACH query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GENERATE userId, expandQuery (queryString) ;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Semantics of </a:t>
            </a:r>
            <a:r>
              <a:rPr b="1" lang="en"/>
              <a:t>FOREACH </a:t>
            </a:r>
            <a:r>
              <a:rPr lang="en"/>
              <a:t>command are such that there can be no dependence between the processing of different tuples of the input, which permits efficient parallel implementation.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Flatten </a:t>
            </a:r>
            <a:r>
              <a:rPr lang="en"/>
              <a:t>expression type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Flattening is used when we want to eliminate nesting in data, query string into separate tuples.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expended_query = FOREACH query GENERATE userId,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                         FLATTEN (expandQuery (queryString)) ;</a:t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60701" cy="2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Discarding Unwanted Data: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FILTER </a:t>
            </a:r>
            <a:r>
              <a:rPr lang="en"/>
              <a:t>is used to discard unwanted data.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Real_query = FILTER queries BY userid neq ‘bot’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</a:t>
            </a:r>
            <a:r>
              <a:rPr lang="en"/>
              <a:t>arbitrary</a:t>
            </a:r>
            <a:r>
              <a:rPr lang="en"/>
              <a:t> </a:t>
            </a:r>
            <a:r>
              <a:rPr lang="en"/>
              <a:t>expressions</a:t>
            </a:r>
            <a:r>
              <a:rPr lang="en"/>
              <a:t> are allowed, we can use UDFs while filtering.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Real_query = FILTER queries BY NOT isBot (userid)</a:t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reduce.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Solution would be map- reduce.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Map : Performs the group by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: Performs the aggregation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are two high level declarative primitives which enables parallel processing over a cluster of machines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Appealing to programmers because the code can be written in any language of choice without worrying about parallelism.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897564"/>
            <a:ext cx="539115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unuah571ylv3.cloudfront.net/wp-content/uploads/2014/05/hive-pig.png" id="350" name="Shape 350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573281" y="0"/>
            <a:ext cx="1291339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421375" y="3512825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26761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546100" y="942975"/>
            <a:ext cx="85979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COGROUP</a:t>
            </a:r>
            <a:endParaRPr/>
          </a:p>
          <a:p>
            <a:pPr indent="0" lvl="0" marL="0" marR="0" rtl="0" algn="l">
              <a:lnSpc>
                <a:spcPct val="118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8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812800" y="1238250"/>
            <a:ext cx="83312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6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45" u="none" cap="none" strike="noStrike">
                <a:solidFill>
                  <a:srgbClr val="9FB8C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 Group two datasets together by a common attribute</a:t>
            </a:r>
            <a:br>
              <a:rPr b="0" i="0" lang="en" sz="227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745" u="none" cap="none" strike="noStrike">
                <a:solidFill>
                  <a:srgbClr val="9FB8C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 Groups data into nested bags</a:t>
            </a:r>
            <a:endParaRPr/>
          </a:p>
          <a:p>
            <a:pPr indent="0" lvl="0" marL="0" marR="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079500" y="1971675"/>
            <a:ext cx="80645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grouped_data = COGROUP results BY queryString,</a:t>
            </a:r>
            <a:b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revenue BY queryString;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698500" y="4800600"/>
            <a:ext cx="84455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unuah571ylv3.cloudfront.net/wp-content/uploads/2014/05/hive-pig.png" id="362" name="Shape 362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668344" y="43460"/>
            <a:ext cx="1255653" cy="147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843558"/>
            <a:ext cx="7162800" cy="3746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unuah571ylv3.cloudfront.net/wp-content/uploads/2014/05/hive-pig.png" id="369" name="Shape 369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482984" y="195487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88" y="897564"/>
            <a:ext cx="475297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unuah571ylv3.cloudfront.net/wp-content/uploads/2014/05/hive-pig.png" id="376" name="Shape 376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482984" y="195487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36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546100" y="457200"/>
            <a:ext cx="85979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546100" y="928688"/>
            <a:ext cx="85979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Why COGROUP and not JOIN?</a:t>
            </a:r>
            <a:endParaRPr/>
          </a:p>
          <a:p>
            <a:pPr indent="0" lvl="0" marL="0" marR="0" rtl="0" algn="l">
              <a:lnSpc>
                <a:spcPct val="1161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7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850900" y="1314450"/>
            <a:ext cx="8293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url_revenues =</a:t>
            </a:r>
            <a:endParaRPr/>
          </a:p>
          <a:p>
            <a:pPr indent="0" lvl="0" marL="0" marR="0" rtl="0" algn="l">
              <a:lnSpc>
                <a:spcPct val="120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1765300" y="1543050"/>
            <a:ext cx="7378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grouped_data GENERATE</a:t>
            </a:r>
            <a:endParaRPr/>
          </a:p>
          <a:p>
            <a:pPr indent="0" lvl="0" marL="0" marR="0" rtl="0" algn="l">
              <a:lnSpc>
                <a:spcPct val="120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765300" y="1781175"/>
            <a:ext cx="7378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FLATTEN(distributeRev(results, revenue));</a:t>
            </a:r>
            <a:endParaRPr/>
          </a:p>
          <a:p>
            <a:pPr indent="0" lvl="0" marL="0" marR="0" rtl="0" algn="l">
              <a:lnSpc>
                <a:spcPct val="1151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698500" y="4800600"/>
            <a:ext cx="84455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unuah571ylv3.cloudfront.net/wp-content/uploads/2014/05/hive-pig.png" id="388" name="Shape 388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668344" y="-24380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72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539008" y="448108"/>
            <a:ext cx="85979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546100" y="942975"/>
            <a:ext cx="85979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Why COGROUP and not JOIN?</a:t>
            </a:r>
            <a:endParaRPr/>
          </a:p>
          <a:p>
            <a:pPr indent="0" lvl="0" marL="0" marR="0" rtl="0" algn="l">
              <a:lnSpc>
                <a:spcPct val="1161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7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812800" y="1276350"/>
            <a:ext cx="833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8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45" u="none" cap="none" strike="noStrike">
                <a:solidFill>
                  <a:srgbClr val="9FB8C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 May want to process nested bags of tuples before taking the</a:t>
            </a:r>
            <a:br>
              <a:rPr b="0" i="0" lang="en" sz="229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cross product.</a:t>
            </a:r>
            <a:endParaRPr/>
          </a:p>
          <a:p>
            <a:pPr indent="0" lvl="0" marL="0" marR="0" rtl="0" algn="l">
              <a:lnSpc>
                <a:spcPct val="1218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812800" y="1857375"/>
            <a:ext cx="83312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5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45" u="none" cap="none" strike="noStrike">
                <a:solidFill>
                  <a:srgbClr val="9FB8C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 Keeps to the goal of a single high-level data transformation per</a:t>
            </a:r>
            <a:br>
              <a:rPr b="0" i="0" lang="en" sz="229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pig-latin statement.</a:t>
            </a:r>
            <a:endParaRPr/>
          </a:p>
          <a:p>
            <a:pPr indent="0" lvl="0" marL="0" marR="0" rtl="0" algn="l">
              <a:lnSpc>
                <a:spcPct val="1175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812800" y="2438400"/>
            <a:ext cx="83312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45" u="none" cap="none" strike="noStrike">
                <a:solidFill>
                  <a:srgbClr val="9FB8C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297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 However, JOIN keyword is still available:</a:t>
            </a:r>
            <a:endParaRPr/>
          </a:p>
          <a:p>
            <a:pPr indent="0" lvl="0" marL="0" marR="0" rtl="0" algn="l">
              <a:lnSpc>
                <a:spcPct val="1157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8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231900" y="2743200"/>
            <a:ext cx="7912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results BY queryString,</a:t>
            </a:r>
            <a:br>
              <a:rPr b="0" i="0" lang="en" sz="199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revenue BY queryString;</a:t>
            </a:r>
            <a:endParaRPr/>
          </a:p>
          <a:p>
            <a:pPr indent="0" lvl="0" marL="0" marR="0" rtl="0" algn="l">
              <a:lnSpc>
                <a:spcPct val="120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2984500" y="3343275"/>
            <a:ext cx="61595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Equivalent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231900" y="3657600"/>
            <a:ext cx="79121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 = COGROUP results BY queryString,</a:t>
            </a:r>
            <a:br>
              <a:rPr b="0" i="0" lang="en" sz="199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revenue BY queryString;</a:t>
            </a:r>
            <a:endParaRPr/>
          </a:p>
          <a:p>
            <a:pPr indent="0" lvl="0" marL="0" marR="0" rtl="0" algn="l">
              <a:lnSpc>
                <a:spcPct val="120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231900" y="4114800"/>
            <a:ext cx="7912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join_result = FOREACH temp GENERATE</a:t>
            </a:r>
            <a:endParaRPr/>
          </a:p>
          <a:p>
            <a:pPr indent="0" lvl="0" marL="0" marR="0" rtl="0" algn="l">
              <a:lnSpc>
                <a:spcPct val="120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365500" y="4352925"/>
            <a:ext cx="5778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96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FLATTEN(results), FLATTEN(revenue);</a:t>
            </a:r>
            <a:endParaRPr/>
          </a:p>
          <a:p>
            <a:pPr indent="0" lvl="0" marL="0" marR="0" rtl="0" algn="l">
              <a:lnSpc>
                <a:spcPct val="1151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698500" y="4800600"/>
            <a:ext cx="84455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22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unuah571ylv3.cloudfront.net/wp-content/uploads/2014/05/hive-pig.png" id="405" name="Shape 405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916259" y="-39260"/>
            <a:ext cx="977074" cy="114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897564"/>
            <a:ext cx="538162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unuah571ylv3.cloudfront.net/wp-content/uploads/2014/05/hive-pig.png" id="412" name="Shape 412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482984" y="195487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/>
        </p:nvSpPr>
        <p:spPr>
          <a:xfrm>
            <a:off x="546100" y="434708"/>
            <a:ext cx="3741409" cy="71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Speaking Pig Latin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817003"/>
            <a:ext cx="516255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unuah571ylv3.cloudfront.net/wp-content/uploads/2014/05/hive-pig.png" id="419" name="Shape 419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482984" y="195487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546100" y="238124"/>
            <a:ext cx="85979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546100" y="1285875"/>
            <a:ext cx="85979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2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Pig is a data processing environment in Hadoop that is</a:t>
            </a:r>
            <a:br>
              <a:rPr b="0" i="0" lang="en" sz="259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specifically targeted towards procedural programmers</a:t>
            </a:r>
            <a:br>
              <a:rPr b="0" i="0" lang="en" sz="2597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who perform large-scale data analysis.</a:t>
            </a:r>
            <a:endParaRPr/>
          </a:p>
          <a:p>
            <a:pPr indent="0" lvl="0" marL="0" marR="0" rtl="0" algn="l">
              <a:lnSpc>
                <a:spcPct val="1212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546100" y="2600325"/>
            <a:ext cx="8597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Pig-Latin offers high-level data manipulation in a</a:t>
            </a:r>
            <a:br>
              <a:rPr b="0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procedural style.</a:t>
            </a:r>
            <a:endParaRPr/>
          </a:p>
          <a:p>
            <a:pPr indent="0" lvl="0" marL="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698500" y="4800600"/>
            <a:ext cx="84455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47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unuah571ylv3.cloudfront.net/wp-content/uploads/2014/05/hive-pig.png" id="429" name="Shape 429"/>
          <p:cNvPicPr preferRelativeResize="0"/>
          <p:nvPr/>
        </p:nvPicPr>
        <p:blipFill rotWithShape="1">
          <a:blip r:embed="rId4">
            <a:alphaModFix/>
          </a:blip>
          <a:srcRect b="0" l="54316" r="5409" t="0"/>
          <a:stretch/>
        </p:blipFill>
        <p:spPr>
          <a:xfrm>
            <a:off x="7740352" y="1200"/>
            <a:ext cx="1152981" cy="135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611310"/>
            <a:ext cx="7704856" cy="392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Map Reduce.	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be difficult to make queries fit into the two-stage “map then reduce” model.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Even common operations such as Join, filter, projection, aggregates, sorting, distinct etc must be coded by hand.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Hence difficult to reuse and maintain and in which semantics of tasks are obscured.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Opaque nature of map and reduce functions impedes the ability of the system to perform optimizations.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735232"/>
            <a:ext cx="8280920" cy="367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785159"/>
            <a:ext cx="7920880" cy="357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546100" y="457200"/>
            <a:ext cx="85979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197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More Info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546100" y="1666875"/>
            <a:ext cx="85979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84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Pig,  </a:t>
            </a:r>
            <a:r>
              <a:rPr b="0" i="0" lang="en" sz="2597" u="none" cap="none" strike="noStrike">
                <a:solidFill>
                  <a:srgbClr val="B192C9"/>
                </a:solidFill>
                <a:latin typeface="Cabin"/>
                <a:ea typeface="Cabin"/>
                <a:cs typeface="Cabin"/>
                <a:sym typeface="Cabin"/>
              </a:rPr>
              <a:t>http://hadoop.apache.org/pig/</a:t>
            </a:r>
            <a:br>
              <a:rPr b="0" i="0" lang="en" sz="257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1973" u="none" cap="none" strike="noStrike">
                <a:solidFill>
                  <a:srgbClr val="717BA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❝</a:t>
            </a:r>
            <a:r>
              <a:rPr b="0" i="0" lang="en" sz="2597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Hadoop, </a:t>
            </a:r>
            <a:r>
              <a:rPr b="0" i="0" lang="en" sz="2597" u="none" cap="none" strike="noStrike">
                <a:solidFill>
                  <a:srgbClr val="B192C9"/>
                </a:solidFill>
                <a:latin typeface="Cabin"/>
                <a:ea typeface="Cabin"/>
                <a:cs typeface="Cabin"/>
                <a:sym typeface="Cabin"/>
              </a:rPr>
              <a:t>http://hadoop.apache.org</a:t>
            </a:r>
            <a:endParaRPr/>
          </a:p>
          <a:p>
            <a:pPr indent="0" lvl="0" marL="0" marR="0" rtl="0" algn="l">
              <a:lnSpc>
                <a:spcPct val="2869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6159500" y="3390900"/>
            <a:ext cx="29845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Anks-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6184900" y="3600450"/>
            <a:ext cx="29591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Thay!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698500" y="4800600"/>
            <a:ext cx="84455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64652"/>
                </a:solidFill>
                <a:latin typeface="Cabin"/>
                <a:ea typeface="Cabin"/>
                <a:cs typeface="Cabin"/>
                <a:sym typeface="Cabin"/>
              </a:rPr>
              <a:t>48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966775" y="1271029"/>
            <a:ext cx="6261000" cy="15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Thank you..</a:t>
            </a:r>
            <a:r>
              <a:rPr lang="en"/>
              <a:t>.</a:t>
            </a:r>
            <a:endParaRPr/>
          </a:p>
        </p:txBody>
      </p:sp>
      <p:sp>
        <p:nvSpPr>
          <p:cNvPr id="460" name="Shape 460"/>
          <p:cNvSpPr txBox="1"/>
          <p:nvPr>
            <p:ph idx="1" type="subTitle"/>
          </p:nvPr>
        </p:nvSpPr>
        <p:spPr>
          <a:xfrm>
            <a:off x="1104900" y="4069716"/>
            <a:ext cx="5156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Pig Latin.	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650" y="2545900"/>
            <a:ext cx="6752626" cy="17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" type="body"/>
          </p:nvPr>
        </p:nvSpPr>
        <p:spPr>
          <a:xfrm>
            <a:off x="249025" y="845325"/>
            <a:ext cx="8583300" cy="4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level Scripting language in the spirit of SQL and low level procedural programming in spirit of Map Reduce. Its a data flow language.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Part of Hadoop Eco-System. </a:t>
            </a:r>
            <a:r>
              <a:rPr lang="en">
                <a:solidFill>
                  <a:srgbClr val="000000"/>
                </a:solidFill>
              </a:rPr>
              <a:t>It runs on top on Hadoop distributed framework.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works well with unstructured and unconsistent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work directly on files in HDFS.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50" y="4083350"/>
            <a:ext cx="6315226" cy="6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 of Pig Latin</a:t>
            </a:r>
            <a:endParaRPr sz="28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17725"/>
            <a:ext cx="85206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Suppose we have a table urls: (url, category, pagerank). For each sufficiently large 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category,  find the average pagerank of high-pagerank urls in that category.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SQL: -</a:t>
            </a:r>
            <a:endParaRPr sz="1600">
              <a:solidFill>
                <a:schemeClr val="accent3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SELECT category, AVG(pagerank) 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FROM urls WHERE pagerank &gt; 0.2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 BY category HAVING COUNT(*) &gt; 1000000 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Pig Latin:-</a:t>
            </a:r>
            <a:endParaRPr sz="1600">
              <a:solidFill>
                <a:schemeClr val="accent3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good_urls = FILTER urls BY pagerank &gt; 0.2; 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groups = GROUP good_urls BY category; 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big_groups = FILTER groups BY COUNT(good_urls) &gt; 1000000;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output = FOREACH big_groups GENERATE category, AVG(good_urls.pagerank);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125" y="1915775"/>
            <a:ext cx="2336750" cy="20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Pig Latin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Pig Latin is a sequence of steps where each step carries out a single data transformation.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Transformations are high level e.g filtering, sequencing , grouping much like sql.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appealing to the developers.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Moreover it is similar to dataflow graph thus making it easier to understand and execute how their data processing task is executed.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Pig Latin support a flexible , fully nested data model , extensive support for user defined functions and ability to operate over plain input files.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also comes up with a novel debugging environment which is useful in dealing with enormous datasets.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6850"/>
            <a:ext cx="8520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Features and Motivation : Dataflow Language</a:t>
            </a:r>
            <a:endParaRPr sz="2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39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Goal is to be appealing to experienced programmers for performing analysis of extremely large data sets.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Pig Latin has a number of features that might seem surprising when viewed from a traditional database and SQL perspective.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Consider an example to find the set of urls of pages that are classified as spams but have high page rank score.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spam_urls = FILTER urls BY isSpam(url); </a:t>
            </a:r>
            <a:endParaRPr b="1" sz="1600"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culprit_urls = FILTER spam_urls BY pagerank &gt; 0.8;</a:t>
            </a:r>
            <a:endParaRPr b="1" sz="1600">
              <a:solidFill>
                <a:srgbClr val="000000"/>
              </a:solidFill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Optimization is available to the system  since the filters are not hidden in map or reduce function . Then reordering and Optimization would be effectively impossible.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language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5754475" y="1122475"/>
            <a:ext cx="2813400" cy="4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131050" y="1216413"/>
            <a:ext cx="17049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Filter </a:t>
            </a:r>
            <a:r>
              <a:rPr lang="en"/>
              <a:t>urls by  pagerank&gt;0.2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884050" y="1867025"/>
            <a:ext cx="198900" cy="4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867900" y="2330713"/>
            <a:ext cx="2330400" cy="40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b="1" lang="en"/>
              <a:t>Group </a:t>
            </a:r>
            <a:r>
              <a:rPr lang="en"/>
              <a:t>by Category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884050" y="2735713"/>
            <a:ext cx="198900" cy="4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853800" y="3192038"/>
            <a:ext cx="23586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</a:t>
            </a:r>
            <a:r>
              <a:rPr b="1" lang="en"/>
              <a:t>Filter </a:t>
            </a:r>
            <a:r>
              <a:rPr lang="en"/>
              <a:t>Category by  count &gt; 1000000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884050" y="3816063"/>
            <a:ext cx="198900" cy="40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010100" y="4272400"/>
            <a:ext cx="2046000" cy="57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Foreach </a:t>
            </a:r>
            <a:r>
              <a:rPr lang="en"/>
              <a:t>category generate avg.pagerank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19150" y="1104775"/>
            <a:ext cx="83619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 Latin Program 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good_urls = FILTER urls BY pagerank &gt; 0.2;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groups = GROUP good_urls BY category;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big_groups = FILTER groups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                     BY COUNT(good_urls) &gt; 1000000;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output = FOREACH big_groups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               GENERATE category,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               AVG(good_urls.pagerank);</a:t>
            </a:r>
            <a:endParaRPr b="1" sz="1600">
              <a:solidFill>
                <a:srgbClr val="000000"/>
              </a:solidFill>
            </a:endParaRPr>
          </a:p>
          <a:p>
            <a:pPr indent="0" lvl="0" mar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600" y="0"/>
            <a:ext cx="907400" cy="14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