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53"/>
  </p:notesMasterIdLst>
  <p:sldIdLst>
    <p:sldId id="326" r:id="rId2"/>
    <p:sldId id="327" r:id="rId3"/>
    <p:sldId id="328" r:id="rId4"/>
    <p:sldId id="329" r:id="rId5"/>
    <p:sldId id="330" r:id="rId6"/>
    <p:sldId id="331" r:id="rId7"/>
    <p:sldId id="332" r:id="rId8"/>
    <p:sldId id="333" r:id="rId9"/>
    <p:sldId id="334" r:id="rId10"/>
    <p:sldId id="335" r:id="rId11"/>
    <p:sldId id="337" r:id="rId12"/>
    <p:sldId id="264" r:id="rId13"/>
    <p:sldId id="269" r:id="rId14"/>
    <p:sldId id="306" r:id="rId15"/>
    <p:sldId id="270" r:id="rId16"/>
    <p:sldId id="271" r:id="rId17"/>
    <p:sldId id="307" r:id="rId18"/>
    <p:sldId id="308" r:id="rId19"/>
    <p:sldId id="272" r:id="rId20"/>
    <p:sldId id="273" r:id="rId21"/>
    <p:sldId id="309" r:id="rId22"/>
    <p:sldId id="310" r:id="rId23"/>
    <p:sldId id="311" r:id="rId24"/>
    <p:sldId id="312" r:id="rId25"/>
    <p:sldId id="278" r:id="rId26"/>
    <p:sldId id="287" r:id="rId27"/>
    <p:sldId id="288" r:id="rId28"/>
    <p:sldId id="289" r:id="rId29"/>
    <p:sldId id="290" r:id="rId30"/>
    <p:sldId id="293" r:id="rId31"/>
    <p:sldId id="294" r:id="rId32"/>
    <p:sldId id="295" r:id="rId33"/>
    <p:sldId id="296" r:id="rId34"/>
    <p:sldId id="297" r:id="rId35"/>
    <p:sldId id="298" r:id="rId36"/>
    <p:sldId id="299" r:id="rId37"/>
    <p:sldId id="300" r:id="rId38"/>
    <p:sldId id="301" r:id="rId39"/>
    <p:sldId id="302" r:id="rId40"/>
    <p:sldId id="303" r:id="rId41"/>
    <p:sldId id="314" r:id="rId42"/>
    <p:sldId id="338" r:id="rId43"/>
    <p:sldId id="317" r:id="rId44"/>
    <p:sldId id="318" r:id="rId45"/>
    <p:sldId id="319" r:id="rId46"/>
    <p:sldId id="320" r:id="rId47"/>
    <p:sldId id="321" r:id="rId48"/>
    <p:sldId id="322" r:id="rId49"/>
    <p:sldId id="323" r:id="rId50"/>
    <p:sldId id="324" r:id="rId51"/>
    <p:sldId id="325"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62" autoAdjust="0"/>
  </p:normalViewPr>
  <p:slideViewPr>
    <p:cSldViewPr snapToGrid="0">
      <p:cViewPr varScale="1">
        <p:scale>
          <a:sx n="114" d="100"/>
          <a:sy n="114" d="100"/>
        </p:scale>
        <p:origin x="56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274379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javasourcecode.org/html/open-source/hive/hive-0.9.0/org/apache/hadoop/hive/serde2/Deserializer.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javasourcecode.org/html/open-source/hive/hive-0.9.0/org/apache/hadoop/hive/serde2/Serializer.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357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0045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a:solidFill>
                  <a:schemeClr val="dk1"/>
                </a:solidFill>
              </a:rPr>
              <a:t>1)Used to distribute the load horizontally</a:t>
            </a:r>
          </a:p>
          <a:p>
            <a:pPr lvl="0">
              <a:spcBef>
                <a:spcPts val="0"/>
              </a:spcBef>
              <a:buClr>
                <a:schemeClr val="dk1"/>
              </a:buClr>
              <a:buSzPct val="100000"/>
              <a:buFont typeface="Arial"/>
              <a:buNone/>
            </a:pPr>
            <a:r>
              <a:rPr lang="en">
                <a:solidFill>
                  <a:schemeClr val="dk1"/>
                </a:solidFill>
              </a:rPr>
              <a:t>2) Has performance benefit</a:t>
            </a:r>
          </a:p>
          <a:p>
            <a:pPr lvl="0">
              <a:spcBef>
                <a:spcPts val="0"/>
              </a:spcBef>
              <a:buClr>
                <a:schemeClr val="dk1"/>
              </a:buClr>
              <a:buSzPct val="100000"/>
              <a:buFont typeface="Arial"/>
              <a:buNone/>
            </a:pPr>
            <a:r>
              <a:rPr lang="en">
                <a:solidFill>
                  <a:schemeClr val="dk1"/>
                </a:solidFill>
              </a:rPr>
              <a:t>3)helps in organising data in a logical fashion</a:t>
            </a:r>
          </a:p>
          <a:p>
            <a:pPr lvl="0">
              <a:spcBef>
                <a:spcPts val="0"/>
              </a:spcBef>
              <a:buClr>
                <a:schemeClr val="dk1"/>
              </a:buClr>
              <a:buSzPct val="100000"/>
              <a:buFont typeface="Arial"/>
              <a:buNone/>
            </a:pPr>
            <a:r>
              <a:rPr lang="en">
                <a:solidFill>
                  <a:schemeClr val="dk1"/>
                </a:solidFill>
              </a:rPr>
              <a:t>Example: select * from employee where gives slow query response</a:t>
            </a:r>
          </a:p>
          <a:p>
            <a:pPr lvl="0">
              <a:spcBef>
                <a:spcPts val="0"/>
              </a:spcBef>
              <a:buClr>
                <a:schemeClr val="dk1"/>
              </a:buClr>
              <a:buSzPct val="100000"/>
              <a:buFont typeface="Arial"/>
              <a:buNone/>
            </a:pPr>
            <a:r>
              <a:rPr lang="en">
                <a:solidFill>
                  <a:schemeClr val="dk1"/>
                </a:solidFill>
              </a:rPr>
              <a:t>By partitioning will create sub directories</a:t>
            </a:r>
          </a:p>
          <a:p>
            <a:pPr lvl="0">
              <a:spcBef>
                <a:spcPts val="0"/>
              </a:spcBef>
              <a:buClr>
                <a:schemeClr val="dk1"/>
              </a:buClr>
              <a:buSzPct val="100000"/>
              <a:buFont typeface="Arial"/>
              <a:buNone/>
            </a:pPr>
            <a:endParaRPr dirty="0">
              <a:solidFill>
                <a:schemeClr val="dk1"/>
              </a:solidFill>
            </a:endParaRPr>
          </a:p>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Another technique for decomposing the data sets into more manageable parts</a:t>
            </a:r>
          </a:p>
          <a:p>
            <a:pPr lvl="0">
              <a:spcBef>
                <a:spcPts val="0"/>
              </a:spcBef>
              <a:buNone/>
            </a:pPr>
            <a:r>
              <a:rPr lang="en"/>
              <a:t>Data does not fluctuate using buckets technique</a:t>
            </a:r>
          </a:p>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just" rtl="0">
              <a:lnSpc>
                <a:spcPct val="115000"/>
              </a:lnSpc>
              <a:spcBef>
                <a:spcPts val="0"/>
              </a:spcBef>
              <a:buNone/>
            </a:pPr>
            <a:r>
              <a:rPr lang="en" sz="1400">
                <a:solidFill>
                  <a:srgbClr val="666666"/>
                </a:solidFill>
                <a:highlight>
                  <a:srgbClr val="FFFFFF"/>
                </a:highlight>
                <a:latin typeface="Times New Roman"/>
                <a:ea typeface="Times New Roman"/>
                <a:cs typeface="Times New Roman"/>
                <a:sym typeface="Times New Roman"/>
              </a:rPr>
              <a:t>The SerDe interface allows you to instruct Hive as to how a record should be processed. A SerDe is a combination of a Serializer and a Deserializer (hence, Ser-De). The </a:t>
            </a:r>
            <a:r>
              <a:rPr lang="en" sz="1400" u="sng">
                <a:solidFill>
                  <a:srgbClr val="29A7CA"/>
                </a:solidFill>
                <a:highlight>
                  <a:srgbClr val="FFFFFF"/>
                </a:highlight>
                <a:latin typeface="Times New Roman"/>
                <a:ea typeface="Times New Roman"/>
                <a:cs typeface="Times New Roman"/>
                <a:sym typeface="Times New Roman"/>
                <a:hlinkClick r:id="rId3"/>
              </a:rPr>
              <a:t>Deserializer</a:t>
            </a:r>
            <a:r>
              <a:rPr lang="en" sz="1400">
                <a:solidFill>
                  <a:srgbClr val="666666"/>
                </a:solidFill>
                <a:highlight>
                  <a:srgbClr val="FFFFFF"/>
                </a:highlight>
                <a:latin typeface="Times New Roman"/>
                <a:ea typeface="Times New Roman"/>
                <a:cs typeface="Times New Roman"/>
                <a:sym typeface="Times New Roman"/>
              </a:rPr>
              <a:t> interface takes a string or binary representation of a record, and translates it into a Java object that Hive can manipulate. The </a:t>
            </a:r>
            <a:r>
              <a:rPr lang="en" sz="1400" u="sng">
                <a:solidFill>
                  <a:srgbClr val="29A7CA"/>
                </a:solidFill>
                <a:highlight>
                  <a:srgbClr val="FFFFFF"/>
                </a:highlight>
                <a:latin typeface="Times New Roman"/>
                <a:ea typeface="Times New Roman"/>
                <a:cs typeface="Times New Roman"/>
                <a:sym typeface="Times New Roman"/>
                <a:hlinkClick r:id="rId4"/>
              </a:rPr>
              <a:t>Serializer</a:t>
            </a:r>
            <a:r>
              <a:rPr lang="en" sz="1400">
                <a:solidFill>
                  <a:srgbClr val="666666"/>
                </a:solidFill>
                <a:highlight>
                  <a:srgbClr val="FFFFFF"/>
                </a:highlight>
                <a:latin typeface="Times New Roman"/>
                <a:ea typeface="Times New Roman"/>
                <a:cs typeface="Times New Roman"/>
                <a:sym typeface="Times New Roman"/>
              </a:rPr>
              <a:t>, however, will take a Java object that Hive has been working with, and turn it into something that Hive can write to HDFS or another supported system. Commonly, Deserializers are used at query time to execute </a:t>
            </a:r>
            <a:r>
              <a:rPr lang="en" sz="1400">
                <a:solidFill>
                  <a:srgbClr val="555555"/>
                </a:solidFill>
                <a:highlight>
                  <a:srgbClr val="F7F7F9"/>
                </a:highlight>
                <a:latin typeface="Times New Roman"/>
                <a:ea typeface="Times New Roman"/>
                <a:cs typeface="Times New Roman"/>
                <a:sym typeface="Times New Roman"/>
              </a:rPr>
              <a:t>SELECT</a:t>
            </a:r>
            <a:r>
              <a:rPr lang="en" sz="1400">
                <a:solidFill>
                  <a:srgbClr val="666666"/>
                </a:solidFill>
                <a:highlight>
                  <a:srgbClr val="FFFFFF"/>
                </a:highlight>
                <a:latin typeface="Times New Roman"/>
                <a:ea typeface="Times New Roman"/>
                <a:cs typeface="Times New Roman"/>
                <a:sym typeface="Times New Roman"/>
              </a:rPr>
              <a:t>statements, and Serializers are used when writing data, such as through an </a:t>
            </a:r>
            <a:r>
              <a:rPr lang="en" sz="1400">
                <a:solidFill>
                  <a:srgbClr val="555555"/>
                </a:solidFill>
                <a:highlight>
                  <a:srgbClr val="F7F7F9"/>
                </a:highlight>
                <a:latin typeface="Times New Roman"/>
                <a:ea typeface="Times New Roman"/>
                <a:cs typeface="Times New Roman"/>
                <a:sym typeface="Times New Roman"/>
              </a:rPr>
              <a:t>INSERT-SELECT</a:t>
            </a:r>
            <a:r>
              <a:rPr lang="en" sz="1400">
                <a:solidFill>
                  <a:srgbClr val="666666"/>
                </a:solidFill>
                <a:highlight>
                  <a:srgbClr val="FFFFFF"/>
                </a:highlight>
                <a:latin typeface="Times New Roman"/>
                <a:ea typeface="Times New Roman"/>
                <a:cs typeface="Times New Roman"/>
                <a:sym typeface="Times New Roman"/>
              </a:rPr>
              <a:t> statement.</a:t>
            </a:r>
          </a:p>
          <a:p>
            <a:pPr lvl="0" algn="just" rtl="0">
              <a:lnSpc>
                <a:spcPct val="115000"/>
              </a:lnSpc>
              <a:spcBef>
                <a:spcPts val="0"/>
              </a:spcBef>
              <a:buNone/>
            </a:pPr>
            <a:r>
              <a:rPr lang="en" sz="1400">
                <a:solidFill>
                  <a:srgbClr val="666666"/>
                </a:solidFill>
                <a:highlight>
                  <a:srgbClr val="FFFFFF"/>
                </a:highlight>
                <a:latin typeface="Times New Roman"/>
                <a:ea typeface="Times New Roman"/>
                <a:cs typeface="Times New Roman"/>
                <a:sym typeface="Times New Roman"/>
              </a:rPr>
              <a:t>The default serde in hive is called as </a:t>
            </a:r>
            <a:r>
              <a:rPr lang="en" sz="1400">
                <a:solidFill>
                  <a:schemeClr val="dk1"/>
                </a:solidFill>
                <a:latin typeface="Times New Roman"/>
                <a:ea typeface="Times New Roman"/>
                <a:cs typeface="Times New Roman"/>
                <a:sym typeface="Times New Roman"/>
              </a:rPr>
              <a:t>LazySerDe</a:t>
            </a:r>
          </a:p>
          <a:p>
            <a:pPr lvl="0" algn="just" rtl="0">
              <a:lnSpc>
                <a:spcPct val="115000"/>
              </a:lnSpc>
              <a:spcBef>
                <a:spcPts val="0"/>
              </a:spcBef>
              <a:buNone/>
            </a:pPr>
            <a:r>
              <a:rPr lang="en" sz="1400">
                <a:solidFill>
                  <a:schemeClr val="dk1"/>
                </a:solidFill>
                <a:latin typeface="Times New Roman"/>
                <a:ea typeface="Times New Roman"/>
                <a:cs typeface="Times New Roman"/>
                <a:sym typeface="Times New Roman"/>
              </a:rPr>
              <a:t>Apart from LazySerDe, some other interesting SerDe are present in the hive_contrib.jar that is provided with the distribution. A particularly useful one is RegexSerDe which enables the user to specify a regular expression to parse various columns out from a row.</a:t>
            </a:r>
          </a:p>
          <a:p>
            <a:pPr lvl="0" rtl="0">
              <a:lnSpc>
                <a:spcPct val="115000"/>
              </a:lnSpc>
              <a:spcBef>
                <a:spcPts val="0"/>
              </a:spcBef>
              <a:buClr>
                <a:schemeClr val="dk1"/>
              </a:buClr>
              <a:buSzPct val="78571"/>
              <a:buFont typeface="Arial"/>
              <a:buNone/>
            </a:pPr>
            <a:endParaRPr sz="1400">
              <a:solidFill>
                <a:srgbClr val="666666"/>
              </a:solidFill>
              <a:highlight>
                <a:srgbClr val="FFFFFF"/>
              </a:highlight>
              <a:latin typeface="Times New Roman"/>
              <a:ea typeface="Times New Roman"/>
              <a:cs typeface="Times New Roman"/>
              <a:sym typeface="Times New Roman"/>
            </a:endParaRP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When ever you want read a file into hive you will need to perform deserialization as the content of the file is serialized while it is written.</a:t>
            </a:r>
          </a:p>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Deserialization will convert rows into java object.column will be deserialized only if the column of the row is needed in some query.</a:t>
            </a:r>
          </a:p>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By default the rows are delimited by new line and colums within row are delimited by CTRL-A (asci 1).</a:t>
            </a:r>
          </a:p>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U can use other character as  delimiter  by specifying  the charcter is the query.</a:t>
            </a:r>
          </a:p>
          <a:p>
            <a:pPr lvl="0" algn="just" rtl="0">
              <a:lnSpc>
                <a:spcPct val="115000"/>
              </a:lnSpc>
              <a:spcBef>
                <a:spcPts val="0"/>
              </a:spcBef>
              <a:buClr>
                <a:schemeClr val="dk1"/>
              </a:buClr>
              <a:buSzPct val="78571"/>
              <a:buFont typeface="Arial"/>
              <a:buNone/>
            </a:pPr>
            <a:r>
              <a:rPr lang="en" sz="1400">
                <a:solidFill>
                  <a:srgbClr val="FF0000"/>
                </a:solidFill>
                <a:latin typeface="Times New Roman"/>
                <a:ea typeface="Times New Roman"/>
                <a:cs typeface="Times New Roman"/>
                <a:sym typeface="Times New Roman"/>
              </a:rPr>
              <a:t>Explain query</a:t>
            </a:r>
          </a:p>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delimiters can be specified to delimit the serialized keys and values of maps.</a:t>
            </a:r>
          </a:p>
          <a:p>
            <a:pPr lvl="0" algn="just" rtl="0">
              <a:lnSpc>
                <a:spcPct val="115000"/>
              </a:lnSpc>
              <a:spcBef>
                <a:spcPts val="0"/>
              </a:spcBef>
              <a:buClr>
                <a:schemeClr val="dk1"/>
              </a:buClr>
              <a:buSzPct val="78571"/>
              <a:buFont typeface="Arial"/>
              <a:buNone/>
            </a:pPr>
            <a:r>
              <a:rPr lang="en" sz="1400">
                <a:solidFill>
                  <a:schemeClr val="dk1"/>
                </a:solidFill>
                <a:latin typeface="Times New Roman"/>
                <a:ea typeface="Times New Roman"/>
                <a:cs typeface="Times New Roman"/>
                <a:sym typeface="Times New Roman"/>
              </a:rPr>
              <a:t>different delimiters can also be specified to delimit the various elements of a list (collection).</a:t>
            </a:r>
          </a:p>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942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The query language is very similar to SQL and therefore can be easily understood by anyone familiar with SQL.</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August 2008, open sourced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regularly run thousands of jobs on the Hadoop/Hive cluster</a:t>
            </a:r>
          </a:p>
        </p:txBody>
      </p:sp>
      <p:sp>
        <p:nvSpPr>
          <p:cNvPr id="155" name="Shape 15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802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Facebook was launched on February 4, 2004</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In January, 2007 </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Facebook products are based on analytics </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Another words, scalable analysis on large datasets has been core to Facebook</a:t>
            </a:r>
          </a:p>
          <a:p>
            <a:pPr marL="0" marR="0" lvl="0" indent="0" algn="l" rtl="0">
              <a:spcBef>
                <a:spcPts val="0"/>
              </a:spcBef>
              <a:buSzPct val="25000"/>
              <a:buNone/>
            </a:pPr>
            <a:br>
              <a:rPr lang="en" sz="1200" b="0" i="0" u="none" strike="noStrike" cap="none">
                <a:solidFill>
                  <a:schemeClr val="dk1"/>
                </a:solidFill>
                <a:latin typeface="Calibri"/>
                <a:ea typeface="Calibri"/>
                <a:cs typeface="Calibri"/>
                <a:sym typeface="Calibri"/>
              </a:rPr>
            </a:br>
            <a:endParaRPr lang="en"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659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171" name="Shape 17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6</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027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represents a list of associative arrays that map strings to structs that contain two integer fields named p1 and p2.</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access fields within the structs using a '.' operator.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Values in the associative arrays and lists can be accessed using '[]' operator. Square brackets</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t1.li[0] gives the first element of the list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t1.li[0]['key'] gives the struct associated with 'key' in that associative array.</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p2 field of this struct can be accessed by t1.li[0]['key'].p2.</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rgbClr val="FF0000"/>
                </a:solidFill>
                <a:latin typeface="Calibri"/>
                <a:ea typeface="Calibri"/>
                <a:cs typeface="Calibri"/>
                <a:sym typeface="Calibri"/>
              </a:rPr>
              <a:t>Hive is able to support structures of arbitrary complexity.</a:t>
            </a:r>
          </a:p>
        </p:txBody>
      </p:sp>
      <p:sp>
        <p:nvSpPr>
          <p:cNvPr id="183" name="Shape 18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7</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6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Hive provides the flexibility to incorporate that data into a table without having to transform the data, which saves a lot of time</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any arbitrary data format and types can be plugged into Hive by providing a jar that contains the</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implementations for the SerDe and ObjectInspector interfaces.</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SerDe is short for Serializer/Deserializer. Hive uses the SerDe interface for IO.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 SerDe allows Hive to read in data from a table, and write it back out to HDFS in any custom format. </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Anyone can write their own SerDe for their own data formats.</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adds a jar containing the SerDe and ObjectInspector interfaces to the distributed cache. so that it is available to Hadoop and</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then create the table with the custom serde.</a:t>
            </a:r>
          </a:p>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8</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5714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000">
                <a:solidFill>
                  <a:schemeClr val="dk1"/>
                </a:solidFill>
              </a:rPr>
              <a:t>Hive currently does not support inserting into an existing table or data partition and all inserts overwrite the existing data. </a:t>
            </a:r>
          </a:p>
          <a:p>
            <a:pPr lvl="0">
              <a:spcBef>
                <a:spcPts val="0"/>
              </a:spcBef>
              <a:buNone/>
            </a:pPr>
            <a:r>
              <a:rPr lang="en" sz="1000">
                <a:solidFill>
                  <a:schemeClr val="dk1"/>
                </a:solidFill>
              </a:rPr>
              <a:t>MAP clause indicates how the input columns (doctext in this case) can be transformed using a user program (in this case ‘python wc_mapper.py') into output columns (word and cnt). </a:t>
            </a:r>
          </a:p>
          <a:p>
            <a:pPr lvl="0">
              <a:spcBef>
                <a:spcPts val="0"/>
              </a:spcBef>
              <a:buNone/>
            </a:pPr>
            <a:r>
              <a:rPr lang="en" sz="1000">
                <a:solidFill>
                  <a:schemeClr val="dk1"/>
                </a:solidFill>
              </a:rPr>
              <a:t>The CLUSTER BY clause in the sub-query specifies the output columns that are hashed on to distributed the data to the reducers and finally the REDUCE clause specifies the user program to invoke (python wc_reduce.py in this case) on the output columns of the sub- query. </a:t>
            </a:r>
          </a:p>
          <a:p>
            <a:pPr lvl="0">
              <a:spcBef>
                <a:spcPts val="0"/>
              </a:spcBef>
              <a:buNone/>
            </a:pPr>
            <a:r>
              <a:rPr lang="en" sz="1000">
                <a:solidFill>
                  <a:schemeClr val="dk1"/>
                </a:solidFill>
              </a:rPr>
              <a:t>Hive provides the DISTRIBUTE BY and SORT BY clauses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endParaRPr dirty="0">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endParaRPr sz="1000" dirty="0">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110000"/>
              <a:buFont typeface="Arial"/>
              <a:buNone/>
            </a:pPr>
            <a:endParaRPr sz="1000" dirty="0">
              <a:solidFill>
                <a:schemeClr val="dk1"/>
              </a:solidFill>
            </a:endParaRP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None/>
            </a:pPr>
            <a:endParaRPr dirty="0">
              <a:solidFill>
                <a:schemeClr val="dk1"/>
              </a:solidFill>
            </a:endParaRPr>
          </a:p>
        </p:txBody>
      </p:sp>
    </p:spTree>
    <p:extLst>
      <p:ext uri="{BB962C8B-B14F-4D97-AF65-F5344CB8AC3E}">
        <p14:creationId xmlns:p14="http://schemas.microsoft.com/office/powerpoint/2010/main" val="238064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332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0E6DF-52C6-4646-A0FC-D2F10ADA5C84}"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7DA74-AD5A-4CA2-BC86-33C092FCA901}" type="slidenum">
              <a:rPr lang="en-US" smtClean="0"/>
              <a:t>‹#›</a:t>
            </a:fld>
            <a:endParaRPr lang="en-US" dirty="0"/>
          </a:p>
        </p:txBody>
      </p:sp>
    </p:spTree>
    <p:extLst>
      <p:ext uri="{BB962C8B-B14F-4D97-AF65-F5344CB8AC3E}">
        <p14:creationId xmlns:p14="http://schemas.microsoft.com/office/powerpoint/2010/main" val="148800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43000" y="841772"/>
            <a:ext cx="6858000" cy="1790700"/>
          </a:xfrm>
          <a:prstGeom prst="rect">
            <a:avLst/>
          </a:prstGeom>
          <a:noFill/>
          <a:ln>
            <a:noFill/>
          </a:ln>
        </p:spPr>
        <p:txBody>
          <a:bodyPr wrap="square" lIns="68575" tIns="68575" rIns="68575" bIns="68575" anchor="b" anchorCtr="0"/>
          <a:lstStyle>
            <a:lvl1pPr marL="0" marR="0" lvl="0" indent="0" algn="ctr" rtl="0">
              <a:lnSpc>
                <a:spcPct val="90000"/>
              </a:lnSpc>
              <a:spcBef>
                <a:spcPts val="0"/>
              </a:spcBef>
              <a:buClr>
                <a:schemeClr val="dk1"/>
              </a:buClr>
              <a:buSzPct val="100000"/>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58" name="Shape 58"/>
          <p:cNvSpPr txBox="1">
            <a:spLocks noGrp="1"/>
          </p:cNvSpPr>
          <p:nvPr>
            <p:ph type="subTitle" idx="1"/>
          </p:nvPr>
        </p:nvSpPr>
        <p:spPr>
          <a:xfrm>
            <a:off x="1143000" y="2701528"/>
            <a:ext cx="6858000" cy="1241821"/>
          </a:xfrm>
          <a:prstGeom prst="rect">
            <a:avLst/>
          </a:prstGeom>
          <a:noFill/>
          <a:ln>
            <a:noFill/>
          </a:ln>
        </p:spPr>
        <p:txBody>
          <a:bodyPr wrap="square" lIns="68575" tIns="68575" rIns="68575" bIns="68575" anchor="t" anchorCtr="0"/>
          <a:lstStyle>
            <a:lvl1pPr marL="0" marR="0" lvl="0" indent="0" algn="ctr" rtl="0">
              <a:lnSpc>
                <a:spcPct val="90000"/>
              </a:lnSpc>
              <a:spcBef>
                <a:spcPts val="800"/>
              </a:spcBef>
              <a:buClr>
                <a:schemeClr val="dk1"/>
              </a:buClr>
              <a:buSzPct val="1000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3"/>
            <a:ext cx="2057400" cy="273844"/>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dirty="0"/>
          </a:p>
        </p:txBody>
      </p:sp>
      <p:sp>
        <p:nvSpPr>
          <p:cNvPr id="61" name="Shape 61"/>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4732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9841" y="273844"/>
            <a:ext cx="7886700" cy="994172"/>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SzPct val="100000"/>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0" name="Shape 70"/>
          <p:cNvSpPr txBox="1">
            <a:spLocks noGrp="1"/>
          </p:cNvSpPr>
          <p:nvPr>
            <p:ph type="body" idx="1"/>
          </p:nvPr>
        </p:nvSpPr>
        <p:spPr>
          <a:xfrm>
            <a:off x="629841" y="1260872"/>
            <a:ext cx="3868340" cy="617934"/>
          </a:xfrm>
          <a:prstGeom prst="rect">
            <a:avLst/>
          </a:prstGeom>
          <a:noFill/>
          <a:ln>
            <a:noFill/>
          </a:ln>
        </p:spPr>
        <p:txBody>
          <a:bodyPr wrap="square" lIns="68575" tIns="68575" rIns="68575" bIns="68575" anchor="b" anchorCtr="0"/>
          <a:lstStyle>
            <a:lvl1pPr marL="0" marR="0" lvl="0" indent="0" algn="l" rtl="0">
              <a:lnSpc>
                <a:spcPct val="90000"/>
              </a:lnSpc>
              <a:spcBef>
                <a:spcPts val="800"/>
              </a:spcBef>
              <a:buClr>
                <a:schemeClr val="dk1"/>
              </a:buClr>
              <a:buSzPct val="100000"/>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2"/>
          </p:nvPr>
        </p:nvSpPr>
        <p:spPr>
          <a:xfrm>
            <a:off x="629841" y="1878806"/>
            <a:ext cx="3868340" cy="2763441"/>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3"/>
          </p:nvPr>
        </p:nvSpPr>
        <p:spPr>
          <a:xfrm>
            <a:off x="4629150" y="1260872"/>
            <a:ext cx="3887391" cy="617934"/>
          </a:xfrm>
          <a:prstGeom prst="rect">
            <a:avLst/>
          </a:prstGeom>
          <a:noFill/>
          <a:ln>
            <a:noFill/>
          </a:ln>
        </p:spPr>
        <p:txBody>
          <a:bodyPr wrap="square" lIns="68575" tIns="68575" rIns="68575" bIns="68575" anchor="b" anchorCtr="0"/>
          <a:lstStyle>
            <a:lvl1pPr marL="0" marR="0" lvl="0" indent="0" algn="l" rtl="0">
              <a:lnSpc>
                <a:spcPct val="90000"/>
              </a:lnSpc>
              <a:spcBef>
                <a:spcPts val="800"/>
              </a:spcBef>
              <a:buClr>
                <a:schemeClr val="dk1"/>
              </a:buClr>
              <a:buSzPct val="100000"/>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1000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4"/>
          </p:nvPr>
        </p:nvSpPr>
        <p:spPr>
          <a:xfrm>
            <a:off x="4629150" y="1878806"/>
            <a:ext cx="3887391" cy="2763441"/>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628650" y="4767263"/>
            <a:ext cx="2057400" cy="273844"/>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dirty="0"/>
          </a:p>
        </p:txBody>
      </p:sp>
      <p:sp>
        <p:nvSpPr>
          <p:cNvPr id="75" name="Shape 75"/>
          <p:cNvSpPr txBox="1">
            <a:spLocks noGrp="1"/>
          </p:cNvSpPr>
          <p:nvPr>
            <p:ph type="ftr" idx="11"/>
          </p:nvPr>
        </p:nvSpPr>
        <p:spPr>
          <a:xfrm>
            <a:off x="3028950" y="4767263"/>
            <a:ext cx="3086100" cy="273844"/>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07699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1143000" y="841772"/>
            <a:ext cx="6858000" cy="1790700"/>
          </a:xfrm>
          <a:prstGeom prst="rect">
            <a:avLst/>
          </a:prstGeom>
          <a:noFill/>
          <a:ln>
            <a:noFill/>
          </a:ln>
          <a:effectLst>
            <a:outerShdw blurRad="44450" dist="27940" dir="5400000" algn="ctr">
              <a:srgbClr val="000000">
                <a:alpha val="31764"/>
              </a:srgbClr>
            </a:outerShdw>
          </a:effectLst>
        </p:spPr>
        <p:txBody>
          <a:bodyPr wrap="square" lIns="68575" tIns="34275" rIns="68575" bIns="34275" anchor="b" anchorCtr="0">
            <a:noAutofit/>
          </a:bodyPr>
          <a:lstStyle/>
          <a:p>
            <a:pPr marL="0" marR="0" lvl="0" indent="-228600" algn="ctr" rtl="0">
              <a:lnSpc>
                <a:spcPct val="90000"/>
              </a:lnSpc>
              <a:spcBef>
                <a:spcPts val="0"/>
              </a:spcBef>
              <a:buClr>
                <a:schemeClr val="dk1"/>
              </a:buClr>
              <a:buSzPct val="100000"/>
              <a:buFont typeface="Calibri"/>
              <a:buNone/>
            </a:pPr>
            <a:r>
              <a:rPr lang="en" sz="3600" b="1" i="0" u="none" strike="noStrike" cap="none">
                <a:solidFill>
                  <a:schemeClr val="dk1"/>
                </a:solidFill>
                <a:latin typeface="Calibri"/>
                <a:ea typeface="Calibri"/>
                <a:cs typeface="Calibri"/>
                <a:sym typeface="Calibri"/>
              </a:rPr>
              <a:t>Hive</a:t>
            </a:r>
            <a:r>
              <a:rPr lang="en" sz="3300" b="0" i="0" u="none" strike="noStrike" cap="none">
                <a:solidFill>
                  <a:schemeClr val="dk1"/>
                </a:solidFill>
                <a:latin typeface="Calibri"/>
                <a:ea typeface="Calibri"/>
                <a:cs typeface="Calibri"/>
                <a:sym typeface="Calibri"/>
              </a:rPr>
              <a:t> – A </a:t>
            </a:r>
            <a:r>
              <a:rPr lang="en" sz="3300"/>
              <a:t>Petabyte</a:t>
            </a:r>
            <a:r>
              <a:rPr lang="en" sz="3300" b="0" i="0" u="none" strike="noStrike" cap="none">
                <a:solidFill>
                  <a:schemeClr val="dk1"/>
                </a:solidFill>
                <a:latin typeface="Calibri"/>
                <a:ea typeface="Calibri"/>
                <a:cs typeface="Calibri"/>
                <a:sym typeface="Calibri"/>
              </a:rPr>
              <a:t> Scale Data Warehouse Using Hadoop</a:t>
            </a:r>
          </a:p>
        </p:txBody>
      </p:sp>
      <p:sp>
        <p:nvSpPr>
          <p:cNvPr id="131" name="Shape 131"/>
          <p:cNvSpPr txBox="1">
            <a:spLocks noGrp="1"/>
          </p:cNvSpPr>
          <p:nvPr>
            <p:ph type="subTitle" idx="1"/>
          </p:nvPr>
        </p:nvSpPr>
        <p:spPr>
          <a:xfrm>
            <a:off x="1222025" y="2988853"/>
            <a:ext cx="6858000" cy="1241700"/>
          </a:xfrm>
          <a:prstGeom prst="rect">
            <a:avLst/>
          </a:prstGeom>
          <a:noFill/>
          <a:ln>
            <a:noFill/>
          </a:ln>
        </p:spPr>
        <p:txBody>
          <a:bodyPr wrap="square" lIns="68575" tIns="34275" rIns="68575" bIns="34275" anchor="t" anchorCtr="0">
            <a:noAutofit/>
          </a:bodyPr>
          <a:lstStyle/>
          <a:p>
            <a:pPr marL="0" marR="0" lvl="0" indent="-114300" algn="ctr" rtl="0">
              <a:lnSpc>
                <a:spcPct val="90000"/>
              </a:lnSpc>
              <a:spcBef>
                <a:spcPts val="0"/>
              </a:spcBef>
              <a:spcAft>
                <a:spcPts val="0"/>
              </a:spcAft>
              <a:buClr>
                <a:schemeClr val="dk1"/>
              </a:buClr>
              <a:buSzPct val="100000"/>
              <a:buFont typeface="Arial"/>
              <a:buNone/>
            </a:pPr>
            <a:r>
              <a:rPr lang="en" dirty="0"/>
              <a:t>Lakshmi Perla</a:t>
            </a:r>
            <a:r>
              <a:rPr lang="en" sz="1800" b="0" i="0" u="none" strike="noStrike" cap="none" dirty="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Akhila Atluri</a:t>
            </a:r>
            <a:r>
              <a:rPr lang="en" sz="1800" b="0" i="0" u="none" strike="noStrike" cap="none" dirty="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Bhargavi Podile</a:t>
            </a:r>
            <a:r>
              <a:rPr lang="en" sz="1800" b="0" i="0" u="none" strike="noStrike" cap="none" dirty="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Kamal Tej Veerapaneni</a:t>
            </a:r>
            <a:endParaRPr lang="en" sz="1800" b="0" i="0" u="none" strike="noStrike" cap="none" dirty="0">
              <a:solidFill>
                <a:schemeClr val="dk1"/>
              </a:solidFill>
              <a:latin typeface="Calibri"/>
              <a:ea typeface="Calibri"/>
              <a:cs typeface="Calibri"/>
              <a:sym typeface="Calibri"/>
            </a:endParaRPr>
          </a:p>
          <a:p>
            <a:pPr marL="0" marR="0" lvl="0" indent="-114300" algn="ctr" rtl="0">
              <a:lnSpc>
                <a:spcPct val="90000"/>
              </a:lnSpc>
              <a:spcBef>
                <a:spcPts val="800"/>
              </a:spcBef>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p:txBody>
      </p:sp>
      <p:pic>
        <p:nvPicPr>
          <p:cNvPr id="132" name="Shape 132"/>
          <p:cNvPicPr preferRelativeResize="0"/>
          <p:nvPr/>
        </p:nvPicPr>
        <p:blipFill rotWithShape="1">
          <a:blip r:embed="rId3">
            <a:alphaModFix/>
          </a:blip>
          <a:srcRect/>
          <a:stretch/>
        </p:blipFill>
        <p:spPr>
          <a:xfrm>
            <a:off x="109423" y="3961258"/>
            <a:ext cx="1196952" cy="1079543"/>
          </a:xfrm>
          <a:prstGeom prst="rect">
            <a:avLst/>
          </a:prstGeom>
          <a:noFill/>
          <a:ln>
            <a:noFill/>
          </a:ln>
        </p:spPr>
      </p:pic>
      <p:sp>
        <p:nvSpPr>
          <p:cNvPr id="133" name="Shape 133"/>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1</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516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dirty="0"/>
          </a:p>
        </p:txBody>
      </p:sp>
      <p:sp>
        <p:nvSpPr>
          <p:cNvPr id="222" name="Shape 22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dirty="0"/>
          </a:p>
        </p:txBody>
      </p:sp>
      <p:pic>
        <p:nvPicPr>
          <p:cNvPr id="223" name="Shape 2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24" name="Shape 224"/>
          <p:cNvPicPr preferRelativeResize="0"/>
          <p:nvPr/>
        </p:nvPicPr>
        <p:blipFill>
          <a:blip r:embed="rId4">
            <a:alphaModFix/>
          </a:blip>
          <a:stretch>
            <a:fillRect/>
          </a:stretch>
        </p:blipFill>
        <p:spPr>
          <a:xfrm>
            <a:off x="0" y="53475"/>
            <a:ext cx="9230474" cy="5143500"/>
          </a:xfrm>
          <a:prstGeom prst="rect">
            <a:avLst/>
          </a:prstGeom>
          <a:noFill/>
          <a:ln>
            <a:noFill/>
          </a:ln>
        </p:spPr>
      </p:pic>
    </p:spTree>
    <p:extLst>
      <p:ext uri="{BB962C8B-B14F-4D97-AF65-F5344CB8AC3E}">
        <p14:creationId xmlns:p14="http://schemas.microsoft.com/office/powerpoint/2010/main" val="312067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dirty="0"/>
          </a:p>
        </p:txBody>
      </p:sp>
      <p:sp>
        <p:nvSpPr>
          <p:cNvPr id="201" name="Shape 20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dirty="0"/>
          </a:p>
        </p:txBody>
      </p:sp>
      <p:pic>
        <p:nvPicPr>
          <p:cNvPr id="202" name="Shape 202"/>
          <p:cNvPicPr preferRelativeResize="0"/>
          <p:nvPr/>
        </p:nvPicPr>
        <p:blipFill>
          <a:blip r:embed="rId3">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109643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dirty="0"/>
          </a:p>
        </p:txBody>
      </p:sp>
      <p:sp>
        <p:nvSpPr>
          <p:cNvPr id="208" name="Shape 20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dirty="0"/>
          </a:p>
        </p:txBody>
      </p:sp>
      <p:pic>
        <p:nvPicPr>
          <p:cNvPr id="209" name="Shape 20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dirty="0"/>
          </a:p>
        </p:txBody>
      </p:sp>
      <p:sp>
        <p:nvSpPr>
          <p:cNvPr id="244" name="Shape 24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dirty="0"/>
          </a:p>
        </p:txBody>
      </p:sp>
      <p:pic>
        <p:nvPicPr>
          <p:cNvPr id="245" name="Shape 245"/>
          <p:cNvPicPr preferRelativeResize="0"/>
          <p:nvPr/>
        </p:nvPicPr>
        <p:blipFill>
          <a:blip r:embed="rId3">
            <a:alphaModFix/>
          </a:blip>
          <a:stretch>
            <a:fillRect/>
          </a:stretch>
        </p:blipFill>
        <p:spPr>
          <a:xfrm>
            <a:off x="0" y="0"/>
            <a:ext cx="9272376"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E00D7FAE-5179-47CE-8E19-73A906271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lvl="0"/>
            <a:r>
              <a:rPr lang="en-IN" dirty="0"/>
              <a:t>For example a table named </a:t>
            </a:r>
            <a:r>
              <a:rPr lang="en-IN" b="1" dirty="0"/>
              <a:t>emp</a:t>
            </a:r>
            <a:r>
              <a:rPr lang="en-IN" dirty="0"/>
              <a:t> contains employee data such as id, name, </a:t>
            </a:r>
            <a:r>
              <a:rPr lang="en-IN" dirty="0" err="1"/>
              <a:t>dept</a:t>
            </a:r>
            <a:r>
              <a:rPr lang="en-IN" dirty="0"/>
              <a:t>, and </a:t>
            </a:r>
            <a:r>
              <a:rPr lang="en-IN" dirty="0" err="1"/>
              <a:t>yoj</a:t>
            </a:r>
            <a:r>
              <a:rPr lang="en-IN" dirty="0"/>
              <a:t> (i.e., year of joining). Suppose you need to retrieve the details of all employees who joined in 2012.    </a:t>
            </a:r>
          </a:p>
          <a:p>
            <a:pPr lvl="0"/>
            <a:r>
              <a:rPr lang="en-IN" dirty="0"/>
              <a:t>  </a:t>
            </a:r>
          </a:p>
          <a:p>
            <a:pPr lvl="0">
              <a:buNone/>
            </a:pPr>
            <a:r>
              <a:rPr lang="en-IN" dirty="0"/>
              <a:t>             </a:t>
            </a:r>
          </a:p>
          <a:p>
            <a:pPr lvl="0">
              <a:buNone/>
            </a:pPr>
            <a:r>
              <a:rPr lang="en-IN" dirty="0"/>
              <a:t>                            hive &gt;ALTER table emp</a:t>
            </a:r>
          </a:p>
          <a:p>
            <a:pPr>
              <a:buNone/>
            </a:pPr>
            <a:r>
              <a:rPr lang="en-IN" dirty="0"/>
              <a:t>                  ADD PARTITION(year=‘2012’)</a:t>
            </a:r>
          </a:p>
          <a:p>
            <a:pPr>
              <a:buNone/>
            </a:pPr>
            <a:r>
              <a:rPr lang="en-IN" dirty="0"/>
              <a:t>                      location ‘/2012/part2012’;</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608" y="2213113"/>
            <a:ext cx="5785147" cy="1013792"/>
          </a:xfrm>
          <a:prstGeom prst="rect">
            <a:avLst/>
          </a:prstGeom>
        </p:spPr>
      </p:pic>
      <p:pic>
        <p:nvPicPr>
          <p:cNvPr id="5" name="Picture 2" descr="https://upload.wikimedia.org/wikipedia/commons/thumb/b/bb/Apache_Hive_logo.svg/853px-Apache_Hive_logo.svg.png">
            <a:extLst>
              <a:ext uri="{FF2B5EF4-FFF2-40B4-BE49-F238E27FC236}">
                <a16:creationId xmlns:a16="http://schemas.microsoft.com/office/drawing/2014/main" id="{CCF8DA23-58EC-4FD3-89DE-F4B50E86C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8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251" name="Shape 25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252" name="Shape 25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8BAC2D94-68D1-4135-BD88-E70E90EED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258" name="Shape 25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259" name="Shape 25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CF0B0350-49DA-4045-BB4D-E42213CA3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dirty="0" err="1"/>
              <a:t>SerDe</a:t>
            </a:r>
            <a:endParaRPr lang="en-IN" dirty="0"/>
          </a:p>
        </p:txBody>
      </p:sp>
      <p:sp>
        <p:nvSpPr>
          <p:cNvPr id="3" name="Text Placeholder 2"/>
          <p:cNvSpPr>
            <a:spLocks noGrp="1"/>
          </p:cNvSpPr>
          <p:nvPr>
            <p:ph type="body" idx="1"/>
          </p:nvPr>
        </p:nvSpPr>
        <p:spPr/>
        <p:txBody>
          <a:bodyPr/>
          <a:lstStyle/>
          <a:p>
            <a:pPr>
              <a:buNone/>
            </a:pPr>
            <a:r>
              <a:rPr lang="en-US" dirty="0" err="1"/>
              <a:t>SerDe</a:t>
            </a:r>
            <a:r>
              <a:rPr lang="en-US" dirty="0"/>
              <a:t> is a short name for "</a:t>
            </a:r>
            <a:r>
              <a:rPr lang="en-US" dirty="0" err="1"/>
              <a:t>Serializer</a:t>
            </a:r>
            <a:r>
              <a:rPr lang="en-US" dirty="0"/>
              <a:t> and </a:t>
            </a:r>
            <a:r>
              <a:rPr lang="en-US" dirty="0" err="1"/>
              <a:t>Deserializer</a:t>
            </a:r>
            <a:r>
              <a:rPr lang="en-US" dirty="0"/>
              <a:t>.”</a:t>
            </a:r>
          </a:p>
          <a:p>
            <a:pPr>
              <a:buNone/>
            </a:pPr>
            <a:r>
              <a:rPr lang="en-US" dirty="0"/>
              <a:t>Hive uses </a:t>
            </a:r>
            <a:r>
              <a:rPr lang="en-US" dirty="0" err="1"/>
              <a:t>SerDe</a:t>
            </a:r>
            <a:r>
              <a:rPr lang="en-US" dirty="0"/>
              <a:t> (and </a:t>
            </a:r>
            <a:r>
              <a:rPr lang="en-US" dirty="0" err="1"/>
              <a:t>FileFormat</a:t>
            </a:r>
            <a:r>
              <a:rPr lang="en-US" dirty="0"/>
              <a:t>) to read and write table rows.</a:t>
            </a:r>
          </a:p>
          <a:p>
            <a:pPr>
              <a:buNone/>
            </a:pPr>
            <a:r>
              <a:rPr lang="en-US" sz="1600" dirty="0"/>
              <a:t>Record’s values are written/read using a Hive </a:t>
            </a:r>
            <a:r>
              <a:rPr lang="en-US" sz="1600" dirty="0" err="1"/>
              <a:t>SerDe</a:t>
            </a:r>
            <a:r>
              <a:rPr lang="en-US" sz="1600" dirty="0"/>
              <a:t> </a:t>
            </a:r>
          </a:p>
          <a:p>
            <a:pPr marL="0" indent="0">
              <a:buNone/>
            </a:pPr>
            <a:r>
              <a:rPr lang="en-US" sz="1400" b="1" dirty="0"/>
              <a:t>Reading :</a:t>
            </a:r>
            <a:r>
              <a:rPr lang="en-US" sz="1400" dirty="0"/>
              <a:t>Hive uses </a:t>
            </a:r>
            <a:r>
              <a:rPr lang="en-US" sz="1400" dirty="0" err="1"/>
              <a:t>InputFormat</a:t>
            </a:r>
            <a:r>
              <a:rPr lang="en-US" sz="1400" dirty="0"/>
              <a:t> to read a record of data (string or binary), passes record to </a:t>
            </a:r>
            <a:r>
              <a:rPr lang="en-US" sz="1400" dirty="0" err="1"/>
              <a:t>Deserializer</a:t>
            </a:r>
            <a:r>
              <a:rPr lang="en-US" sz="1400" dirty="0"/>
              <a:t>. </a:t>
            </a:r>
          </a:p>
          <a:p>
            <a:pPr>
              <a:buFont typeface="Arial" charset="0"/>
              <a:buChar char="•"/>
            </a:pPr>
            <a:r>
              <a:rPr lang="en-US" sz="1400" dirty="0" err="1"/>
              <a:t>Deserializer</a:t>
            </a:r>
            <a:r>
              <a:rPr lang="en-US" sz="1400" dirty="0"/>
              <a:t>-translates record into java object that Hive can manipulate. </a:t>
            </a:r>
          </a:p>
          <a:p>
            <a:pPr marL="0" indent="0">
              <a:buNone/>
            </a:pPr>
            <a:r>
              <a:rPr lang="en-US" sz="1400" b="1" dirty="0"/>
              <a:t>Writing</a:t>
            </a:r>
          </a:p>
          <a:p>
            <a:pPr marL="0" indent="0">
              <a:buNone/>
            </a:pPr>
            <a:r>
              <a:rPr lang="en-US" sz="1400" b="1" dirty="0"/>
              <a:t> </a:t>
            </a:r>
            <a:r>
              <a:rPr lang="en-US" sz="1400" dirty="0" err="1"/>
              <a:t>Serializer</a:t>
            </a:r>
            <a:r>
              <a:rPr lang="en-US" sz="1400" dirty="0"/>
              <a:t>-takes a java object that hive has been working with, and turn it into something that hive can write out</a:t>
            </a:r>
          </a:p>
          <a:p>
            <a:endParaRPr lang="en-US" sz="1100" dirty="0"/>
          </a:p>
          <a:p>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0C5B791E-5E42-45B3-B299-141CAE9F3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Hive </a:t>
            </a:r>
            <a:r>
              <a:rPr lang="en-IN" dirty="0" err="1"/>
              <a:t>SerDe</a:t>
            </a:r>
            <a:endParaRPr lang="en-IN" dirty="0"/>
          </a:p>
        </p:txBody>
      </p:sp>
      <p:sp>
        <p:nvSpPr>
          <p:cNvPr id="3" name="Text Placeholder 2"/>
          <p:cNvSpPr>
            <a:spLocks noGrp="1"/>
          </p:cNvSpPr>
          <p:nvPr>
            <p:ph type="body" idx="1"/>
          </p:nvPr>
        </p:nvSpPr>
        <p:spPr/>
        <p:txBody>
          <a:bodyPr/>
          <a:lstStyle/>
          <a:p>
            <a:r>
              <a:rPr lang="en-US" dirty="0"/>
              <a:t>In serialization structured objects are converted into byte stream</a:t>
            </a:r>
          </a:p>
          <a:p>
            <a:r>
              <a:rPr lang="en-US" dirty="0"/>
              <a:t>In Deserialization byte stream is converted into series of objects</a:t>
            </a:r>
          </a:p>
          <a:p>
            <a:r>
              <a:rPr lang="en-US" dirty="0"/>
              <a:t>Hive can take an implementation of the </a:t>
            </a:r>
            <a:r>
              <a:rPr lang="en-US" dirty="0" err="1"/>
              <a:t>SerDe</a:t>
            </a:r>
            <a:r>
              <a:rPr lang="en-US" dirty="0"/>
              <a:t> java interface provided by the user and associate it to a table or partition</a:t>
            </a:r>
          </a:p>
          <a:p>
            <a:r>
              <a:rPr lang="en-US" dirty="0"/>
              <a:t>As a result custom data formats can easily be interpreted and queried </a:t>
            </a:r>
            <a:r>
              <a:rPr lang="en-US" dirty="0" err="1"/>
              <a:t>from.The</a:t>
            </a:r>
            <a:r>
              <a:rPr lang="en-US" dirty="0"/>
              <a:t> default </a:t>
            </a:r>
            <a:r>
              <a:rPr lang="en-US" dirty="0" err="1"/>
              <a:t>SerDe</a:t>
            </a:r>
            <a:r>
              <a:rPr lang="en-US" dirty="0"/>
              <a:t> implementation in Hive is called the </a:t>
            </a:r>
            <a:r>
              <a:rPr lang="en-US" dirty="0" err="1"/>
              <a:t>LazySerDe</a:t>
            </a:r>
            <a:r>
              <a:rPr lang="en-US" dirty="0"/>
              <a:t> </a:t>
            </a:r>
          </a:p>
          <a:p>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F86ACB18-DD96-476B-841D-B1935D06A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6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Lazy SerDe</a:t>
            </a:r>
          </a:p>
        </p:txBody>
      </p:sp>
      <p:sp>
        <p:nvSpPr>
          <p:cNvPr id="265" name="Shape 26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114300" lvl="0" rtl="0">
              <a:spcBef>
                <a:spcPts val="0"/>
              </a:spcBef>
              <a:buNone/>
            </a:pPr>
            <a:endParaRPr lang="en" dirty="0"/>
          </a:p>
          <a:p>
            <a:r>
              <a:rPr lang="en-US" dirty="0"/>
              <a:t>Default </a:t>
            </a:r>
            <a:r>
              <a:rPr lang="en-US" dirty="0" err="1"/>
              <a:t>SerDe</a:t>
            </a:r>
            <a:r>
              <a:rPr lang="en-US" dirty="0"/>
              <a:t> of Hive is </a:t>
            </a:r>
            <a:r>
              <a:rPr lang="en-US" dirty="0" err="1"/>
              <a:t>LazySerDe</a:t>
            </a:r>
            <a:r>
              <a:rPr lang="en-US" dirty="0"/>
              <a:t>.</a:t>
            </a:r>
          </a:p>
          <a:p>
            <a:r>
              <a:rPr lang="en-US" dirty="0"/>
              <a:t>The </a:t>
            </a:r>
            <a:r>
              <a:rPr lang="en-US" dirty="0" err="1"/>
              <a:t>LazySerDe</a:t>
            </a:r>
            <a:r>
              <a:rPr lang="en-US" dirty="0"/>
              <a:t> assumes that the data is stored in the file such that the rows are delimited by a newline (</a:t>
            </a:r>
            <a:r>
              <a:rPr lang="en-US" dirty="0" err="1"/>
              <a:t>ascii</a:t>
            </a:r>
            <a:r>
              <a:rPr lang="en-US" dirty="0"/>
              <a:t> code 13) and the columns within a row are delimited by  (</a:t>
            </a:r>
            <a:r>
              <a:rPr lang="en-US" dirty="0" err="1"/>
              <a:t>ascii</a:t>
            </a:r>
            <a:r>
              <a:rPr lang="en-US" dirty="0"/>
              <a:t> code 1)</a:t>
            </a:r>
          </a:p>
          <a:p>
            <a:r>
              <a:rPr lang="en-US" dirty="0"/>
              <a:t>This </a:t>
            </a:r>
            <a:r>
              <a:rPr lang="en-US" dirty="0" err="1"/>
              <a:t>SerDe</a:t>
            </a:r>
            <a:r>
              <a:rPr lang="en-US" dirty="0"/>
              <a:t> can also be used to read data that uses any other delimiter character between columns</a:t>
            </a:r>
            <a:endParaRPr lang="e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80F33950-9B48-4FD3-A88F-C7D94AC96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28650"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chemeClr val="dk1"/>
              </a:buClr>
              <a:buSzPct val="100000"/>
              <a:buFont typeface="Calibri"/>
              <a:buNone/>
            </a:pPr>
            <a:r>
              <a:rPr lang="en" sz="2400" b="1" i="0" u="none" strike="noStrike" cap="none">
                <a:solidFill>
                  <a:schemeClr val="dk1"/>
                </a:solidFill>
                <a:latin typeface="Calibri"/>
                <a:ea typeface="Calibri"/>
                <a:cs typeface="Calibri"/>
                <a:sym typeface="Calibri"/>
              </a:rPr>
              <a:t>Table of contents</a:t>
            </a:r>
          </a:p>
        </p:txBody>
      </p:sp>
      <p:sp>
        <p:nvSpPr>
          <p:cNvPr id="139" name="Shape 139"/>
          <p:cNvSpPr txBox="1">
            <a:spLocks noGrp="1"/>
          </p:cNvSpPr>
          <p:nvPr>
            <p:ph type="body" idx="1"/>
          </p:nvPr>
        </p:nvSpPr>
        <p:spPr>
          <a:xfrm>
            <a:off x="628650" y="1369219"/>
            <a:ext cx="7886700" cy="3263504"/>
          </a:xfrm>
          <a:prstGeom prst="rect">
            <a:avLst/>
          </a:prstGeom>
          <a:noFill/>
          <a:ln>
            <a:noFill/>
          </a:ln>
        </p:spPr>
        <p:txBody>
          <a:bodyPr wrap="square" lIns="68575" tIns="34275" rIns="68575" bIns="34275" anchor="t" anchorCtr="0">
            <a:noAutofit/>
          </a:bodyPr>
          <a:lstStyle/>
          <a:p>
            <a:pPr marL="177800" marR="0" lvl="0" indent="-177800" algn="l" rtl="0">
              <a:lnSpc>
                <a:spcPct val="90000"/>
              </a:lnSpc>
              <a:spcBef>
                <a:spcPts val="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Introduction</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Data Model, Type System And Query Language</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Data Storage, Serde And File Formats</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System Architecture And Components</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Hive Usage In FACEBOOK</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Related Work</a:t>
            </a:r>
          </a:p>
          <a:p>
            <a:pPr marL="177800" marR="0" lvl="0" indent="-177800" algn="l" rtl="0">
              <a:lnSpc>
                <a:spcPct val="90000"/>
              </a:lnSpc>
              <a:spcBef>
                <a:spcPts val="800"/>
              </a:spcBef>
              <a:spcAft>
                <a:spcPts val="0"/>
              </a:spcAft>
              <a:buClr>
                <a:schemeClr val="dk1"/>
              </a:buClr>
              <a:buSzPct val="70588"/>
              <a:buFont typeface="Arial"/>
              <a:buChar char="•"/>
            </a:pPr>
            <a:r>
              <a:rPr lang="en" sz="1700" b="0" i="0" u="none" strike="noStrike" cap="none">
                <a:solidFill>
                  <a:schemeClr val="dk1"/>
                </a:solidFill>
                <a:latin typeface="Calibri"/>
                <a:ea typeface="Calibri"/>
                <a:cs typeface="Calibri"/>
                <a:sym typeface="Calibri"/>
              </a:rPr>
              <a:t>Conclusions </a:t>
            </a:r>
            <a:r>
              <a:rPr lang="en" sz="1700"/>
              <a:t>a</a:t>
            </a:r>
            <a:r>
              <a:rPr lang="en" sz="1700" b="0" i="0" u="none" strike="noStrike" cap="none">
                <a:solidFill>
                  <a:schemeClr val="dk1"/>
                </a:solidFill>
                <a:latin typeface="Calibri"/>
                <a:ea typeface="Calibri"/>
                <a:cs typeface="Calibri"/>
                <a:sym typeface="Calibri"/>
              </a:rPr>
              <a:t>nd Future Work</a:t>
            </a:r>
          </a:p>
          <a:p>
            <a:pPr marL="177800" marR="0" lvl="0" indent="-171450" algn="l" rtl="0">
              <a:lnSpc>
                <a:spcPct val="90000"/>
              </a:lnSpc>
              <a:spcBef>
                <a:spcPts val="80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140" name="Shape 140"/>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2</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29300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rtl="0">
              <a:lnSpc>
                <a:spcPct val="115000"/>
              </a:lnSpc>
              <a:spcBef>
                <a:spcPts val="0"/>
              </a:spcBef>
              <a:spcAft>
                <a:spcPts val="1600"/>
              </a:spcAft>
              <a:buNone/>
            </a:pPr>
            <a:r>
              <a:rPr lang="en" dirty="0">
                <a:solidFill>
                  <a:schemeClr val="dk2"/>
                </a:solidFill>
              </a:rPr>
              <a:t>  Continuition of LazySerDe</a:t>
            </a:r>
          </a:p>
        </p:txBody>
      </p:sp>
      <p:sp>
        <p:nvSpPr>
          <p:cNvPr id="271" name="Shape 27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US" dirty="0"/>
              <a:t>FIELDS TERMINATED BY '\002' </a:t>
            </a:r>
          </a:p>
          <a:p>
            <a:r>
              <a:rPr lang="en-US" dirty="0"/>
              <a:t>LINES TERMINATED BY '\012';</a:t>
            </a:r>
          </a:p>
          <a:p>
            <a:r>
              <a:rPr lang="en-US" dirty="0" err="1"/>
              <a:t>SerDe</a:t>
            </a:r>
            <a:r>
              <a:rPr lang="en-US" dirty="0"/>
              <a:t> uses (</a:t>
            </a:r>
            <a:r>
              <a:rPr lang="en-US" dirty="0" err="1"/>
              <a:t>ascii</a:t>
            </a:r>
            <a:r>
              <a:rPr lang="en-US" dirty="0"/>
              <a:t> code 2) as a column delimiter and uses (</a:t>
            </a:r>
            <a:r>
              <a:rPr lang="en-US" dirty="0" err="1"/>
              <a:t>ascii</a:t>
            </a:r>
            <a:r>
              <a:rPr lang="en-US" dirty="0"/>
              <a:t> code 12) as a row delimiter. </a:t>
            </a:r>
          </a:p>
          <a:p>
            <a:r>
              <a:rPr lang="en-US" dirty="0"/>
              <a:t>Delimiters can be specified to delimit the serialized keys and values of maps and different delimiters can also be specified to delimit the various elements of a list (collection)</a:t>
            </a:r>
          </a:p>
          <a:p>
            <a:pPr marL="457200" lvl="0" indent="0" rtl="0">
              <a:spcBef>
                <a:spcPts val="0"/>
              </a:spcBef>
              <a:buNone/>
            </a:pPr>
            <a:endParaRPr dirty="0"/>
          </a:p>
          <a:p>
            <a:pPr marL="457200" lvl="0" indent="457200">
              <a:spcBef>
                <a:spcPts val="0"/>
              </a:spcBef>
              <a:buNone/>
            </a:pPr>
            <a:endParaRPr dirty="0"/>
          </a:p>
        </p:txBody>
      </p:sp>
      <p:pic>
        <p:nvPicPr>
          <p:cNvPr id="4" name="Picture 2" descr="https://upload.wikimedia.org/wikipedia/commons/thumb/b/bb/Apache_Hive_logo.svg/853px-Apache_Hive_logo.svg.png">
            <a:extLst>
              <a:ext uri="{FF2B5EF4-FFF2-40B4-BE49-F238E27FC236}">
                <a16:creationId xmlns:a16="http://schemas.microsoft.com/office/drawing/2014/main" id="{0A5C3453-EAE5-4990-B28F-9D7D75BE0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Text Placeholder 2"/>
          <p:cNvSpPr>
            <a:spLocks noGrp="1"/>
          </p:cNvSpPr>
          <p:nvPr>
            <p:ph type="body" idx="1"/>
          </p:nvPr>
        </p:nvSpPr>
        <p:spPr/>
        <p:txBody>
          <a:bodyPr/>
          <a:lstStyle/>
          <a:p>
            <a:r>
              <a:rPr lang="en-US" dirty="0"/>
              <a:t>CREATE TABLE test_delimited2(c1 string, c2 list&lt;map&gt;) </a:t>
            </a:r>
          </a:p>
          <a:p>
            <a:r>
              <a:rPr lang="en-US" dirty="0"/>
              <a:t>ROW FORMAT DELIMITED </a:t>
            </a:r>
          </a:p>
          <a:p>
            <a:r>
              <a:rPr lang="en-US" dirty="0"/>
              <a:t>FIELDS TERMINATED BY '\002' </a:t>
            </a:r>
          </a:p>
          <a:p>
            <a:r>
              <a:rPr lang="en-US" dirty="0"/>
              <a:t>COLLECTION ITEMS TERMINATED BY '\003' </a:t>
            </a:r>
          </a:p>
          <a:p>
            <a:r>
              <a:rPr lang="en-US" dirty="0"/>
              <a:t>MAP KEYS TERMINATED BY '\004';</a:t>
            </a:r>
          </a:p>
          <a:p>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E29EC6A9-CCCF-4931-95C7-3C95D899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6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SerDes</a:t>
            </a:r>
            <a:r>
              <a:rPr lang="en-IN" dirty="0"/>
              <a:t> in hive</a:t>
            </a:r>
          </a:p>
        </p:txBody>
      </p:sp>
      <p:sp>
        <p:nvSpPr>
          <p:cNvPr id="3" name="Text Placeholder 2"/>
          <p:cNvSpPr>
            <a:spLocks noGrp="1"/>
          </p:cNvSpPr>
          <p:nvPr>
            <p:ph type="body" idx="1"/>
          </p:nvPr>
        </p:nvSpPr>
        <p:spPr/>
        <p:txBody>
          <a:bodyPr/>
          <a:lstStyle/>
          <a:p>
            <a:r>
              <a:rPr lang="en-US" dirty="0"/>
              <a:t>Apart from </a:t>
            </a:r>
            <a:r>
              <a:rPr lang="en-US" dirty="0" err="1"/>
              <a:t>LazySerDe</a:t>
            </a:r>
            <a:r>
              <a:rPr lang="en-US" dirty="0"/>
              <a:t>, some other interesting </a:t>
            </a:r>
            <a:r>
              <a:rPr lang="en-US" dirty="0" err="1"/>
              <a:t>SerDes</a:t>
            </a:r>
            <a:r>
              <a:rPr lang="en-US" dirty="0"/>
              <a:t> are present in the hive_contrib.jar </a:t>
            </a:r>
          </a:p>
          <a:p>
            <a:r>
              <a:rPr lang="en-US" dirty="0"/>
              <a:t>A particularly useful one is </a:t>
            </a:r>
            <a:r>
              <a:rPr lang="en-US" dirty="0" err="1"/>
              <a:t>RegexSerDe</a:t>
            </a:r>
            <a:r>
              <a:rPr lang="en-US" dirty="0"/>
              <a:t> which enables the user to specify a regular expression to parse various columns out from a row</a:t>
            </a:r>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73B6219A-54FE-4E42-A908-9C1ED545F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5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to </a:t>
            </a:r>
            <a:r>
              <a:rPr lang="en-IN" dirty="0" err="1"/>
              <a:t>intrepret</a:t>
            </a:r>
            <a:r>
              <a:rPr lang="en-IN" dirty="0"/>
              <a:t> apache logs</a:t>
            </a:r>
          </a:p>
        </p:txBody>
      </p:sp>
      <p:sp>
        <p:nvSpPr>
          <p:cNvPr id="3" name="Text Placeholder 2"/>
          <p:cNvSpPr>
            <a:spLocks noGrp="1"/>
          </p:cNvSpPr>
          <p:nvPr>
            <p:ph type="body" idx="1"/>
          </p:nvPr>
        </p:nvSpPr>
        <p:spPr/>
        <p:txBody>
          <a:bodyPr/>
          <a:lstStyle/>
          <a:p>
            <a:r>
              <a:rPr lang="mr-IN" dirty="0"/>
              <a:t>CREATE TABLE apachelog( </a:t>
            </a:r>
            <a:r>
              <a:rPr lang="en-US" dirty="0"/>
              <a:t>  </a:t>
            </a:r>
            <a:r>
              <a:rPr lang="mr-IN" dirty="0"/>
              <a:t>hoststring, identitystring, userstring, timestring, requeststring, statusstring, sizestring,</a:t>
            </a:r>
            <a:r>
              <a:rPr lang="en-US" dirty="0"/>
              <a:t> </a:t>
            </a:r>
            <a:r>
              <a:rPr lang="mr-IN" dirty="0"/>
              <a:t>refererstring, agentstring) </a:t>
            </a:r>
            <a:endParaRPr lang="en-US" dirty="0"/>
          </a:p>
          <a:p>
            <a:pPr marL="0" indent="0">
              <a:buNone/>
            </a:pPr>
            <a:r>
              <a:rPr lang="mr-IN" dirty="0"/>
              <a:t>ROW FORMAT SERDE 'org.apache.hadoop.hive.contrib.serde2.RegexSerDe’</a:t>
            </a:r>
            <a:endParaRPr lang="en-US" dirty="0"/>
          </a:p>
          <a:p>
            <a:pPr marL="0" indent="0">
              <a:buNone/>
            </a:pPr>
            <a:r>
              <a:rPr lang="mr-IN" dirty="0"/>
              <a:t>WITH SERDEPROPERTIES( </a:t>
            </a:r>
            <a:endParaRPr lang="en-US" dirty="0"/>
          </a:p>
          <a:p>
            <a:pPr marL="0" indent="0">
              <a:buNone/>
            </a:pPr>
            <a:r>
              <a:rPr lang="mr-IN" dirty="0"/>
              <a:t>'input.regex' = '([^ ]*) ([^ ]*) ([^ ]*) (-|\\[[^\\]]*\\]) ([^ \"]*|\"[^\"]*\") (-|[0-9]*) (-|[0-9]*)(?: ([^ \"]*|\"[^\"]*\") ([^ \"]*|\"[^\"]*\"))?', </a:t>
            </a:r>
            <a:endParaRPr lang="en-US" dirty="0"/>
          </a:p>
          <a:p>
            <a:pPr marL="0" indent="0">
              <a:buNone/>
            </a:pPr>
            <a:r>
              <a:rPr lang="mr-IN" dirty="0"/>
              <a:t>'output.format.string' = '%1$s %2$s %3$s %4$s %5$s %6$s %7$s %8$s %9$s');</a:t>
            </a:r>
            <a:endParaRPr lang="en-US" dirty="0"/>
          </a:p>
          <a:p>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704BC704-72F8-4B5C-B191-21CD39E37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90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The </a:t>
            </a:r>
            <a:r>
              <a:rPr lang="en-US" dirty="0" err="1"/>
              <a:t>input.regex</a:t>
            </a:r>
            <a:r>
              <a:rPr lang="en-US" dirty="0"/>
              <a:t> property is the regular expression applied on each record </a:t>
            </a:r>
          </a:p>
          <a:p>
            <a:r>
              <a:rPr lang="en-US" dirty="0"/>
              <a:t>The </a:t>
            </a:r>
            <a:r>
              <a:rPr lang="en-US" dirty="0" err="1"/>
              <a:t>output.format.string</a:t>
            </a:r>
            <a:r>
              <a:rPr lang="en-US" dirty="0"/>
              <a:t> indicates how the column fields can be constructed from the group matches in the regular expression.</a:t>
            </a:r>
          </a:p>
          <a:p>
            <a:r>
              <a:rPr lang="en-US" dirty="0"/>
              <a:t>Previous example shows how arbitrary key value pairs can be passed to a </a:t>
            </a:r>
            <a:r>
              <a:rPr lang="en-US" dirty="0" err="1"/>
              <a:t>serde</a:t>
            </a:r>
            <a:r>
              <a:rPr lang="en-US" dirty="0"/>
              <a:t> using the WITH SERDEPROPERTIES clause.</a:t>
            </a:r>
          </a:p>
          <a:p>
            <a:endParaRPr lang="en-IN" dirty="0"/>
          </a:p>
        </p:txBody>
      </p:sp>
      <p:pic>
        <p:nvPicPr>
          <p:cNvPr id="4" name="Picture 2" descr="https://upload.wikimedia.org/wikipedia/commons/thumb/b/bb/Apache_Hive_logo.svg/853px-Apache_Hive_logo.svg.png">
            <a:extLst>
              <a:ext uri="{FF2B5EF4-FFF2-40B4-BE49-F238E27FC236}">
                <a16:creationId xmlns:a16="http://schemas.microsoft.com/office/drawing/2014/main" id="{36A631B4-6E41-457D-A905-B807860F2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19806"/>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311700" y="173875"/>
            <a:ext cx="8520600" cy="572700"/>
          </a:xfrm>
          <a:prstGeom prst="rect">
            <a:avLst/>
          </a:prstGeom>
        </p:spPr>
        <p:txBody>
          <a:bodyPr wrap="square" lIns="91425" tIns="91425" rIns="91425" bIns="91425" anchor="t" anchorCtr="0">
            <a:noAutofit/>
          </a:bodyPr>
          <a:lstStyle/>
          <a:p>
            <a:pPr lvl="0">
              <a:spcBef>
                <a:spcPts val="0"/>
              </a:spcBef>
              <a:buNone/>
            </a:pPr>
            <a:r>
              <a:rPr lang="en"/>
              <a:t>INSERTING DATA FROM TEXT FILE TO HIVE TABLE:</a:t>
            </a:r>
          </a:p>
        </p:txBody>
      </p:sp>
      <p:sp>
        <p:nvSpPr>
          <p:cNvPr id="303" name="Shape 30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endParaRP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a:spcBef>
                <a:spcPts val="0"/>
              </a:spcBef>
              <a:buNone/>
            </a:pPr>
            <a:endParaRPr/>
          </a:p>
        </p:txBody>
      </p:sp>
      <p:pic>
        <p:nvPicPr>
          <p:cNvPr id="304" name="Shape 304"/>
          <p:cNvPicPr preferRelativeResize="0"/>
          <p:nvPr/>
        </p:nvPicPr>
        <p:blipFill>
          <a:blip r:embed="rId3">
            <a:alphaModFix/>
          </a:blip>
          <a:stretch>
            <a:fillRect/>
          </a:stretch>
        </p:blipFill>
        <p:spPr>
          <a:xfrm>
            <a:off x="1148600" y="1309525"/>
            <a:ext cx="5897749" cy="34164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49791EBB-D0B5-4683-8C7E-4735327A9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5400" y="460225"/>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366" name="Shape 3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367" name="Shape 36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C3FB2BE7-4CB9-40D2-88BC-9F1343F35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373" name="Shape 3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374" name="Shape 374"/>
          <p:cNvPicPr preferRelativeResize="0"/>
          <p:nvPr/>
        </p:nvPicPr>
        <p:blipFill>
          <a:blip r:embed="rId3">
            <a:alphaModFix/>
          </a:blip>
          <a:stretch>
            <a:fillRect/>
          </a:stretch>
        </p:blipFill>
        <p:spPr>
          <a:xfrm>
            <a:off x="0" y="0"/>
            <a:ext cx="9296400" cy="5229225"/>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554566F8-C0A8-4448-B7A5-CCF6AE65B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endParaRPr/>
          </a:p>
        </p:txBody>
      </p:sp>
      <p:sp>
        <p:nvSpPr>
          <p:cNvPr id="380" name="Shape 38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endParaRPr/>
          </a:p>
        </p:txBody>
      </p:sp>
      <p:pic>
        <p:nvPicPr>
          <p:cNvPr id="381" name="Shape 38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D3ED347C-118B-4739-AED9-D9F1A580B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sz="1600"/>
              <a:t>Different Input Formats:</a:t>
            </a:r>
          </a:p>
        </p:txBody>
      </p:sp>
      <p:sp>
        <p:nvSpPr>
          <p:cNvPr id="387" name="Shape 38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90000"/>
              </a:lnSpc>
              <a:spcBef>
                <a:spcPts val="1000"/>
              </a:spcBef>
              <a:spcAft>
                <a:spcPts val="0"/>
              </a:spcAft>
              <a:buClr>
                <a:schemeClr val="dk1"/>
              </a:buClr>
              <a:buSzPct val="61111"/>
              <a:buFont typeface="Arial"/>
              <a:buNone/>
            </a:pPr>
            <a:r>
              <a:rPr lang="en">
                <a:solidFill>
                  <a:schemeClr val="dk1"/>
                </a:solidFill>
              </a:rPr>
              <a:t>•</a:t>
            </a:r>
            <a:r>
              <a:rPr lang="en">
                <a:solidFill>
                  <a:schemeClr val="dk1"/>
                </a:solidFill>
                <a:latin typeface="Calibri"/>
                <a:ea typeface="Calibri"/>
                <a:cs typeface="Calibri"/>
                <a:sym typeface="Calibri"/>
              </a:rPr>
              <a:t>There are 32 File input formats</a:t>
            </a:r>
          </a:p>
          <a:p>
            <a:pPr lvl="0" rtl="0">
              <a:lnSpc>
                <a:spcPct val="90000"/>
              </a:lnSpc>
              <a:spcBef>
                <a:spcPts val="1000"/>
              </a:spcBef>
              <a:spcAft>
                <a:spcPts val="0"/>
              </a:spcAft>
              <a:buClr>
                <a:schemeClr val="dk1"/>
              </a:buClr>
              <a:buSzPct val="61111"/>
              <a:buFont typeface="Arial"/>
              <a:buNone/>
            </a:pPr>
            <a:r>
              <a:rPr lang="en">
                <a:solidFill>
                  <a:schemeClr val="dk1"/>
                </a:solidFill>
              </a:rPr>
              <a:t>•</a:t>
            </a:r>
            <a:r>
              <a:rPr lang="en">
                <a:solidFill>
                  <a:schemeClr val="dk1"/>
                </a:solidFill>
                <a:latin typeface="Calibri"/>
                <a:ea typeface="Calibri"/>
                <a:cs typeface="Calibri"/>
                <a:sym typeface="Calibri"/>
              </a:rPr>
              <a:t>STORED AS TEXTFILE</a:t>
            </a:r>
          </a:p>
          <a:p>
            <a:pPr lvl="0" rtl="0">
              <a:lnSpc>
                <a:spcPct val="90000"/>
              </a:lnSpc>
              <a:spcBef>
                <a:spcPts val="1000"/>
              </a:spcBef>
              <a:spcAft>
                <a:spcPts val="0"/>
              </a:spcAft>
              <a:buClr>
                <a:schemeClr val="dk1"/>
              </a:buClr>
              <a:buSzPct val="61111"/>
              <a:buFont typeface="Arial"/>
              <a:buNone/>
            </a:pPr>
            <a:r>
              <a:rPr lang="en">
                <a:solidFill>
                  <a:schemeClr val="dk1"/>
                </a:solidFill>
                <a:latin typeface="Calibri"/>
                <a:ea typeface="Calibri"/>
                <a:cs typeface="Calibri"/>
                <a:sym typeface="Calibri"/>
              </a:rPr>
              <a:t>  STORED AS INPUTFORMAT</a:t>
            </a:r>
          </a:p>
          <a:p>
            <a:pPr lvl="0" rtl="0">
              <a:lnSpc>
                <a:spcPct val="90000"/>
              </a:lnSpc>
              <a:spcBef>
                <a:spcPts val="1000"/>
              </a:spcBef>
              <a:spcAft>
                <a:spcPts val="0"/>
              </a:spcAft>
              <a:buClr>
                <a:schemeClr val="dk1"/>
              </a:buClr>
              <a:buSzPct val="61111"/>
              <a:buFont typeface="Arial"/>
              <a:buNone/>
            </a:pPr>
            <a:r>
              <a:rPr lang="en">
                <a:solidFill>
                  <a:schemeClr val="dk1"/>
                </a:solidFill>
                <a:latin typeface="Calibri"/>
                <a:ea typeface="Calibri"/>
                <a:cs typeface="Calibri"/>
                <a:sym typeface="Calibri"/>
              </a:rPr>
              <a:t>  'org.apache.hadoop.mapred.TextInputFormat'</a:t>
            </a:r>
          </a:p>
          <a:p>
            <a:pPr lvl="0" rtl="0">
              <a:lnSpc>
                <a:spcPct val="90000"/>
              </a:lnSpc>
              <a:spcBef>
                <a:spcPts val="1000"/>
              </a:spcBef>
              <a:spcAft>
                <a:spcPts val="0"/>
              </a:spcAft>
              <a:buClr>
                <a:schemeClr val="dk1"/>
              </a:buClr>
              <a:buSzPct val="61111"/>
              <a:buFont typeface="Arial"/>
              <a:buNone/>
            </a:pPr>
            <a:r>
              <a:rPr lang="en">
                <a:solidFill>
                  <a:schemeClr val="dk1"/>
                </a:solidFill>
                <a:latin typeface="Calibri"/>
                <a:ea typeface="Calibri"/>
                <a:cs typeface="Calibri"/>
                <a:sym typeface="Calibri"/>
              </a:rPr>
              <a:t>  OUTPUTFORMAT</a:t>
            </a:r>
          </a:p>
          <a:p>
            <a:pPr lvl="0" rtl="0">
              <a:lnSpc>
                <a:spcPct val="90000"/>
              </a:lnSpc>
              <a:spcBef>
                <a:spcPts val="1000"/>
              </a:spcBef>
              <a:spcAft>
                <a:spcPts val="0"/>
              </a:spcAft>
              <a:buClr>
                <a:schemeClr val="dk1"/>
              </a:buClr>
              <a:buSzPct val="61111"/>
              <a:buFont typeface="Arial"/>
              <a:buNone/>
            </a:pPr>
            <a:r>
              <a:rPr lang="en">
                <a:solidFill>
                  <a:schemeClr val="dk1"/>
                </a:solidFill>
                <a:latin typeface="Calibri"/>
                <a:ea typeface="Calibri"/>
                <a:cs typeface="Calibri"/>
                <a:sym typeface="Calibri"/>
              </a:rPr>
              <a:t>  'org.apache.hadoop.hive.ql.io.IgnoreKeyTextOutputFormat'</a:t>
            </a:r>
          </a:p>
          <a:p>
            <a:pPr lvl="0" rtl="0">
              <a:lnSpc>
                <a:spcPct val="90000"/>
              </a:lnSpc>
              <a:spcBef>
                <a:spcPts val="1000"/>
              </a:spcBef>
              <a:spcAft>
                <a:spcPts val="0"/>
              </a:spcAft>
              <a:buClr>
                <a:schemeClr val="dk1"/>
              </a:buClr>
              <a:buSzPct val="39285"/>
              <a:buFont typeface="Arial"/>
              <a:buNone/>
            </a:pPr>
            <a:r>
              <a:rPr lang="en">
                <a:solidFill>
                  <a:schemeClr val="dk1"/>
                </a:solidFill>
                <a:latin typeface="Calibri"/>
                <a:ea typeface="Calibri"/>
                <a:cs typeface="Calibri"/>
                <a:sym typeface="Calibri"/>
              </a:rPr>
              <a:t>  And also STORED AS SEQUENCEFILE, RCFILE, AVROFILE, PARQUETFILE, ORCFILE,etc</a:t>
            </a:r>
            <a:r>
              <a:rPr lang="en" sz="2800">
                <a:solidFill>
                  <a:schemeClr val="dk1"/>
                </a:solidFill>
                <a:latin typeface="Calibri"/>
                <a:ea typeface="Calibri"/>
                <a:cs typeface="Calibri"/>
                <a:sym typeface="Calibri"/>
              </a:rPr>
              <a:t>.</a:t>
            </a:r>
          </a:p>
          <a:p>
            <a:pPr lvl="0">
              <a:spcBef>
                <a:spcPts val="0"/>
              </a:spcBef>
              <a:buNone/>
            </a:pPr>
            <a:endParaRPr/>
          </a:p>
        </p:txBody>
      </p:sp>
      <p:pic>
        <p:nvPicPr>
          <p:cNvPr id="4" name="Picture 2" descr="https://upload.wikimedia.org/wikipedia/commons/thumb/b/bb/Apache_Hive_logo.svg/853px-Apache_Hive_logo.svg.png">
            <a:extLst>
              <a:ext uri="{FF2B5EF4-FFF2-40B4-BE49-F238E27FC236}">
                <a16:creationId xmlns:a16="http://schemas.microsoft.com/office/drawing/2014/main" id="{85FF1316-A796-4650-B086-3B3BF5665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29841"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rgbClr val="000000"/>
              </a:buClr>
              <a:buSzPct val="100000"/>
              <a:buFont typeface="Calibri"/>
              <a:buNone/>
            </a:pPr>
            <a:r>
              <a:rPr lang="en" sz="2400" b="1" dirty="0">
                <a:solidFill>
                  <a:srgbClr val="000000"/>
                </a:solidFill>
              </a:rPr>
              <a:t>Abstract</a:t>
            </a:r>
            <a:endParaRPr lang="en" sz="2400" b="1" i="0" u="none" strike="noStrike" cap="none" dirty="0">
              <a:solidFill>
                <a:srgbClr val="000000"/>
              </a:solidFill>
              <a:latin typeface="Calibri"/>
              <a:ea typeface="Calibri"/>
              <a:cs typeface="Calibri"/>
              <a:sym typeface="Calibri"/>
            </a:endParaRPr>
          </a:p>
        </p:txBody>
      </p:sp>
      <p:sp>
        <p:nvSpPr>
          <p:cNvPr id="158" name="Shape 158"/>
          <p:cNvSpPr txBox="1">
            <a:spLocks noGrp="1"/>
          </p:cNvSpPr>
          <p:nvPr>
            <p:ph type="body" idx="1"/>
          </p:nvPr>
        </p:nvSpPr>
        <p:spPr>
          <a:xfrm>
            <a:off x="629841" y="939329"/>
            <a:ext cx="7578765" cy="868582"/>
          </a:xfrm>
          <a:prstGeom prst="rect">
            <a:avLst/>
          </a:prstGeom>
          <a:noFill/>
          <a:ln>
            <a:noFill/>
          </a:ln>
        </p:spPr>
        <p:txBody>
          <a:bodyPr wrap="square" lIns="68575" tIns="34275" rIns="68575" bIns="34275" anchor="b" anchorCtr="0">
            <a:noAutofit/>
          </a:bodyPr>
          <a:lstStyle/>
          <a:p>
            <a:pPr marL="0" marR="0" lvl="0" indent="-19050" algn="l" rtl="0">
              <a:lnSpc>
                <a:spcPct val="70000"/>
              </a:lnSpc>
              <a:spcBef>
                <a:spcPts val="0"/>
              </a:spcBef>
              <a:spcAft>
                <a:spcPts val="0"/>
              </a:spcAft>
              <a:buClr>
                <a:schemeClr val="dk1"/>
              </a:buClr>
              <a:buSzPct val="100000"/>
              <a:buFont typeface="Arial"/>
              <a:buNone/>
            </a:pPr>
            <a:endParaRPr sz="300" b="1" i="0" u="none" strike="noStrike" cap="none" dirty="0">
              <a:solidFill>
                <a:schemeClr val="dk1"/>
              </a:solidFill>
              <a:latin typeface="Calibri"/>
              <a:ea typeface="Calibri"/>
              <a:cs typeface="Calibri"/>
              <a:sym typeface="Calibri"/>
            </a:endParaRPr>
          </a:p>
          <a:p>
            <a:pPr marL="0" marR="0" lvl="0" indent="-19050" algn="l" rtl="0">
              <a:lnSpc>
                <a:spcPct val="70000"/>
              </a:lnSpc>
              <a:spcBef>
                <a:spcPts val="800"/>
              </a:spcBef>
              <a:spcAft>
                <a:spcPts val="0"/>
              </a:spcAft>
              <a:buClr>
                <a:schemeClr val="dk1"/>
              </a:buClr>
              <a:buSzPct val="100000"/>
              <a:buFont typeface="Arial"/>
              <a:buNone/>
            </a:pPr>
            <a:endParaRPr sz="300" b="1" i="0" u="none" strike="noStrike" cap="none" dirty="0">
              <a:solidFill>
                <a:schemeClr val="dk1"/>
              </a:solidFill>
              <a:latin typeface="Calibri"/>
              <a:ea typeface="Calibri"/>
              <a:cs typeface="Calibri"/>
              <a:sym typeface="Calibri"/>
            </a:endParaRPr>
          </a:p>
          <a:p>
            <a:pPr marL="0" marR="0" lvl="0" indent="-19050" algn="l" rtl="0">
              <a:lnSpc>
                <a:spcPct val="70000"/>
              </a:lnSpc>
              <a:spcBef>
                <a:spcPts val="800"/>
              </a:spcBef>
              <a:spcAft>
                <a:spcPts val="0"/>
              </a:spcAft>
              <a:buClr>
                <a:schemeClr val="dk1"/>
              </a:buClr>
              <a:buSzPct val="100000"/>
              <a:buFont typeface="Arial"/>
              <a:buNone/>
            </a:pPr>
            <a:endParaRPr sz="300" b="1" i="0" u="none" strike="noStrike" cap="none" dirty="0">
              <a:solidFill>
                <a:schemeClr val="dk1"/>
              </a:solidFill>
              <a:latin typeface="Calibri"/>
              <a:ea typeface="Calibri"/>
              <a:cs typeface="Calibri"/>
              <a:sym typeface="Calibri"/>
            </a:endParaRPr>
          </a:p>
          <a:p>
            <a:pPr marL="6350" marR="0" lvl="0" algn="l" rtl="0">
              <a:lnSpc>
                <a:spcPct val="90000"/>
              </a:lnSpc>
              <a:spcBef>
                <a:spcPts val="800"/>
              </a:spcBef>
              <a:spcAft>
                <a:spcPts val="0"/>
              </a:spcAft>
              <a:buClr>
                <a:schemeClr val="dk1"/>
              </a:buClr>
              <a:buSzPct val="60000"/>
            </a:pPr>
            <a:r>
              <a:rPr lang="en-US" sz="1400" b="0" i="0" u="none" strike="noStrike" cap="none" dirty="0">
                <a:solidFill>
                  <a:schemeClr val="dk1"/>
                </a:solidFill>
                <a:latin typeface="Calibri"/>
                <a:ea typeface="Calibri"/>
                <a:cs typeface="Calibri"/>
                <a:sym typeface="Calibri"/>
              </a:rPr>
              <a:t>Size of datasets being collected and analyzed is growing rapidly, making the traditional warehousing solutions prohibitively expensive.</a:t>
            </a:r>
            <a:endParaRPr lang="en" sz="1400" b="0" i="0" u="none" strike="noStrike" cap="none" dirty="0">
              <a:solidFill>
                <a:schemeClr val="dk1"/>
              </a:solidFill>
              <a:latin typeface="Calibri"/>
              <a:ea typeface="Calibri"/>
              <a:cs typeface="Calibri"/>
              <a:sym typeface="Calibri"/>
            </a:endParaRPr>
          </a:p>
          <a:p>
            <a:pPr marL="0" marR="0" lvl="0" indent="-19050" algn="l" rtl="0">
              <a:lnSpc>
                <a:spcPct val="70000"/>
              </a:lnSpc>
              <a:spcBef>
                <a:spcPts val="800"/>
              </a:spcBef>
              <a:buClr>
                <a:schemeClr val="dk1"/>
              </a:buClr>
              <a:buSzPct val="100000"/>
              <a:buFont typeface="Arial"/>
              <a:buNone/>
            </a:pPr>
            <a:endParaRPr sz="1400" b="1" i="0" u="none" strike="noStrike" cap="none" dirty="0">
              <a:solidFill>
                <a:schemeClr val="dk1"/>
              </a:solidFill>
              <a:latin typeface="Calibri"/>
              <a:ea typeface="Calibri"/>
              <a:cs typeface="Calibri"/>
              <a:sym typeface="Calibri"/>
            </a:endParaRPr>
          </a:p>
        </p:txBody>
      </p:sp>
      <p:sp>
        <p:nvSpPr>
          <p:cNvPr id="159" name="Shape 159"/>
          <p:cNvSpPr txBox="1">
            <a:spLocks noGrp="1"/>
          </p:cNvSpPr>
          <p:nvPr>
            <p:ph type="body" idx="2"/>
          </p:nvPr>
        </p:nvSpPr>
        <p:spPr>
          <a:xfrm>
            <a:off x="616195" y="442321"/>
            <a:ext cx="1583828" cy="868582"/>
          </a:xfrm>
          <a:prstGeom prst="rect">
            <a:avLst/>
          </a:prstGeom>
          <a:noFill/>
          <a:ln>
            <a:noFill/>
          </a:ln>
        </p:spPr>
        <p:txBody>
          <a:bodyPr wrap="square" lIns="68575" tIns="34275" rIns="68575" bIns="34275" anchor="t" anchorCtr="0">
            <a:noAutofit/>
          </a:bodyPr>
          <a:lstStyle/>
          <a:p>
            <a:pPr marL="0" marR="0" lvl="0" indent="-133350" algn="l" rtl="0">
              <a:lnSpc>
                <a:spcPct val="90000"/>
              </a:lnSpc>
              <a:spcBef>
                <a:spcPts val="0"/>
              </a:spcBef>
              <a:spcAft>
                <a:spcPts val="0"/>
              </a:spcAft>
              <a:buClr>
                <a:schemeClr val="dk1"/>
              </a:buClr>
              <a:buSzPct val="100000"/>
              <a:buFont typeface="Arial"/>
              <a:buNone/>
            </a:pPr>
            <a:endParaRPr lang="en-US" sz="2100" b="0" i="0" u="none" strike="noStrike" cap="none" dirty="0">
              <a:solidFill>
                <a:schemeClr val="dk1"/>
              </a:solidFill>
              <a:latin typeface="Calibri"/>
              <a:ea typeface="Calibri"/>
              <a:cs typeface="Calibri"/>
              <a:sym typeface="Calibri"/>
            </a:endParaRPr>
          </a:p>
          <a:p>
            <a:pPr marL="0" marR="0" lvl="0" indent="-133350" algn="l" rtl="0">
              <a:lnSpc>
                <a:spcPct val="90000"/>
              </a:lnSpc>
              <a:spcBef>
                <a:spcPts val="800"/>
              </a:spcBef>
              <a:spcAft>
                <a:spcPts val="0"/>
              </a:spcAft>
              <a:buClr>
                <a:schemeClr val="dk1"/>
              </a:buClr>
              <a:buSzPct val="100000"/>
              <a:buFont typeface="Arial"/>
              <a:buNone/>
            </a:pPr>
            <a:endParaRPr lang="en-US" sz="2100" b="0" i="0" u="none" strike="noStrike" cap="none" dirty="0">
              <a:solidFill>
                <a:schemeClr val="dk1"/>
              </a:solidFill>
              <a:latin typeface="Calibri"/>
              <a:ea typeface="Calibri"/>
              <a:cs typeface="Calibri"/>
              <a:sym typeface="Calibri"/>
            </a:endParaRPr>
          </a:p>
          <a:p>
            <a:pPr marL="0" marR="0" lvl="0" indent="-133350" algn="l" rtl="0">
              <a:lnSpc>
                <a:spcPct val="90000"/>
              </a:lnSpc>
              <a:spcBef>
                <a:spcPts val="800"/>
              </a:spcBef>
              <a:spcAft>
                <a:spcPts val="0"/>
              </a:spcAft>
              <a:buClr>
                <a:schemeClr val="dk1"/>
              </a:buClr>
              <a:buSzPct val="100000"/>
              <a:buFont typeface="Arial"/>
              <a:buNone/>
            </a:pPr>
            <a:endParaRPr lang="en-US" sz="2100" b="0" i="0" u="none" strike="noStrike" cap="none" dirty="0">
              <a:solidFill>
                <a:schemeClr val="dk1"/>
              </a:solidFill>
              <a:latin typeface="Calibri"/>
              <a:ea typeface="Calibri"/>
              <a:cs typeface="Calibri"/>
              <a:sym typeface="Calibri"/>
            </a:endParaRPr>
          </a:p>
          <a:p>
            <a:pPr marL="177800" marR="0" lvl="0" indent="-171450" algn="l" rtl="0">
              <a:lnSpc>
                <a:spcPct val="90000"/>
              </a:lnSpc>
              <a:spcBef>
                <a:spcPts val="800"/>
              </a:spcBef>
              <a:spcAft>
                <a:spcPts val="0"/>
              </a:spcAft>
              <a:buClr>
                <a:schemeClr val="dk1"/>
              </a:buClr>
              <a:buSzPct val="58333"/>
              <a:buFont typeface="Arial"/>
              <a:buChar char="•"/>
            </a:pPr>
            <a:r>
              <a:rPr lang="en-US" sz="1200" b="1" i="0" u="none" strike="noStrike" cap="none" dirty="0">
                <a:solidFill>
                  <a:schemeClr val="dk1"/>
                </a:solidFill>
                <a:latin typeface="Calibri"/>
                <a:ea typeface="Calibri"/>
                <a:cs typeface="Calibri"/>
                <a:sym typeface="Calibri"/>
              </a:rPr>
              <a:t>Hadoop</a:t>
            </a:r>
          </a:p>
          <a:p>
            <a:pPr marL="177800" marR="0" lvl="0" indent="-171450" algn="just" rtl="0">
              <a:lnSpc>
                <a:spcPct val="90000"/>
              </a:lnSpc>
              <a:spcBef>
                <a:spcPts val="800"/>
              </a:spcBef>
              <a:spcAft>
                <a:spcPts val="0"/>
              </a:spcAft>
              <a:buClr>
                <a:schemeClr val="dk1"/>
              </a:buClr>
              <a:buSzPct val="58333"/>
              <a:buFont typeface="Arial"/>
              <a:buChar char="•"/>
            </a:pPr>
            <a:r>
              <a:rPr lang="en" sz="1200" b="0" i="0" u="none" strike="noStrike" cap="none" dirty="0">
                <a:solidFill>
                  <a:schemeClr val="dk1"/>
                </a:solidFill>
                <a:latin typeface="Calibri"/>
                <a:ea typeface="Calibri"/>
                <a:cs typeface="Calibri"/>
                <a:sym typeface="Calibri"/>
              </a:rPr>
              <a:t>open source </a:t>
            </a:r>
            <a:r>
              <a:rPr lang="en-US" sz="1200" b="0" i="0" u="none" strike="noStrike" cap="none" dirty="0">
                <a:solidFill>
                  <a:schemeClr val="dk1"/>
                </a:solidFill>
                <a:latin typeface="Calibri"/>
                <a:ea typeface="Calibri"/>
                <a:cs typeface="Calibri"/>
                <a:sym typeface="Calibri"/>
              </a:rPr>
              <a:t>map reduce</a:t>
            </a:r>
            <a:r>
              <a:rPr lang="en" sz="1200" b="0" i="0" u="none" strike="noStrike" cap="none" dirty="0">
                <a:solidFill>
                  <a:schemeClr val="dk1"/>
                </a:solidFill>
                <a:latin typeface="Calibri"/>
                <a:ea typeface="Calibri"/>
                <a:cs typeface="Calibri"/>
                <a:sym typeface="Calibri"/>
              </a:rPr>
              <a:t> </a:t>
            </a:r>
            <a:r>
              <a:rPr lang="en-US" sz="1200" dirty="0"/>
              <a:t>project</a:t>
            </a:r>
          </a:p>
          <a:p>
            <a:pPr marL="177800" marR="0" lvl="0" indent="-171450" algn="just" rtl="0">
              <a:lnSpc>
                <a:spcPct val="90000"/>
              </a:lnSpc>
              <a:spcBef>
                <a:spcPts val="800"/>
              </a:spcBef>
              <a:spcAft>
                <a:spcPts val="0"/>
              </a:spcAft>
              <a:buClr>
                <a:schemeClr val="dk1"/>
              </a:buClr>
              <a:buSzPct val="58333"/>
              <a:buFont typeface="Arial"/>
              <a:buChar char="•"/>
            </a:pPr>
            <a:r>
              <a:rPr lang="en-US" sz="1200" b="0" i="0" u="none" strike="noStrike" cap="none" dirty="0">
                <a:solidFill>
                  <a:schemeClr val="dk1"/>
                </a:solidFill>
                <a:latin typeface="Calibri"/>
                <a:ea typeface="Calibri"/>
                <a:cs typeface="Calibri"/>
                <a:sym typeface="Calibri"/>
              </a:rPr>
              <a:t>Stores and process extreme large data sets</a:t>
            </a:r>
          </a:p>
          <a:p>
            <a:pPr indent="-171450" algn="just">
              <a:buSzPct val="58333"/>
            </a:pPr>
            <a:r>
              <a:rPr lang="en" sz="1200" dirty="0"/>
              <a:t>using commodity hardware</a:t>
            </a:r>
          </a:p>
          <a:p>
            <a:pPr marL="177800" marR="0" lvl="0" indent="-171450" algn="l" rtl="0">
              <a:lnSpc>
                <a:spcPct val="90000"/>
              </a:lnSpc>
              <a:spcBef>
                <a:spcPts val="800"/>
              </a:spcBef>
              <a:spcAft>
                <a:spcPts val="0"/>
              </a:spcAft>
              <a:buClr>
                <a:schemeClr val="dk1"/>
              </a:buClr>
              <a:buSzPct val="58333"/>
              <a:buFont typeface="Arial"/>
              <a:buChar char="•"/>
            </a:pPr>
            <a:r>
              <a:rPr lang="en" sz="1200" b="0" i="0" u="none" strike="noStrike" cap="none" dirty="0">
                <a:solidFill>
                  <a:schemeClr val="dk1"/>
                </a:solidFill>
                <a:latin typeface="Calibri"/>
                <a:ea typeface="Calibri"/>
                <a:cs typeface="Calibri"/>
                <a:sym typeface="Calibri"/>
              </a:rPr>
              <a:t>petabyte scale </a:t>
            </a:r>
            <a:r>
              <a:rPr lang="en-US" sz="1200" b="0" i="0" u="none" strike="noStrike" cap="none" dirty="0">
                <a:solidFill>
                  <a:schemeClr val="dk1"/>
                </a:solidFill>
                <a:latin typeface="Calibri"/>
                <a:ea typeface="Calibri"/>
                <a:cs typeface="Calibri"/>
                <a:sym typeface="Calibri"/>
              </a:rPr>
              <a:t>data</a:t>
            </a:r>
          </a:p>
          <a:p>
            <a:pPr marL="177800" marR="0" lvl="0" indent="-171450" algn="l" rtl="0">
              <a:lnSpc>
                <a:spcPct val="90000"/>
              </a:lnSpc>
              <a:spcBef>
                <a:spcPts val="800"/>
              </a:spcBef>
              <a:spcAft>
                <a:spcPts val="0"/>
              </a:spcAft>
              <a:buClr>
                <a:schemeClr val="dk1"/>
              </a:buClr>
              <a:buSzPct val="58333"/>
              <a:buFont typeface="Arial"/>
              <a:buChar char="•"/>
            </a:pPr>
            <a:r>
              <a:rPr lang="en-US" sz="1200" dirty="0"/>
              <a:t>Low level model </a:t>
            </a:r>
          </a:p>
          <a:p>
            <a:pPr marL="177800" marR="0" lvl="0" indent="-171450" algn="l" rtl="0">
              <a:lnSpc>
                <a:spcPct val="90000"/>
              </a:lnSpc>
              <a:spcBef>
                <a:spcPts val="800"/>
              </a:spcBef>
              <a:spcAft>
                <a:spcPts val="0"/>
              </a:spcAft>
              <a:buClr>
                <a:schemeClr val="dk1"/>
              </a:buClr>
              <a:buSzPct val="58333"/>
              <a:buFont typeface="Arial"/>
              <a:buChar char="•"/>
            </a:pPr>
            <a:r>
              <a:rPr lang="en-US" sz="1200" b="0" i="0" u="none" strike="noStrike" cap="none" dirty="0">
                <a:solidFill>
                  <a:schemeClr val="dk1"/>
                </a:solidFill>
                <a:latin typeface="Calibri"/>
                <a:ea typeface="Calibri"/>
                <a:cs typeface="Calibri"/>
                <a:sym typeface="Calibri"/>
              </a:rPr>
              <a:t>Developers should write</a:t>
            </a:r>
            <a:r>
              <a:rPr lang="en-US" sz="1200" dirty="0"/>
              <a:t> programs which is hard to maintain and reuse</a:t>
            </a:r>
            <a:endParaRPr lang="en" sz="1200" b="0" i="0" u="none" strike="noStrike" cap="none" dirty="0">
              <a:solidFill>
                <a:schemeClr val="dk1"/>
              </a:solidFill>
              <a:latin typeface="Calibri"/>
              <a:ea typeface="Calibri"/>
              <a:cs typeface="Calibri"/>
              <a:sym typeface="Calibri"/>
            </a:endParaRPr>
          </a:p>
        </p:txBody>
      </p:sp>
      <p:sp>
        <p:nvSpPr>
          <p:cNvPr id="160" name="Shape 160"/>
          <p:cNvSpPr txBox="1">
            <a:spLocks noGrp="1"/>
          </p:cNvSpPr>
          <p:nvPr>
            <p:ph type="body" idx="3"/>
          </p:nvPr>
        </p:nvSpPr>
        <p:spPr>
          <a:xfrm>
            <a:off x="4104460" y="1869969"/>
            <a:ext cx="1875447" cy="2303690"/>
          </a:xfrm>
          <a:prstGeom prst="rect">
            <a:avLst/>
          </a:prstGeom>
          <a:noFill/>
          <a:ln>
            <a:noFill/>
          </a:ln>
        </p:spPr>
        <p:txBody>
          <a:bodyPr wrap="square" lIns="68575" tIns="34275" rIns="68575" bIns="34275" anchor="t" anchorCtr="0">
            <a:noAutofit/>
          </a:bodyPr>
          <a:lstStyle/>
          <a:p>
            <a:pPr marL="0" marR="0" lvl="0" indent="-114300" algn="l" rtl="0">
              <a:lnSpc>
                <a:spcPct val="80000"/>
              </a:lnSpc>
              <a:spcBef>
                <a:spcPts val="0"/>
              </a:spcBef>
              <a:spcAft>
                <a:spcPts val="0"/>
              </a:spcAft>
              <a:buClr>
                <a:schemeClr val="dk1"/>
              </a:buClr>
              <a:buSzPct val="100000"/>
              <a:buFont typeface="Arial"/>
              <a:buNone/>
            </a:pPr>
            <a:endParaRPr sz="1800" b="1" i="0" u="none" strike="noStrike" cap="none" dirty="0">
              <a:solidFill>
                <a:schemeClr val="dk1"/>
              </a:solidFill>
              <a:latin typeface="Calibri"/>
              <a:ea typeface="Calibri"/>
              <a:cs typeface="Calibri"/>
              <a:sym typeface="Calibri"/>
            </a:endParaRPr>
          </a:p>
          <a:p>
            <a:pPr marL="0" marR="0" lvl="0" indent="-114300" algn="l" rtl="0">
              <a:lnSpc>
                <a:spcPct val="80000"/>
              </a:lnSpc>
              <a:spcBef>
                <a:spcPts val="800"/>
              </a:spcBef>
              <a:spcAft>
                <a:spcPts val="0"/>
              </a:spcAft>
              <a:buClr>
                <a:schemeClr val="dk1"/>
              </a:buClr>
              <a:buSzPct val="100000"/>
              <a:buFont typeface="Arial"/>
              <a:buNone/>
            </a:pPr>
            <a:endParaRPr sz="1800" b="1" i="0" u="none" strike="noStrike" cap="none" dirty="0">
              <a:solidFill>
                <a:schemeClr val="dk1"/>
              </a:solidFill>
              <a:latin typeface="Calibri"/>
              <a:ea typeface="Calibri"/>
              <a:cs typeface="Calibri"/>
              <a:sym typeface="Calibri"/>
            </a:endParaRPr>
          </a:p>
          <a:p>
            <a:pPr marL="0" marR="0" lvl="0" indent="-114300" algn="l" rtl="0">
              <a:lnSpc>
                <a:spcPct val="80000"/>
              </a:lnSpc>
              <a:spcBef>
                <a:spcPts val="800"/>
              </a:spcBef>
              <a:spcAft>
                <a:spcPts val="0"/>
              </a:spcAft>
              <a:buClr>
                <a:schemeClr val="dk1"/>
              </a:buClr>
              <a:buSzPct val="100000"/>
              <a:buFont typeface="Arial"/>
              <a:buNone/>
            </a:pPr>
            <a:endParaRPr lang="en-US" sz="1800" b="1" i="0" u="none" strike="noStrike" cap="none" dirty="0">
              <a:solidFill>
                <a:schemeClr val="dk1"/>
              </a:solidFill>
              <a:latin typeface="Calibri"/>
              <a:ea typeface="Calibri"/>
              <a:cs typeface="Calibri"/>
              <a:sym typeface="Calibri"/>
            </a:endParaRPr>
          </a:p>
          <a:p>
            <a:pPr marL="215900" marR="0" lvl="0" indent="-209550" algn="l" rtl="0">
              <a:lnSpc>
                <a:spcPct val="80000"/>
              </a:lnSpc>
              <a:spcBef>
                <a:spcPts val="800"/>
              </a:spcBef>
              <a:spcAft>
                <a:spcPts val="0"/>
              </a:spcAft>
              <a:buClr>
                <a:schemeClr val="dk1"/>
              </a:buClr>
              <a:buSzPct val="58333"/>
              <a:buFont typeface="Arial"/>
              <a:buNone/>
            </a:pPr>
            <a:endParaRPr sz="1200" b="0" i="0" u="none" strike="noStrike" cap="none" dirty="0">
              <a:solidFill>
                <a:schemeClr val="dk1"/>
              </a:solidFill>
              <a:latin typeface="Calibri"/>
              <a:ea typeface="Calibri"/>
              <a:cs typeface="Calibri"/>
              <a:sym typeface="Calibri"/>
            </a:endParaRPr>
          </a:p>
          <a:p>
            <a:pPr marL="0" marR="0" lvl="0" indent="-88900" algn="l" rtl="0">
              <a:lnSpc>
                <a:spcPct val="80000"/>
              </a:lnSpc>
              <a:spcBef>
                <a:spcPts val="800"/>
              </a:spcBef>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p:txBody>
      </p:sp>
      <p:pic>
        <p:nvPicPr>
          <p:cNvPr id="161" name="Shape 161"/>
          <p:cNvPicPr preferRelativeResize="0">
            <a:picLocks noGrp="1"/>
          </p:cNvPicPr>
          <p:nvPr>
            <p:ph type="body" idx="4"/>
          </p:nvPr>
        </p:nvPicPr>
        <p:blipFill rotWithShape="1">
          <a:blip r:embed="rId3">
            <a:alphaModFix/>
          </a:blip>
          <a:srcRect/>
          <a:stretch/>
        </p:blipFill>
        <p:spPr>
          <a:xfrm>
            <a:off x="2924684" y="1869969"/>
            <a:ext cx="1346592" cy="1042332"/>
          </a:xfrm>
          <a:prstGeom prst="rect">
            <a:avLst/>
          </a:prstGeom>
          <a:noFill/>
          <a:ln>
            <a:noFill/>
          </a:ln>
        </p:spPr>
      </p:pic>
      <p:sp>
        <p:nvSpPr>
          <p:cNvPr id="163" name="Shape 163"/>
          <p:cNvSpPr txBox="1"/>
          <p:nvPr/>
        </p:nvSpPr>
        <p:spPr>
          <a:xfrm>
            <a:off x="6242678" y="2400300"/>
            <a:ext cx="1965928" cy="1617366"/>
          </a:xfrm>
          <a:prstGeom prst="rect">
            <a:avLst/>
          </a:prstGeom>
          <a:noFill/>
          <a:ln>
            <a:noFill/>
          </a:ln>
        </p:spPr>
        <p:txBody>
          <a:bodyPr wrap="square" lIns="68575" tIns="34275" rIns="68575" bIns="34275" anchor="t" anchorCtr="0">
            <a:noAutofit/>
          </a:bodyPr>
          <a:lstStyle/>
          <a:p>
            <a:pPr marL="0" marR="0" lvl="0" indent="0" algn="l" rtl="0">
              <a:lnSpc>
                <a:spcPct val="90000"/>
              </a:lnSpc>
              <a:spcBef>
                <a:spcPts val="0"/>
              </a:spcBef>
              <a:spcAft>
                <a:spcPts val="0"/>
              </a:spcAft>
              <a:buNone/>
            </a:pPr>
            <a:endParaRPr sz="1200" b="0" i="0" u="none" strike="noStrike" cap="none" dirty="0">
              <a:solidFill>
                <a:srgbClr val="000000"/>
              </a:solidFill>
              <a:latin typeface="Calibri"/>
              <a:ea typeface="Calibri"/>
              <a:cs typeface="Calibri"/>
              <a:sym typeface="Calibri"/>
            </a:endParaRPr>
          </a:p>
        </p:txBody>
      </p:sp>
      <p:sp>
        <p:nvSpPr>
          <p:cNvPr id="165" name="Shape 165"/>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3</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7373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Additional notes:</a:t>
            </a:r>
          </a:p>
        </p:txBody>
      </p:sp>
      <p:sp>
        <p:nvSpPr>
          <p:cNvPr id="407" name="Shape 40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90000"/>
              </a:lnSpc>
              <a:spcBef>
                <a:spcPts val="1000"/>
              </a:spcBef>
              <a:spcAft>
                <a:spcPts val="0"/>
              </a:spcAft>
              <a:buClr>
                <a:schemeClr val="dk1"/>
              </a:buClr>
              <a:buSzPct val="42307"/>
              <a:buFont typeface="Arial"/>
              <a:buNone/>
            </a:pPr>
            <a:r>
              <a:rPr lang="en" sz="2600">
                <a:solidFill>
                  <a:schemeClr val="dk1"/>
                </a:solidFill>
              </a:rPr>
              <a:t>•</a:t>
            </a:r>
            <a:r>
              <a:rPr lang="en" sz="2600">
                <a:solidFill>
                  <a:schemeClr val="dk1"/>
                </a:solidFill>
                <a:latin typeface="Calibri"/>
                <a:ea typeface="Calibri"/>
                <a:cs typeface="Calibri"/>
                <a:sym typeface="Calibri"/>
              </a:rPr>
              <a:t>Settable ObjectInspectors (for write and object creation).</a:t>
            </a:r>
          </a:p>
          <a:p>
            <a:pPr lvl="0" rtl="0">
              <a:lnSpc>
                <a:spcPct val="90000"/>
              </a:lnSpc>
              <a:spcBef>
                <a:spcPts val="500"/>
              </a:spcBef>
              <a:spcAft>
                <a:spcPts val="0"/>
              </a:spcAft>
              <a:buClr>
                <a:schemeClr val="dk1"/>
              </a:buClr>
              <a:buSzPct val="61111"/>
              <a:buFont typeface="Arial"/>
              <a:buNone/>
            </a:pPr>
            <a:r>
              <a:rPr lang="en">
                <a:solidFill>
                  <a:schemeClr val="dk1"/>
                </a:solidFill>
              </a:rPr>
              <a:t>•</a:t>
            </a:r>
            <a:r>
              <a:rPr lang="en">
                <a:solidFill>
                  <a:schemeClr val="dk1"/>
                </a:solidFill>
                <a:latin typeface="Calibri"/>
                <a:ea typeface="Calibri"/>
                <a:cs typeface="Calibri"/>
                <a:sym typeface="Calibri"/>
              </a:rPr>
              <a:t>ObjectInspector allows us to "get" fields, but not "set" fields or "create" objects.</a:t>
            </a:r>
          </a:p>
          <a:p>
            <a:pPr lvl="0" rtl="0">
              <a:lnSpc>
                <a:spcPct val="90000"/>
              </a:lnSpc>
              <a:spcBef>
                <a:spcPts val="500"/>
              </a:spcBef>
              <a:spcAft>
                <a:spcPts val="0"/>
              </a:spcAft>
              <a:buClr>
                <a:schemeClr val="dk1"/>
              </a:buClr>
              <a:buSzPct val="61111"/>
              <a:buFont typeface="Arial"/>
              <a:buNone/>
            </a:pPr>
            <a:r>
              <a:rPr lang="en">
                <a:solidFill>
                  <a:schemeClr val="dk1"/>
                </a:solidFill>
              </a:rPr>
              <a:t>•</a:t>
            </a:r>
            <a:r>
              <a:rPr lang="en">
                <a:solidFill>
                  <a:schemeClr val="dk1"/>
                </a:solidFill>
                <a:latin typeface="Calibri"/>
                <a:ea typeface="Calibri"/>
                <a:cs typeface="Calibri"/>
                <a:sym typeface="Calibri"/>
              </a:rPr>
              <a:t>Settable ObjectInspectors allows that.</a:t>
            </a:r>
          </a:p>
          <a:p>
            <a:pPr lvl="0">
              <a:spcBef>
                <a:spcPts val="0"/>
              </a:spcBef>
              <a:buNone/>
            </a:pPr>
            <a:endParaRPr>
              <a:solidFill>
                <a:schemeClr val="dk1"/>
              </a:solidFill>
              <a:latin typeface="Calibri"/>
              <a:ea typeface="Calibri"/>
              <a:cs typeface="Calibri"/>
              <a:sym typeface="Calibri"/>
            </a:endParaRPr>
          </a:p>
          <a:p>
            <a:pPr lvl="0">
              <a:spcBef>
                <a:spcPts val="0"/>
              </a:spcBef>
              <a:buNone/>
            </a:pPr>
            <a:r>
              <a:rPr lang="en">
                <a:solidFill>
                  <a:schemeClr val="dk1"/>
                </a:solidFill>
                <a:latin typeface="Calibri"/>
                <a:ea typeface="Calibri"/>
                <a:cs typeface="Calibri"/>
                <a:sym typeface="Calibri"/>
              </a:rPr>
              <a:t>We can convert an object with JavaIntObjectInspector to an object with WritableIntObjectInspector easily with the help of Settable ObjectInspectors</a:t>
            </a:r>
          </a:p>
          <a:p>
            <a:pPr lvl="0">
              <a:spcBef>
                <a:spcPts val="0"/>
              </a:spcBef>
              <a:buNone/>
            </a:pPr>
            <a:endParaRPr>
              <a:solidFill>
                <a:schemeClr val="dk1"/>
              </a:solidFill>
              <a:latin typeface="Calibri"/>
              <a:ea typeface="Calibri"/>
              <a:cs typeface="Calibri"/>
              <a:sym typeface="Calibri"/>
            </a:endParaRPr>
          </a:p>
        </p:txBody>
      </p:sp>
      <p:pic>
        <p:nvPicPr>
          <p:cNvPr id="4" name="Picture 2" descr="https://upload.wikimedia.org/wikipedia/commons/thumb/b/bb/Apache_Hive_logo.svg/853px-Apache_Hive_logo.svg.png">
            <a:extLst>
              <a:ext uri="{FF2B5EF4-FFF2-40B4-BE49-F238E27FC236}">
                <a16:creationId xmlns:a16="http://schemas.microsoft.com/office/drawing/2014/main" id="{4D4B66A6-6D04-4071-B1A5-A84CB145A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413" name="Shape 41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414" name="Shape 41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 name="Picture 2" descr="https://upload.wikimedia.org/wikipedia/commons/thumb/b/bb/Apache_Hive_logo.svg/853px-Apache_Hive_logo.svg.png">
            <a:extLst>
              <a:ext uri="{FF2B5EF4-FFF2-40B4-BE49-F238E27FC236}">
                <a16:creationId xmlns:a16="http://schemas.microsoft.com/office/drawing/2014/main" id="{9A611858-F245-4910-BCAC-E60EADB9F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12718"/>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420" name="Shape 42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421" name="Shape 4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422" name="Shape 422"/>
          <p:cNvPicPr preferRelativeResize="0"/>
          <p:nvPr/>
        </p:nvPicPr>
        <p:blipFill>
          <a:blip r:embed="rId4">
            <a:alphaModFix/>
          </a:blip>
          <a:stretch>
            <a:fillRect/>
          </a:stretch>
        </p:blipFill>
        <p:spPr>
          <a:xfrm>
            <a:off x="0" y="0"/>
            <a:ext cx="9144000" cy="5143500"/>
          </a:xfrm>
          <a:prstGeom prst="rect">
            <a:avLst/>
          </a:prstGeom>
          <a:noFill/>
          <a:ln>
            <a:noFill/>
          </a:ln>
        </p:spPr>
      </p:pic>
      <p:pic>
        <p:nvPicPr>
          <p:cNvPr id="6" name="Picture 2" descr="https://upload.wikimedia.org/wikipedia/commons/thumb/b/bb/Apache_Hive_logo.svg/853px-Apache_Hive_logo.svg.png">
            <a:extLst>
              <a:ext uri="{FF2B5EF4-FFF2-40B4-BE49-F238E27FC236}">
                <a16:creationId xmlns:a16="http://schemas.microsoft.com/office/drawing/2014/main" id="{4C716B71-0F14-4251-A5DB-DFC97E4A6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6146" name="Picture 2" descr="http://www.cs.odu.edu/~mdong/hive/img/Hive-Architecture1.png">
            <a:extLst>
              <a:ext uri="{FF2B5EF4-FFF2-40B4-BE49-F238E27FC236}">
                <a16:creationId xmlns:a16="http://schemas.microsoft.com/office/drawing/2014/main" id="{0D2828DD-224D-4364-8F05-6CCF19CC4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549" y="523875"/>
            <a:ext cx="6918251" cy="4095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thumb/b/bb/Apache_Hive_logo.svg/853px-Apache_Hive_logo.svg.png">
            <a:extLst>
              <a:ext uri="{FF2B5EF4-FFF2-40B4-BE49-F238E27FC236}">
                <a16:creationId xmlns:a16="http://schemas.microsoft.com/office/drawing/2014/main" id="{6470A293-7D38-44DD-9D9B-E7BC79798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19806"/>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Components</a:t>
            </a:r>
          </a:p>
        </p:txBody>
      </p:sp>
      <p:sp>
        <p:nvSpPr>
          <p:cNvPr id="433" name="Shape 43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pPr>
            <a:r>
              <a:rPr lang="en"/>
              <a:t>Metastore</a:t>
            </a:r>
          </a:p>
          <a:p>
            <a:pPr marL="914400" lvl="1" indent="-317500" rtl="0">
              <a:spcBef>
                <a:spcPts val="0"/>
              </a:spcBef>
            </a:pPr>
            <a:r>
              <a:rPr lang="en" sz="1800"/>
              <a:t>The component that stores the system catalog and metadata about tables, columns, partitions, etc.</a:t>
            </a:r>
          </a:p>
          <a:p>
            <a:pPr marL="457200" lvl="0" indent="-342900" rtl="0">
              <a:lnSpc>
                <a:spcPct val="100000"/>
              </a:lnSpc>
              <a:spcBef>
                <a:spcPts val="0"/>
              </a:spcBef>
              <a:spcAft>
                <a:spcPts val="0"/>
              </a:spcAft>
            </a:pPr>
            <a:r>
              <a:rPr lang="en"/>
              <a:t>Driver</a:t>
            </a:r>
          </a:p>
          <a:p>
            <a:pPr marL="914400" lvl="1" indent="-317500" rtl="0">
              <a:spcBef>
                <a:spcPts val="0"/>
              </a:spcBef>
            </a:pPr>
            <a:r>
              <a:rPr lang="en" sz="1800"/>
              <a:t>The components that manages the lifecycle of HiveQL statements as they move through Hive. The driver also maintains a session handle and any session statistics.</a:t>
            </a:r>
          </a:p>
          <a:p>
            <a:pPr marL="457200" lvl="0" indent="-342900" rtl="0">
              <a:lnSpc>
                <a:spcPct val="100000"/>
              </a:lnSpc>
              <a:spcBef>
                <a:spcPts val="0"/>
              </a:spcBef>
              <a:spcAft>
                <a:spcPts val="0"/>
              </a:spcAft>
            </a:pPr>
            <a:r>
              <a:rPr lang="en"/>
              <a:t>Query compiler</a:t>
            </a:r>
          </a:p>
          <a:p>
            <a:pPr marL="914400" lvl="1" indent="-317500" rtl="0">
              <a:spcBef>
                <a:spcPts val="0"/>
              </a:spcBef>
            </a:pPr>
            <a:r>
              <a:rPr lang="en" sz="1800"/>
              <a:t>The component that compiles HiveQL into a directed acyclic graph (DAG) of map/reduce tasks. </a:t>
            </a:r>
          </a:p>
        </p:txBody>
      </p:sp>
      <p:pic>
        <p:nvPicPr>
          <p:cNvPr id="2050" name="Picture 2" descr="http://www.edureka.co/blog/wp-content/uploads/2014/09/hiveintro5.png">
            <a:extLst>
              <a:ext uri="{FF2B5EF4-FFF2-40B4-BE49-F238E27FC236}">
                <a16:creationId xmlns:a16="http://schemas.microsoft.com/office/drawing/2014/main" id="{737F574F-7364-4A8B-A2E0-0CEC1A1F4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793" y="318905"/>
            <a:ext cx="2010437" cy="1355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Components (cont.)</a:t>
            </a:r>
          </a:p>
        </p:txBody>
      </p:sp>
      <p:sp>
        <p:nvSpPr>
          <p:cNvPr id="440" name="Shape 440"/>
          <p:cNvSpPr txBox="1">
            <a:spLocks noGrp="1"/>
          </p:cNvSpPr>
          <p:nvPr>
            <p:ph type="body" idx="1"/>
          </p:nvPr>
        </p:nvSpPr>
        <p:spPr>
          <a:xfrm>
            <a:off x="311700" y="1076275"/>
            <a:ext cx="8520600" cy="40671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pPr>
            <a:r>
              <a:rPr lang="en" dirty="0"/>
              <a:t>Execution engine</a:t>
            </a:r>
          </a:p>
          <a:p>
            <a:pPr marL="914400" lvl="1" indent="-317500" rtl="0">
              <a:spcBef>
                <a:spcPts val="0"/>
              </a:spcBef>
              <a:spcAft>
                <a:spcPts val="0"/>
              </a:spcAft>
            </a:pPr>
            <a:r>
              <a:rPr lang="en" sz="1800" dirty="0"/>
              <a:t>The component that executes the tasks produced by the compiler in proper dependency order. The execution engine interacts with the underlying Hadoop instance.</a:t>
            </a:r>
          </a:p>
          <a:p>
            <a:pPr marL="457200" lvl="0" indent="-342900" rtl="0">
              <a:lnSpc>
                <a:spcPct val="100000"/>
              </a:lnSpc>
              <a:spcBef>
                <a:spcPts val="0"/>
              </a:spcBef>
              <a:spcAft>
                <a:spcPts val="0"/>
              </a:spcAft>
            </a:pPr>
            <a:endParaRPr lang="en" dirty="0"/>
          </a:p>
          <a:p>
            <a:pPr marL="457200" lvl="0" indent="-342900" rtl="0">
              <a:lnSpc>
                <a:spcPct val="100000"/>
              </a:lnSpc>
              <a:spcBef>
                <a:spcPts val="0"/>
              </a:spcBef>
              <a:spcAft>
                <a:spcPts val="0"/>
              </a:spcAft>
            </a:pPr>
            <a:endParaRPr lang="en" dirty="0"/>
          </a:p>
          <a:p>
            <a:pPr marL="457200" lvl="0" indent="-342900" rtl="0">
              <a:lnSpc>
                <a:spcPct val="100000"/>
              </a:lnSpc>
              <a:spcBef>
                <a:spcPts val="0"/>
              </a:spcBef>
              <a:spcAft>
                <a:spcPts val="0"/>
              </a:spcAft>
            </a:pPr>
            <a:r>
              <a:rPr lang="en" dirty="0"/>
              <a:t>HiveServer</a:t>
            </a:r>
          </a:p>
          <a:p>
            <a:pPr marL="914400" lvl="1" indent="-342900" rtl="0">
              <a:spcBef>
                <a:spcPts val="0"/>
              </a:spcBef>
              <a:spcAft>
                <a:spcPts val="0"/>
              </a:spcAft>
              <a:buSzPct val="100000"/>
            </a:pPr>
            <a:r>
              <a:rPr lang="en" sz="1800" dirty="0"/>
              <a:t>The component that provides a way of integrating Hive with other applications. </a:t>
            </a:r>
          </a:p>
        </p:txBody>
      </p:sp>
      <p:pic>
        <p:nvPicPr>
          <p:cNvPr id="3074" name="Picture 2" descr="http://www.edureka.co/blog/wp-content/uploads/2014/09/hiveintro5.png">
            <a:extLst>
              <a:ext uri="{FF2B5EF4-FFF2-40B4-BE49-F238E27FC236}">
                <a16:creationId xmlns:a16="http://schemas.microsoft.com/office/drawing/2014/main" id="{0DEC1FDD-1F39-416F-AE38-012B93D56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189" y="161593"/>
            <a:ext cx="1831687" cy="1234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Components (cont..)</a:t>
            </a:r>
          </a:p>
        </p:txBody>
      </p:sp>
      <p:sp>
        <p:nvSpPr>
          <p:cNvPr id="447" name="Shape 44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Aft>
                <a:spcPts val="0"/>
              </a:spcAft>
            </a:pPr>
            <a:r>
              <a:rPr lang="en" dirty="0"/>
              <a:t>Client</a:t>
            </a:r>
          </a:p>
          <a:p>
            <a:pPr marL="914400" lvl="1" indent="-317500">
              <a:spcAft>
                <a:spcPts val="0"/>
              </a:spcAft>
            </a:pPr>
            <a:r>
              <a:rPr lang="en" sz="1800" dirty="0"/>
              <a:t>Contains Command Line Interface (CLI), the web UI and JDBC/ODBC driver</a:t>
            </a:r>
          </a:p>
          <a:p>
            <a:pPr marL="457200" lvl="0" indent="-342900">
              <a:spcAft>
                <a:spcPts val="0"/>
              </a:spcAft>
            </a:pPr>
            <a:endParaRPr lang="en" dirty="0"/>
          </a:p>
          <a:p>
            <a:pPr marL="457200" lvl="0" indent="-342900">
              <a:spcAft>
                <a:spcPts val="0"/>
              </a:spcAft>
            </a:pPr>
            <a:endParaRPr lang="en" dirty="0"/>
          </a:p>
          <a:p>
            <a:pPr marL="457200" lvl="0" indent="-342900">
              <a:spcAft>
                <a:spcPts val="0"/>
              </a:spcAft>
            </a:pPr>
            <a:r>
              <a:rPr lang="en" dirty="0"/>
              <a:t>Extensibility interfaces</a:t>
            </a:r>
          </a:p>
          <a:p>
            <a:pPr marL="914400" lvl="1" indent="-317500">
              <a:spcAft>
                <a:spcPts val="0"/>
              </a:spcAft>
            </a:pPr>
            <a:r>
              <a:rPr lang="en" sz="1800" dirty="0"/>
              <a:t>Allow users to define their own custom functions</a:t>
            </a:r>
          </a:p>
          <a:p>
            <a:pPr marL="1371600" lvl="2" indent="-317500">
              <a:spcAft>
                <a:spcPts val="0"/>
              </a:spcAft>
            </a:pPr>
            <a:r>
              <a:rPr lang="en" sz="1800" dirty="0"/>
              <a:t>e.g. User Defined Function (UDF)</a:t>
            </a:r>
          </a:p>
          <a:p>
            <a:pPr marL="1371600" lvl="2" indent="-317500">
              <a:spcAft>
                <a:spcPts val="0"/>
              </a:spcAft>
            </a:pPr>
            <a:r>
              <a:rPr lang="en" sz="1800" dirty="0"/>
              <a:t>User defined </a:t>
            </a:r>
            <a:r>
              <a:rPr lang="en-US" sz="1800" dirty="0"/>
              <a:t>aggregate function(UDAF)</a:t>
            </a:r>
            <a:endParaRPr lang="en" sz="1800" dirty="0"/>
          </a:p>
          <a:p>
            <a:pPr lvl="0">
              <a:spcBef>
                <a:spcPts val="0"/>
              </a:spcBef>
              <a:buNone/>
            </a:pPr>
            <a:endParaRPr dirty="0"/>
          </a:p>
        </p:txBody>
      </p:sp>
      <p:pic>
        <p:nvPicPr>
          <p:cNvPr id="4098" name="Picture 2" descr="http://www.edureka.co/blog/wp-content/uploads/2014/09/hiveintro5.png">
            <a:extLst>
              <a:ext uri="{FF2B5EF4-FFF2-40B4-BE49-F238E27FC236}">
                <a16:creationId xmlns:a16="http://schemas.microsoft.com/office/drawing/2014/main" id="{75136B7E-D522-43D4-AB23-A06CC8701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823" y="0"/>
            <a:ext cx="2144122" cy="1445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  </a:t>
            </a:r>
          </a:p>
        </p:txBody>
      </p:sp>
      <p:sp>
        <p:nvSpPr>
          <p:cNvPr id="454" name="Shape 45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114300" lvl="0" rtl="0">
              <a:spcBef>
                <a:spcPts val="0"/>
              </a:spcBef>
              <a:spcAft>
                <a:spcPts val="0"/>
              </a:spcAft>
              <a:buNone/>
            </a:pPr>
            <a:r>
              <a:rPr lang="en-US" sz="3600" dirty="0"/>
              <a:t>        </a:t>
            </a:r>
          </a:p>
          <a:p>
            <a:pPr marL="114300" lvl="0" rtl="0">
              <a:spcBef>
                <a:spcPts val="0"/>
              </a:spcBef>
              <a:spcAft>
                <a:spcPts val="0"/>
              </a:spcAft>
              <a:buNone/>
            </a:pPr>
            <a:r>
              <a:rPr lang="en-US" sz="3600" dirty="0"/>
              <a:t>	  OVERALL   </a:t>
            </a:r>
          </a:p>
          <a:p>
            <a:pPr marL="114300" lvl="0" rtl="0">
              <a:spcBef>
                <a:spcPts val="0"/>
              </a:spcBef>
              <a:spcAft>
                <a:spcPts val="0"/>
              </a:spcAft>
              <a:buNone/>
            </a:pPr>
            <a:r>
              <a:rPr lang="en-US" sz="3600" dirty="0"/>
              <a:t>			</a:t>
            </a:r>
          </a:p>
          <a:p>
            <a:pPr marL="114300" lvl="0" rtl="0">
              <a:spcBef>
                <a:spcPts val="0"/>
              </a:spcBef>
              <a:spcAft>
                <a:spcPts val="0"/>
              </a:spcAft>
              <a:buNone/>
            </a:pPr>
            <a:r>
              <a:rPr lang="en-US" sz="3600" dirty="0"/>
              <a:t>				PROCESS</a:t>
            </a:r>
            <a:endParaRPr lang="en" sz="3600" dirty="0"/>
          </a:p>
        </p:txBody>
      </p:sp>
      <p:pic>
        <p:nvPicPr>
          <p:cNvPr id="7" name="Picture 2" descr="https://upload.wikimedia.org/wikipedia/commons/thumb/b/bb/Apache_Hive_logo.svg/853px-Apache_Hive_logo.svg.png">
            <a:extLst>
              <a:ext uri="{FF2B5EF4-FFF2-40B4-BE49-F238E27FC236}">
                <a16:creationId xmlns:a16="http://schemas.microsoft.com/office/drawing/2014/main" id="{D958E216-C81B-4736-A844-0ED16F2AB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Metastore</a:t>
            </a:r>
          </a:p>
        </p:txBody>
      </p:sp>
      <p:sp>
        <p:nvSpPr>
          <p:cNvPr id="462" name="Shape 4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pPr>
            <a:r>
              <a:rPr lang="en" dirty="0"/>
              <a:t>In order to serve this info faster to compiler, metastore is storing in RDBMS</a:t>
            </a:r>
          </a:p>
          <a:p>
            <a:pPr marL="914400" lvl="1" indent="-317500" rtl="0">
              <a:spcBef>
                <a:spcPts val="0"/>
              </a:spcBef>
              <a:spcAft>
                <a:spcPts val="0"/>
              </a:spcAft>
            </a:pPr>
            <a:r>
              <a:rPr lang="en" dirty="0"/>
              <a:t>Use object-relational mapping (ORM layer) to convert object representations into a relational schema and vice versa</a:t>
            </a:r>
          </a:p>
          <a:p>
            <a:pPr marL="457200" lvl="0" indent="-342900" rtl="0">
              <a:spcBef>
                <a:spcPts val="0"/>
              </a:spcBef>
              <a:spcAft>
                <a:spcPts val="0"/>
              </a:spcAft>
            </a:pPr>
            <a:r>
              <a:rPr lang="en" dirty="0"/>
              <a:t>Any metadata that is needed by the mapper or the reducer is passed through the plan.xml files that are generated by the compiler </a:t>
            </a:r>
          </a:p>
          <a:p>
            <a:pPr marL="914400" lvl="1" indent="-317500" rtl="0">
              <a:spcBef>
                <a:spcPts val="0"/>
              </a:spcBef>
              <a:spcAft>
                <a:spcPts val="0"/>
              </a:spcAft>
            </a:pPr>
            <a:r>
              <a:rPr lang="en" dirty="0"/>
              <a:t>No direct access to metadata from mapper or reducer</a:t>
            </a:r>
          </a:p>
          <a:p>
            <a:pPr marL="457200" lvl="0" indent="-342900" rtl="0">
              <a:spcBef>
                <a:spcPts val="0"/>
              </a:spcBef>
              <a:spcAft>
                <a:spcPts val="0"/>
              </a:spcAft>
            </a:pPr>
            <a:r>
              <a:rPr lang="en" dirty="0"/>
              <a:t>Best practices</a:t>
            </a:r>
          </a:p>
          <a:p>
            <a:pPr marL="914400" lvl="1" indent="-317500" rtl="0">
              <a:spcBef>
                <a:spcPts val="0"/>
              </a:spcBef>
              <a:spcAft>
                <a:spcPts val="0"/>
              </a:spcAft>
            </a:pPr>
            <a:r>
              <a:rPr lang="en" dirty="0"/>
              <a:t>Regular backup</a:t>
            </a:r>
          </a:p>
          <a:p>
            <a:pPr marL="914400" lvl="1" indent="-317500" rtl="0">
              <a:spcBef>
                <a:spcPts val="0"/>
              </a:spcBef>
              <a:spcAft>
                <a:spcPts val="0"/>
              </a:spcAft>
            </a:pPr>
            <a:r>
              <a:rPr lang="en" dirty="0"/>
              <a:t>Replication</a:t>
            </a:r>
          </a:p>
          <a:p>
            <a:pPr lvl="0">
              <a:spcBef>
                <a:spcPts val="0"/>
              </a:spcBef>
              <a:spcAft>
                <a:spcPts val="0"/>
              </a:spcAft>
              <a:buNone/>
            </a:pPr>
            <a:endParaRPr dirty="0"/>
          </a:p>
        </p:txBody>
      </p:sp>
      <p:pic>
        <p:nvPicPr>
          <p:cNvPr id="1026" name="Picture 2" descr="https://www.cloudera.com/documentation/enterprise/5-8-x/images/hive_localmetastore.jpg">
            <a:extLst>
              <a:ext uri="{FF2B5EF4-FFF2-40B4-BE49-F238E27FC236}">
                <a16:creationId xmlns:a16="http://schemas.microsoft.com/office/drawing/2014/main" id="{89876274-2E0C-4583-81E0-BB6763C9A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995" y="2907615"/>
            <a:ext cx="3289005" cy="21057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b/bb/Apache_Hive_logo.svg/853px-Apache_Hive_logo.svg.png">
            <a:extLst>
              <a:ext uri="{FF2B5EF4-FFF2-40B4-BE49-F238E27FC236}">
                <a16:creationId xmlns:a16="http://schemas.microsoft.com/office/drawing/2014/main" id="{97C77126-E09D-4D3F-93A9-FC9962C35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69" y="-33982"/>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Query compiler</a:t>
            </a:r>
          </a:p>
        </p:txBody>
      </p:sp>
      <p:sp>
        <p:nvSpPr>
          <p:cNvPr id="469" name="Shape 46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pPr>
            <a:r>
              <a:rPr lang="en" dirty="0"/>
              <a:t>Use metadata stored in the Metastore to generate execution plan</a:t>
            </a:r>
          </a:p>
          <a:p>
            <a:pPr marL="914400" lvl="1" indent="-317500" rtl="0">
              <a:spcBef>
                <a:spcPts val="0"/>
              </a:spcBef>
              <a:spcAft>
                <a:spcPts val="0"/>
              </a:spcAft>
            </a:pPr>
            <a:endParaRPr lang="en" dirty="0"/>
          </a:p>
          <a:p>
            <a:pPr marL="914400" lvl="1" indent="-317500" rtl="0">
              <a:spcBef>
                <a:spcPts val="0"/>
              </a:spcBef>
              <a:spcAft>
                <a:spcPts val="0"/>
              </a:spcAft>
            </a:pPr>
            <a:r>
              <a:rPr lang="en" dirty="0"/>
              <a:t>Query parsing </a:t>
            </a:r>
          </a:p>
          <a:p>
            <a:pPr marL="914400" lvl="1" indent="-317500" rtl="0">
              <a:spcBef>
                <a:spcPts val="0"/>
              </a:spcBef>
              <a:spcAft>
                <a:spcPts val="0"/>
              </a:spcAft>
            </a:pPr>
            <a:endParaRPr lang="en" dirty="0"/>
          </a:p>
          <a:p>
            <a:pPr marL="914400" lvl="1" indent="-317500" rtl="0">
              <a:spcBef>
                <a:spcPts val="0"/>
              </a:spcBef>
              <a:spcAft>
                <a:spcPts val="0"/>
              </a:spcAft>
            </a:pPr>
            <a:r>
              <a:rPr lang="en" dirty="0"/>
              <a:t>Type checking and semantic analysis</a:t>
            </a:r>
          </a:p>
          <a:p>
            <a:pPr marL="914400" lvl="1" indent="-317500" rtl="0">
              <a:spcBef>
                <a:spcPts val="0"/>
              </a:spcBef>
              <a:spcAft>
                <a:spcPts val="0"/>
              </a:spcAft>
            </a:pPr>
            <a:endParaRPr lang="en" dirty="0"/>
          </a:p>
          <a:p>
            <a:pPr marL="914400" lvl="1" indent="-317500" rtl="0">
              <a:spcBef>
                <a:spcPts val="0"/>
              </a:spcBef>
              <a:spcAft>
                <a:spcPts val="0"/>
              </a:spcAft>
            </a:pPr>
            <a:r>
              <a:rPr lang="en" dirty="0"/>
              <a:t>Optimization</a:t>
            </a:r>
          </a:p>
          <a:p>
            <a:pPr marL="1054100" lvl="2" rtl="0">
              <a:spcBef>
                <a:spcPts val="0"/>
              </a:spcBef>
              <a:spcAft>
                <a:spcPts val="0"/>
              </a:spcAft>
              <a:buNone/>
            </a:pPr>
            <a:endParaRPr lang="en" dirty="0"/>
          </a:p>
          <a:p>
            <a:pPr marL="1371600" lvl="2" indent="-317500" rtl="0">
              <a:spcBef>
                <a:spcPts val="0"/>
              </a:spcBef>
              <a:spcAft>
                <a:spcPts val="0"/>
              </a:spcAft>
            </a:pPr>
            <a:r>
              <a:rPr lang="en" dirty="0"/>
              <a:t>Consist of a chain of transformations</a:t>
            </a:r>
          </a:p>
          <a:p>
            <a:pPr marL="1828800" lvl="3" indent="-317500">
              <a:spcBef>
                <a:spcPts val="0"/>
              </a:spcBef>
              <a:spcAft>
                <a:spcPts val="0"/>
              </a:spcAft>
            </a:pPr>
            <a:r>
              <a:rPr lang="en" dirty="0"/>
              <a:t>The five primary interfaces that are involved in a transformation are Node, GraphWalker, Dispatcher, Rule and Processor.</a:t>
            </a:r>
          </a:p>
        </p:txBody>
      </p:sp>
      <p:pic>
        <p:nvPicPr>
          <p:cNvPr id="5" name="Picture 2" descr="https://upload.wikimedia.org/wikipedia/commons/thumb/b/bb/Apache_Hive_logo.svg/853px-Apache_Hive_logo.svg.png">
            <a:extLst>
              <a:ext uri="{FF2B5EF4-FFF2-40B4-BE49-F238E27FC236}">
                <a16:creationId xmlns:a16="http://schemas.microsoft.com/office/drawing/2014/main" id="{2BDE7BB7-B5FB-48F7-89C6-626D6D313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A43A-3CCB-4A9B-9F2C-5EED8EAA6DCA}"/>
              </a:ext>
            </a:extLst>
          </p:cNvPr>
          <p:cNvSpPr>
            <a:spLocks noGrp="1"/>
          </p:cNvSpPr>
          <p:nvPr>
            <p:ph type="title"/>
          </p:nvPr>
        </p:nvSpPr>
        <p:spPr>
          <a:xfrm>
            <a:off x="571501" y="501253"/>
            <a:ext cx="7886700" cy="994172"/>
          </a:xfrm>
        </p:spPr>
        <p:txBody>
          <a:bodyPr/>
          <a:lstStyle/>
          <a:p>
            <a:r>
              <a:rPr lang="en-US" sz="2400" b="1" dirty="0"/>
              <a:t>Abstract</a:t>
            </a:r>
            <a:br>
              <a:rPr lang="en-US" sz="1600" dirty="0"/>
            </a:br>
            <a:br>
              <a:rPr lang="en-US" sz="1600" dirty="0"/>
            </a:br>
            <a:r>
              <a:rPr lang="en-US" sz="1600" dirty="0"/>
              <a:t>Solution for the problem</a:t>
            </a:r>
          </a:p>
        </p:txBody>
      </p:sp>
      <p:sp>
        <p:nvSpPr>
          <p:cNvPr id="3" name="Text Placeholder 2">
            <a:extLst>
              <a:ext uri="{FF2B5EF4-FFF2-40B4-BE49-F238E27FC236}">
                <a16:creationId xmlns:a16="http://schemas.microsoft.com/office/drawing/2014/main" id="{7BC9406F-CEEE-45EC-9ACB-A0BD7529484F}"/>
              </a:ext>
            </a:extLst>
          </p:cNvPr>
          <p:cNvSpPr>
            <a:spLocks noGrp="1"/>
          </p:cNvSpPr>
          <p:nvPr>
            <p:ph type="body" idx="1"/>
          </p:nvPr>
        </p:nvSpPr>
        <p:spPr/>
        <p:txBody>
          <a:bodyPr/>
          <a:lstStyle/>
          <a:p>
            <a:r>
              <a:rPr lang="en-US" dirty="0"/>
              <a:t>Hive</a:t>
            </a:r>
          </a:p>
        </p:txBody>
      </p:sp>
      <p:sp>
        <p:nvSpPr>
          <p:cNvPr id="4" name="Text Placeholder 3">
            <a:extLst>
              <a:ext uri="{FF2B5EF4-FFF2-40B4-BE49-F238E27FC236}">
                <a16:creationId xmlns:a16="http://schemas.microsoft.com/office/drawing/2014/main" id="{08B25A39-0906-4163-8505-6632698AED42}"/>
              </a:ext>
            </a:extLst>
          </p:cNvPr>
          <p:cNvSpPr>
            <a:spLocks noGrp="1"/>
          </p:cNvSpPr>
          <p:nvPr>
            <p:ph type="body" idx="2"/>
          </p:nvPr>
        </p:nvSpPr>
        <p:spPr/>
        <p:txBody>
          <a:bodyPr/>
          <a:lstStyle/>
          <a:p>
            <a:pPr marL="215900" lvl="0" indent="-209550">
              <a:lnSpc>
                <a:spcPct val="80000"/>
              </a:lnSpc>
              <a:buSzPct val="58333"/>
            </a:pPr>
            <a:r>
              <a:rPr lang="en-US" sz="1200" dirty="0"/>
              <a:t>improved the query capabilities of Hadoop (SQL-like)</a:t>
            </a:r>
          </a:p>
          <a:p>
            <a:pPr marL="215900" lvl="0" indent="-209550">
              <a:lnSpc>
                <a:spcPct val="80000"/>
              </a:lnSpc>
              <a:buSzPct val="58333"/>
            </a:pPr>
            <a:r>
              <a:rPr lang="en-US" sz="1200" dirty="0"/>
              <a:t>maintained the extensibility and flexibility</a:t>
            </a:r>
          </a:p>
          <a:p>
            <a:pPr marL="215900" lvl="0" indent="-209550">
              <a:lnSpc>
                <a:spcPct val="80000"/>
              </a:lnSpc>
              <a:buSzPct val="58333"/>
            </a:pPr>
            <a:r>
              <a:rPr lang="en-US" sz="1200" dirty="0"/>
              <a:t>allows users to extend the system with their own types and functions</a:t>
            </a:r>
          </a:p>
          <a:p>
            <a:pPr marL="215900" lvl="0" indent="-209550">
              <a:lnSpc>
                <a:spcPct val="80000"/>
              </a:lnSpc>
              <a:buSzPct val="58333"/>
            </a:pPr>
            <a:r>
              <a:rPr lang="en-US" sz="1200" dirty="0"/>
              <a:t>Sql-like declarative language HiveQL which can be executed in Hadoop</a:t>
            </a:r>
          </a:p>
          <a:p>
            <a:pPr marL="215900" lvl="0" indent="-209550">
              <a:lnSpc>
                <a:spcPct val="80000"/>
              </a:lnSpc>
              <a:buSzPct val="58333"/>
            </a:pPr>
            <a:r>
              <a:rPr lang="en-US" sz="1200" dirty="0"/>
              <a:t>Hive includes a system catalog –</a:t>
            </a:r>
            <a:r>
              <a:rPr lang="en-US" sz="1200" dirty="0" err="1"/>
              <a:t>Metastore</a:t>
            </a:r>
            <a:endParaRPr lang="en-US" sz="1200" dirty="0"/>
          </a:p>
          <a:p>
            <a:pPr marL="215900" lvl="0" indent="-209550">
              <a:lnSpc>
                <a:spcPct val="80000"/>
              </a:lnSpc>
              <a:buSzPct val="58333"/>
            </a:pPr>
            <a:r>
              <a:rPr lang="en-US" sz="1200" dirty="0" err="1"/>
              <a:t>EXAMPLE:Hive</a:t>
            </a:r>
            <a:r>
              <a:rPr lang="en-US" sz="1200" dirty="0"/>
              <a:t> warehouse in FACEBOOK contains tens of thousands of tables and stores 700TB of data</a:t>
            </a:r>
          </a:p>
        </p:txBody>
      </p:sp>
      <p:pic>
        <p:nvPicPr>
          <p:cNvPr id="7" name="Shape 162">
            <a:extLst>
              <a:ext uri="{FF2B5EF4-FFF2-40B4-BE49-F238E27FC236}">
                <a16:creationId xmlns:a16="http://schemas.microsoft.com/office/drawing/2014/main" id="{71CF3AEE-D23A-4CEB-AAE6-70F2BF3EF1F3}"/>
              </a:ext>
            </a:extLst>
          </p:cNvPr>
          <p:cNvPicPr preferRelativeResize="0"/>
          <p:nvPr/>
        </p:nvPicPr>
        <p:blipFill rotWithShape="1">
          <a:blip r:embed="rId2">
            <a:alphaModFix/>
          </a:blip>
          <a:srcRect/>
          <a:stretch/>
        </p:blipFill>
        <p:spPr>
          <a:xfrm>
            <a:off x="5046838" y="1381720"/>
            <a:ext cx="1122230" cy="994172"/>
          </a:xfrm>
          <a:prstGeom prst="rect">
            <a:avLst/>
          </a:prstGeom>
          <a:noFill/>
          <a:ln>
            <a:noFill/>
          </a:ln>
        </p:spPr>
      </p:pic>
      <p:pic>
        <p:nvPicPr>
          <p:cNvPr id="8" name="Shape 164">
            <a:extLst>
              <a:ext uri="{FF2B5EF4-FFF2-40B4-BE49-F238E27FC236}">
                <a16:creationId xmlns:a16="http://schemas.microsoft.com/office/drawing/2014/main" id="{61D3F34E-690F-4834-AE45-91E09A69FFE9}"/>
              </a:ext>
            </a:extLst>
          </p:cNvPr>
          <p:cNvPicPr preferRelativeResize="0"/>
          <p:nvPr/>
        </p:nvPicPr>
        <p:blipFill rotWithShape="1">
          <a:blip r:embed="rId3">
            <a:alphaModFix/>
          </a:blip>
          <a:srcRect/>
          <a:stretch/>
        </p:blipFill>
        <p:spPr>
          <a:xfrm>
            <a:off x="5046838" y="3354887"/>
            <a:ext cx="1530967" cy="862154"/>
          </a:xfrm>
          <a:prstGeom prst="rect">
            <a:avLst/>
          </a:prstGeom>
          <a:noFill/>
          <a:ln>
            <a:noFill/>
          </a:ln>
        </p:spPr>
      </p:pic>
    </p:spTree>
    <p:extLst>
      <p:ext uri="{BB962C8B-B14F-4D97-AF65-F5344CB8AC3E}">
        <p14:creationId xmlns:p14="http://schemas.microsoft.com/office/powerpoint/2010/main" val="41148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Query compiler (cont.)</a:t>
            </a:r>
          </a:p>
          <a:p>
            <a:pPr lvl="0">
              <a:spcBef>
                <a:spcPts val="0"/>
              </a:spcBef>
              <a:buNone/>
            </a:pPr>
            <a:endParaRPr/>
          </a:p>
        </p:txBody>
      </p:sp>
      <p:sp>
        <p:nvSpPr>
          <p:cNvPr id="476" name="Shape 47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pPr>
            <a:r>
              <a:rPr lang="en" dirty="0"/>
              <a:t>Optimization - transformation</a:t>
            </a:r>
          </a:p>
          <a:p>
            <a:pPr marL="914400" lvl="1" indent="-317500" rtl="0">
              <a:spcBef>
                <a:spcPts val="0"/>
              </a:spcBef>
              <a:spcAft>
                <a:spcPts val="0"/>
              </a:spcAft>
            </a:pPr>
            <a:endParaRPr lang="en" dirty="0"/>
          </a:p>
          <a:p>
            <a:pPr marL="914400" lvl="1" indent="-317500" rtl="0">
              <a:spcBef>
                <a:spcPts val="0"/>
              </a:spcBef>
              <a:spcAft>
                <a:spcPts val="0"/>
              </a:spcAft>
            </a:pPr>
            <a:r>
              <a:rPr lang="en" dirty="0"/>
              <a:t>Column pruning</a:t>
            </a:r>
          </a:p>
          <a:p>
            <a:pPr marL="1371600" lvl="2" indent="-317500" rtl="0">
              <a:spcBef>
                <a:spcPts val="0"/>
              </a:spcBef>
              <a:spcAft>
                <a:spcPts val="0"/>
              </a:spcAft>
            </a:pPr>
            <a:r>
              <a:rPr lang="en" dirty="0"/>
              <a:t>Remove unnecessary columns</a:t>
            </a:r>
          </a:p>
          <a:p>
            <a:pPr marL="914400" lvl="1" indent="-317500" rtl="0">
              <a:spcBef>
                <a:spcPts val="0"/>
              </a:spcBef>
              <a:spcAft>
                <a:spcPts val="0"/>
              </a:spcAft>
            </a:pPr>
            <a:endParaRPr lang="en" dirty="0"/>
          </a:p>
          <a:p>
            <a:pPr marL="914400" lvl="1" indent="-317500" rtl="0">
              <a:spcBef>
                <a:spcPts val="0"/>
              </a:spcBef>
              <a:spcAft>
                <a:spcPts val="0"/>
              </a:spcAft>
            </a:pPr>
            <a:r>
              <a:rPr lang="en" dirty="0"/>
              <a:t>Predicate pushdown</a:t>
            </a:r>
          </a:p>
          <a:p>
            <a:pPr marL="1371600" lvl="2" indent="-317500" rtl="0">
              <a:spcBef>
                <a:spcPts val="0"/>
              </a:spcBef>
              <a:spcAft>
                <a:spcPts val="0"/>
              </a:spcAft>
            </a:pPr>
            <a:r>
              <a:rPr lang="en" dirty="0"/>
              <a:t>Predicates are pushed down to scan so the rows can be filtered early in the processing</a:t>
            </a:r>
          </a:p>
          <a:p>
            <a:pPr marL="596900" lvl="1" rtl="0">
              <a:spcBef>
                <a:spcPts val="0"/>
              </a:spcBef>
              <a:spcAft>
                <a:spcPts val="0"/>
              </a:spcAft>
              <a:buNone/>
            </a:pPr>
            <a:endParaRPr lang="en" dirty="0"/>
          </a:p>
          <a:p>
            <a:pPr marL="914400" lvl="1" indent="-317500" rtl="0">
              <a:spcBef>
                <a:spcPts val="0"/>
              </a:spcBef>
              <a:spcAft>
                <a:spcPts val="0"/>
              </a:spcAft>
            </a:pPr>
            <a:r>
              <a:rPr lang="en" dirty="0"/>
              <a:t>Map side joins</a:t>
            </a:r>
          </a:p>
          <a:p>
            <a:pPr marL="939800" lvl="1" indent="-342900" rtl="0">
              <a:spcBef>
                <a:spcPts val="0"/>
              </a:spcBef>
              <a:spcAft>
                <a:spcPts val="0"/>
              </a:spcAft>
              <a:buSzPct val="113000"/>
              <a:buFont typeface="+mj-lt"/>
              <a:buAutoNum type="arabicParenR"/>
            </a:pPr>
            <a:r>
              <a:rPr lang="en" dirty="0"/>
              <a:t>Joining small tables with large tables</a:t>
            </a:r>
          </a:p>
          <a:p>
            <a:pPr marL="939800" lvl="1" indent="-342900" rtl="0">
              <a:spcBef>
                <a:spcPts val="0"/>
              </a:spcBef>
              <a:spcAft>
                <a:spcPts val="0"/>
              </a:spcAft>
              <a:buSzPct val="113000"/>
              <a:buFont typeface="+mj-lt"/>
              <a:buAutoNum type="arabicParenR"/>
            </a:pPr>
            <a:r>
              <a:rPr lang="en" dirty="0"/>
              <a:t>No reducer is needed</a:t>
            </a:r>
          </a:p>
          <a:p>
            <a:pPr marL="939800" lvl="1" indent="-342900" rtl="0">
              <a:spcBef>
                <a:spcPts val="0"/>
              </a:spcBef>
              <a:spcAft>
                <a:spcPts val="0"/>
              </a:spcAft>
              <a:buSzPct val="113000"/>
              <a:buFont typeface="+mj-lt"/>
              <a:buAutoNum type="arabicParenR"/>
            </a:pPr>
            <a:endParaRPr lang="en" dirty="0"/>
          </a:p>
          <a:p>
            <a:pPr marL="596900" lvl="1" rtl="0">
              <a:spcBef>
                <a:spcPts val="0"/>
              </a:spcBef>
              <a:spcAft>
                <a:spcPts val="0"/>
              </a:spcAft>
              <a:buNone/>
            </a:pPr>
            <a:r>
              <a:rPr lang="en" dirty="0"/>
              <a:t>      </a:t>
            </a:r>
          </a:p>
        </p:txBody>
      </p:sp>
      <p:pic>
        <p:nvPicPr>
          <p:cNvPr id="4" name="Picture 2" descr="https://upload.wikimedia.org/wikipedia/commons/thumb/b/bb/Apache_Hive_logo.svg/853px-Apache_Hive_logo.svg.png">
            <a:extLst>
              <a:ext uri="{FF2B5EF4-FFF2-40B4-BE49-F238E27FC236}">
                <a16:creationId xmlns:a16="http://schemas.microsoft.com/office/drawing/2014/main" id="{CB31CB07-F5D3-4A68-B833-589D05E57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3B30-CAC4-4C45-8EE1-734519D5BD16}"/>
              </a:ext>
            </a:extLst>
          </p:cNvPr>
          <p:cNvSpPr>
            <a:spLocks noGrp="1"/>
          </p:cNvSpPr>
          <p:nvPr>
            <p:ph type="title"/>
          </p:nvPr>
        </p:nvSpPr>
        <p:spPr/>
        <p:txBody>
          <a:bodyPr/>
          <a:lstStyle/>
          <a:p>
            <a:r>
              <a:rPr lang="en-US" dirty="0"/>
              <a:t>QUERY COMPILER (CONT..)</a:t>
            </a:r>
          </a:p>
        </p:txBody>
      </p:sp>
      <p:sp>
        <p:nvSpPr>
          <p:cNvPr id="3" name="Text Placeholder 2">
            <a:extLst>
              <a:ext uri="{FF2B5EF4-FFF2-40B4-BE49-F238E27FC236}">
                <a16:creationId xmlns:a16="http://schemas.microsoft.com/office/drawing/2014/main" id="{47933DC1-D45A-4332-A4DC-A9F0B4DCFF4F}"/>
              </a:ext>
            </a:extLst>
          </p:cNvPr>
          <p:cNvSpPr>
            <a:spLocks noGrp="1"/>
          </p:cNvSpPr>
          <p:nvPr>
            <p:ph type="body" idx="1"/>
          </p:nvPr>
        </p:nvSpPr>
        <p:spPr/>
        <p:txBody>
          <a:bodyPr/>
          <a:lstStyle/>
          <a:p>
            <a:pPr marL="914400" lvl="1" indent="-317500">
              <a:spcAft>
                <a:spcPts val="0"/>
              </a:spcAft>
            </a:pPr>
            <a:r>
              <a:rPr lang="en-US" dirty="0"/>
              <a:t>JOIN REORDERING</a:t>
            </a:r>
          </a:p>
          <a:p>
            <a:pPr marL="1371600" lvl="2" indent="-317500">
              <a:spcAft>
                <a:spcPts val="0"/>
              </a:spcAft>
              <a:buSzPct val="100000"/>
              <a:buFont typeface="Arial"/>
            </a:pPr>
            <a:r>
              <a:rPr lang="en" dirty="0"/>
              <a:t> Small table in memory</a:t>
            </a:r>
          </a:p>
          <a:p>
            <a:pPr marL="1371600" lvl="2" indent="-317500">
              <a:spcAft>
                <a:spcPts val="0"/>
              </a:spcAft>
            </a:pPr>
            <a:endParaRPr lang="en" dirty="0"/>
          </a:p>
          <a:p>
            <a:pPr marL="1371600" lvl="2" indent="-317500">
              <a:spcAft>
                <a:spcPts val="0"/>
              </a:spcAft>
            </a:pPr>
            <a:r>
              <a:rPr lang="en" dirty="0"/>
              <a:t>Large table for streaming</a:t>
            </a:r>
          </a:p>
          <a:p>
            <a:pPr marL="596900" lvl="1">
              <a:spcAft>
                <a:spcPts val="0"/>
              </a:spcAft>
              <a:buNone/>
            </a:pPr>
            <a:endParaRPr lang="en" dirty="0"/>
          </a:p>
          <a:p>
            <a:pPr marL="914400" lvl="1" indent="-317500">
              <a:spcAft>
                <a:spcPts val="0"/>
              </a:spcAft>
            </a:pPr>
            <a:endParaRPr lang="en" dirty="0"/>
          </a:p>
          <a:p>
            <a:pPr marL="914400" lvl="1" indent="-317500">
              <a:spcAft>
                <a:spcPts val="0"/>
              </a:spcAft>
            </a:pPr>
            <a:endParaRPr lang="en" dirty="0"/>
          </a:p>
          <a:p>
            <a:pPr marL="914400" lvl="1" indent="-317500">
              <a:spcAft>
                <a:spcPts val="0"/>
              </a:spcAft>
            </a:pPr>
            <a:r>
              <a:rPr lang="en" dirty="0"/>
              <a:t>Generation of physical plan </a:t>
            </a:r>
          </a:p>
          <a:p>
            <a:pPr marL="1371600" lvl="2" indent="-317500">
              <a:spcAft>
                <a:spcPts val="0"/>
              </a:spcAft>
            </a:pPr>
            <a:r>
              <a:rPr lang="en" dirty="0"/>
              <a:t>The logical plan generated at the end of optimization phase is then split into multiple map/reduce and hdfs tasks. </a:t>
            </a:r>
          </a:p>
          <a:p>
            <a:pPr>
              <a:buNone/>
            </a:pPr>
            <a:endParaRPr lang="en-US" dirty="0"/>
          </a:p>
        </p:txBody>
      </p:sp>
      <p:pic>
        <p:nvPicPr>
          <p:cNvPr id="9218" name="Picture 2" descr="https://upload.wikimedia.org/wikipedia/commons/thumb/b/bb/Apache_Hive_logo.svg/853px-Apache_Hive_logo.svg.png">
            <a:extLst>
              <a:ext uri="{FF2B5EF4-FFF2-40B4-BE49-F238E27FC236}">
                <a16:creationId xmlns:a16="http://schemas.microsoft.com/office/drawing/2014/main" id="{791AB6E5-6DE5-46FC-A60D-13F7B16B0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869" y="-5630"/>
            <a:ext cx="1136746" cy="102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18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1A47-4DF6-44CB-BF43-890FCE6EA00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BB78502-0250-48E7-9336-97AE7B297E12}"/>
              </a:ext>
            </a:extLst>
          </p:cNvPr>
          <p:cNvSpPr>
            <a:spLocks noGrp="1"/>
          </p:cNvSpPr>
          <p:nvPr>
            <p:ph type="body" idx="1"/>
          </p:nvPr>
        </p:nvSpPr>
        <p:spPr/>
        <p:txBody>
          <a:bodyPr/>
          <a:lstStyle/>
          <a:p>
            <a:endParaRPr lang="en-US" dirty="0"/>
          </a:p>
        </p:txBody>
      </p:sp>
      <p:pic>
        <p:nvPicPr>
          <p:cNvPr id="4" name="Picture 2" descr="https://image.slidesharecdn.com/sven-bayer-hive-query-compiler-datageeks-140208132150-phpapp02/95/sql-in-hadoop-12-638.jpg?cb=1391866501">
            <a:extLst>
              <a:ext uri="{FF2B5EF4-FFF2-40B4-BE49-F238E27FC236}">
                <a16:creationId xmlns:a16="http://schemas.microsoft.com/office/drawing/2014/main" id="{3A50F288-09AB-40C8-ACFE-4F617EE3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2" y="0"/>
            <a:ext cx="9002806" cy="514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948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92" y="202429"/>
            <a:ext cx="8520600" cy="553351"/>
          </a:xfrm>
        </p:spPr>
        <p:txBody>
          <a:bodyPr/>
          <a:lstStyle/>
          <a:p>
            <a:r>
              <a:rPr lang="en-US" dirty="0"/>
              <a:t>Optimization Techniques (2)</a:t>
            </a:r>
          </a:p>
        </p:txBody>
      </p:sp>
      <p:sp>
        <p:nvSpPr>
          <p:cNvPr id="3" name="Content Placeholder 2"/>
          <p:cNvSpPr>
            <a:spLocks noGrp="1"/>
          </p:cNvSpPr>
          <p:nvPr>
            <p:ph idx="1"/>
          </p:nvPr>
        </p:nvSpPr>
        <p:spPr>
          <a:xfrm>
            <a:off x="227724" y="779249"/>
            <a:ext cx="8711002" cy="4364251"/>
          </a:xfrm>
        </p:spPr>
        <p:txBody>
          <a:bodyPr>
            <a:noAutofit/>
          </a:bodyPr>
          <a:lstStyle/>
          <a:p>
            <a:r>
              <a:rPr lang="en-US" dirty="0">
                <a:latin typeface="Times New Roman" pitchFamily="18" charset="0"/>
                <a:cs typeface="Times New Roman" pitchFamily="18" charset="0"/>
              </a:rPr>
              <a:t>Repartitioning data to handle skew in GROUP BY processing. </a:t>
            </a:r>
          </a:p>
          <a:p>
            <a:r>
              <a:rPr lang="en-US" dirty="0">
                <a:latin typeface="Times New Roman" pitchFamily="18" charset="0"/>
                <a:cs typeface="Times New Roman" pitchFamily="18" charset="0"/>
              </a:rPr>
              <a:t>First where data is distributed randomly to the reducers and partial aggregation is performed.</a:t>
            </a:r>
          </a:p>
          <a:p>
            <a:r>
              <a:rPr lang="en-US" dirty="0">
                <a:latin typeface="Times New Roman" pitchFamily="18" charset="0"/>
                <a:cs typeface="Times New Roman" pitchFamily="18" charset="0"/>
              </a:rPr>
              <a:t> In the second stage, these partial aggregations are distributed on GROUP BY columns to different reducers.</a:t>
            </a:r>
          </a:p>
          <a:p>
            <a:r>
              <a:rPr lang="en-US" dirty="0"/>
              <a:t>Set hive.groupby.skewindata=true;</a:t>
            </a:r>
          </a:p>
          <a:p>
            <a:pPr>
              <a:buNone/>
            </a:pPr>
            <a:r>
              <a:rPr lang="en-US" dirty="0"/>
              <a:t>  select t1.c1, sum(t1.c2) </a:t>
            </a:r>
          </a:p>
          <a:p>
            <a:pPr>
              <a:buNone/>
            </a:pPr>
            <a:r>
              <a:rPr lang="en-US" dirty="0"/>
              <a:t>  from t1</a:t>
            </a:r>
          </a:p>
          <a:p>
            <a:pPr>
              <a:buNone/>
            </a:pPr>
            <a:r>
              <a:rPr lang="en-US" dirty="0"/>
              <a:t>   GROUP BY t1;</a:t>
            </a:r>
          </a:p>
          <a:p>
            <a:endParaRPr lang="en-US" dirty="0"/>
          </a:p>
        </p:txBody>
      </p:sp>
    </p:spTree>
    <p:extLst>
      <p:ext uri="{BB962C8B-B14F-4D97-AF65-F5344CB8AC3E}">
        <p14:creationId xmlns:p14="http://schemas.microsoft.com/office/powerpoint/2010/main" val="3181619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Based </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Hash bases partial aggregations in the mappers to reduce the data that is sent by the mappers to the reducers which help in reducing the amount of time spent in sorting and merging the resulting data</a:t>
            </a:r>
          </a:p>
          <a:p>
            <a:r>
              <a:rPr lang="en-US" dirty="0">
                <a:latin typeface="Times New Roman" pitchFamily="18" charset="0"/>
                <a:cs typeface="Times New Roman" pitchFamily="18" charset="0"/>
              </a:rPr>
              <a:t>Here we can observe how it works</a:t>
            </a:r>
          </a:p>
          <a:p>
            <a:pPr>
              <a:buNone/>
            </a:pPr>
            <a:r>
              <a:rPr lang="en-US" dirty="0">
                <a:latin typeface="Times New Roman" pitchFamily="18" charset="0"/>
                <a:cs typeface="Times New Roman" pitchFamily="18" charset="0"/>
              </a:rPr>
              <a:t>     ‘hive.map.aggr.hashpercentmemory=0.5’;</a:t>
            </a:r>
          </a:p>
          <a:p>
            <a:pPr>
              <a:buNone/>
            </a:pPr>
            <a:r>
              <a:rPr lang="en-US" dirty="0">
                <a:latin typeface="Times New Roman" pitchFamily="18" charset="0"/>
                <a:cs typeface="Times New Roman" pitchFamily="18" charset="0"/>
              </a:rPr>
              <a:t>     i.e as soon as hash table size exceeds half of maximum                                       </a:t>
            </a:r>
          </a:p>
          <a:p>
            <a:pPr>
              <a:buNone/>
            </a:pPr>
            <a:r>
              <a:rPr lang="en-US" dirty="0">
                <a:latin typeface="Times New Roman" pitchFamily="18" charset="0"/>
                <a:cs typeface="Times New Roman" pitchFamily="18" charset="0"/>
              </a:rPr>
              <a:t>     memory for a mapper, partial aggregates are sent to reducers </a:t>
            </a: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54777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pic>
        <p:nvPicPr>
          <p:cNvPr id="4" name="Picture 2" descr="C:\Users\admin\Desktop\hive\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1312683"/>
            <a:ext cx="5543550" cy="325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786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DAG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50" y="914400"/>
            <a:ext cx="5372100" cy="4000500"/>
          </a:xfrm>
        </p:spPr>
      </p:pic>
    </p:spTree>
    <p:extLst>
      <p:ext uri="{BB962C8B-B14F-4D97-AF65-F5344CB8AC3E}">
        <p14:creationId xmlns:p14="http://schemas.microsoft.com/office/powerpoint/2010/main" val="420671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Execution Engine</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Executes the tasks in order of their dependencies. </a:t>
            </a:r>
          </a:p>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A MapReduce task first serializes its part of the plan into a plan.xml file. Then file is added to the job cache and mappers and reducers are spawned to execute relevant sections of the operator DAG.</a:t>
            </a:r>
          </a:p>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 final results         temporary location        final destination.</a:t>
            </a:r>
          </a:p>
        </p:txBody>
      </p:sp>
      <p:cxnSp>
        <p:nvCxnSpPr>
          <p:cNvPr id="5" name="Straight Arrow Connector 4"/>
          <p:cNvCxnSpPr/>
          <p:nvPr/>
        </p:nvCxnSpPr>
        <p:spPr>
          <a:xfrm>
            <a:off x="2138576" y="408447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9384" y="408447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00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347564" y="1018204"/>
            <a:ext cx="8040655" cy="3623072"/>
          </a:xfrm>
        </p:spPr>
        <p:txBody>
          <a:bodyPr>
            <a:noAutofit/>
          </a:bodyPr>
          <a:lstStyle/>
          <a:p>
            <a:pPr fontAlgn="base">
              <a:buFont typeface="Wingdings" pitchFamily="2" charset="2"/>
              <a:buChar char="Ø"/>
            </a:pPr>
            <a:r>
              <a:rPr lang="en-US" dirty="0">
                <a:latin typeface="Times New Roman" pitchFamily="18" charset="0"/>
                <a:cs typeface="Times New Roman" pitchFamily="18" charset="0"/>
              </a:rPr>
              <a:t>Hive ~ SQL with all the simple primitive types and nested data structures.</a:t>
            </a:r>
          </a:p>
          <a:p>
            <a:pPr fontAlgn="base">
              <a:buNone/>
            </a:pPr>
            <a:endParaRPr lang="en-US" dirty="0">
              <a:latin typeface="Times New Roman" pitchFamily="18" charset="0"/>
              <a:cs typeface="Times New Roman" pitchFamily="18" charset="0"/>
            </a:endParaRPr>
          </a:p>
          <a:p>
            <a:pPr fontAlgn="base">
              <a:buFont typeface="Wingdings" pitchFamily="2" charset="2"/>
              <a:buChar char="Ø"/>
            </a:pPr>
            <a:r>
              <a:rPr lang="en-US" dirty="0">
                <a:latin typeface="Times New Roman" pitchFamily="18" charset="0"/>
                <a:cs typeface="Times New Roman" pitchFamily="18" charset="0"/>
              </a:rPr>
              <a:t>Execution done by compiler and Hadoop engine. Programmers need to concentrate on queries</a:t>
            </a:r>
          </a:p>
          <a:p>
            <a:pPr fontAlgn="base">
              <a:buNone/>
            </a:pPr>
            <a:endParaRPr lang="en-US" dirty="0">
              <a:latin typeface="Times New Roman" pitchFamily="18" charset="0"/>
              <a:cs typeface="Times New Roman" pitchFamily="18" charset="0"/>
            </a:endParaRPr>
          </a:p>
          <a:p>
            <a:pPr fontAlgn="base">
              <a:buFont typeface="Wingdings" pitchFamily="2" charset="2"/>
              <a:buChar char="Ø"/>
            </a:pPr>
            <a:r>
              <a:rPr lang="en-US" dirty="0">
                <a:latin typeface="Times New Roman" pitchFamily="18" charset="0"/>
                <a:cs typeface="Times New Roman" pitchFamily="18" charset="0"/>
              </a:rPr>
              <a:t>The internal design of Hive is complex but clear.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0541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Autofit/>
          </a:bodyPr>
          <a:lstStyle/>
          <a:p>
            <a:pPr fontAlgn="base">
              <a:buFont typeface="Wingdings" pitchFamily="2" charset="2"/>
              <a:buChar char="Ø"/>
            </a:pPr>
            <a:r>
              <a:rPr lang="en-US" dirty="0">
                <a:latin typeface="Times New Roman" pitchFamily="18" charset="0"/>
                <a:cs typeface="Times New Roman" pitchFamily="18" charset="0"/>
              </a:rPr>
              <a:t>Main Drawback: Hadoop MapReduce is pretty much the only choice as execution engine for Hive. Since Hadoop is much slower than other distributed execution engine like Spark</a:t>
            </a:r>
          </a:p>
          <a:p>
            <a:pPr fontAlgn="base">
              <a:buFont typeface="Wingdings" pitchFamily="2" charset="2"/>
              <a:buChar char="Ø"/>
            </a:pPr>
            <a:r>
              <a:rPr lang="en-US" dirty="0">
                <a:latin typeface="Times New Roman" pitchFamily="18" charset="0"/>
                <a:cs typeface="Times New Roman" pitchFamily="18" charset="0"/>
              </a:rPr>
              <a:t>I personally prefer the control flow language like Pig Latin over declarative query language like HiveQL</a:t>
            </a:r>
          </a:p>
          <a:p>
            <a:pPr fontAlgn="base">
              <a:buFont typeface="Wingdings" pitchFamily="2" charset="2"/>
              <a:buChar char="Ø"/>
            </a:pPr>
            <a:r>
              <a:rPr lang="en-US" dirty="0">
                <a:latin typeface="Times New Roman" pitchFamily="18" charset="0"/>
                <a:cs typeface="Times New Roman" pitchFamily="18" charset="0"/>
              </a:rPr>
              <a:t>Even from the SQL’s standard, Hive is not complete considering that it doesn’t have update, delete or row level insert operations.</a:t>
            </a:r>
          </a:p>
          <a:p>
            <a:pPr fontAlgn="base">
              <a:buFont typeface="Wingdings" pitchFamily="2" charset="2"/>
              <a:buChar char="Ø"/>
            </a:pPr>
            <a:r>
              <a:rPr lang="en-US" dirty="0">
                <a:latin typeface="Times New Roman" pitchFamily="18" charset="0"/>
                <a:cs typeface="Times New Roman" pitchFamily="18" charset="0"/>
              </a:rPr>
              <a:t>MapReduce is a batch-oriented execution model and has long start overhead</a:t>
            </a:r>
          </a:p>
          <a:p>
            <a:pPr fontAlgn="base">
              <a:buFont typeface="Wingdings" pitchFamily="2" charset="2"/>
              <a:buChar char="Ø"/>
            </a:pPr>
            <a:endParaRPr lang="en-US" dirty="0">
              <a:latin typeface="Times New Roman" pitchFamily="18" charset="0"/>
              <a:cs typeface="Times New Roman" pitchFamily="18" charset="0"/>
            </a:endParaRPr>
          </a:p>
          <a:p>
            <a:pPr fontAlgn="base">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849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28650"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rgbClr val="000000"/>
              </a:buClr>
              <a:buSzPct val="100000"/>
              <a:buFont typeface="Calibri"/>
              <a:buNone/>
            </a:pPr>
            <a:r>
              <a:rPr lang="en" sz="2400" b="1" i="0" u="none" strike="noStrike" cap="none" dirty="0">
                <a:solidFill>
                  <a:srgbClr val="000000"/>
                </a:solidFill>
                <a:latin typeface="Calibri"/>
                <a:ea typeface="Calibri"/>
                <a:cs typeface="Calibri"/>
                <a:sym typeface="Calibri"/>
              </a:rPr>
              <a:t>Introduction</a:t>
            </a:r>
          </a:p>
        </p:txBody>
      </p:sp>
      <p:sp>
        <p:nvSpPr>
          <p:cNvPr id="147" name="Shape 147"/>
          <p:cNvSpPr txBox="1">
            <a:spLocks noGrp="1"/>
          </p:cNvSpPr>
          <p:nvPr>
            <p:ph type="body" idx="1"/>
          </p:nvPr>
        </p:nvSpPr>
        <p:spPr>
          <a:xfrm>
            <a:off x="628650" y="1369219"/>
            <a:ext cx="7886700" cy="3263504"/>
          </a:xfrm>
          <a:prstGeom prst="rect">
            <a:avLst/>
          </a:prstGeom>
          <a:noFill/>
          <a:ln>
            <a:noFill/>
          </a:ln>
        </p:spPr>
        <p:txBody>
          <a:bodyPr wrap="square" lIns="68575" tIns="34275" rIns="68575" bIns="34275" anchor="t" anchorCtr="0">
            <a:noAutofit/>
          </a:bodyPr>
          <a:lstStyle/>
          <a:p>
            <a:pPr marL="520700" marR="0" lvl="1" indent="-177800" algn="l" rtl="0">
              <a:lnSpc>
                <a:spcPct val="90000"/>
              </a:lnSpc>
              <a:spcBef>
                <a:spcPts val="400"/>
              </a:spcBef>
              <a:spcAft>
                <a:spcPts val="0"/>
              </a:spcAft>
              <a:buClr>
                <a:schemeClr val="dk1"/>
              </a:buClr>
              <a:buSzPct val="57142"/>
              <a:buFont typeface="Arial"/>
              <a:buChar char="•"/>
            </a:pPr>
            <a:r>
              <a:rPr lang="en" sz="1400" b="0" i="0" u="none" strike="noStrike" cap="none" dirty="0">
                <a:solidFill>
                  <a:schemeClr val="dk1"/>
                </a:solidFill>
                <a:latin typeface="Calibri"/>
                <a:ea typeface="Calibri"/>
                <a:cs typeface="Calibri"/>
                <a:sym typeface="Calibri"/>
              </a:rPr>
              <a:t>Ad hoc analysis</a:t>
            </a:r>
          </a:p>
          <a:p>
            <a:pPr marL="520700" marR="0" lvl="1" indent="-177800" algn="l" rtl="0">
              <a:lnSpc>
                <a:spcPct val="90000"/>
              </a:lnSpc>
              <a:spcBef>
                <a:spcPts val="400"/>
              </a:spcBef>
              <a:spcAft>
                <a:spcPts val="0"/>
              </a:spcAft>
              <a:buClr>
                <a:schemeClr val="dk1"/>
              </a:buClr>
              <a:buSzPct val="57142"/>
              <a:buFont typeface="Arial"/>
              <a:buChar char="•"/>
            </a:pPr>
            <a:r>
              <a:rPr lang="en" sz="1400" b="0" i="0" u="none" strike="noStrike" cap="none" dirty="0">
                <a:solidFill>
                  <a:schemeClr val="dk1"/>
                </a:solidFill>
                <a:latin typeface="Calibri"/>
                <a:ea typeface="Calibri"/>
                <a:cs typeface="Calibri"/>
                <a:sym typeface="Calibri"/>
              </a:rPr>
              <a:t>Business intelligence applications</a:t>
            </a:r>
          </a:p>
          <a:p>
            <a:pPr marL="520700" marR="0" lvl="1" indent="-177800" algn="l" rtl="0">
              <a:lnSpc>
                <a:spcPct val="90000"/>
              </a:lnSpc>
              <a:spcBef>
                <a:spcPts val="400"/>
              </a:spcBef>
              <a:spcAft>
                <a:spcPts val="0"/>
              </a:spcAft>
              <a:buClr>
                <a:schemeClr val="dk1"/>
              </a:buClr>
              <a:buSzPct val="57142"/>
              <a:buFont typeface="Arial"/>
              <a:buChar char="•"/>
            </a:pPr>
            <a:r>
              <a:rPr lang="en" sz="1400" b="0" i="0" u="none" strike="noStrike" cap="none" dirty="0">
                <a:solidFill>
                  <a:schemeClr val="dk1"/>
                </a:solidFill>
                <a:latin typeface="Calibri"/>
                <a:ea typeface="Calibri"/>
                <a:cs typeface="Calibri"/>
                <a:sym typeface="Calibri"/>
              </a:rPr>
              <a:t>Insights for the Facebook Ad Network</a:t>
            </a:r>
          </a:p>
          <a:p>
            <a:pPr marL="520700" marR="0" lvl="1" indent="-177800" algn="l" rtl="0">
              <a:lnSpc>
                <a:spcPct val="90000"/>
              </a:lnSpc>
              <a:spcBef>
                <a:spcPts val="400"/>
              </a:spcBef>
              <a:spcAft>
                <a:spcPts val="0"/>
              </a:spcAft>
              <a:buClr>
                <a:schemeClr val="dk1"/>
              </a:buClr>
              <a:buSzPct val="57142"/>
              <a:buFont typeface="Arial"/>
              <a:buChar char="•"/>
            </a:pPr>
            <a:r>
              <a:rPr lang="en" sz="1400" b="0" i="0" u="none" strike="noStrike" cap="none" dirty="0">
                <a:solidFill>
                  <a:schemeClr val="dk1"/>
                </a:solidFill>
                <a:latin typeface="Calibri"/>
                <a:ea typeface="Calibri"/>
                <a:cs typeface="Calibri"/>
                <a:sym typeface="Calibri"/>
              </a:rPr>
              <a:t>Facebook's Lexicon product</a:t>
            </a:r>
          </a:p>
          <a:p>
            <a:pPr marL="177800" marR="0" lvl="0" indent="-177800" algn="l" rtl="0">
              <a:lnSpc>
                <a:spcPct val="90000"/>
              </a:lnSpc>
              <a:spcBef>
                <a:spcPts val="800"/>
              </a:spcBef>
              <a:spcAft>
                <a:spcPts val="0"/>
              </a:spcAft>
              <a:buClr>
                <a:schemeClr val="dk1"/>
              </a:buClr>
              <a:buSzPct val="80000"/>
              <a:buFont typeface="Arial"/>
              <a:buChar char="•"/>
            </a:pPr>
            <a:r>
              <a:rPr lang="en" sz="1500" b="1" i="0" u="none" strike="noStrike" cap="none" dirty="0">
                <a:solidFill>
                  <a:schemeClr val="dk1"/>
                </a:solidFill>
                <a:latin typeface="Calibri"/>
                <a:ea typeface="Calibri"/>
                <a:cs typeface="Calibri"/>
                <a:sym typeface="Calibri"/>
              </a:rPr>
              <a:t>Problems</a:t>
            </a:r>
          </a:p>
          <a:p>
            <a:pPr marL="520700" marR="0" lvl="1" indent="-184150" algn="l" rtl="0">
              <a:lnSpc>
                <a:spcPct val="90000"/>
              </a:lnSpc>
              <a:spcBef>
                <a:spcPts val="400"/>
              </a:spcBef>
              <a:spcAft>
                <a:spcPts val="0"/>
              </a:spcAft>
              <a:buClr>
                <a:srgbClr val="000000"/>
              </a:buClr>
              <a:buSzPct val="78571"/>
              <a:buFont typeface="Arial"/>
              <a:buChar char="•"/>
            </a:pPr>
            <a:r>
              <a:rPr lang="en" sz="1400" b="0" i="0" u="none" strike="noStrike" cap="none" dirty="0">
                <a:solidFill>
                  <a:srgbClr val="000000"/>
                </a:solidFill>
                <a:latin typeface="Calibri"/>
                <a:ea typeface="Calibri"/>
                <a:cs typeface="Calibri"/>
                <a:sym typeface="Calibri"/>
              </a:rPr>
              <a:t>Data was growing very fast (from 15TB to </a:t>
            </a:r>
            <a:r>
              <a:rPr lang="en" sz="1400" b="0" i="0" u="none" strike="noStrike" cap="none" dirty="0">
                <a:solidFill>
                  <a:srgbClr val="FF0000"/>
                </a:solidFill>
                <a:latin typeface="Calibri"/>
                <a:ea typeface="Calibri"/>
                <a:cs typeface="Calibri"/>
                <a:sym typeface="Calibri"/>
              </a:rPr>
              <a:t>700TB</a:t>
            </a:r>
            <a:r>
              <a:rPr lang="en" sz="1400" b="0" i="0" u="none" strike="noStrike" cap="none" dirty="0">
                <a:solidFill>
                  <a:srgbClr val="000000"/>
                </a:solidFill>
                <a:latin typeface="Calibri"/>
                <a:ea typeface="Calibri"/>
                <a:cs typeface="Calibri"/>
                <a:sym typeface="Calibri"/>
              </a:rPr>
              <a:t> between </a:t>
            </a:r>
            <a:r>
              <a:rPr lang="en" sz="1400" b="0" i="1" u="none" strike="noStrike" cap="none" dirty="0">
                <a:solidFill>
                  <a:srgbClr val="000000"/>
                </a:solidFill>
                <a:latin typeface="Calibri"/>
                <a:ea typeface="Calibri"/>
                <a:cs typeface="Calibri"/>
                <a:sym typeface="Calibri"/>
              </a:rPr>
              <a:t>2007-2010</a:t>
            </a:r>
            <a:r>
              <a:rPr lang="en" sz="1400" b="0" i="0" u="none" strike="noStrike" cap="none" dirty="0">
                <a:solidFill>
                  <a:srgbClr val="000000"/>
                </a:solidFill>
                <a:latin typeface="Calibri"/>
                <a:ea typeface="Calibri"/>
                <a:cs typeface="Calibri"/>
                <a:sym typeface="Calibri"/>
              </a:rPr>
              <a:t> )</a:t>
            </a:r>
          </a:p>
          <a:p>
            <a:pPr marL="520700" marR="0" lvl="1" indent="-184150" algn="l" rtl="0">
              <a:lnSpc>
                <a:spcPct val="90000"/>
              </a:lnSpc>
              <a:spcBef>
                <a:spcPts val="400"/>
              </a:spcBef>
              <a:spcAft>
                <a:spcPts val="0"/>
              </a:spcAft>
              <a:buClr>
                <a:schemeClr val="dk1"/>
              </a:buClr>
              <a:buSzPct val="78571"/>
              <a:buFont typeface="Arial"/>
              <a:buChar char="•"/>
            </a:pPr>
            <a:r>
              <a:rPr lang="en" sz="1400" b="0" i="0" u="none" strike="noStrike" cap="none" dirty="0">
                <a:solidFill>
                  <a:schemeClr val="dk1"/>
                </a:solidFill>
                <a:latin typeface="Calibri"/>
                <a:ea typeface="Calibri"/>
                <a:cs typeface="Calibri"/>
                <a:sym typeface="Calibri"/>
              </a:rPr>
              <a:t>Some daily data processing jobs were taking more than a day to process </a:t>
            </a:r>
          </a:p>
          <a:p>
            <a:pPr marL="177800" marR="0" lvl="0" indent="-177800" algn="l" rtl="0">
              <a:lnSpc>
                <a:spcPct val="90000"/>
              </a:lnSpc>
              <a:spcBef>
                <a:spcPts val="800"/>
              </a:spcBef>
              <a:spcAft>
                <a:spcPts val="0"/>
              </a:spcAft>
              <a:buClr>
                <a:schemeClr val="dk1"/>
              </a:buClr>
              <a:buSzPct val="80000"/>
              <a:buFont typeface="Arial"/>
              <a:buChar char="•"/>
            </a:pPr>
            <a:r>
              <a:rPr lang="en" sz="1500" b="1" dirty="0"/>
              <a:t>Problem</a:t>
            </a:r>
            <a:r>
              <a:rPr lang="en" sz="1500" b="1" i="0" u="none" strike="noStrike" cap="none" dirty="0">
                <a:solidFill>
                  <a:schemeClr val="dk1"/>
                </a:solidFill>
                <a:latin typeface="Calibri"/>
                <a:ea typeface="Calibri"/>
                <a:cs typeface="Calibri"/>
                <a:sym typeface="Calibri"/>
              </a:rPr>
              <a:t> and Solution</a:t>
            </a:r>
          </a:p>
          <a:p>
            <a:pPr marL="520700" marR="0" lvl="1" indent="-177800" algn="l" rtl="0">
              <a:lnSpc>
                <a:spcPct val="90000"/>
              </a:lnSpc>
              <a:spcBef>
                <a:spcPts val="400"/>
              </a:spcBef>
              <a:spcAft>
                <a:spcPts val="0"/>
              </a:spcAft>
              <a:buClr>
                <a:schemeClr val="dk1"/>
              </a:buClr>
              <a:buSzPct val="85714"/>
              <a:buFont typeface="Arial"/>
              <a:buChar char="•"/>
            </a:pPr>
            <a:r>
              <a:rPr lang="en" sz="1400" b="0" i="0" u="none" strike="noStrike" cap="none" dirty="0">
                <a:solidFill>
                  <a:schemeClr val="dk1"/>
                </a:solidFill>
                <a:latin typeface="Calibri"/>
                <a:ea typeface="Calibri"/>
                <a:cs typeface="Calibri"/>
                <a:sym typeface="Calibri"/>
              </a:rPr>
              <a:t>A </a:t>
            </a:r>
            <a:r>
              <a:rPr lang="en" sz="1500" b="0" i="0" u="none" strike="noStrike" cap="none" dirty="0">
                <a:solidFill>
                  <a:schemeClr val="dk1"/>
                </a:solidFill>
                <a:latin typeface="Calibri"/>
                <a:ea typeface="Calibri"/>
                <a:cs typeface="Calibri"/>
                <a:sym typeface="Calibri"/>
              </a:rPr>
              <a:t>infrastructure that could scale along with such growing data</a:t>
            </a:r>
          </a:p>
          <a:p>
            <a:pPr marL="520700" marR="0" lvl="1" indent="-177800" algn="l" rtl="0">
              <a:lnSpc>
                <a:spcPct val="90000"/>
              </a:lnSpc>
              <a:spcBef>
                <a:spcPts val="400"/>
              </a:spcBef>
              <a:spcAft>
                <a:spcPts val="0"/>
              </a:spcAft>
              <a:buClr>
                <a:schemeClr val="dk1"/>
              </a:buClr>
              <a:buSzPct val="85714"/>
              <a:buFont typeface="Arial"/>
              <a:buChar char="•"/>
            </a:pPr>
            <a:r>
              <a:rPr lang="en-US" sz="1500" dirty="0"/>
              <a:t>S</a:t>
            </a:r>
            <a:r>
              <a:rPr lang="en" sz="1500" dirty="0"/>
              <a:t>imple summarization jobs</a:t>
            </a:r>
          </a:p>
          <a:p>
            <a:pPr marL="520700" marR="0" lvl="1" indent="-177800" algn="l" rtl="0">
              <a:lnSpc>
                <a:spcPct val="90000"/>
              </a:lnSpc>
              <a:spcBef>
                <a:spcPts val="400"/>
              </a:spcBef>
              <a:spcAft>
                <a:spcPts val="0"/>
              </a:spcAft>
              <a:buClr>
                <a:schemeClr val="dk1"/>
              </a:buClr>
              <a:buSzPct val="85714"/>
              <a:buFont typeface="Arial"/>
              <a:buChar char="•"/>
            </a:pPr>
            <a:r>
              <a:rPr lang="en-US" sz="1500" b="0" i="0" u="none" strike="noStrike" cap="none" dirty="0">
                <a:solidFill>
                  <a:schemeClr val="dk1"/>
                </a:solidFill>
                <a:latin typeface="Calibri"/>
                <a:ea typeface="Calibri"/>
                <a:cs typeface="Calibri"/>
                <a:sym typeface="Calibri"/>
              </a:rPr>
              <a:t>B</a:t>
            </a:r>
            <a:r>
              <a:rPr lang="en" sz="1500" b="0" i="0" u="none" strike="noStrike" cap="none" dirty="0">
                <a:solidFill>
                  <a:schemeClr val="dk1"/>
                </a:solidFill>
                <a:latin typeface="Calibri"/>
                <a:ea typeface="Calibri"/>
                <a:cs typeface="Calibri"/>
                <a:sym typeface="Calibri"/>
              </a:rPr>
              <a:t>usiness intelligence</a:t>
            </a:r>
          </a:p>
          <a:p>
            <a:pPr marL="520700" marR="0" lvl="1" indent="-177800" algn="l" rtl="0">
              <a:lnSpc>
                <a:spcPct val="90000"/>
              </a:lnSpc>
              <a:spcBef>
                <a:spcPts val="400"/>
              </a:spcBef>
              <a:spcAft>
                <a:spcPts val="0"/>
              </a:spcAft>
              <a:buClr>
                <a:schemeClr val="dk1"/>
              </a:buClr>
              <a:buSzPct val="85714"/>
              <a:buFont typeface="Arial"/>
              <a:buChar char="•"/>
            </a:pPr>
            <a:r>
              <a:rPr lang="en-US" sz="1500" dirty="0"/>
              <a:t>M</a:t>
            </a:r>
            <a:r>
              <a:rPr lang="en" sz="1500" dirty="0"/>
              <a:t>achine learning applications</a:t>
            </a:r>
          </a:p>
          <a:p>
            <a:pPr marL="520700" marR="0" lvl="1" indent="-177800" algn="l" rtl="0">
              <a:lnSpc>
                <a:spcPct val="90000"/>
              </a:lnSpc>
              <a:spcBef>
                <a:spcPts val="400"/>
              </a:spcBef>
              <a:spcAft>
                <a:spcPts val="0"/>
              </a:spcAft>
              <a:buClr>
                <a:schemeClr val="dk1"/>
              </a:buClr>
              <a:buSzPct val="85714"/>
              <a:buFont typeface="Arial"/>
              <a:buChar char="•"/>
            </a:pPr>
            <a:r>
              <a:rPr lang="en-US" sz="1500" b="0" i="0" u="none" strike="noStrike" cap="none" dirty="0">
                <a:solidFill>
                  <a:schemeClr val="dk1"/>
                </a:solidFill>
                <a:latin typeface="Calibri"/>
                <a:ea typeface="Calibri"/>
                <a:cs typeface="Calibri"/>
                <a:sym typeface="Calibri"/>
              </a:rPr>
              <a:t>S</a:t>
            </a:r>
            <a:r>
              <a:rPr lang="en" sz="1500" b="0" i="0" u="none" strike="noStrike" cap="none" dirty="0">
                <a:solidFill>
                  <a:schemeClr val="dk1"/>
                </a:solidFill>
                <a:latin typeface="Calibri"/>
                <a:ea typeface="Calibri"/>
                <a:cs typeface="Calibri"/>
                <a:sym typeface="Calibri"/>
              </a:rPr>
              <a:t>upport Facebook product features</a:t>
            </a: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5</a:t>
            </a:fld>
            <a:endParaRPr lang="en" sz="900" b="0" i="0" u="none" strike="noStrike" cap="none">
              <a:solidFill>
                <a:srgbClr val="888888"/>
              </a:solidFill>
              <a:latin typeface="Calibri"/>
              <a:ea typeface="Calibri"/>
              <a:cs typeface="Calibri"/>
              <a:sym typeface="Calibri"/>
            </a:endParaRPr>
          </a:p>
        </p:txBody>
      </p:sp>
      <p:pic>
        <p:nvPicPr>
          <p:cNvPr id="150" name="Shape 150"/>
          <p:cNvPicPr preferRelativeResize="0"/>
          <p:nvPr/>
        </p:nvPicPr>
        <p:blipFill rotWithShape="1">
          <a:blip r:embed="rId3">
            <a:alphaModFix/>
          </a:blip>
          <a:srcRect/>
          <a:stretch/>
        </p:blipFill>
        <p:spPr>
          <a:xfrm>
            <a:off x="5221518" y="1611802"/>
            <a:ext cx="1563806" cy="966211"/>
          </a:xfrm>
          <a:prstGeom prst="rect">
            <a:avLst/>
          </a:prstGeom>
          <a:noFill/>
          <a:ln>
            <a:noFill/>
          </a:ln>
        </p:spPr>
      </p:pic>
    </p:spTree>
    <p:extLst>
      <p:ext uri="{BB962C8B-B14F-4D97-AF65-F5344CB8AC3E}">
        <p14:creationId xmlns:p14="http://schemas.microsoft.com/office/powerpoint/2010/main" val="119811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7">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625151" y="1181490"/>
            <a:ext cx="8229600" cy="3394472"/>
          </a:xfrm>
        </p:spPr>
        <p:txBody>
          <a:bodyPr>
            <a:normAutofit/>
          </a:bodyPr>
          <a:lstStyle/>
          <a:p>
            <a:r>
              <a:rPr lang="en-US" dirty="0">
                <a:latin typeface="Times New Roman" pitchFamily="18" charset="0"/>
                <a:cs typeface="Times New Roman" pitchFamily="18" charset="0"/>
              </a:rPr>
              <a:t>HiveQL should subsume SQL syntax.</a:t>
            </a:r>
          </a:p>
          <a:p>
            <a:r>
              <a:rPr lang="en-US" dirty="0">
                <a:latin typeface="Times New Roman" pitchFamily="18" charset="0"/>
                <a:cs typeface="Times New Roman" pitchFamily="18" charset="0"/>
              </a:rPr>
              <a:t>Implement: Cost-based optimizer &amp; Adaptive optimization techniques.</a:t>
            </a:r>
          </a:p>
          <a:p>
            <a:r>
              <a:rPr lang="en-US" dirty="0">
                <a:latin typeface="Times New Roman" pitchFamily="18" charset="0"/>
                <a:cs typeface="Times New Roman" pitchFamily="18" charset="0"/>
              </a:rPr>
              <a:t>Columnar storage to improve scan performance.</a:t>
            </a:r>
          </a:p>
          <a:p>
            <a:r>
              <a:rPr lang="en-US" dirty="0">
                <a:latin typeface="Times New Roman" pitchFamily="18" charset="0"/>
                <a:cs typeface="Times New Roman" pitchFamily="18" charset="0"/>
              </a:rPr>
              <a:t>Enhancing JDBS/ODBC drivers for Hive to integrate with other BI tools.</a:t>
            </a:r>
          </a:p>
          <a:p>
            <a:r>
              <a:rPr lang="en-US" dirty="0">
                <a:latin typeface="Times New Roman" pitchFamily="18" charset="0"/>
                <a:cs typeface="Times New Roman" pitchFamily="18" charset="0"/>
              </a:rPr>
              <a:t>Multi-query optimization and generic n-way join in a single MapReduce job.</a:t>
            </a:r>
          </a:p>
          <a:p>
            <a:endParaRPr lang="en-US" dirty="0"/>
          </a:p>
        </p:txBody>
      </p:sp>
    </p:spTree>
    <p:extLst>
      <p:ext uri="{BB962C8B-B14F-4D97-AF65-F5344CB8AC3E}">
        <p14:creationId xmlns:p14="http://schemas.microsoft.com/office/powerpoint/2010/main" val="618201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2C6C-652F-4428-AD85-04405D361013}"/>
              </a:ext>
            </a:extLst>
          </p:cNvPr>
          <p:cNvSpPr>
            <a:spLocks noGrp="1"/>
          </p:cNvSpPr>
          <p:nvPr>
            <p:ph type="title"/>
          </p:nvPr>
        </p:nvSpPr>
        <p:spPr/>
        <p:txBody>
          <a:bodyPr/>
          <a:lstStyle/>
          <a:p>
            <a:endParaRPr lang="en-US" dirty="0"/>
          </a:p>
        </p:txBody>
      </p:sp>
      <p:pic>
        <p:nvPicPr>
          <p:cNvPr id="8194" name="Picture 2" descr="http://rlv.zcache.com/bumble_bee_thank_you_sticker-r2672c5ee8a794fe89db3e95c22554ad3_v9waf_8byvr_324.jpg">
            <a:extLst>
              <a:ext uri="{FF2B5EF4-FFF2-40B4-BE49-F238E27FC236}">
                <a16:creationId xmlns:a16="http://schemas.microsoft.com/office/drawing/2014/main" id="{0BBCC492-9F3A-4F42-A1D9-99EF776503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00" y="445025"/>
            <a:ext cx="8329025" cy="416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6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9841"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rgbClr val="000000"/>
              </a:buClr>
              <a:buSzPct val="100000"/>
              <a:buFont typeface="Calibri"/>
              <a:buNone/>
            </a:pPr>
            <a:r>
              <a:rPr lang="en" sz="2400" b="1" i="0" u="none" strike="noStrike" cap="none">
                <a:solidFill>
                  <a:srgbClr val="000000"/>
                </a:solidFill>
                <a:latin typeface="Calibri"/>
                <a:ea typeface="Calibri"/>
                <a:cs typeface="Calibri"/>
                <a:sym typeface="Calibri"/>
              </a:rPr>
              <a:t>A. Data Model &amp; Type System</a:t>
            </a:r>
          </a:p>
        </p:txBody>
      </p:sp>
      <p:sp>
        <p:nvSpPr>
          <p:cNvPr id="174" name="Shape 174"/>
          <p:cNvSpPr txBox="1">
            <a:spLocks noGrp="1"/>
          </p:cNvSpPr>
          <p:nvPr>
            <p:ph type="body" idx="1"/>
          </p:nvPr>
        </p:nvSpPr>
        <p:spPr>
          <a:xfrm>
            <a:off x="2348053" y="1959907"/>
            <a:ext cx="1676941" cy="617934"/>
          </a:xfrm>
          <a:prstGeom prst="rect">
            <a:avLst/>
          </a:prstGeom>
          <a:noFill/>
          <a:ln>
            <a:noFill/>
          </a:ln>
        </p:spPr>
        <p:txBody>
          <a:bodyPr wrap="square" lIns="68575" tIns="34275" rIns="68575" bIns="34275" anchor="ctr" anchorCtr="0">
            <a:noAutofit/>
          </a:bodyPr>
          <a:lstStyle/>
          <a:p>
            <a:pPr marL="254000" marR="0" lvl="0" indent="-247650" algn="l" rtl="0">
              <a:lnSpc>
                <a:spcPct val="90000"/>
              </a:lnSpc>
              <a:spcBef>
                <a:spcPts val="0"/>
              </a:spcBef>
              <a:buClr>
                <a:srgbClr val="2E75B5"/>
              </a:buClr>
              <a:buSzPct val="100000"/>
              <a:buFont typeface="Arial"/>
              <a:buChar char="•"/>
            </a:pPr>
            <a:r>
              <a:rPr lang="en" sz="1500" b="1" i="1" u="none" strike="noStrike" cap="none">
                <a:solidFill>
                  <a:srgbClr val="2E75B5"/>
                </a:solidFill>
                <a:latin typeface="Calibri"/>
                <a:ea typeface="Calibri"/>
                <a:cs typeface="Calibri"/>
                <a:sym typeface="Calibri"/>
              </a:rPr>
              <a:t>Primitive types</a:t>
            </a:r>
          </a:p>
        </p:txBody>
      </p:sp>
      <p:sp>
        <p:nvSpPr>
          <p:cNvPr id="175" name="Shape 175"/>
          <p:cNvSpPr txBox="1">
            <a:spLocks noGrp="1"/>
          </p:cNvSpPr>
          <p:nvPr>
            <p:ph type="body" idx="2"/>
          </p:nvPr>
        </p:nvSpPr>
        <p:spPr>
          <a:xfrm>
            <a:off x="2763542" y="2380059"/>
            <a:ext cx="2540871" cy="2763441"/>
          </a:xfrm>
          <a:prstGeom prst="rect">
            <a:avLst/>
          </a:prstGeom>
          <a:noFill/>
          <a:ln>
            <a:noFill/>
          </a:ln>
        </p:spPr>
        <p:txBody>
          <a:bodyPr wrap="square" lIns="68575" tIns="34275" rIns="68575" bIns="34275" anchor="t" anchorCtr="0">
            <a:noAutofit/>
          </a:bodyPr>
          <a:lstStyle/>
          <a:p>
            <a:pPr marL="177800" marR="0" lvl="0" indent="-184150" algn="l" rtl="0">
              <a:lnSpc>
                <a:spcPct val="90000"/>
              </a:lnSpc>
              <a:spcBef>
                <a:spcPts val="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Integers</a:t>
            </a:r>
            <a:r>
              <a:rPr lang="en" sz="1400" b="0" i="0" u="none" strike="noStrike" cap="none">
                <a:solidFill>
                  <a:schemeClr val="dk1"/>
                </a:solidFill>
                <a:latin typeface="Calibri"/>
                <a:ea typeface="Calibri"/>
                <a:cs typeface="Calibri"/>
                <a:sym typeface="Calibri"/>
              </a:rPr>
              <a:t> </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Bigint </a:t>
            </a:r>
            <a:r>
              <a:rPr lang="en" sz="900" b="0" i="0" u="none" strike="noStrike" cap="none">
                <a:solidFill>
                  <a:schemeClr val="dk1"/>
                </a:solidFill>
                <a:latin typeface="Calibri"/>
                <a:ea typeface="Calibri"/>
                <a:cs typeface="Calibri"/>
                <a:sym typeface="Calibri"/>
              </a:rPr>
              <a:t>(8 bytes)</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Int </a:t>
            </a:r>
            <a:r>
              <a:rPr lang="en" sz="900" b="0" i="0" u="none" strike="noStrike" cap="none">
                <a:solidFill>
                  <a:schemeClr val="dk1"/>
                </a:solidFill>
                <a:latin typeface="Calibri"/>
                <a:ea typeface="Calibri"/>
                <a:cs typeface="Calibri"/>
                <a:sym typeface="Calibri"/>
              </a:rPr>
              <a:t>(4 bytes)</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Smallint </a:t>
            </a:r>
            <a:r>
              <a:rPr lang="en" sz="900" b="0" i="0" u="none" strike="noStrike" cap="none">
                <a:solidFill>
                  <a:schemeClr val="dk1"/>
                </a:solidFill>
                <a:latin typeface="Calibri"/>
                <a:ea typeface="Calibri"/>
                <a:cs typeface="Calibri"/>
                <a:sym typeface="Calibri"/>
              </a:rPr>
              <a:t>(2 bytes)</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Tinyint </a:t>
            </a:r>
            <a:r>
              <a:rPr lang="en" sz="900" b="0" i="0" u="none" strike="noStrike" cap="none">
                <a:solidFill>
                  <a:schemeClr val="dk1"/>
                </a:solidFill>
                <a:latin typeface="Calibri"/>
                <a:ea typeface="Calibri"/>
                <a:cs typeface="Calibri"/>
                <a:sym typeface="Calibri"/>
              </a:rPr>
              <a:t>(1 byte)</a:t>
            </a:r>
          </a:p>
          <a:p>
            <a:pPr marL="177800" marR="0" lvl="0" indent="-184150" algn="l" rtl="0">
              <a:lnSpc>
                <a:spcPct val="90000"/>
              </a:lnSpc>
              <a:spcBef>
                <a:spcPts val="80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Floating point numbers</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Float </a:t>
            </a:r>
            <a:r>
              <a:rPr lang="en" sz="900" b="0" i="0" u="none" strike="noStrike" cap="none">
                <a:solidFill>
                  <a:schemeClr val="dk1"/>
                </a:solidFill>
                <a:latin typeface="Calibri"/>
                <a:ea typeface="Calibri"/>
                <a:cs typeface="Calibri"/>
                <a:sym typeface="Calibri"/>
              </a:rPr>
              <a:t>(single precision)</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Double </a:t>
            </a:r>
            <a:r>
              <a:rPr lang="en" sz="900" b="0" i="0" u="none" strike="noStrike" cap="none">
                <a:solidFill>
                  <a:schemeClr val="dk1"/>
                </a:solidFill>
                <a:latin typeface="Calibri"/>
                <a:ea typeface="Calibri"/>
                <a:cs typeface="Calibri"/>
                <a:sym typeface="Calibri"/>
              </a:rPr>
              <a:t>(double precision)</a:t>
            </a:r>
          </a:p>
          <a:p>
            <a:pPr marL="177800" marR="0" lvl="0" indent="-184150" algn="l" rtl="0">
              <a:lnSpc>
                <a:spcPct val="90000"/>
              </a:lnSpc>
              <a:spcBef>
                <a:spcPts val="80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String</a:t>
            </a:r>
          </a:p>
          <a:p>
            <a:pPr marL="177800" marR="0" lvl="0" indent="-171450" algn="l" rtl="0">
              <a:lnSpc>
                <a:spcPct val="90000"/>
              </a:lnSpc>
              <a:spcBef>
                <a:spcPts val="80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body" idx="3"/>
          </p:nvPr>
        </p:nvSpPr>
        <p:spPr>
          <a:xfrm>
            <a:off x="5242068" y="1959907"/>
            <a:ext cx="1614302" cy="617934"/>
          </a:xfrm>
          <a:prstGeom prst="rect">
            <a:avLst/>
          </a:prstGeom>
          <a:noFill/>
          <a:ln>
            <a:noFill/>
          </a:ln>
        </p:spPr>
        <p:txBody>
          <a:bodyPr wrap="square" lIns="68575" tIns="34275" rIns="68575" bIns="34275" anchor="ctr" anchorCtr="0">
            <a:noAutofit/>
          </a:bodyPr>
          <a:lstStyle/>
          <a:p>
            <a:pPr marL="0" marR="0" lvl="0" indent="-95250" algn="l" rtl="0">
              <a:lnSpc>
                <a:spcPct val="90000"/>
              </a:lnSpc>
              <a:spcBef>
                <a:spcPts val="0"/>
              </a:spcBef>
              <a:buClr>
                <a:srgbClr val="2E75B5"/>
              </a:buClr>
              <a:buSzPct val="100000"/>
              <a:buFont typeface="Arial"/>
              <a:buNone/>
            </a:pPr>
            <a:r>
              <a:rPr lang="en" sz="1500" b="1" i="1" u="none" strike="noStrike" cap="none">
                <a:solidFill>
                  <a:srgbClr val="2E75B5"/>
                </a:solidFill>
                <a:latin typeface="Calibri"/>
                <a:ea typeface="Calibri"/>
                <a:cs typeface="Calibri"/>
                <a:sym typeface="Calibri"/>
              </a:rPr>
              <a:t>Complex types</a:t>
            </a:r>
          </a:p>
        </p:txBody>
      </p:sp>
      <p:sp>
        <p:nvSpPr>
          <p:cNvPr id="177" name="Shape 177"/>
          <p:cNvSpPr txBox="1">
            <a:spLocks noGrp="1"/>
          </p:cNvSpPr>
          <p:nvPr>
            <p:ph type="body" idx="4"/>
          </p:nvPr>
        </p:nvSpPr>
        <p:spPr>
          <a:xfrm>
            <a:off x="5497241" y="2380059"/>
            <a:ext cx="2576204" cy="2763441"/>
          </a:xfrm>
          <a:prstGeom prst="rect">
            <a:avLst/>
          </a:prstGeom>
          <a:noFill/>
          <a:ln>
            <a:noFill/>
          </a:ln>
        </p:spPr>
        <p:txBody>
          <a:bodyPr wrap="square" lIns="68575" tIns="34275" rIns="68575" bIns="34275" anchor="t" anchorCtr="0">
            <a:noAutofit/>
          </a:bodyPr>
          <a:lstStyle/>
          <a:p>
            <a:pPr marL="177800" marR="0" lvl="0" indent="-184150" algn="l" rtl="0">
              <a:lnSpc>
                <a:spcPct val="90000"/>
              </a:lnSpc>
              <a:spcBef>
                <a:spcPts val="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Associative arrays </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map&lt;key-type, value-type&gt;</a:t>
            </a:r>
          </a:p>
          <a:p>
            <a:pPr marL="177800" marR="0" lvl="0" indent="-184150" algn="l" rtl="0">
              <a:lnSpc>
                <a:spcPct val="90000"/>
              </a:lnSpc>
              <a:spcBef>
                <a:spcPts val="80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Lists</a:t>
            </a:r>
            <a:r>
              <a:rPr lang="en" sz="1400" b="0" i="0" u="none" strike="noStrike" cap="none">
                <a:solidFill>
                  <a:schemeClr val="dk1"/>
                </a:solidFill>
                <a:latin typeface="Calibri"/>
                <a:ea typeface="Calibri"/>
                <a:cs typeface="Calibri"/>
                <a:sym typeface="Calibri"/>
              </a:rPr>
              <a:t> </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list&lt;element-type&gt;</a:t>
            </a:r>
          </a:p>
          <a:p>
            <a:pPr marL="177800" marR="0" lvl="0" indent="-184150" algn="l" rtl="0">
              <a:lnSpc>
                <a:spcPct val="90000"/>
              </a:lnSpc>
              <a:spcBef>
                <a:spcPts val="800"/>
              </a:spcBef>
              <a:spcAft>
                <a:spcPts val="0"/>
              </a:spcAft>
              <a:buClr>
                <a:schemeClr val="dk1"/>
              </a:buClr>
              <a:buSzPct val="78571"/>
              <a:buFont typeface="Arial"/>
              <a:buChar char="•"/>
            </a:pPr>
            <a:r>
              <a:rPr lang="en" sz="1400" b="1" i="0" u="none" strike="noStrike" cap="none">
                <a:solidFill>
                  <a:schemeClr val="dk1"/>
                </a:solidFill>
                <a:latin typeface="Calibri"/>
                <a:ea typeface="Calibri"/>
                <a:cs typeface="Calibri"/>
                <a:sym typeface="Calibri"/>
              </a:rPr>
              <a:t>Structs</a:t>
            </a:r>
            <a:r>
              <a:rPr lang="en" sz="1400" b="0" i="0" u="none" strike="noStrike" cap="none">
                <a:solidFill>
                  <a:schemeClr val="dk1"/>
                </a:solidFill>
                <a:latin typeface="Calibri"/>
                <a:ea typeface="Calibri"/>
                <a:cs typeface="Calibri"/>
                <a:sym typeface="Calibri"/>
              </a:rPr>
              <a:t> </a:t>
            </a:r>
          </a:p>
          <a:p>
            <a:pPr marL="520700" marR="0" lvl="1" indent="-177800" algn="l" rtl="0">
              <a:lnSpc>
                <a:spcPct val="90000"/>
              </a:lnSpc>
              <a:spcBef>
                <a:spcPts val="400"/>
              </a:spcBef>
              <a:spcAft>
                <a:spcPts val="0"/>
              </a:spcAft>
              <a:buClr>
                <a:schemeClr val="dk1"/>
              </a:buClr>
              <a:buSzPct val="54545"/>
              <a:buFont typeface="Arial"/>
              <a:buChar char="•"/>
            </a:pPr>
            <a:r>
              <a:rPr lang="en" sz="1100" b="0" i="0" u="none" strike="noStrike" cap="none">
                <a:solidFill>
                  <a:schemeClr val="dk1"/>
                </a:solidFill>
                <a:latin typeface="Calibri"/>
                <a:ea typeface="Calibri"/>
                <a:cs typeface="Calibri"/>
                <a:sym typeface="Calibri"/>
              </a:rPr>
              <a:t>struct&lt;file-name: field-type, … &gt;</a:t>
            </a:r>
          </a:p>
          <a:p>
            <a:pPr marL="177800" marR="0" lvl="0" indent="-171450" algn="l" rtl="0">
              <a:lnSpc>
                <a:spcPct val="90000"/>
              </a:lnSpc>
              <a:spcBef>
                <a:spcPts val="80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6</a:t>
            </a:fld>
            <a:endParaRPr lang="en" sz="900" b="0" i="0" u="none" strike="noStrike" cap="none">
              <a:solidFill>
                <a:srgbClr val="888888"/>
              </a:solidFill>
              <a:latin typeface="Calibri"/>
              <a:ea typeface="Calibri"/>
              <a:cs typeface="Calibri"/>
              <a:sym typeface="Calibri"/>
            </a:endParaRPr>
          </a:p>
        </p:txBody>
      </p:sp>
      <p:sp>
        <p:nvSpPr>
          <p:cNvPr id="179" name="Shape 179"/>
          <p:cNvSpPr txBox="1"/>
          <p:nvPr/>
        </p:nvSpPr>
        <p:spPr>
          <a:xfrm>
            <a:off x="676894" y="1268016"/>
            <a:ext cx="6377049" cy="819840"/>
          </a:xfrm>
          <a:prstGeom prst="rect">
            <a:avLst/>
          </a:prstGeom>
          <a:noFill/>
          <a:ln>
            <a:noFill/>
          </a:ln>
        </p:spPr>
        <p:txBody>
          <a:bodyPr wrap="square" lIns="68575" tIns="34275" rIns="68575" bIns="34275" anchor="t" anchorCtr="0">
            <a:noAutofit/>
          </a:bodyPr>
          <a:lstStyle/>
          <a:p>
            <a:pPr marL="177800" marR="0" lvl="0" indent="-184150" algn="l" rtl="0">
              <a:lnSpc>
                <a:spcPct val="90000"/>
              </a:lnSpc>
              <a:spcBef>
                <a:spcPts val="0"/>
              </a:spcBef>
              <a:spcAft>
                <a:spcPts val="0"/>
              </a:spcAft>
              <a:buClr>
                <a:srgbClr val="000000"/>
              </a:buClr>
              <a:buSzPct val="100000"/>
              <a:buFont typeface="Arial"/>
              <a:buChar char="•"/>
            </a:pPr>
            <a:r>
              <a:rPr lang="en" sz="1700" b="0" i="0" u="none" strike="noStrike" cap="none">
                <a:solidFill>
                  <a:srgbClr val="000000"/>
                </a:solidFill>
                <a:latin typeface="Calibri"/>
                <a:ea typeface="Calibri"/>
                <a:cs typeface="Calibri"/>
                <a:sym typeface="Calibri"/>
              </a:rPr>
              <a:t>Data stored in </a:t>
            </a:r>
            <a:r>
              <a:rPr lang="en" sz="1700" b="1" i="1" u="none" strike="noStrike" cap="none">
                <a:solidFill>
                  <a:srgbClr val="2E75B5"/>
                </a:solidFill>
                <a:latin typeface="Calibri"/>
                <a:ea typeface="Calibri"/>
                <a:cs typeface="Calibri"/>
                <a:sym typeface="Calibri"/>
              </a:rPr>
              <a:t>Tables</a:t>
            </a:r>
          </a:p>
          <a:p>
            <a:pPr marL="520700" marR="0" lvl="1" indent="-177800" algn="l" rtl="0">
              <a:lnSpc>
                <a:spcPct val="90000"/>
              </a:lnSpc>
              <a:spcBef>
                <a:spcPts val="400"/>
              </a:spcBef>
              <a:spcAft>
                <a:spcPts val="0"/>
              </a:spcAft>
              <a:buClr>
                <a:srgbClr val="2E75B5"/>
              </a:buClr>
              <a:buSzPct val="100000"/>
              <a:buFont typeface="Arial"/>
              <a:buChar char="•"/>
            </a:pPr>
            <a:r>
              <a:rPr lang="en" sz="1600" b="1" i="1" u="none" strike="noStrike" cap="none">
                <a:solidFill>
                  <a:srgbClr val="2E75B5"/>
                </a:solidFill>
                <a:latin typeface="Calibri"/>
                <a:ea typeface="Calibri"/>
                <a:cs typeface="Calibri"/>
                <a:sym typeface="Calibri"/>
              </a:rPr>
              <a:t>Rows</a:t>
            </a:r>
          </a:p>
          <a:p>
            <a:pPr marL="863600" marR="0" lvl="2" indent="-171450" algn="l" rtl="0">
              <a:lnSpc>
                <a:spcPct val="90000"/>
              </a:lnSpc>
              <a:spcBef>
                <a:spcPts val="400"/>
              </a:spcBef>
              <a:buClr>
                <a:srgbClr val="2E75B5"/>
              </a:buClr>
              <a:buSzPct val="100000"/>
              <a:buFont typeface="Arial"/>
              <a:buChar char="•"/>
            </a:pPr>
            <a:r>
              <a:rPr lang="en" sz="1500" b="1" i="1" u="none" strike="noStrike" cap="none">
                <a:solidFill>
                  <a:srgbClr val="2E75B5"/>
                </a:solidFill>
                <a:latin typeface="Calibri"/>
                <a:ea typeface="Calibri"/>
                <a:cs typeface="Calibri"/>
                <a:sym typeface="Calibri"/>
              </a:rPr>
              <a:t>Columns</a:t>
            </a:r>
          </a:p>
        </p:txBody>
      </p:sp>
    </p:spTree>
    <p:extLst>
      <p:ext uri="{BB962C8B-B14F-4D97-AF65-F5344CB8AC3E}">
        <p14:creationId xmlns:p14="http://schemas.microsoft.com/office/powerpoint/2010/main" val="6434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5">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5">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5">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628650"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rgbClr val="000000"/>
              </a:buClr>
              <a:buSzPct val="100000"/>
              <a:buFont typeface="Calibri"/>
              <a:buNone/>
            </a:pPr>
            <a:r>
              <a:rPr lang="en" sz="2400" b="1" i="0" u="none" strike="noStrike" cap="none">
                <a:solidFill>
                  <a:srgbClr val="000000"/>
                </a:solidFill>
                <a:latin typeface="Calibri"/>
                <a:ea typeface="Calibri"/>
                <a:cs typeface="Calibri"/>
                <a:sym typeface="Calibri"/>
              </a:rPr>
              <a:t>A. Data Model &amp; Type System</a:t>
            </a:r>
          </a:p>
        </p:txBody>
      </p:sp>
      <p:sp>
        <p:nvSpPr>
          <p:cNvPr id="186" name="Shape 186"/>
          <p:cNvSpPr txBox="1">
            <a:spLocks noGrp="1"/>
          </p:cNvSpPr>
          <p:nvPr>
            <p:ph type="body" idx="1"/>
          </p:nvPr>
        </p:nvSpPr>
        <p:spPr>
          <a:xfrm>
            <a:off x="628650" y="1369219"/>
            <a:ext cx="7886700" cy="3263504"/>
          </a:xfrm>
          <a:prstGeom prst="rect">
            <a:avLst/>
          </a:prstGeom>
          <a:noFill/>
          <a:ln>
            <a:noFill/>
          </a:ln>
        </p:spPr>
        <p:txBody>
          <a:bodyPr wrap="square" lIns="68575" tIns="34275" rIns="68575" bIns="34275" anchor="t" anchorCtr="0">
            <a:noAutofit/>
          </a:bodyPr>
          <a:lstStyle/>
          <a:p>
            <a:pPr marL="177800" marR="0" lvl="1" indent="-177800" algn="l" rtl="0">
              <a:lnSpc>
                <a:spcPct val="90000"/>
              </a:lnSpc>
              <a:spcBef>
                <a:spcPts val="0"/>
              </a:spcBef>
              <a:spcAft>
                <a:spcPts val="0"/>
              </a:spcAft>
              <a:buClr>
                <a:schemeClr val="dk1"/>
              </a:buClr>
              <a:buSzPct val="77777"/>
              <a:buFont typeface="Arial"/>
              <a:buChar char="•"/>
            </a:pPr>
            <a:r>
              <a:rPr lang="en" sz="1800" b="1" i="0" u="none" strike="noStrike" cap="none">
                <a:solidFill>
                  <a:schemeClr val="dk1"/>
                </a:solidFill>
                <a:latin typeface="Calibri"/>
                <a:ea typeface="Calibri"/>
                <a:cs typeface="Calibri"/>
                <a:sym typeface="Calibri"/>
              </a:rPr>
              <a:t>Generate types of arbitrary complexity</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list&lt;map&lt;string, struct&lt;p1:int, p2:int&gt;&gt;</a:t>
            </a:r>
          </a:p>
          <a:p>
            <a:pPr marL="177800" marR="0" lvl="0" indent="-177800" algn="l" rtl="0">
              <a:lnSpc>
                <a:spcPct val="90000"/>
              </a:lnSpc>
              <a:spcBef>
                <a:spcPts val="800"/>
              </a:spcBef>
              <a:spcAft>
                <a:spcPts val="0"/>
              </a:spcAft>
              <a:buClr>
                <a:srgbClr val="FF0000"/>
              </a:buClr>
              <a:buSzPct val="77777"/>
              <a:buFont typeface="Arial"/>
              <a:buChar char="•"/>
            </a:pPr>
            <a:r>
              <a:rPr lang="en" sz="1800" b="1" i="1" u="none" strike="noStrike" cap="none">
                <a:solidFill>
                  <a:srgbClr val="FF0000"/>
                </a:solidFill>
                <a:latin typeface="Calibri"/>
                <a:ea typeface="Calibri"/>
                <a:cs typeface="Calibri"/>
                <a:sym typeface="Calibri"/>
              </a:rPr>
              <a:t>EXAMPLE</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CREATE TABLE t1(st string, fl float, li list&lt;map&lt;string,</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struct&lt;p1:int, p2:int&gt;&gt;);</a:t>
            </a:r>
          </a:p>
          <a:p>
            <a:pPr marL="177800" marR="0" lvl="0" indent="-177800" algn="l" rtl="0">
              <a:lnSpc>
                <a:spcPct val="90000"/>
              </a:lnSpc>
              <a:spcBef>
                <a:spcPts val="800"/>
              </a:spcBef>
              <a:spcAft>
                <a:spcPts val="0"/>
              </a:spcAft>
              <a:buClr>
                <a:srgbClr val="000000"/>
              </a:buClr>
              <a:buSzPct val="77777"/>
              <a:buFont typeface="Arial"/>
              <a:buChar char="•"/>
            </a:pPr>
            <a:r>
              <a:rPr lang="en" sz="1800" b="1" i="0" u="none" strike="noStrike" cap="none">
                <a:solidFill>
                  <a:srgbClr val="000000"/>
                </a:solidFill>
                <a:latin typeface="Calibri"/>
                <a:ea typeface="Calibri"/>
                <a:cs typeface="Calibri"/>
                <a:sym typeface="Calibri"/>
              </a:rPr>
              <a:t>Details </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t1.li[0]</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t1.li[0]['key']</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t1.li[0]['key'].p2</a:t>
            </a:r>
          </a:p>
          <a:p>
            <a:pPr marL="342900" marR="0" lvl="1" indent="-88900" algn="l" rtl="0">
              <a:lnSpc>
                <a:spcPct val="90000"/>
              </a:lnSpc>
              <a:spcBef>
                <a:spcPts val="400"/>
              </a:spcBef>
              <a:buClr>
                <a:schemeClr val="dk1"/>
              </a:buClr>
              <a:buSzPct val="100000"/>
              <a:buFont typeface="Arial"/>
              <a:buNone/>
            </a:pPr>
            <a:endParaRPr sz="1400" b="0" i="0" u="none" strike="noStrike" cap="none" dirty="0">
              <a:solidFill>
                <a:srgbClr val="2F5496"/>
              </a:solidFill>
              <a:latin typeface="Calibri"/>
              <a:ea typeface="Calibri"/>
              <a:cs typeface="Calibri"/>
              <a:sym typeface="Calibri"/>
            </a:endParaRPr>
          </a:p>
        </p:txBody>
      </p:sp>
      <p:sp>
        <p:nvSpPr>
          <p:cNvPr id="187" name="Shape 187"/>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7</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5926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28650" y="273844"/>
            <a:ext cx="7886700" cy="994172"/>
          </a:xfrm>
          <a:prstGeom prst="rect">
            <a:avLst/>
          </a:prstGeom>
          <a:noFill/>
          <a:ln>
            <a:noFill/>
          </a:ln>
          <a:effectLst>
            <a:outerShdw blurRad="44450" dist="27940" dir="5400000" algn="ctr">
              <a:srgbClr val="000000">
                <a:alpha val="31764"/>
              </a:srgbClr>
            </a:outerShdw>
          </a:effectLst>
        </p:spPr>
        <p:txBody>
          <a:bodyPr wrap="square" lIns="68575" tIns="34275" rIns="68575" bIns="34275" anchor="ctr" anchorCtr="0">
            <a:noAutofit/>
          </a:bodyPr>
          <a:lstStyle/>
          <a:p>
            <a:pPr marL="0" marR="0" lvl="0" indent="-152400" algn="l" rtl="0">
              <a:lnSpc>
                <a:spcPct val="90000"/>
              </a:lnSpc>
              <a:spcBef>
                <a:spcPts val="0"/>
              </a:spcBef>
              <a:buClr>
                <a:srgbClr val="000000"/>
              </a:buClr>
              <a:buSzPct val="100000"/>
              <a:buFont typeface="Calibri"/>
              <a:buNone/>
            </a:pPr>
            <a:r>
              <a:rPr lang="en" sz="2400" b="1" i="0" u="none" strike="noStrike" cap="none">
                <a:solidFill>
                  <a:srgbClr val="000000"/>
                </a:solidFill>
                <a:latin typeface="Calibri"/>
                <a:ea typeface="Calibri"/>
                <a:cs typeface="Calibri"/>
                <a:sym typeface="Calibri"/>
              </a:rPr>
              <a:t>A. Data Model &amp; Type System</a:t>
            </a:r>
          </a:p>
        </p:txBody>
      </p:sp>
      <p:sp>
        <p:nvSpPr>
          <p:cNvPr id="194" name="Shape 194"/>
          <p:cNvSpPr txBox="1">
            <a:spLocks noGrp="1"/>
          </p:cNvSpPr>
          <p:nvPr>
            <p:ph type="body" idx="1"/>
          </p:nvPr>
        </p:nvSpPr>
        <p:spPr>
          <a:xfrm>
            <a:off x="628650" y="1369219"/>
            <a:ext cx="7886700" cy="3263504"/>
          </a:xfrm>
          <a:prstGeom prst="rect">
            <a:avLst/>
          </a:prstGeom>
          <a:noFill/>
          <a:ln>
            <a:noFill/>
          </a:ln>
        </p:spPr>
        <p:txBody>
          <a:bodyPr wrap="square" lIns="68575" tIns="34275" rIns="68575" bIns="34275" anchor="t" anchorCtr="0">
            <a:noAutofit/>
          </a:bodyPr>
          <a:lstStyle/>
          <a:p>
            <a:pPr marL="177800" marR="0" lvl="0" indent="-177800" algn="l" rtl="0">
              <a:lnSpc>
                <a:spcPct val="90000"/>
              </a:lnSpc>
              <a:spcBef>
                <a:spcPts val="0"/>
              </a:spcBef>
              <a:spcAft>
                <a:spcPts val="0"/>
              </a:spcAft>
              <a:buClr>
                <a:schemeClr val="dk1"/>
              </a:buClr>
              <a:buSzPct val="77777"/>
              <a:buFont typeface="Arial"/>
              <a:buChar char="•"/>
            </a:pPr>
            <a:r>
              <a:rPr lang="en" sz="1800" b="1" i="0" u="none" strike="noStrike" cap="none">
                <a:solidFill>
                  <a:schemeClr val="dk1"/>
                </a:solidFill>
                <a:latin typeface="Calibri"/>
                <a:ea typeface="Calibri"/>
                <a:cs typeface="Calibri"/>
                <a:sym typeface="Calibri"/>
              </a:rPr>
              <a:t>Customize with a jar</a:t>
            </a:r>
          </a:p>
          <a:p>
            <a:pPr marL="520700" marR="0" lvl="1" indent="-184150" algn="l" rtl="0">
              <a:lnSpc>
                <a:spcPct val="90000"/>
              </a:lnSpc>
              <a:spcBef>
                <a:spcPts val="400"/>
              </a:spcBef>
              <a:spcAft>
                <a:spcPts val="0"/>
              </a:spcAft>
              <a:buClr>
                <a:schemeClr val="dk1"/>
              </a:buClr>
              <a:buSzPct val="78571"/>
              <a:buFont typeface="Arial"/>
              <a:buChar char="•"/>
            </a:pPr>
            <a:r>
              <a:rPr lang="en" sz="1400" b="0" i="0" u="none" strike="noStrike" cap="none">
                <a:solidFill>
                  <a:schemeClr val="dk1"/>
                </a:solidFill>
                <a:latin typeface="Calibri"/>
                <a:ea typeface="Calibri"/>
                <a:cs typeface="Calibri"/>
                <a:sym typeface="Calibri"/>
              </a:rPr>
              <a:t>Data is prepared by other programs / legacy data</a:t>
            </a:r>
          </a:p>
          <a:p>
            <a:pPr marL="520700" marR="0" lvl="1" indent="-184150" algn="l" rtl="0">
              <a:lnSpc>
                <a:spcPct val="90000"/>
              </a:lnSpc>
              <a:spcBef>
                <a:spcPts val="400"/>
              </a:spcBef>
              <a:spcAft>
                <a:spcPts val="0"/>
              </a:spcAft>
              <a:buClr>
                <a:schemeClr val="dk1"/>
              </a:buClr>
              <a:buSzPct val="78571"/>
              <a:buFont typeface="Arial"/>
              <a:buChar char="•"/>
            </a:pPr>
            <a:r>
              <a:rPr lang="en" sz="1400" b="0" i="0" u="none" strike="noStrike" cap="none">
                <a:solidFill>
                  <a:schemeClr val="dk1"/>
                </a:solidFill>
                <a:latin typeface="Calibri"/>
                <a:ea typeface="Calibri"/>
                <a:cs typeface="Calibri"/>
                <a:sym typeface="Calibri"/>
              </a:rPr>
              <a:t>SerDe java interface</a:t>
            </a:r>
          </a:p>
          <a:p>
            <a:pPr marL="520700" marR="0" lvl="1" indent="-184150" algn="l" rtl="0">
              <a:lnSpc>
                <a:spcPct val="90000"/>
              </a:lnSpc>
              <a:spcBef>
                <a:spcPts val="400"/>
              </a:spcBef>
              <a:spcAft>
                <a:spcPts val="0"/>
              </a:spcAft>
              <a:buClr>
                <a:schemeClr val="dk1"/>
              </a:buClr>
              <a:buSzPct val="78571"/>
              <a:buFont typeface="Arial"/>
              <a:buChar char="•"/>
            </a:pPr>
            <a:r>
              <a:rPr lang="en" sz="1400" b="0" i="0" u="none" strike="noStrike" cap="none">
                <a:solidFill>
                  <a:schemeClr val="dk1"/>
                </a:solidFill>
                <a:latin typeface="Calibri"/>
                <a:ea typeface="Calibri"/>
                <a:cs typeface="Calibri"/>
                <a:sym typeface="Calibri"/>
              </a:rPr>
              <a:t>ObjectInspector java interface</a:t>
            </a:r>
          </a:p>
          <a:p>
            <a:pPr marL="863600" marR="0" lvl="2" indent="-177800" algn="l" rtl="0">
              <a:lnSpc>
                <a:spcPct val="90000"/>
              </a:lnSpc>
              <a:spcBef>
                <a:spcPts val="400"/>
              </a:spcBef>
              <a:spcAft>
                <a:spcPts val="0"/>
              </a:spcAft>
              <a:buClr>
                <a:schemeClr val="dk1"/>
              </a:buClr>
              <a:buSzPct val="72727"/>
              <a:buFont typeface="Arial"/>
              <a:buChar char="•"/>
            </a:pPr>
            <a:r>
              <a:rPr lang="en" sz="1100" b="0" i="0" u="none" strike="noStrike" cap="none">
                <a:solidFill>
                  <a:schemeClr val="dk1"/>
                </a:solidFill>
                <a:latin typeface="Calibri"/>
                <a:ea typeface="Calibri"/>
                <a:cs typeface="Calibri"/>
                <a:sym typeface="Calibri"/>
              </a:rPr>
              <a:t>getObjectInspector method</a:t>
            </a:r>
          </a:p>
          <a:p>
            <a:pPr marL="177800" marR="0" lvl="0" indent="-177800" algn="l" rtl="0">
              <a:lnSpc>
                <a:spcPct val="90000"/>
              </a:lnSpc>
              <a:spcBef>
                <a:spcPts val="800"/>
              </a:spcBef>
              <a:spcAft>
                <a:spcPts val="0"/>
              </a:spcAft>
              <a:buClr>
                <a:srgbClr val="FF0000"/>
              </a:buClr>
              <a:buSzPct val="77777"/>
              <a:buFont typeface="Arial"/>
              <a:buChar char="•"/>
            </a:pPr>
            <a:r>
              <a:rPr lang="en" sz="1800" b="1" i="1" u="none" strike="noStrike" cap="none">
                <a:solidFill>
                  <a:srgbClr val="FF0000"/>
                </a:solidFill>
                <a:latin typeface="Calibri"/>
                <a:ea typeface="Calibri"/>
                <a:cs typeface="Calibri"/>
                <a:sym typeface="Calibri"/>
              </a:rPr>
              <a:t>EXAMPLE</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add jar /jars/myformat.jar;</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CREATE TABLE t2</a:t>
            </a:r>
          </a:p>
          <a:p>
            <a:pPr marL="342900" marR="0" lvl="1" indent="-88900" algn="l" rtl="0">
              <a:lnSpc>
                <a:spcPct val="90000"/>
              </a:lnSpc>
              <a:spcBef>
                <a:spcPts val="400"/>
              </a:spcBef>
              <a:spcAft>
                <a:spcPts val="0"/>
              </a:spcAft>
              <a:buClr>
                <a:srgbClr val="2F5496"/>
              </a:buClr>
              <a:buSzPct val="100000"/>
              <a:buFont typeface="Arial"/>
              <a:buNone/>
            </a:pPr>
            <a:r>
              <a:rPr lang="en" sz="1400" b="0" i="0" u="none" strike="noStrike" cap="none">
                <a:solidFill>
                  <a:srgbClr val="2F5496"/>
                </a:solidFill>
                <a:latin typeface="Calibri"/>
                <a:ea typeface="Calibri"/>
                <a:cs typeface="Calibri"/>
                <a:sym typeface="Calibri"/>
              </a:rPr>
              <a:t>ROW FORMAT SERDE 'com.myformat.MySerDe';</a:t>
            </a:r>
          </a:p>
          <a:p>
            <a:pPr marL="520700" marR="0" lvl="1" indent="-184150" algn="l" rtl="0">
              <a:lnSpc>
                <a:spcPct val="90000"/>
              </a:lnSpc>
              <a:spcBef>
                <a:spcPts val="400"/>
              </a:spcBef>
              <a:spcAft>
                <a:spcPts val="0"/>
              </a:spcAft>
              <a:buClr>
                <a:schemeClr val="dk1"/>
              </a:buClr>
              <a:buSzPct val="78571"/>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520700" marR="0" lvl="1" indent="-177800" algn="l" rtl="0">
              <a:lnSpc>
                <a:spcPct val="90000"/>
              </a:lnSpc>
              <a:spcBef>
                <a:spcPts val="400"/>
              </a:spcBef>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6457950" y="4767263"/>
            <a:ext cx="2057400" cy="273844"/>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8</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1016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dirty="0"/>
          </a:p>
        </p:txBody>
      </p:sp>
      <p:sp>
        <p:nvSpPr>
          <p:cNvPr id="215" name="Shape 21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dirty="0"/>
          </a:p>
        </p:txBody>
      </p:sp>
      <p:pic>
        <p:nvPicPr>
          <p:cNvPr id="216" name="Shape 216"/>
          <p:cNvPicPr preferRelativeResize="0"/>
          <p:nvPr/>
        </p:nvPicPr>
        <p:blipFill>
          <a:blip r:embed="rId3">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26813552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430</TotalTime>
  <Words>2543</Words>
  <Application>Microsoft Office PowerPoint</Application>
  <PresentationFormat>On-screen Show (16:9)</PresentationFormat>
  <Paragraphs>353</Paragraphs>
  <Slides>51</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 New Roman</vt:lpstr>
      <vt:lpstr>Wingdings</vt:lpstr>
      <vt:lpstr>Simple Light</vt:lpstr>
      <vt:lpstr>Hive – A Petabyte Scale Data Warehouse Using Hadoop</vt:lpstr>
      <vt:lpstr>Table of contents</vt:lpstr>
      <vt:lpstr>Abstract</vt:lpstr>
      <vt:lpstr>Abstract  Solution for the problem</vt:lpstr>
      <vt:lpstr>Introduction</vt:lpstr>
      <vt:lpstr>A. Data Model &amp; Type System</vt:lpstr>
      <vt:lpstr>A. Data Model &amp; Type System</vt:lpstr>
      <vt:lpstr>A. Data Model &amp; Type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SerDe</vt:lpstr>
      <vt:lpstr>Hive SerDe</vt:lpstr>
      <vt:lpstr>Lazy SerDe</vt:lpstr>
      <vt:lpstr>  Continuition of LazySerDe</vt:lpstr>
      <vt:lpstr>Example</vt:lpstr>
      <vt:lpstr>SerDes in hive</vt:lpstr>
      <vt:lpstr>Example  to intrepret apache logs</vt:lpstr>
      <vt:lpstr>PowerPoint Presentation</vt:lpstr>
      <vt:lpstr>INSERTING DATA FROM TEXT FILE TO HIVE TABLE:</vt:lpstr>
      <vt:lpstr>PowerPoint Presentation</vt:lpstr>
      <vt:lpstr>PowerPoint Presentation</vt:lpstr>
      <vt:lpstr>PowerPoint Presentation</vt:lpstr>
      <vt:lpstr>Different Input Formats:</vt:lpstr>
      <vt:lpstr>Additional notes:</vt:lpstr>
      <vt:lpstr>PowerPoint Presentation</vt:lpstr>
      <vt:lpstr>PowerPoint Presentation</vt:lpstr>
      <vt:lpstr>PowerPoint Presentation</vt:lpstr>
      <vt:lpstr>Components</vt:lpstr>
      <vt:lpstr>Components (cont.)</vt:lpstr>
      <vt:lpstr>Components (cont..)</vt:lpstr>
      <vt:lpstr>  </vt:lpstr>
      <vt:lpstr>Metastore</vt:lpstr>
      <vt:lpstr>Query compiler</vt:lpstr>
      <vt:lpstr>Query compiler (cont.) </vt:lpstr>
      <vt:lpstr>QUERY COMPILER (CONT..)</vt:lpstr>
      <vt:lpstr>PowerPoint Presentation</vt:lpstr>
      <vt:lpstr>Optimization Techniques (2)</vt:lpstr>
      <vt:lpstr>Hash Based </vt:lpstr>
      <vt:lpstr>Physical Plan Generation</vt:lpstr>
      <vt:lpstr>Physical Plan DAG</vt:lpstr>
      <vt:lpstr> Execution Engine </vt:lpstr>
      <vt:lpstr>Advantages</vt:lpstr>
      <vt:lpstr>Disadvantages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 A Petabyte Scale Data Warehouse Using Hadoop</dc:title>
  <dc:creator>akhila krishna</dc:creator>
  <cp:lastModifiedBy>Podile, Bhargavi (UMKC-Student)</cp:lastModifiedBy>
  <cp:revision>26</cp:revision>
  <dcterms:modified xsi:type="dcterms:W3CDTF">2018-04-02T19:29:25Z</dcterms:modified>
</cp:coreProperties>
</file>