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4"/>
  </p:notesMasterIdLst>
  <p:sldIdLst>
    <p:sldId id="256" r:id="rId2"/>
    <p:sldId id="310" r:id="rId3"/>
    <p:sldId id="276" r:id="rId4"/>
    <p:sldId id="278" r:id="rId5"/>
    <p:sldId id="280" r:id="rId6"/>
    <p:sldId id="277" r:id="rId7"/>
    <p:sldId id="282" r:id="rId8"/>
    <p:sldId id="283"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72" d="100"/>
          <a:sy n="72"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13C8E-B2AB-4B9F-94B2-E871FE480CA2}"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90A2F-5B1C-4752-B0A2-4621493D1947}" type="slidenum">
              <a:rPr lang="en-US" smtClean="0"/>
              <a:t>‹#›</a:t>
            </a:fld>
            <a:endParaRPr lang="en-US"/>
          </a:p>
        </p:txBody>
      </p:sp>
    </p:spTree>
    <p:extLst>
      <p:ext uri="{BB962C8B-B14F-4D97-AF65-F5344CB8AC3E}">
        <p14:creationId xmlns:p14="http://schemas.microsoft.com/office/powerpoint/2010/main" val="379529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Table-&gt;Split</a:t>
            </a:r>
          </a:p>
          <a:p>
            <a:r>
              <a:rPr lang="en-IN" dirty="0"/>
              <a:t>Uses Data Schema to extract individual fields from rows and store those columns in memory</a:t>
            </a:r>
          </a:p>
          <a:p>
            <a:endParaRPr lang="en-IN" dirty="0"/>
          </a:p>
          <a:p>
            <a:r>
              <a:rPr lang="en-IN" dirty="0"/>
              <a:t>Threshold decides the column to be compressed or not</a:t>
            </a:r>
          </a:p>
          <a:p>
            <a:r>
              <a:rPr lang="en-IN" sz="1200" b="0" i="0" u="none" strike="noStrike" kern="1200" baseline="0" dirty="0">
                <a:solidFill>
                  <a:schemeClr val="tx1"/>
                </a:solidFill>
                <a:latin typeface="+mn-lt"/>
                <a:ea typeface="+mn-ea"/>
                <a:cs typeface="+mn-cs"/>
              </a:rPr>
              <a:t>Each data loading task tracks metadata to decide whether each column in a partition should be compressed</a:t>
            </a:r>
          </a:p>
          <a:p>
            <a:r>
              <a:rPr lang="en-IN" sz="1200" b="0" i="0" u="none" strike="noStrike" kern="1200" baseline="0" dirty="0">
                <a:solidFill>
                  <a:schemeClr val="tx1"/>
                </a:solidFill>
                <a:latin typeface="+mn-lt"/>
                <a:ea typeface="+mn-ea"/>
                <a:cs typeface="+mn-cs"/>
              </a:rPr>
              <a:t>This allows each task to choose the best compression scheme for each partition</a:t>
            </a:r>
            <a:endParaRPr lang="en-IN" dirty="0"/>
          </a:p>
          <a:p>
            <a:r>
              <a:rPr lang="en-IN" dirty="0"/>
              <a:t>Local partition scheme over global partition scheme</a:t>
            </a:r>
          </a:p>
          <a:p>
            <a:endParaRPr lang="en-IN" dirty="0"/>
          </a:p>
          <a:p>
            <a:r>
              <a:rPr lang="en-IN" dirty="0"/>
              <a:t>Which do not need coordination – Max degree of parallelism</a:t>
            </a:r>
          </a:p>
          <a:p>
            <a:pPr marL="0" indent="0">
              <a:buNone/>
            </a:pPr>
            <a:r>
              <a:rPr lang="en-IN" dirty="0"/>
              <a:t>Remember:</a:t>
            </a:r>
          </a:p>
          <a:p>
            <a:r>
              <a:rPr lang="en-IN" dirty="0"/>
              <a:t>RDD do not contain compression scheme and metadata as they are by-products of RDD computation</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19</a:t>
            </a:fld>
            <a:endParaRPr lang="en-US"/>
          </a:p>
        </p:txBody>
      </p:sp>
    </p:spTree>
    <p:extLst>
      <p:ext uri="{BB962C8B-B14F-4D97-AF65-F5344CB8AC3E}">
        <p14:creationId xmlns:p14="http://schemas.microsoft.com/office/powerpoint/2010/main" val="107402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TPC- H </a:t>
            </a:r>
          </a:p>
          <a:p>
            <a:r>
              <a:rPr lang="en-IN" sz="1200" kern="1200" dirty="0">
                <a:solidFill>
                  <a:schemeClr val="tx1"/>
                </a:solidFill>
                <a:effectLst/>
                <a:latin typeface="+mn-lt"/>
                <a:ea typeface="+mn-ea"/>
                <a:cs typeface="+mn-cs"/>
              </a:rPr>
              <a:t>Transaction Performance Processing Council</a:t>
            </a:r>
          </a:p>
          <a:p>
            <a:r>
              <a:rPr lang="en-IN" sz="1200" kern="1200" dirty="0">
                <a:solidFill>
                  <a:schemeClr val="tx1"/>
                </a:solidFill>
                <a:effectLst/>
                <a:latin typeface="+mn-lt"/>
                <a:ea typeface="+mn-ea"/>
                <a:cs typeface="+mn-cs"/>
              </a:rPr>
              <a:t>Consists of a suite of business oriented ad-hoc queries and concurrent data modifications. </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20</a:t>
            </a:fld>
            <a:endParaRPr lang="en-US"/>
          </a:p>
        </p:txBody>
      </p:sp>
    </p:spTree>
    <p:extLst>
      <p:ext uri="{BB962C8B-B14F-4D97-AF65-F5344CB8AC3E}">
        <p14:creationId xmlns:p14="http://schemas.microsoft.com/office/powerpoint/2010/main" val="245091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21</a:t>
            </a:fld>
            <a:endParaRPr lang="en-US"/>
          </a:p>
        </p:txBody>
      </p:sp>
    </p:spTree>
    <p:extLst>
      <p:ext uri="{BB962C8B-B14F-4D97-AF65-F5344CB8AC3E}">
        <p14:creationId xmlns:p14="http://schemas.microsoft.com/office/powerpoint/2010/main" val="406903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Pruning?? –Trimming actually</a:t>
            </a:r>
          </a:p>
          <a:p>
            <a:endParaRPr lang="en-IN" dirty="0"/>
          </a:p>
          <a:p>
            <a:r>
              <a:rPr lang="en-IN" dirty="0"/>
              <a:t>Process of pruning data partitions based on natural clustering columns</a:t>
            </a:r>
          </a:p>
          <a:p>
            <a:r>
              <a:rPr lang="en-IN" dirty="0"/>
              <a:t>Data -&gt; Small partitions</a:t>
            </a:r>
          </a:p>
          <a:p>
            <a:r>
              <a:rPr lang="en-IN" dirty="0"/>
              <a:t>Means  1 block contains only one or few columns</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23</a:t>
            </a:fld>
            <a:endParaRPr lang="en-US"/>
          </a:p>
        </p:txBody>
      </p:sp>
    </p:spTree>
    <p:extLst>
      <p:ext uri="{BB962C8B-B14F-4D97-AF65-F5344CB8AC3E}">
        <p14:creationId xmlns:p14="http://schemas.microsoft.com/office/powerpoint/2010/main" val="8408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Each worker in the data loading process is piggybacked to collect statistics</a:t>
            </a:r>
          </a:p>
          <a:p>
            <a:r>
              <a:rPr lang="en-IN" dirty="0"/>
              <a:t>Info collected for each partition includes each column’s range and distinct values</a:t>
            </a:r>
          </a:p>
          <a:p>
            <a:r>
              <a:rPr lang="en-IN" dirty="0"/>
              <a:t>Statistics sent back to master program and kept in memory for pruning partitions during query execution</a:t>
            </a:r>
          </a:p>
          <a:p>
            <a:pPr marL="0" indent="0">
              <a:buNone/>
            </a:pPr>
            <a:r>
              <a:rPr lang="en-IN" b="1" dirty="0"/>
              <a:t>Statistics usage:</a:t>
            </a:r>
          </a:p>
          <a:p>
            <a:pPr marL="0" indent="0">
              <a:buNone/>
            </a:pPr>
            <a:r>
              <a:rPr lang="en-IN" dirty="0"/>
              <a:t>Evaluates query’s predicates against all partition statistics</a:t>
            </a:r>
          </a:p>
          <a:p>
            <a:pPr marL="0" indent="0">
              <a:buNone/>
            </a:pPr>
            <a:r>
              <a:rPr lang="en-IN" dirty="0"/>
              <a:t>Unsatisfying predicates are pruned and no tasks are launched to scan </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24</a:t>
            </a:fld>
            <a:endParaRPr lang="en-US"/>
          </a:p>
        </p:txBody>
      </p:sp>
    </p:spTree>
    <p:extLst>
      <p:ext uri="{BB962C8B-B14F-4D97-AF65-F5344CB8AC3E}">
        <p14:creationId xmlns:p14="http://schemas.microsoft.com/office/powerpoint/2010/main" val="387000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most cases user only needs to supply </a:t>
            </a:r>
            <a:r>
              <a:rPr lang="en-IN" dirty="0" err="1"/>
              <a:t>amaprows</a:t>
            </a:r>
            <a:r>
              <a:rPr lang="en-IN" dirty="0"/>
              <a:t> function </a:t>
            </a:r>
            <a:r>
              <a:rPr lang="en-IN" dirty="0" err="1"/>
              <a:t>function</a:t>
            </a:r>
            <a:r>
              <a:rPr lang="en-IN" dirty="0"/>
              <a:t> to extract can </a:t>
            </a:r>
            <a:r>
              <a:rPr lang="en-IN" dirty="0" err="1"/>
              <a:t>incoke</a:t>
            </a:r>
            <a:r>
              <a:rPr lang="en-IN" dirty="0"/>
              <a:t> provided algorithms.</a:t>
            </a:r>
          </a:p>
          <a:p>
            <a:endParaRPr lang="en-IN" dirty="0"/>
          </a:p>
        </p:txBody>
      </p:sp>
      <p:sp>
        <p:nvSpPr>
          <p:cNvPr id="4" name="Slide Number Placeholder 3"/>
          <p:cNvSpPr>
            <a:spLocks noGrp="1"/>
          </p:cNvSpPr>
          <p:nvPr>
            <p:ph type="sldNum" sz="quarter" idx="10"/>
          </p:nvPr>
        </p:nvSpPr>
        <p:spPr/>
        <p:txBody>
          <a:bodyPr/>
          <a:lstStyle/>
          <a:p>
            <a:fld id="{8D9028D3-5529-4D75-972B-D3887239F571}" type="slidenum">
              <a:rPr lang="en-IN" smtClean="0"/>
              <a:t>29</a:t>
            </a:fld>
            <a:endParaRPr lang="en-IN"/>
          </a:p>
        </p:txBody>
      </p:sp>
    </p:spTree>
    <p:extLst>
      <p:ext uri="{BB962C8B-B14F-4D97-AF65-F5344CB8AC3E}">
        <p14:creationId xmlns:p14="http://schemas.microsoft.com/office/powerpoint/2010/main" val="328136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6663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34354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5153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7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67323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249624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2985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14186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9229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96351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379058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07975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7ADC4-2AD5-47BC-AE87-BC11EDFFC964}"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85935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83950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91753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74229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48261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7ADC4-2AD5-47BC-AE87-BC11EDFFC964}" type="datetimeFigureOut">
              <a:rPr lang="en-US" smtClean="0"/>
              <a:t>4/30/2018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01B376-3E41-469D-A3F7-0A7A97BF3B3C}" type="slidenum">
              <a:rPr lang="en-US" smtClean="0"/>
              <a:t>‹#›</a:t>
            </a:fld>
            <a:endParaRPr lang="en-US"/>
          </a:p>
        </p:txBody>
      </p:sp>
    </p:spTree>
    <p:extLst>
      <p:ext uri="{BB962C8B-B14F-4D97-AF65-F5344CB8AC3E}">
        <p14:creationId xmlns:p14="http://schemas.microsoft.com/office/powerpoint/2010/main" val="90845711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704B-3732-4D3A-AD42-3A204ABA12FA}"/>
              </a:ext>
            </a:extLst>
          </p:cNvPr>
          <p:cNvSpPr>
            <a:spLocks noGrp="1"/>
          </p:cNvSpPr>
          <p:nvPr>
            <p:ph type="ctrTitle"/>
          </p:nvPr>
        </p:nvSpPr>
        <p:spPr>
          <a:xfrm>
            <a:off x="1431235" y="658537"/>
            <a:ext cx="9144000" cy="2387600"/>
          </a:xfrm>
        </p:spPr>
        <p:txBody>
          <a:bodyPr/>
          <a:lstStyle/>
          <a:p>
            <a:r>
              <a:rPr lang="en-US" dirty="0"/>
              <a:t>Shark: SQL and Rich Analytics at Scale</a:t>
            </a:r>
          </a:p>
        </p:txBody>
      </p:sp>
      <p:sp>
        <p:nvSpPr>
          <p:cNvPr id="3" name="Subtitle 2">
            <a:extLst>
              <a:ext uri="{FF2B5EF4-FFF2-40B4-BE49-F238E27FC236}">
                <a16:creationId xmlns:a16="http://schemas.microsoft.com/office/drawing/2014/main" id="{3B19721D-B988-4237-A2AE-C99F92AFEB5E}"/>
              </a:ext>
            </a:extLst>
          </p:cNvPr>
          <p:cNvSpPr>
            <a:spLocks noGrp="1"/>
          </p:cNvSpPr>
          <p:nvPr>
            <p:ph type="subTitle" idx="1"/>
          </p:nvPr>
        </p:nvSpPr>
        <p:spPr>
          <a:xfrm>
            <a:off x="1431235" y="3273287"/>
            <a:ext cx="9144000" cy="3021495"/>
          </a:xfrm>
        </p:spPr>
        <p:txBody>
          <a:bodyPr>
            <a:normAutofit fontScale="92500" lnSpcReduction="10000"/>
          </a:bodyPr>
          <a:lstStyle/>
          <a:p>
            <a:r>
              <a:rPr lang="en-IN" b="1" dirty="0"/>
              <a:t>Authors </a:t>
            </a:r>
            <a:r>
              <a:rPr lang="en-IN" dirty="0"/>
              <a:t>: Reynold Xin, Josh Rosen, </a:t>
            </a:r>
            <a:r>
              <a:rPr lang="en-IN" dirty="0" err="1"/>
              <a:t>Matei</a:t>
            </a:r>
            <a:r>
              <a:rPr lang="en-IN" dirty="0"/>
              <a:t> </a:t>
            </a:r>
            <a:r>
              <a:rPr lang="en-IN" dirty="0" err="1"/>
              <a:t>Zaharia</a:t>
            </a:r>
            <a:r>
              <a:rPr lang="en-IN" dirty="0"/>
              <a:t>, Michael Franklin, Scott </a:t>
            </a:r>
            <a:r>
              <a:rPr lang="en-IN" dirty="0" err="1"/>
              <a:t>Shenker</a:t>
            </a:r>
            <a:r>
              <a:rPr lang="en-IN" dirty="0"/>
              <a:t>, Ion </a:t>
            </a:r>
            <a:r>
              <a:rPr lang="en-IN" dirty="0" err="1"/>
              <a:t>Stoica</a:t>
            </a:r>
            <a:endParaRPr lang="en-IN" dirty="0"/>
          </a:p>
          <a:p>
            <a:endParaRPr lang="en-IN" dirty="0"/>
          </a:p>
          <a:p>
            <a:r>
              <a:rPr lang="en-IN" b="1" dirty="0"/>
              <a:t>Presented By :</a:t>
            </a:r>
          </a:p>
          <a:p>
            <a:r>
              <a:rPr lang="en-IN" dirty="0"/>
              <a:t>Venkata Siva Sai Ram </a:t>
            </a:r>
            <a:r>
              <a:rPr lang="en-IN" dirty="0" err="1"/>
              <a:t>Torlikonda</a:t>
            </a:r>
            <a:r>
              <a:rPr lang="en-IN" dirty="0"/>
              <a:t>,</a:t>
            </a:r>
          </a:p>
          <a:p>
            <a:r>
              <a:rPr lang="en-IN" dirty="0" err="1"/>
              <a:t>Sasleen</a:t>
            </a:r>
            <a:r>
              <a:rPr lang="en-IN" dirty="0"/>
              <a:t> Reza,</a:t>
            </a:r>
          </a:p>
          <a:p>
            <a:r>
              <a:rPr lang="en-IN" dirty="0"/>
              <a:t> </a:t>
            </a:r>
            <a:r>
              <a:rPr lang="en-IN" dirty="0" err="1"/>
              <a:t>Mouya</a:t>
            </a:r>
            <a:r>
              <a:rPr lang="en-IN" dirty="0"/>
              <a:t> </a:t>
            </a:r>
            <a:r>
              <a:rPr lang="en-IN" dirty="0" err="1"/>
              <a:t>Praharsha</a:t>
            </a:r>
            <a:r>
              <a:rPr lang="en-IN" dirty="0"/>
              <a:t>, </a:t>
            </a:r>
          </a:p>
          <a:p>
            <a:r>
              <a:rPr lang="en-IN" dirty="0"/>
              <a:t> K N V Sai Indra Kumar</a:t>
            </a:r>
            <a:endParaRPr lang="en-US" dirty="0"/>
          </a:p>
        </p:txBody>
      </p:sp>
    </p:spTree>
    <p:extLst>
      <p:ext uri="{BB962C8B-B14F-4D97-AF65-F5344CB8AC3E}">
        <p14:creationId xmlns:p14="http://schemas.microsoft.com/office/powerpoint/2010/main" val="34356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6647" y="775856"/>
            <a:ext cx="7323543" cy="782265"/>
          </a:xfrm>
          <a:prstGeom prst="rect">
            <a:avLst/>
          </a:prstGeom>
        </p:spPr>
        <p:txBody>
          <a:bodyPr vert="horz" wrap="square" lIns="0" tIns="12700" rIns="0" bIns="0" rtlCol="0" anchor="t">
            <a:spAutoFit/>
          </a:bodyPr>
          <a:lstStyle/>
          <a:p>
            <a:pPr marL="12700">
              <a:spcBef>
                <a:spcPts val="100"/>
              </a:spcBef>
              <a:tabLst>
                <a:tab pos="2636520" algn="l"/>
                <a:tab pos="4213860" algn="l"/>
                <a:tab pos="5092065" algn="l"/>
              </a:tabLst>
            </a:pPr>
            <a:r>
              <a:rPr sz="5000" spc="-890" dirty="0"/>
              <a:t>E</a:t>
            </a:r>
            <a:r>
              <a:rPr sz="5000" spc="5" dirty="0"/>
              <a:t>x</a:t>
            </a:r>
            <a:r>
              <a:rPr sz="5000" dirty="0"/>
              <a:t>t</a:t>
            </a:r>
            <a:r>
              <a:rPr sz="5000" spc="-360" dirty="0"/>
              <a:t>en</a:t>
            </a:r>
            <a:r>
              <a:rPr sz="5000" spc="-235" dirty="0"/>
              <a:t>d</a:t>
            </a:r>
            <a:r>
              <a:rPr sz="5000" spc="-254" dirty="0"/>
              <a:t>in</a:t>
            </a:r>
            <a:r>
              <a:rPr sz="5000" spc="-650" dirty="0"/>
              <a:t>g</a:t>
            </a:r>
            <a:r>
              <a:rPr lang="en-IN" sz="5000" spc="-650" dirty="0"/>
              <a:t>  </a:t>
            </a:r>
            <a:r>
              <a:rPr sz="5000" spc="-994" dirty="0"/>
              <a:t>S</a:t>
            </a:r>
            <a:r>
              <a:rPr sz="5000" spc="-235" dirty="0"/>
              <a:t>p</a:t>
            </a:r>
            <a:r>
              <a:rPr sz="5000" spc="-650" dirty="0"/>
              <a:t>a</a:t>
            </a:r>
            <a:r>
              <a:rPr sz="5000" spc="200" dirty="0"/>
              <a:t>r</a:t>
            </a:r>
            <a:r>
              <a:rPr sz="5000" spc="-370" dirty="0"/>
              <a:t>k</a:t>
            </a:r>
            <a:r>
              <a:rPr lang="en-IN" sz="5000" spc="-370" dirty="0"/>
              <a:t> </a:t>
            </a:r>
            <a:r>
              <a:rPr sz="5000" spc="-240" dirty="0"/>
              <a:t>f</a:t>
            </a:r>
            <a:r>
              <a:rPr sz="5000" spc="-40" dirty="0"/>
              <a:t>or</a:t>
            </a:r>
            <a:r>
              <a:rPr sz="5000" dirty="0"/>
              <a:t>	</a:t>
            </a:r>
            <a:r>
              <a:rPr sz="5000" b="1" spc="-994" dirty="0"/>
              <a:t>S</a:t>
            </a:r>
            <a:r>
              <a:rPr sz="5000" b="1" spc="220" dirty="0"/>
              <a:t>Q</a:t>
            </a:r>
            <a:r>
              <a:rPr sz="5000" b="1" spc="-434" dirty="0"/>
              <a:t>L</a:t>
            </a:r>
            <a:endParaRPr sz="5000" b="1" dirty="0"/>
          </a:p>
        </p:txBody>
      </p:sp>
      <p:sp>
        <p:nvSpPr>
          <p:cNvPr id="3" name="object 3"/>
          <p:cNvSpPr txBox="1"/>
          <p:nvPr/>
        </p:nvSpPr>
        <p:spPr>
          <a:xfrm>
            <a:off x="1086679" y="1735137"/>
            <a:ext cx="10031896" cy="3213100"/>
          </a:xfrm>
          <a:prstGeom prst="rect">
            <a:avLst/>
          </a:prstGeom>
        </p:spPr>
        <p:txBody>
          <a:bodyPr vert="horz" wrap="square" lIns="0" tIns="12700" rIns="0" bIns="0" rtlCol="0">
            <a:spAutoFit/>
          </a:bodyPr>
          <a:lstStyle/>
          <a:p>
            <a:pPr marL="12700" marR="3084195">
              <a:lnSpc>
                <a:spcPct val="151000"/>
              </a:lnSpc>
              <a:spcBef>
                <a:spcPts val="100"/>
              </a:spcBef>
            </a:pPr>
            <a:r>
              <a:rPr lang="en-IN" sz="3200" spc="-170" dirty="0">
                <a:latin typeface="Arial"/>
                <a:cs typeface="Arial"/>
                <a:sym typeface="Wingdings" panose="05000000000000000000" pitchFamily="2" charset="2"/>
              </a:rPr>
              <a:t></a:t>
            </a:r>
            <a:r>
              <a:rPr sz="3200" spc="-170" dirty="0">
                <a:latin typeface="Arial"/>
                <a:cs typeface="Arial"/>
              </a:rPr>
              <a:t>Columnar </a:t>
            </a:r>
            <a:r>
              <a:rPr sz="3200" spc="-125" dirty="0">
                <a:latin typeface="Arial"/>
                <a:cs typeface="Arial"/>
              </a:rPr>
              <a:t>memory </a:t>
            </a:r>
            <a:r>
              <a:rPr sz="3200" spc="-140" dirty="0">
                <a:latin typeface="Arial"/>
                <a:cs typeface="Arial"/>
              </a:rPr>
              <a:t>store  </a:t>
            </a:r>
            <a:r>
              <a:rPr sz="3200" spc="-204" dirty="0">
                <a:latin typeface="Arial"/>
                <a:cs typeface="Arial"/>
              </a:rPr>
              <a:t>Dynamic </a:t>
            </a:r>
            <a:r>
              <a:rPr lang="en-IN" sz="3200" spc="-204" dirty="0">
                <a:latin typeface="Arial"/>
                <a:cs typeface="Arial"/>
                <a:sym typeface="Wingdings" panose="05000000000000000000" pitchFamily="2" charset="2"/>
              </a:rPr>
              <a:t></a:t>
            </a:r>
            <a:r>
              <a:rPr sz="3200" spc="-135" dirty="0">
                <a:latin typeface="Arial"/>
                <a:cs typeface="Arial"/>
              </a:rPr>
              <a:t>query</a:t>
            </a:r>
            <a:r>
              <a:rPr sz="3200" spc="185" dirty="0">
                <a:latin typeface="Arial"/>
                <a:cs typeface="Arial"/>
              </a:rPr>
              <a:t> </a:t>
            </a:r>
            <a:r>
              <a:rPr sz="3200" spc="-135" dirty="0">
                <a:latin typeface="Arial"/>
                <a:cs typeface="Arial"/>
              </a:rPr>
              <a:t>optimization</a:t>
            </a:r>
            <a:endParaRPr sz="3200" dirty="0">
              <a:latin typeface="Arial"/>
              <a:cs typeface="Arial"/>
            </a:endParaRPr>
          </a:p>
          <a:p>
            <a:pPr marL="12700" marR="5080">
              <a:lnSpc>
                <a:spcPct val="100299"/>
              </a:lnSpc>
              <a:spcBef>
                <a:spcPts val="1950"/>
              </a:spcBef>
            </a:pPr>
            <a:r>
              <a:rPr lang="en-IN" sz="3200" spc="-240" dirty="0">
                <a:latin typeface="Arial"/>
                <a:cs typeface="Arial"/>
                <a:sym typeface="Wingdings" panose="05000000000000000000" pitchFamily="2" charset="2"/>
              </a:rPr>
              <a:t></a:t>
            </a:r>
            <a:r>
              <a:rPr sz="3200" spc="-240" dirty="0">
                <a:latin typeface="Arial"/>
                <a:cs typeface="Arial"/>
              </a:rPr>
              <a:t>Miscellaneous </a:t>
            </a:r>
            <a:r>
              <a:rPr sz="3200" spc="-90" dirty="0">
                <a:latin typeface="Arial"/>
                <a:cs typeface="Arial"/>
              </a:rPr>
              <a:t>other </a:t>
            </a:r>
            <a:r>
              <a:rPr sz="3200" spc="-160" dirty="0">
                <a:latin typeface="Arial"/>
                <a:cs typeface="Arial"/>
              </a:rPr>
              <a:t>optimizations </a:t>
            </a:r>
            <a:r>
              <a:rPr sz="3200" spc="-120" dirty="0">
                <a:latin typeface="Arial"/>
                <a:cs typeface="Arial"/>
              </a:rPr>
              <a:t>(distributed  </a:t>
            </a:r>
            <a:r>
              <a:rPr sz="3200" spc="-160" dirty="0">
                <a:latin typeface="Arial"/>
                <a:cs typeface="Arial"/>
              </a:rPr>
              <a:t>top-K, </a:t>
            </a:r>
            <a:r>
              <a:rPr sz="3200" spc="-75" dirty="0">
                <a:latin typeface="Arial"/>
                <a:cs typeface="Arial"/>
              </a:rPr>
              <a:t>partition </a:t>
            </a:r>
            <a:r>
              <a:rPr sz="3200" spc="-210" dirty="0">
                <a:latin typeface="Arial"/>
                <a:cs typeface="Arial"/>
              </a:rPr>
              <a:t>statistics </a:t>
            </a:r>
            <a:r>
              <a:rPr sz="3200" spc="-170" dirty="0">
                <a:latin typeface="Arial"/>
                <a:cs typeface="Arial"/>
              </a:rPr>
              <a:t>&amp; pruning </a:t>
            </a:r>
            <a:r>
              <a:rPr sz="3200" spc="-340" dirty="0">
                <a:latin typeface="Arial"/>
                <a:cs typeface="Arial"/>
              </a:rPr>
              <a:t>a.k.a. </a:t>
            </a:r>
            <a:r>
              <a:rPr sz="3200" spc="-200" dirty="0">
                <a:latin typeface="Arial"/>
                <a:cs typeface="Arial"/>
              </a:rPr>
              <a:t>coarse-  </a:t>
            </a:r>
            <a:r>
              <a:rPr sz="3200" spc="-210" dirty="0">
                <a:latin typeface="Arial"/>
                <a:cs typeface="Arial"/>
              </a:rPr>
              <a:t>grained </a:t>
            </a:r>
            <a:r>
              <a:rPr sz="3200" spc="-240" dirty="0">
                <a:latin typeface="Arial"/>
                <a:cs typeface="Arial"/>
              </a:rPr>
              <a:t>indexes, </a:t>
            </a:r>
            <a:r>
              <a:rPr sz="3200" spc="-105" dirty="0">
                <a:latin typeface="Arial"/>
                <a:cs typeface="Arial"/>
              </a:rPr>
              <a:t>co-partitioned </a:t>
            </a:r>
            <a:r>
              <a:rPr sz="3200" spc="-215" dirty="0">
                <a:latin typeface="Arial"/>
                <a:cs typeface="Arial"/>
              </a:rPr>
              <a:t>joins,</a:t>
            </a:r>
            <a:r>
              <a:rPr sz="3200" spc="-650" dirty="0">
                <a:latin typeface="Arial"/>
                <a:cs typeface="Arial"/>
              </a:rPr>
              <a:t> </a:t>
            </a:r>
            <a:r>
              <a:rPr sz="3200" dirty="0">
                <a:latin typeface="Arial"/>
                <a:cs typeface="Arial"/>
              </a:rPr>
              <a:t>…)</a:t>
            </a:r>
          </a:p>
        </p:txBody>
      </p:sp>
    </p:spTree>
    <p:extLst>
      <p:ext uri="{BB962C8B-B14F-4D97-AF65-F5344CB8AC3E}">
        <p14:creationId xmlns:p14="http://schemas.microsoft.com/office/powerpoint/2010/main" val="31731668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EF55-7575-4F64-AB80-878196864065}"/>
              </a:ext>
            </a:extLst>
          </p:cNvPr>
          <p:cNvSpPr>
            <a:spLocks noGrp="1"/>
          </p:cNvSpPr>
          <p:nvPr>
            <p:ph type="ctrTitle"/>
          </p:nvPr>
        </p:nvSpPr>
        <p:spPr>
          <a:xfrm>
            <a:off x="318052" y="168206"/>
            <a:ext cx="5963478" cy="931724"/>
          </a:xfrm>
        </p:spPr>
        <p:txBody>
          <a:bodyPr>
            <a:normAutofit fontScale="90000"/>
          </a:bodyPr>
          <a:lstStyle/>
          <a:p>
            <a:r>
              <a:rPr lang="en-US" sz="4000" b="1" u="sng" dirty="0"/>
              <a:t>Fault tolerance guarantees:</a:t>
            </a:r>
          </a:p>
        </p:txBody>
      </p:sp>
      <p:sp>
        <p:nvSpPr>
          <p:cNvPr id="3" name="Subtitle 2">
            <a:extLst>
              <a:ext uri="{FF2B5EF4-FFF2-40B4-BE49-F238E27FC236}">
                <a16:creationId xmlns:a16="http://schemas.microsoft.com/office/drawing/2014/main" id="{0C4F8C10-7FF7-4F78-A220-279351FA486F}"/>
              </a:ext>
            </a:extLst>
          </p:cNvPr>
          <p:cNvSpPr>
            <a:spLocks noGrp="1"/>
          </p:cNvSpPr>
          <p:nvPr>
            <p:ph type="subTitle" idx="1"/>
          </p:nvPr>
        </p:nvSpPr>
        <p:spPr>
          <a:xfrm>
            <a:off x="609600" y="1298713"/>
            <a:ext cx="10058400" cy="4134678"/>
          </a:xfrm>
        </p:spPr>
        <p:txBody>
          <a:bodyPr/>
          <a:lstStyle/>
          <a:p>
            <a:pPr algn="l"/>
            <a:r>
              <a:rPr lang="en-US" dirty="0"/>
              <a:t>Shark provides the following fault tolerance properties which are difficult to support in traditional MPP database designs</a:t>
            </a:r>
          </a:p>
          <a:p>
            <a:pPr algn="l"/>
            <a:r>
              <a:rPr lang="en-US" dirty="0"/>
              <a:t>1. Shark can tolerate the loss of any set of worker nodes.</a:t>
            </a:r>
          </a:p>
          <a:p>
            <a:pPr algn="l"/>
            <a:r>
              <a:rPr lang="en-US" dirty="0"/>
              <a:t>2. Recovery is parallelized across the cluster.</a:t>
            </a:r>
          </a:p>
          <a:p>
            <a:pPr algn="l"/>
            <a:r>
              <a:rPr lang="en-US" dirty="0"/>
              <a:t>3. The deterministic nature of RDDs also enables straggler mitigation.</a:t>
            </a:r>
          </a:p>
          <a:p>
            <a:pPr algn="l"/>
            <a:r>
              <a:rPr lang="en-US" dirty="0"/>
              <a:t>4. Recovery works even for queries that combine SQL and machine learning UDFs</a:t>
            </a:r>
          </a:p>
        </p:txBody>
      </p:sp>
    </p:spTree>
    <p:extLst>
      <p:ext uri="{BB962C8B-B14F-4D97-AF65-F5344CB8AC3E}">
        <p14:creationId xmlns:p14="http://schemas.microsoft.com/office/powerpoint/2010/main" val="787937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2883-3838-42F7-917B-BE3662F990FD}"/>
              </a:ext>
            </a:extLst>
          </p:cNvPr>
          <p:cNvSpPr>
            <a:spLocks noGrp="1"/>
          </p:cNvSpPr>
          <p:nvPr>
            <p:ph type="title"/>
          </p:nvPr>
        </p:nvSpPr>
        <p:spPr>
          <a:xfrm>
            <a:off x="427383" y="227010"/>
            <a:ext cx="10515600" cy="1013102"/>
          </a:xfrm>
        </p:spPr>
        <p:txBody>
          <a:bodyPr>
            <a:normAutofit/>
          </a:bodyPr>
          <a:lstStyle/>
          <a:p>
            <a:r>
              <a:rPr lang="en-US" sz="4000" b="1" u="sng" dirty="0"/>
              <a:t>Executing SQL over RDDs:</a:t>
            </a:r>
          </a:p>
        </p:txBody>
      </p:sp>
      <p:sp>
        <p:nvSpPr>
          <p:cNvPr id="3" name="Content Placeholder 2">
            <a:extLst>
              <a:ext uri="{FF2B5EF4-FFF2-40B4-BE49-F238E27FC236}">
                <a16:creationId xmlns:a16="http://schemas.microsoft.com/office/drawing/2014/main" id="{75D8D83D-EA2B-41AE-8C52-AA4CFFA34DDB}"/>
              </a:ext>
            </a:extLst>
          </p:cNvPr>
          <p:cNvSpPr>
            <a:spLocks noGrp="1"/>
          </p:cNvSpPr>
          <p:nvPr>
            <p:ph idx="1"/>
          </p:nvPr>
        </p:nvSpPr>
        <p:spPr>
          <a:xfrm>
            <a:off x="427382" y="1240112"/>
            <a:ext cx="11300791" cy="4882391"/>
          </a:xfrm>
        </p:spPr>
        <p:txBody>
          <a:bodyPr>
            <a:normAutofit lnSpcReduction="10000"/>
          </a:bodyPr>
          <a:lstStyle/>
          <a:p>
            <a:r>
              <a:rPr lang="en-US" sz="2400" dirty="0"/>
              <a:t>Shark runs SQL queries over Spark using a 3-step process</a:t>
            </a:r>
          </a:p>
          <a:p>
            <a:pPr>
              <a:buFont typeface="Wingdings" panose="05000000000000000000" pitchFamily="2" charset="2"/>
              <a:buChar char="Ø"/>
            </a:pPr>
            <a:r>
              <a:rPr lang="en-US" sz="2400" dirty="0"/>
              <a:t>Query parsing</a:t>
            </a:r>
          </a:p>
          <a:p>
            <a:pPr>
              <a:buFont typeface="Wingdings" panose="05000000000000000000" pitchFamily="2" charset="2"/>
              <a:buChar char="Ø"/>
            </a:pPr>
            <a:r>
              <a:rPr lang="en-US" sz="2400" dirty="0"/>
              <a:t>Logical plan generation</a:t>
            </a:r>
          </a:p>
          <a:p>
            <a:pPr>
              <a:buFont typeface="Wingdings" panose="05000000000000000000" pitchFamily="2" charset="2"/>
              <a:buChar char="Ø"/>
            </a:pPr>
            <a:r>
              <a:rPr lang="en-US" sz="2400" dirty="0"/>
              <a:t>Physical plan generation</a:t>
            </a:r>
          </a:p>
          <a:p>
            <a:r>
              <a:rPr lang="en-US" sz="2400" dirty="0"/>
              <a:t>Given a query, Shark uses the Hive compiler to parse it and generates an abstract syntax tree.</a:t>
            </a:r>
          </a:p>
          <a:p>
            <a:r>
              <a:rPr lang="en-US" sz="2400" dirty="0"/>
              <a:t>The tree is then turned to a logical plan and basic logical optimization, predicate pushdown is applied. </a:t>
            </a:r>
          </a:p>
          <a:p>
            <a:r>
              <a:rPr lang="en-US" sz="2400" dirty="0"/>
              <a:t>Hive, would then convert into a physical plan consisting of map reduce stages.</a:t>
            </a:r>
          </a:p>
          <a:p>
            <a:r>
              <a:rPr lang="en-US" sz="2400" dirty="0"/>
              <a:t>In Shark, its optimizer applies additional rule based optimizations. </a:t>
            </a:r>
          </a:p>
        </p:txBody>
      </p:sp>
    </p:spTree>
    <p:extLst>
      <p:ext uri="{BB962C8B-B14F-4D97-AF65-F5344CB8AC3E}">
        <p14:creationId xmlns:p14="http://schemas.microsoft.com/office/powerpoint/2010/main" val="108272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5C39-D13F-45DB-BA9B-7CAE35F44D3E}"/>
              </a:ext>
            </a:extLst>
          </p:cNvPr>
          <p:cNvSpPr>
            <a:spLocks noGrp="1"/>
          </p:cNvSpPr>
          <p:nvPr>
            <p:ph type="title"/>
          </p:nvPr>
        </p:nvSpPr>
        <p:spPr>
          <a:xfrm>
            <a:off x="546652" y="198783"/>
            <a:ext cx="10515601" cy="1523999"/>
          </a:xfrm>
        </p:spPr>
        <p:txBody>
          <a:bodyPr>
            <a:normAutofit fontScale="90000"/>
          </a:bodyPr>
          <a:lstStyle/>
          <a:p>
            <a:r>
              <a:rPr lang="en-US" sz="4000" b="1" u="sng" dirty="0"/>
              <a:t>Executing Engines:</a:t>
            </a:r>
            <a:br>
              <a:rPr lang="en-US" sz="4000" b="1" u="sng" dirty="0"/>
            </a:br>
            <a:br>
              <a:rPr lang="en-US" sz="4000" b="1" u="sng" dirty="0"/>
            </a:br>
            <a:r>
              <a:rPr lang="en-US" sz="2400" b="1" dirty="0"/>
              <a:t>1.Partial DAG execution:</a:t>
            </a:r>
          </a:p>
        </p:txBody>
      </p:sp>
      <p:sp>
        <p:nvSpPr>
          <p:cNvPr id="3" name="Content Placeholder 2">
            <a:extLst>
              <a:ext uri="{FF2B5EF4-FFF2-40B4-BE49-F238E27FC236}">
                <a16:creationId xmlns:a16="http://schemas.microsoft.com/office/drawing/2014/main" id="{397E3F45-83EE-4805-B439-E38AB4934D10}"/>
              </a:ext>
            </a:extLst>
          </p:cNvPr>
          <p:cNvSpPr>
            <a:spLocks noGrp="1"/>
          </p:cNvSpPr>
          <p:nvPr>
            <p:ph idx="1"/>
          </p:nvPr>
        </p:nvSpPr>
        <p:spPr>
          <a:xfrm>
            <a:off x="745434" y="1855303"/>
            <a:ext cx="10810461" cy="4638262"/>
          </a:xfrm>
        </p:spPr>
        <p:txBody>
          <a:bodyPr>
            <a:normAutofit fontScale="92500" lnSpcReduction="10000"/>
          </a:bodyPr>
          <a:lstStyle/>
          <a:p>
            <a:r>
              <a:rPr lang="en-US" sz="2400" dirty="0"/>
              <a:t>Shark and Hive query fresh data that has not undergone a data loading process.</a:t>
            </a:r>
          </a:p>
          <a:p>
            <a:r>
              <a:rPr lang="en-US" sz="2400" dirty="0"/>
              <a:t>This precludes the use of static query optimization techniques.</a:t>
            </a:r>
          </a:p>
          <a:p>
            <a:r>
              <a:rPr lang="en-US" sz="2400" dirty="0"/>
              <a:t>So, this requires dynamic approaches to query optimization.</a:t>
            </a:r>
          </a:p>
          <a:p>
            <a:r>
              <a:rPr lang="en-US" sz="2400" dirty="0"/>
              <a:t>To support dynamic query optimization in a distributed setting, we extended Spark to support partial DAG execution (PDE).</a:t>
            </a:r>
          </a:p>
          <a:p>
            <a:r>
              <a:rPr lang="en-US" sz="2400" dirty="0"/>
              <a:t>By default, Spark materializes the output of each map task in memory before a shuffle, spilling it to disk as necessary. Later, reduce tasks fetch this output.</a:t>
            </a:r>
          </a:p>
          <a:p>
            <a:r>
              <a:rPr lang="en-US" sz="2400" dirty="0"/>
              <a:t>PDE modifies this mechanism in two ways. </a:t>
            </a:r>
          </a:p>
          <a:p>
            <a:pPr marL="0" indent="0">
              <a:buNone/>
            </a:pPr>
            <a:r>
              <a:rPr lang="en-US" sz="2400" dirty="0"/>
              <a:t>First, it gathers customizable statistics at global and per-partition granularities while materializing map outputs. </a:t>
            </a:r>
          </a:p>
        </p:txBody>
      </p:sp>
    </p:spTree>
    <p:extLst>
      <p:ext uri="{BB962C8B-B14F-4D97-AF65-F5344CB8AC3E}">
        <p14:creationId xmlns:p14="http://schemas.microsoft.com/office/powerpoint/2010/main" val="109876695"/>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7F1B8-8C40-4E12-8A17-9DD52EEE5649}"/>
              </a:ext>
            </a:extLst>
          </p:cNvPr>
          <p:cNvSpPr>
            <a:spLocks noGrp="1"/>
          </p:cNvSpPr>
          <p:nvPr>
            <p:ph idx="1"/>
          </p:nvPr>
        </p:nvSpPr>
        <p:spPr>
          <a:xfrm>
            <a:off x="424070" y="463826"/>
            <a:ext cx="10929730" cy="5713137"/>
          </a:xfrm>
        </p:spPr>
        <p:txBody>
          <a:bodyPr/>
          <a:lstStyle/>
          <a:p>
            <a:r>
              <a:rPr lang="en-US" sz="2400" dirty="0"/>
              <a:t>Second, it allows the DAG to be altered based on these statistics, either by choosing different operators or altering their parameters.</a:t>
            </a:r>
          </a:p>
          <a:p>
            <a:r>
              <a:rPr lang="en-US" sz="2400" dirty="0"/>
              <a:t>These statistics are customizable using a simple, pluggable accumulator API. Some example statistics include</a:t>
            </a:r>
          </a:p>
          <a:p>
            <a:pPr marL="0" indent="0">
              <a:buNone/>
            </a:pPr>
            <a:r>
              <a:rPr lang="en-US" sz="2400" dirty="0"/>
              <a:t> 1. Partition sizes and record counts</a:t>
            </a:r>
          </a:p>
          <a:p>
            <a:pPr marL="0" indent="0">
              <a:buNone/>
            </a:pPr>
            <a:r>
              <a:rPr lang="en-US" sz="2400" dirty="0"/>
              <a:t> 2. Lists of “heavy hitters”</a:t>
            </a:r>
          </a:p>
          <a:p>
            <a:pPr marL="0" indent="0">
              <a:buNone/>
            </a:pPr>
            <a:r>
              <a:rPr lang="en-US" sz="2400" dirty="0"/>
              <a:t> 3. Approximate histograms</a:t>
            </a:r>
          </a:p>
          <a:p>
            <a:r>
              <a:rPr lang="en-US" sz="2400" dirty="0"/>
              <a:t>These statistics are sent by each worker to the master.</a:t>
            </a:r>
          </a:p>
          <a:p>
            <a:endParaRPr lang="en-US" dirty="0"/>
          </a:p>
        </p:txBody>
      </p:sp>
    </p:spTree>
    <p:extLst>
      <p:ext uri="{BB962C8B-B14F-4D97-AF65-F5344CB8AC3E}">
        <p14:creationId xmlns:p14="http://schemas.microsoft.com/office/powerpoint/2010/main" val="1900869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E08FF9AC-61C2-4587-8C5E-7431EE1551D5}"/>
              </a:ext>
            </a:extLst>
          </p:cNvPr>
          <p:cNvPicPr>
            <a:picLocks noChangeAspect="1"/>
          </p:cNvPicPr>
          <p:nvPr/>
        </p:nvPicPr>
        <p:blipFill rotWithShape="1">
          <a:blip r:embed="rId2">
            <a:extLst>
              <a:ext uri="{28A0092B-C50C-407E-A947-70E740481C1C}">
                <a14:useLocalDpi xmlns:a14="http://schemas.microsoft.com/office/drawing/2010/main" val="0"/>
              </a:ext>
            </a:extLst>
          </a:blip>
          <a:srcRect l="8934" r="7488" b="-2"/>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921A4FE8-6D1B-46C1-90C3-C6821CEB1B6A}"/>
              </a:ext>
            </a:extLst>
          </p:cNvPr>
          <p:cNvSpPr>
            <a:spLocks noGrp="1"/>
          </p:cNvSpPr>
          <p:nvPr>
            <p:ph type="title"/>
          </p:nvPr>
        </p:nvSpPr>
        <p:spPr/>
        <p:txBody>
          <a:bodyPr>
            <a:normAutofit/>
          </a:bodyPr>
          <a:lstStyle/>
          <a:p>
            <a:r>
              <a:rPr lang="en-US" sz="2800" b="1" u="sng" dirty="0"/>
              <a:t>Join Optimization:</a:t>
            </a:r>
          </a:p>
        </p:txBody>
      </p:sp>
      <p:sp>
        <p:nvSpPr>
          <p:cNvPr id="18" name="Content Placeholder 9">
            <a:extLst>
              <a:ext uri="{FF2B5EF4-FFF2-40B4-BE49-F238E27FC236}">
                <a16:creationId xmlns:a16="http://schemas.microsoft.com/office/drawing/2014/main" id="{B6E3FFE8-2359-4F18-B5B9-C13A2823982A}"/>
              </a:ext>
            </a:extLst>
          </p:cNvPr>
          <p:cNvSpPr>
            <a:spLocks noGrp="1"/>
          </p:cNvSpPr>
          <p:nvPr>
            <p:ph idx="1"/>
          </p:nvPr>
        </p:nvSpPr>
        <p:spPr>
          <a:xfrm>
            <a:off x="838200" y="1825625"/>
            <a:ext cx="3797807" cy="4351338"/>
          </a:xfrm>
        </p:spPr>
        <p:txBody>
          <a:bodyPr>
            <a:normAutofit/>
          </a:bodyPr>
          <a:lstStyle/>
          <a:p>
            <a:pPr marL="0" indent="0">
              <a:buNone/>
            </a:pPr>
            <a:r>
              <a:rPr lang="en-US" sz="2400" dirty="0"/>
              <a:t>Map join broadcasts the small table to all large table partitions</a:t>
            </a:r>
          </a:p>
          <a:p>
            <a:pPr marL="0" indent="0">
              <a:buNone/>
            </a:pPr>
            <a:r>
              <a:rPr lang="en-US" sz="2400" dirty="0"/>
              <a:t>Shuffle join repartitions and shuffles both tables.</a:t>
            </a:r>
          </a:p>
        </p:txBody>
      </p:sp>
    </p:spTree>
    <p:extLst>
      <p:ext uri="{BB962C8B-B14F-4D97-AF65-F5344CB8AC3E}">
        <p14:creationId xmlns:p14="http://schemas.microsoft.com/office/powerpoint/2010/main" val="25490174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16F9-9118-4488-9081-5E52B2F7BEAD}"/>
              </a:ext>
            </a:extLst>
          </p:cNvPr>
          <p:cNvSpPr>
            <a:spLocks noGrp="1"/>
          </p:cNvSpPr>
          <p:nvPr>
            <p:ph type="title"/>
          </p:nvPr>
        </p:nvSpPr>
        <p:spPr>
          <a:xfrm>
            <a:off x="665922" y="0"/>
            <a:ext cx="10515600" cy="1325563"/>
          </a:xfrm>
        </p:spPr>
        <p:txBody>
          <a:bodyPr>
            <a:normAutofit/>
          </a:bodyPr>
          <a:lstStyle/>
          <a:p>
            <a:r>
              <a:rPr lang="en-US" sz="2800" b="1" u="sng" dirty="0"/>
              <a:t>Skew handling and degree of parallelism:</a:t>
            </a:r>
          </a:p>
        </p:txBody>
      </p:sp>
      <p:sp>
        <p:nvSpPr>
          <p:cNvPr id="3" name="Content Placeholder 2">
            <a:extLst>
              <a:ext uri="{FF2B5EF4-FFF2-40B4-BE49-F238E27FC236}">
                <a16:creationId xmlns:a16="http://schemas.microsoft.com/office/drawing/2014/main" id="{9718FEF4-03E3-4E23-8C85-7443A406F8F3}"/>
              </a:ext>
            </a:extLst>
          </p:cNvPr>
          <p:cNvSpPr>
            <a:spLocks noGrp="1"/>
          </p:cNvSpPr>
          <p:nvPr>
            <p:ph idx="1"/>
          </p:nvPr>
        </p:nvSpPr>
        <p:spPr>
          <a:xfrm>
            <a:off x="665921" y="1229276"/>
            <a:ext cx="10850217" cy="5025749"/>
          </a:xfrm>
        </p:spPr>
        <p:txBody>
          <a:bodyPr>
            <a:normAutofit/>
          </a:bodyPr>
          <a:lstStyle/>
          <a:p>
            <a:pPr marL="0" indent="0">
              <a:buNone/>
            </a:pPr>
            <a:r>
              <a:rPr lang="en-US" sz="2400" dirty="0"/>
              <a:t>The degree of parallelism for reduce tasks can have a large performance impact:</a:t>
            </a:r>
          </a:p>
          <a:p>
            <a:r>
              <a:rPr lang="en-US" sz="2400" dirty="0"/>
              <a:t>Launching too few reducers may overload reducers’ network connections and exhaust their memories. </a:t>
            </a:r>
          </a:p>
          <a:p>
            <a:r>
              <a:rPr lang="en-US" sz="2400" dirty="0"/>
              <a:t>launching too many may prolong the job due to task scheduling overhead.</a:t>
            </a:r>
          </a:p>
          <a:p>
            <a:r>
              <a:rPr lang="en-US" sz="2400" dirty="0"/>
              <a:t>Using partial DAG execution, Shark can use individual partitions’ sizes to determine the number of reducers at run-time by coalescing many small, fine-grained partitions into fewer coarse partitions that are used by reduce tasks. </a:t>
            </a:r>
          </a:p>
          <a:p>
            <a:r>
              <a:rPr lang="en-US" sz="2400" dirty="0"/>
              <a:t>To mitigate skew, fine-grained partitions are assigned to coalesced partitions using a greedy bin-packing heuristic.</a:t>
            </a:r>
          </a:p>
        </p:txBody>
      </p:sp>
    </p:spTree>
    <p:extLst>
      <p:ext uri="{BB962C8B-B14F-4D97-AF65-F5344CB8AC3E}">
        <p14:creationId xmlns:p14="http://schemas.microsoft.com/office/powerpoint/2010/main" val="508602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columnar memory store</a:t>
            </a:r>
          </a:p>
        </p:txBody>
      </p:sp>
      <p:sp>
        <p:nvSpPr>
          <p:cNvPr id="3" name="Text Placeholder 2"/>
          <p:cNvSpPr>
            <a:spLocks noGrp="1"/>
          </p:cNvSpPr>
          <p:nvPr>
            <p:ph type="body" idx="1"/>
          </p:nvPr>
        </p:nvSpPr>
        <p:spPr/>
        <p:txBody>
          <a:bodyPr/>
          <a:lstStyle/>
          <a:p>
            <a:r>
              <a:rPr lang="en-US" dirty="0"/>
              <a:t>naive</a:t>
            </a:r>
          </a:p>
        </p:txBody>
      </p:sp>
      <p:sp>
        <p:nvSpPr>
          <p:cNvPr id="4" name="Content Placeholder 3"/>
          <p:cNvSpPr>
            <a:spLocks noGrp="1"/>
          </p:cNvSpPr>
          <p:nvPr>
            <p:ph sz="half" idx="2"/>
          </p:nvPr>
        </p:nvSpPr>
        <p:spPr/>
        <p:txBody>
          <a:bodyPr/>
          <a:lstStyle/>
          <a:p>
            <a:r>
              <a:rPr lang="en-US" dirty="0"/>
              <a:t>It collects the data from cache disks.</a:t>
            </a:r>
          </a:p>
          <a:p>
            <a:r>
              <a:rPr lang="en-US" dirty="0"/>
              <a:t>On-demand serialization in query processor.</a:t>
            </a:r>
          </a:p>
          <a:p>
            <a:r>
              <a:rPr lang="en-US" dirty="0"/>
              <a:t>Deserialization is bottle neck.</a:t>
            </a:r>
          </a:p>
        </p:txBody>
      </p:sp>
      <p:sp>
        <p:nvSpPr>
          <p:cNvPr id="5" name="Text Placeholder 4"/>
          <p:cNvSpPr>
            <a:spLocks noGrp="1"/>
          </p:cNvSpPr>
          <p:nvPr>
            <p:ph type="body" sz="quarter" idx="3"/>
          </p:nvPr>
        </p:nvSpPr>
        <p:spPr/>
        <p:txBody>
          <a:bodyPr/>
          <a:lstStyle/>
          <a:p>
            <a:r>
              <a:rPr lang="en-US" dirty="0"/>
              <a:t>shark</a:t>
            </a:r>
          </a:p>
        </p:txBody>
      </p:sp>
      <p:sp>
        <p:nvSpPr>
          <p:cNvPr id="6" name="Content Placeholder 5"/>
          <p:cNvSpPr>
            <a:spLocks noGrp="1"/>
          </p:cNvSpPr>
          <p:nvPr>
            <p:ph sz="quarter" idx="4"/>
          </p:nvPr>
        </p:nvSpPr>
        <p:spPr/>
        <p:txBody>
          <a:bodyPr/>
          <a:lstStyle/>
          <a:p>
            <a:r>
              <a:rPr lang="en-US" dirty="0"/>
              <a:t>Shark implies combination of naïve and column memory store.</a:t>
            </a:r>
          </a:p>
          <a:p>
            <a:r>
              <a:rPr lang="en-US" dirty="0"/>
              <a:t>It stores all data partitions as JVM objects.</a:t>
            </a:r>
          </a:p>
          <a:p>
            <a:r>
              <a:rPr lang="en-US" dirty="0"/>
              <a:t>Query processor use those JVM objects directly.</a:t>
            </a:r>
          </a:p>
          <a:p>
            <a:r>
              <a:rPr lang="en-US" dirty="0"/>
              <a:t>It avoid the Deserialization.</a:t>
            </a:r>
          </a:p>
        </p:txBody>
      </p:sp>
    </p:spTree>
    <p:extLst>
      <p:ext uri="{BB962C8B-B14F-4D97-AF65-F5344CB8AC3E}">
        <p14:creationId xmlns:p14="http://schemas.microsoft.com/office/powerpoint/2010/main" val="52022314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112"/>
          </a:xfrm>
        </p:spPr>
        <p:txBody>
          <a:bodyPr/>
          <a:lstStyle/>
          <a:p>
            <a:r>
              <a:rPr lang="en-US" dirty="0"/>
              <a:t>                     Limitations in Shark</a:t>
            </a:r>
          </a:p>
        </p:txBody>
      </p:sp>
      <p:sp>
        <p:nvSpPr>
          <p:cNvPr id="3" name="Content Placeholder 2"/>
          <p:cNvSpPr>
            <a:spLocks noGrp="1"/>
          </p:cNvSpPr>
          <p:nvPr>
            <p:ph idx="1"/>
          </p:nvPr>
        </p:nvSpPr>
        <p:spPr>
          <a:xfrm>
            <a:off x="838200" y="1825625"/>
            <a:ext cx="10515600" cy="2018587"/>
          </a:xfrm>
        </p:spPr>
        <p:txBody>
          <a:bodyPr/>
          <a:lstStyle/>
          <a:p>
            <a:r>
              <a:rPr lang="en-US" dirty="0"/>
              <a:t>Storage overheads(12 to 16bytes of overhead per object)</a:t>
            </a:r>
          </a:p>
          <a:p>
            <a:r>
              <a:rPr lang="en-US" dirty="0"/>
              <a:t>Garbage Collection is time consuming.</a:t>
            </a:r>
          </a:p>
          <a:p>
            <a:r>
              <a:rPr lang="en-US" dirty="0"/>
              <a:t>Large variability in response times.</a:t>
            </a:r>
          </a:p>
        </p:txBody>
      </p:sp>
    </p:spTree>
    <p:extLst>
      <p:ext uri="{BB962C8B-B14F-4D97-AF65-F5344CB8AC3E}">
        <p14:creationId xmlns:p14="http://schemas.microsoft.com/office/powerpoint/2010/main" val="3344001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06CF-763A-4B7B-B79C-17BCABC70916}"/>
              </a:ext>
            </a:extLst>
          </p:cNvPr>
          <p:cNvSpPr>
            <a:spLocks noGrp="1"/>
          </p:cNvSpPr>
          <p:nvPr>
            <p:ph type="title"/>
          </p:nvPr>
        </p:nvSpPr>
        <p:spPr>
          <a:xfrm>
            <a:off x="838200" y="365125"/>
            <a:ext cx="10461165" cy="1353515"/>
          </a:xfrm>
        </p:spPr>
        <p:txBody>
          <a:bodyPr/>
          <a:lstStyle/>
          <a:p>
            <a:r>
              <a:rPr lang="en-IN" b="1" dirty="0">
                <a:solidFill>
                  <a:schemeClr val="accent1"/>
                </a:solidFill>
              </a:rPr>
              <a:t>Distributed Data Loading</a:t>
            </a:r>
          </a:p>
        </p:txBody>
      </p:sp>
      <p:graphicFrame>
        <p:nvGraphicFramePr>
          <p:cNvPr id="19" name="Content Placeholder 18">
            <a:extLst>
              <a:ext uri="{FF2B5EF4-FFF2-40B4-BE49-F238E27FC236}">
                <a16:creationId xmlns:a16="http://schemas.microsoft.com/office/drawing/2014/main" id="{93836F78-CCAA-4C95-9970-A79EDD1CEDD2}"/>
              </a:ext>
            </a:extLst>
          </p:cNvPr>
          <p:cNvGraphicFramePr>
            <a:graphicFrameLocks noGrp="1"/>
          </p:cNvGraphicFramePr>
          <p:nvPr>
            <p:ph idx="1"/>
            <p:extLst/>
          </p:nvPr>
        </p:nvGraphicFramePr>
        <p:xfrm>
          <a:off x="838200" y="1418896"/>
          <a:ext cx="2198914" cy="4916590"/>
        </p:xfrm>
        <a:graphic>
          <a:graphicData uri="http://schemas.openxmlformats.org/drawingml/2006/table">
            <a:tbl>
              <a:tblPr firstRow="1" bandRow="1">
                <a:tableStyleId>{5C22544A-7EE6-4342-B048-85BDC9FD1C3A}</a:tableStyleId>
              </a:tblPr>
              <a:tblGrid>
                <a:gridCol w="842789">
                  <a:extLst>
                    <a:ext uri="{9D8B030D-6E8A-4147-A177-3AD203B41FA5}">
                      <a16:colId xmlns:a16="http://schemas.microsoft.com/office/drawing/2014/main" val="1167702593"/>
                    </a:ext>
                  </a:extLst>
                </a:gridCol>
                <a:gridCol w="1356125">
                  <a:extLst>
                    <a:ext uri="{9D8B030D-6E8A-4147-A177-3AD203B41FA5}">
                      <a16:colId xmlns:a16="http://schemas.microsoft.com/office/drawing/2014/main" val="648582618"/>
                    </a:ext>
                  </a:extLst>
                </a:gridCol>
              </a:tblGrid>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IN" dirty="0">
                          <a:solidFill>
                            <a:schemeClr val="tx1"/>
                          </a:solidFill>
                        </a:rPr>
                        <a:t>Row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9020098"/>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IN" b="1" dirty="0">
                          <a:solidFill>
                            <a:schemeClr val="tx1"/>
                          </a:solidFill>
                        </a:rPr>
                        <a:t>Row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3023959"/>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IN" b="1" dirty="0">
                          <a:solidFill>
                            <a:schemeClr val="tx1"/>
                          </a:solidFill>
                        </a:rPr>
                        <a:t>Row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8965362"/>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275173"/>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IN" b="1" dirty="0">
                          <a:solidFill>
                            <a:schemeClr val="tx1"/>
                          </a:solidFill>
                        </a:rPr>
                        <a:t>Row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993752"/>
                  </a:ext>
                </a:extLst>
              </a:tr>
            </a:tbl>
          </a:graphicData>
        </a:graphic>
      </p:graphicFrame>
      <p:graphicFrame>
        <p:nvGraphicFramePr>
          <p:cNvPr id="20" name="Table 19">
            <a:extLst>
              <a:ext uri="{FF2B5EF4-FFF2-40B4-BE49-F238E27FC236}">
                <a16:creationId xmlns:a16="http://schemas.microsoft.com/office/drawing/2014/main" id="{A61E06B0-37C0-40B0-A25F-076704995803}"/>
              </a:ext>
            </a:extLst>
          </p:cNvPr>
          <p:cNvGraphicFramePr>
            <a:graphicFrameLocks noGrp="1"/>
          </p:cNvGraphicFramePr>
          <p:nvPr>
            <p:extLst/>
          </p:nvPr>
        </p:nvGraphicFramePr>
        <p:xfrm>
          <a:off x="4245427" y="2082573"/>
          <a:ext cx="832758" cy="3505200"/>
        </p:xfrm>
        <a:graphic>
          <a:graphicData uri="http://schemas.openxmlformats.org/drawingml/2006/table">
            <a:tbl>
              <a:tblPr firstRow="1" bandRow="1">
                <a:tableStyleId>{5C22544A-7EE6-4342-B048-85BDC9FD1C3A}</a:tableStyleId>
              </a:tblPr>
              <a:tblGrid>
                <a:gridCol w="832758">
                  <a:extLst>
                    <a:ext uri="{9D8B030D-6E8A-4147-A177-3AD203B41FA5}">
                      <a16:colId xmlns:a16="http://schemas.microsoft.com/office/drawing/2014/main" val="2861315916"/>
                    </a:ext>
                  </a:extLst>
                </a:gridCol>
              </a:tblGrid>
              <a:tr h="3476619">
                <a:tc>
                  <a:txBody>
                    <a:bodyPr/>
                    <a:lstStyle/>
                    <a:p>
                      <a:r>
                        <a:rPr lang="en-IN" sz="2800" dirty="0">
                          <a:solidFill>
                            <a:schemeClr val="accent1"/>
                          </a:solidFill>
                        </a:rPr>
                        <a:t>C</a:t>
                      </a:r>
                    </a:p>
                    <a:p>
                      <a:r>
                        <a:rPr lang="en-IN" sz="2800" dirty="0">
                          <a:solidFill>
                            <a:schemeClr val="accent1"/>
                          </a:solidFill>
                        </a:rPr>
                        <a:t>O</a:t>
                      </a:r>
                    </a:p>
                    <a:p>
                      <a:r>
                        <a:rPr lang="en-IN" sz="2800" dirty="0">
                          <a:solidFill>
                            <a:schemeClr val="accent1"/>
                          </a:solidFill>
                        </a:rPr>
                        <a:t>L</a:t>
                      </a:r>
                    </a:p>
                    <a:p>
                      <a:r>
                        <a:rPr lang="en-IN" sz="2800" dirty="0">
                          <a:solidFill>
                            <a:schemeClr val="accent1"/>
                          </a:solidFill>
                        </a:rPr>
                        <a:t>U</a:t>
                      </a:r>
                    </a:p>
                    <a:p>
                      <a:r>
                        <a:rPr lang="en-IN" sz="2800" dirty="0">
                          <a:solidFill>
                            <a:schemeClr val="accent1"/>
                          </a:solidFill>
                        </a:rPr>
                        <a:t>M</a:t>
                      </a:r>
                    </a:p>
                    <a:p>
                      <a:r>
                        <a:rPr lang="en-IN" sz="2800" dirty="0">
                          <a:solidFill>
                            <a:schemeClr val="accent1"/>
                          </a:solidFill>
                        </a:rPr>
                        <a:t>N</a:t>
                      </a:r>
                    </a:p>
                    <a:p>
                      <a:endParaRPr lang="en-IN" sz="2800" dirty="0">
                        <a:solidFill>
                          <a:schemeClr val="accent1"/>
                        </a:solidFill>
                      </a:endParaRPr>
                    </a:p>
                    <a:p>
                      <a:r>
                        <a:rPr lang="en-IN" sz="2800" dirty="0">
                          <a:solidFill>
                            <a:schemeClr val="accent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864134"/>
                  </a:ext>
                </a:extLst>
              </a:tr>
            </a:tbl>
          </a:graphicData>
        </a:graphic>
      </p:graphicFrame>
      <p:graphicFrame>
        <p:nvGraphicFramePr>
          <p:cNvPr id="34" name="Table 33">
            <a:extLst>
              <a:ext uri="{FF2B5EF4-FFF2-40B4-BE49-F238E27FC236}">
                <a16:creationId xmlns:a16="http://schemas.microsoft.com/office/drawing/2014/main" id="{71EC99E1-53BC-422B-86FF-9E9495B68585}"/>
              </a:ext>
            </a:extLst>
          </p:cNvPr>
          <p:cNvGraphicFramePr>
            <a:graphicFrameLocks noGrp="1"/>
          </p:cNvGraphicFramePr>
          <p:nvPr>
            <p:extLst/>
          </p:nvPr>
        </p:nvGraphicFramePr>
        <p:xfrm>
          <a:off x="5486402" y="2100131"/>
          <a:ext cx="832746" cy="3505200"/>
        </p:xfrm>
        <a:graphic>
          <a:graphicData uri="http://schemas.openxmlformats.org/drawingml/2006/table">
            <a:tbl>
              <a:tblPr/>
              <a:tblGrid>
                <a:gridCol w="832746">
                  <a:extLst>
                    <a:ext uri="{9D8B030D-6E8A-4147-A177-3AD203B41FA5}">
                      <a16:colId xmlns:a16="http://schemas.microsoft.com/office/drawing/2014/main" val="955322647"/>
                    </a:ext>
                  </a:extLst>
                </a:gridCol>
              </a:tblGrid>
              <a:tr h="3450902">
                <a:tc>
                  <a:txBody>
                    <a:bodyPr/>
                    <a:lstStyle/>
                    <a:p>
                      <a:r>
                        <a:rPr lang="en-IN" sz="2800" b="1" dirty="0">
                          <a:solidFill>
                            <a:schemeClr val="accent1"/>
                          </a:solidFill>
                        </a:rPr>
                        <a:t>C</a:t>
                      </a:r>
                    </a:p>
                    <a:p>
                      <a:r>
                        <a:rPr lang="en-IN" sz="2800" b="1" dirty="0">
                          <a:solidFill>
                            <a:schemeClr val="accent1"/>
                          </a:solidFill>
                        </a:rPr>
                        <a:t>O</a:t>
                      </a:r>
                    </a:p>
                    <a:p>
                      <a:r>
                        <a:rPr lang="en-IN" sz="2800" b="1" dirty="0">
                          <a:solidFill>
                            <a:schemeClr val="accent1"/>
                          </a:solidFill>
                        </a:rPr>
                        <a:t>L</a:t>
                      </a:r>
                    </a:p>
                    <a:p>
                      <a:r>
                        <a:rPr lang="en-IN" sz="2800" b="1" dirty="0">
                          <a:solidFill>
                            <a:schemeClr val="accent1"/>
                          </a:solidFill>
                        </a:rPr>
                        <a:t>U</a:t>
                      </a:r>
                    </a:p>
                    <a:p>
                      <a:r>
                        <a:rPr lang="en-IN" sz="2800" b="1" dirty="0">
                          <a:solidFill>
                            <a:schemeClr val="accent1"/>
                          </a:solidFill>
                        </a:rPr>
                        <a:t>M</a:t>
                      </a:r>
                    </a:p>
                    <a:p>
                      <a:r>
                        <a:rPr lang="en-IN" sz="2800" b="1" dirty="0">
                          <a:solidFill>
                            <a:schemeClr val="accent1"/>
                          </a:solidFill>
                        </a:rPr>
                        <a:t>N</a:t>
                      </a:r>
                    </a:p>
                    <a:p>
                      <a:endParaRPr lang="en-IN" sz="2800" b="1" dirty="0">
                        <a:solidFill>
                          <a:schemeClr val="accent1"/>
                        </a:solidFill>
                      </a:endParaRPr>
                    </a:p>
                    <a:p>
                      <a:r>
                        <a:rPr lang="en-IN" sz="2800" b="1" dirty="0">
                          <a:solidFill>
                            <a:schemeClr val="accent1"/>
                          </a:solidFill>
                        </a:rPr>
                        <a:t>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41525315"/>
                  </a:ext>
                </a:extLst>
              </a:tr>
            </a:tbl>
          </a:graphicData>
        </a:graphic>
      </p:graphicFrame>
      <p:cxnSp>
        <p:nvCxnSpPr>
          <p:cNvPr id="45" name="Straight Arrow Connector 44">
            <a:extLst>
              <a:ext uri="{FF2B5EF4-FFF2-40B4-BE49-F238E27FC236}">
                <a16:creationId xmlns:a16="http://schemas.microsoft.com/office/drawing/2014/main" id="{88F311E0-EFBB-4A05-8665-132EC584D4C4}"/>
              </a:ext>
            </a:extLst>
          </p:cNvPr>
          <p:cNvCxnSpPr/>
          <p:nvPr/>
        </p:nvCxnSpPr>
        <p:spPr>
          <a:xfrm>
            <a:off x="3037114" y="3877191"/>
            <a:ext cx="89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2F5AB4-51F5-490C-9BF7-ACED62262120}"/>
              </a:ext>
            </a:extLst>
          </p:cNvPr>
          <p:cNvCxnSpPr/>
          <p:nvPr/>
        </p:nvCxnSpPr>
        <p:spPr>
          <a:xfrm flipV="1">
            <a:off x="3967843" y="1926771"/>
            <a:ext cx="0" cy="195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348E330-D948-41E0-B052-F4C9E2073E55}"/>
              </a:ext>
            </a:extLst>
          </p:cNvPr>
          <p:cNvCxnSpPr/>
          <p:nvPr/>
        </p:nvCxnSpPr>
        <p:spPr>
          <a:xfrm>
            <a:off x="3037114" y="2901981"/>
            <a:ext cx="449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03064B-EE08-4212-8292-D4BB3134CCD0}"/>
              </a:ext>
            </a:extLst>
          </p:cNvPr>
          <p:cNvCxnSpPr/>
          <p:nvPr/>
        </p:nvCxnSpPr>
        <p:spPr>
          <a:xfrm flipV="1">
            <a:off x="3486150" y="1690688"/>
            <a:ext cx="0" cy="1211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B474894-9B24-4A92-AFE1-FD6CE9ACC846}"/>
              </a:ext>
            </a:extLst>
          </p:cNvPr>
          <p:cNvCxnSpPr/>
          <p:nvPr/>
        </p:nvCxnSpPr>
        <p:spPr>
          <a:xfrm>
            <a:off x="3486150" y="1690688"/>
            <a:ext cx="2441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C0807A-EDA9-4310-AA22-DD500DCD11A5}"/>
              </a:ext>
            </a:extLst>
          </p:cNvPr>
          <p:cNvCxnSpPr/>
          <p:nvPr/>
        </p:nvCxnSpPr>
        <p:spPr>
          <a:xfrm>
            <a:off x="3037114" y="1551214"/>
            <a:ext cx="1624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28A08C4-1934-4CA4-8A08-2E6FE76F7319}"/>
              </a:ext>
            </a:extLst>
          </p:cNvPr>
          <p:cNvCxnSpPr>
            <a:cxnSpLocks/>
            <a:endCxn id="20" idx="0"/>
          </p:cNvCxnSpPr>
          <p:nvPr/>
        </p:nvCxnSpPr>
        <p:spPr>
          <a:xfrm>
            <a:off x="4661806" y="1567543"/>
            <a:ext cx="0" cy="51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98F4360-5A76-4072-849D-DC7A56F8D59B}"/>
              </a:ext>
            </a:extLst>
          </p:cNvPr>
          <p:cNvSpPr txBox="1"/>
          <p:nvPr/>
        </p:nvSpPr>
        <p:spPr>
          <a:xfrm>
            <a:off x="3967843" y="6271476"/>
            <a:ext cx="5486399" cy="523220"/>
          </a:xfrm>
          <a:prstGeom prst="rect">
            <a:avLst/>
          </a:prstGeom>
          <a:noFill/>
        </p:spPr>
        <p:txBody>
          <a:bodyPr wrap="square" rtlCol="0">
            <a:spAutoFit/>
          </a:bodyPr>
          <a:lstStyle/>
          <a:p>
            <a:r>
              <a:rPr lang="en-IN" sz="2800" b="1" dirty="0">
                <a:solidFill>
                  <a:srgbClr val="FF0000"/>
                </a:solidFill>
              </a:rPr>
              <a:t>Column Compression Threshold</a:t>
            </a:r>
          </a:p>
        </p:txBody>
      </p:sp>
      <p:sp>
        <p:nvSpPr>
          <p:cNvPr id="69" name="Oval 68">
            <a:extLst>
              <a:ext uri="{FF2B5EF4-FFF2-40B4-BE49-F238E27FC236}">
                <a16:creationId xmlns:a16="http://schemas.microsoft.com/office/drawing/2014/main" id="{610F607D-74BA-44BF-ACE7-C36E957426FF}"/>
              </a:ext>
            </a:extLst>
          </p:cNvPr>
          <p:cNvSpPr/>
          <p:nvPr/>
        </p:nvSpPr>
        <p:spPr>
          <a:xfrm>
            <a:off x="7162801" y="1037406"/>
            <a:ext cx="1817910" cy="8294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Max degree Parallelism</a:t>
            </a:r>
          </a:p>
        </p:txBody>
      </p:sp>
      <p:cxnSp>
        <p:nvCxnSpPr>
          <p:cNvPr id="71" name="Straight Arrow Connector 70">
            <a:extLst>
              <a:ext uri="{FF2B5EF4-FFF2-40B4-BE49-F238E27FC236}">
                <a16:creationId xmlns:a16="http://schemas.microsoft.com/office/drawing/2014/main" id="{7D809AD2-F910-49E4-8BEC-4EEF12550D4D}"/>
              </a:ext>
            </a:extLst>
          </p:cNvPr>
          <p:cNvCxnSpPr/>
          <p:nvPr/>
        </p:nvCxnSpPr>
        <p:spPr>
          <a:xfrm flipV="1">
            <a:off x="4245427" y="1418896"/>
            <a:ext cx="2917373" cy="663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915EAC1-FEA1-4B9F-A1A8-10945CCC8232}"/>
              </a:ext>
            </a:extLst>
          </p:cNvPr>
          <p:cNvCxnSpPr>
            <a:endCxn id="69" idx="6"/>
          </p:cNvCxnSpPr>
          <p:nvPr/>
        </p:nvCxnSpPr>
        <p:spPr>
          <a:xfrm flipH="1" flipV="1">
            <a:off x="8980711" y="1452154"/>
            <a:ext cx="1355275" cy="630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13D34488-AF76-4113-90C8-05988DA64053}"/>
              </a:ext>
            </a:extLst>
          </p:cNvPr>
          <p:cNvPicPr>
            <a:picLocks noChangeAspect="1"/>
          </p:cNvPicPr>
          <p:nvPr/>
        </p:nvPicPr>
        <p:blipFill>
          <a:blip r:embed="rId3"/>
          <a:stretch>
            <a:fillRect/>
          </a:stretch>
        </p:blipFill>
        <p:spPr>
          <a:xfrm>
            <a:off x="6746967" y="2065849"/>
            <a:ext cx="859611" cy="3743268"/>
          </a:xfrm>
          <a:prstGeom prst="rect">
            <a:avLst/>
          </a:prstGeom>
        </p:spPr>
      </p:pic>
      <p:cxnSp>
        <p:nvCxnSpPr>
          <p:cNvPr id="133" name="Connector: Elbow 132">
            <a:extLst>
              <a:ext uri="{FF2B5EF4-FFF2-40B4-BE49-F238E27FC236}">
                <a16:creationId xmlns:a16="http://schemas.microsoft.com/office/drawing/2014/main" id="{7A3ABF2C-F296-4DC9-A15C-8E81EE094206}"/>
              </a:ext>
            </a:extLst>
          </p:cNvPr>
          <p:cNvCxnSpPr>
            <a:endCxn id="119" idx="0"/>
          </p:cNvCxnSpPr>
          <p:nvPr/>
        </p:nvCxnSpPr>
        <p:spPr>
          <a:xfrm>
            <a:off x="3967843" y="1926771"/>
            <a:ext cx="3208930" cy="1390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8C990B6F-A8D4-49B9-AFB3-B4D0987468E2}"/>
              </a:ext>
            </a:extLst>
          </p:cNvPr>
          <p:cNvSpPr/>
          <p:nvPr/>
        </p:nvSpPr>
        <p:spPr>
          <a:xfrm>
            <a:off x="3657615" y="5735910"/>
            <a:ext cx="1420567" cy="430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Task 1</a:t>
            </a:r>
          </a:p>
        </p:txBody>
      </p:sp>
      <p:pic>
        <p:nvPicPr>
          <p:cNvPr id="138" name="Picture 137">
            <a:extLst>
              <a:ext uri="{FF2B5EF4-FFF2-40B4-BE49-F238E27FC236}">
                <a16:creationId xmlns:a16="http://schemas.microsoft.com/office/drawing/2014/main" id="{EA3F24F2-E1B5-4EC2-A66C-675BC40697AE}"/>
              </a:ext>
            </a:extLst>
          </p:cNvPr>
          <p:cNvPicPr>
            <a:picLocks noChangeAspect="1"/>
          </p:cNvPicPr>
          <p:nvPr/>
        </p:nvPicPr>
        <p:blipFill>
          <a:blip r:embed="rId4"/>
          <a:stretch>
            <a:fillRect/>
          </a:stretch>
        </p:blipFill>
        <p:spPr>
          <a:xfrm>
            <a:off x="5210931" y="5754837"/>
            <a:ext cx="1432684" cy="499915"/>
          </a:xfrm>
          <a:prstGeom prst="rect">
            <a:avLst/>
          </a:prstGeom>
        </p:spPr>
      </p:pic>
      <p:sp>
        <p:nvSpPr>
          <p:cNvPr id="139" name="Rectangle: Rounded Corners 138">
            <a:extLst>
              <a:ext uri="{FF2B5EF4-FFF2-40B4-BE49-F238E27FC236}">
                <a16:creationId xmlns:a16="http://schemas.microsoft.com/office/drawing/2014/main" id="{4F2DED53-F63D-4CC9-AB53-C2FD00684FE9}"/>
              </a:ext>
            </a:extLst>
          </p:cNvPr>
          <p:cNvSpPr/>
          <p:nvPr/>
        </p:nvSpPr>
        <p:spPr>
          <a:xfrm>
            <a:off x="6776364" y="5754837"/>
            <a:ext cx="1420567" cy="430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Task 3</a:t>
            </a:r>
          </a:p>
        </p:txBody>
      </p:sp>
      <p:pic>
        <p:nvPicPr>
          <p:cNvPr id="140" name="Picture 139">
            <a:extLst>
              <a:ext uri="{FF2B5EF4-FFF2-40B4-BE49-F238E27FC236}">
                <a16:creationId xmlns:a16="http://schemas.microsoft.com/office/drawing/2014/main" id="{8B3651DC-246F-460B-A292-37137E34B51E}"/>
              </a:ext>
            </a:extLst>
          </p:cNvPr>
          <p:cNvPicPr>
            <a:picLocks noChangeAspect="1"/>
          </p:cNvPicPr>
          <p:nvPr/>
        </p:nvPicPr>
        <p:blipFill>
          <a:blip r:embed="rId5"/>
          <a:stretch>
            <a:fillRect/>
          </a:stretch>
        </p:blipFill>
        <p:spPr>
          <a:xfrm>
            <a:off x="9892012" y="2065849"/>
            <a:ext cx="859611" cy="3743268"/>
          </a:xfrm>
          <a:prstGeom prst="rect">
            <a:avLst/>
          </a:prstGeom>
        </p:spPr>
      </p:pic>
      <p:pic>
        <p:nvPicPr>
          <p:cNvPr id="141" name="Picture 140">
            <a:extLst>
              <a:ext uri="{FF2B5EF4-FFF2-40B4-BE49-F238E27FC236}">
                <a16:creationId xmlns:a16="http://schemas.microsoft.com/office/drawing/2014/main" id="{C19A8444-4372-4C4F-A2A8-BBD548184F10}"/>
              </a:ext>
            </a:extLst>
          </p:cNvPr>
          <p:cNvPicPr>
            <a:picLocks noChangeAspect="1"/>
          </p:cNvPicPr>
          <p:nvPr/>
        </p:nvPicPr>
        <p:blipFill>
          <a:blip r:embed="rId6"/>
          <a:stretch>
            <a:fillRect/>
          </a:stretch>
        </p:blipFill>
        <p:spPr>
          <a:xfrm>
            <a:off x="9605475" y="5747209"/>
            <a:ext cx="1432684" cy="499915"/>
          </a:xfrm>
          <a:prstGeom prst="rect">
            <a:avLst/>
          </a:prstGeom>
        </p:spPr>
      </p:pic>
      <p:cxnSp>
        <p:nvCxnSpPr>
          <p:cNvPr id="145" name="Straight Arrow Connector 144">
            <a:extLst>
              <a:ext uri="{FF2B5EF4-FFF2-40B4-BE49-F238E27FC236}">
                <a16:creationId xmlns:a16="http://schemas.microsoft.com/office/drawing/2014/main" id="{343E51F1-BD7A-45FD-AA70-0E743D5EFA2B}"/>
              </a:ext>
            </a:extLst>
          </p:cNvPr>
          <p:cNvCxnSpPr>
            <a:endCxn id="34" idx="0"/>
          </p:cNvCxnSpPr>
          <p:nvPr/>
        </p:nvCxnSpPr>
        <p:spPr>
          <a:xfrm>
            <a:off x="5902775" y="1718640"/>
            <a:ext cx="0" cy="38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F25856F-54B9-4505-B983-75DF35558B75}"/>
              </a:ext>
            </a:extLst>
          </p:cNvPr>
          <p:cNvCxnSpPr/>
          <p:nvPr/>
        </p:nvCxnSpPr>
        <p:spPr>
          <a:xfrm flipV="1">
            <a:off x="3037114" y="5587773"/>
            <a:ext cx="6854898" cy="1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185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35" name="Picture 12">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4">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16">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18">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20">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22">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24">
            <a:extLst>
              <a:ext uri="{FF2B5EF4-FFF2-40B4-BE49-F238E27FC236}">
                <a16:creationId xmlns:a16="http://schemas.microsoft.com/office/drawing/2014/main" id="{B87A2B17-D3E0-4B38-823F-45312C0B36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6">
            <a:extLst>
              <a:ext uri="{FF2B5EF4-FFF2-40B4-BE49-F238E27FC236}">
                <a16:creationId xmlns:a16="http://schemas.microsoft.com/office/drawing/2014/main" id="{8592A21B-8E82-4396-A130-C7531DF0A9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Freeform 16">
            <a:extLst>
              <a:ext uri="{FF2B5EF4-FFF2-40B4-BE49-F238E27FC236}">
                <a16:creationId xmlns:a16="http://schemas.microsoft.com/office/drawing/2014/main" id="{ACA9027C-9377-4A86-A639-42BA502ADE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45" name="Freeform 5">
            <a:extLst>
              <a:ext uri="{FF2B5EF4-FFF2-40B4-BE49-F238E27FC236}">
                <a16:creationId xmlns:a16="http://schemas.microsoft.com/office/drawing/2014/main" id="{423EDA5B-B414-4C7C-8CBA-3D9D79973E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6" name="Content Placeholder 6">
            <a:extLst>
              <a:ext uri="{FF2B5EF4-FFF2-40B4-BE49-F238E27FC236}">
                <a16:creationId xmlns:a16="http://schemas.microsoft.com/office/drawing/2014/main" id="{EFF0D3C4-AA4C-4207-AB52-68497F888252}"/>
              </a:ext>
            </a:extLst>
          </p:cNvPr>
          <p:cNvPicPr>
            <a:picLocks noGrp="1" noChangeAspect="1"/>
          </p:cNvPicPr>
          <p:nvPr>
            <p:ph idx="1"/>
          </p:nvPr>
        </p:nvPicPr>
        <p:blipFill>
          <a:blip r:embed="rId7"/>
          <a:stretch>
            <a:fillRect/>
          </a:stretch>
        </p:blipFill>
        <p:spPr>
          <a:xfrm>
            <a:off x="635458" y="640081"/>
            <a:ext cx="8721249" cy="3291844"/>
          </a:xfrm>
          <a:prstGeom prst="rect">
            <a:avLst/>
          </a:prstGeom>
          <a:effectLst/>
        </p:spPr>
      </p:pic>
      <p:sp>
        <p:nvSpPr>
          <p:cNvPr id="2" name="Title 1">
            <a:extLst>
              <a:ext uri="{FF2B5EF4-FFF2-40B4-BE49-F238E27FC236}">
                <a16:creationId xmlns:a16="http://schemas.microsoft.com/office/drawing/2014/main" id="{2F3474BC-2D4A-49C2-A39B-7CEFF7C725D1}"/>
              </a:ext>
            </a:extLst>
          </p:cNvPr>
          <p:cNvSpPr>
            <a:spLocks noGrp="1"/>
          </p:cNvSpPr>
          <p:nvPr>
            <p:ph type="title"/>
          </p:nvPr>
        </p:nvSpPr>
        <p:spPr>
          <a:xfrm>
            <a:off x="636916" y="4854345"/>
            <a:ext cx="9149350" cy="1317859"/>
          </a:xfrm>
        </p:spPr>
        <p:txBody>
          <a:bodyPr vert="horz" lIns="91440" tIns="45720" rIns="91440" bIns="45720" rtlCol="0" anchor="b">
            <a:normAutofit fontScale="90000"/>
          </a:bodyPr>
          <a:lstStyle/>
          <a:p>
            <a:r>
              <a:rPr lang="en-US" sz="4800" dirty="0"/>
              <a:t>Shark: SQL and Rich Analytics at Scale</a:t>
            </a:r>
          </a:p>
        </p:txBody>
      </p:sp>
    </p:spTree>
    <p:extLst>
      <p:ext uri="{BB962C8B-B14F-4D97-AF65-F5344CB8AC3E}">
        <p14:creationId xmlns:p14="http://schemas.microsoft.com/office/powerpoint/2010/main" val="305360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D208-110C-41A8-96DA-C4741CB5F853}"/>
              </a:ext>
            </a:extLst>
          </p:cNvPr>
          <p:cNvSpPr>
            <a:spLocks noGrp="1"/>
          </p:cNvSpPr>
          <p:nvPr>
            <p:ph type="title"/>
          </p:nvPr>
        </p:nvSpPr>
        <p:spPr/>
        <p:txBody>
          <a:bodyPr/>
          <a:lstStyle/>
          <a:p>
            <a:r>
              <a:rPr lang="en-IN" b="1" dirty="0">
                <a:solidFill>
                  <a:schemeClr val="accent1"/>
                </a:solidFill>
              </a:rPr>
              <a:t>Co-Partitioning – A Powerful Feature</a:t>
            </a:r>
          </a:p>
        </p:txBody>
      </p:sp>
      <p:sp>
        <p:nvSpPr>
          <p:cNvPr id="3" name="Content Placeholder 2">
            <a:extLst>
              <a:ext uri="{FF2B5EF4-FFF2-40B4-BE49-F238E27FC236}">
                <a16:creationId xmlns:a16="http://schemas.microsoft.com/office/drawing/2014/main" id="{10508139-E2A2-4FEC-A5BA-7A3663DEA0F7}"/>
              </a:ext>
            </a:extLst>
          </p:cNvPr>
          <p:cNvSpPr>
            <a:spLocks noGrp="1"/>
          </p:cNvSpPr>
          <p:nvPr>
            <p:ph idx="1"/>
          </p:nvPr>
        </p:nvSpPr>
        <p:spPr/>
        <p:txBody>
          <a:bodyPr/>
          <a:lstStyle/>
          <a:p>
            <a:endParaRPr lang="en-IN" dirty="0"/>
          </a:p>
          <a:p>
            <a:r>
              <a:rPr lang="en-IN" dirty="0"/>
              <a:t>2 tables are frequently joined together in warehouse workloads</a:t>
            </a:r>
          </a:p>
          <a:p>
            <a:r>
              <a:rPr lang="en-IN" dirty="0">
                <a:solidFill>
                  <a:schemeClr val="accent1"/>
                </a:solidFill>
              </a:rPr>
              <a:t>TPC-H</a:t>
            </a:r>
            <a:r>
              <a:rPr lang="en-IN" dirty="0"/>
              <a:t> – Decision Support Benchmark supports the same</a:t>
            </a:r>
          </a:p>
          <a:p>
            <a:r>
              <a:rPr lang="en-IN" dirty="0"/>
              <a:t>MPP employs co-partition during data loading</a:t>
            </a:r>
          </a:p>
          <a:p>
            <a:r>
              <a:rPr lang="en-IN" dirty="0"/>
              <a:t>However, most DFS like HDFS being schema-agnostic prevents this.</a:t>
            </a:r>
          </a:p>
          <a:p>
            <a:endParaRPr lang="en-IN" dirty="0"/>
          </a:p>
          <a:p>
            <a:r>
              <a:rPr lang="en-IN" dirty="0"/>
              <a:t>But Shark joins 2 tables using this feature on a common key for faster joins with </a:t>
            </a:r>
            <a:r>
              <a:rPr lang="en-IN" b="1" dirty="0"/>
              <a:t>DISTRIBUTE BY</a:t>
            </a:r>
            <a:r>
              <a:rPr lang="en-IN" dirty="0"/>
              <a:t> clause</a:t>
            </a:r>
          </a:p>
          <a:p>
            <a:endParaRPr lang="en-IN" dirty="0"/>
          </a:p>
        </p:txBody>
      </p:sp>
      <p:sp>
        <p:nvSpPr>
          <p:cNvPr id="5" name="TextBox 4">
            <a:extLst>
              <a:ext uri="{FF2B5EF4-FFF2-40B4-BE49-F238E27FC236}">
                <a16:creationId xmlns:a16="http://schemas.microsoft.com/office/drawing/2014/main" id="{37CB9635-AAE5-454F-8C5C-B7D06685F151}"/>
              </a:ext>
            </a:extLst>
          </p:cNvPr>
          <p:cNvSpPr txBox="1"/>
          <p:nvPr/>
        </p:nvSpPr>
        <p:spPr>
          <a:xfrm>
            <a:off x="4408714" y="6300334"/>
            <a:ext cx="2906486" cy="369332"/>
          </a:xfrm>
          <a:prstGeom prst="rect">
            <a:avLst/>
          </a:prstGeom>
          <a:noFill/>
        </p:spPr>
        <p:txBody>
          <a:bodyPr wrap="square" rtlCol="0">
            <a:spAutoFit/>
          </a:bodyPr>
          <a:lstStyle/>
          <a:p>
            <a:pPr algn="ctr"/>
            <a:r>
              <a:rPr lang="en-IN" dirty="0">
                <a:solidFill>
                  <a:schemeClr val="accent1"/>
                </a:solidFill>
              </a:rPr>
              <a:t>http://www.tpc.org/tpch/</a:t>
            </a:r>
          </a:p>
        </p:txBody>
      </p:sp>
    </p:spTree>
    <p:extLst>
      <p:ext uri="{BB962C8B-B14F-4D97-AF65-F5344CB8AC3E}">
        <p14:creationId xmlns:p14="http://schemas.microsoft.com/office/powerpoint/2010/main" val="11558475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D704-B1EE-46B5-BBF1-6118F7634443}"/>
              </a:ext>
            </a:extLst>
          </p:cNvPr>
          <p:cNvSpPr>
            <a:spLocks noGrp="1"/>
          </p:cNvSpPr>
          <p:nvPr>
            <p:ph type="title"/>
          </p:nvPr>
        </p:nvSpPr>
        <p:spPr/>
        <p:txBody>
          <a:bodyPr/>
          <a:lstStyle/>
          <a:p>
            <a:r>
              <a:rPr lang="en-IN" b="1" dirty="0">
                <a:solidFill>
                  <a:schemeClr val="accent1"/>
                </a:solidFill>
              </a:rPr>
              <a:t>Co-Partition?? </a:t>
            </a:r>
            <a:r>
              <a:rPr lang="en-IN" b="1" dirty="0">
                <a:solidFill>
                  <a:schemeClr val="accent1"/>
                </a:solidFill>
                <a:sym typeface="Wingdings" panose="05000000000000000000" pitchFamily="2" charset="2"/>
              </a:rPr>
              <a:t> Partitioned the same way</a:t>
            </a:r>
            <a:endParaRPr lang="en-IN" b="1" dirty="0">
              <a:solidFill>
                <a:schemeClr val="accent1"/>
              </a:solidFill>
            </a:endParaRPr>
          </a:p>
        </p:txBody>
      </p:sp>
      <p:sp>
        <p:nvSpPr>
          <p:cNvPr id="3" name="Content Placeholder 2">
            <a:extLst>
              <a:ext uri="{FF2B5EF4-FFF2-40B4-BE49-F238E27FC236}">
                <a16:creationId xmlns:a16="http://schemas.microsoft.com/office/drawing/2014/main" id="{830DBAA6-4FE5-4DFD-A76F-63945548A1F4}"/>
              </a:ext>
            </a:extLst>
          </p:cNvPr>
          <p:cNvSpPr>
            <a:spLocks noGrp="1"/>
          </p:cNvSpPr>
          <p:nvPr>
            <p:ph idx="1"/>
          </p:nvPr>
        </p:nvSpPr>
        <p:spPr/>
        <p:txBody>
          <a:bodyPr/>
          <a:lstStyle/>
          <a:p>
            <a:pPr marL="0" indent="0">
              <a:buNone/>
            </a:pPr>
            <a:r>
              <a:rPr lang="en-IN" b="1" dirty="0">
                <a:solidFill>
                  <a:schemeClr val="accent1"/>
                </a:solidFill>
              </a:rPr>
              <a:t>Simple explanation of how “DISTRIBUTE BY” works</a:t>
            </a:r>
          </a:p>
          <a:p>
            <a:r>
              <a:rPr lang="en-IN" dirty="0">
                <a:solidFill>
                  <a:schemeClr val="accent6"/>
                </a:solidFill>
              </a:rPr>
              <a:t>Example of a (Key, Value) pair Table</a:t>
            </a:r>
          </a:p>
          <a:p>
            <a:pPr marL="0" indent="0">
              <a:buNone/>
            </a:pPr>
            <a:r>
              <a:rPr lang="en-IN" b="1" dirty="0"/>
              <a:t>Query:</a:t>
            </a:r>
          </a:p>
          <a:p>
            <a:pPr marL="0" indent="0">
              <a:buNone/>
            </a:pPr>
            <a:r>
              <a:rPr lang="en-IN" dirty="0">
                <a:sym typeface="Wingdings" panose="05000000000000000000" pitchFamily="2" charset="2"/>
              </a:rPr>
              <a:t></a:t>
            </a:r>
            <a:r>
              <a:rPr lang="en-IN" dirty="0"/>
              <a:t>SET spark.sql.shuffle.partitions = 2</a:t>
            </a:r>
          </a:p>
          <a:p>
            <a:pPr marL="0" indent="0">
              <a:buNone/>
            </a:pPr>
            <a:r>
              <a:rPr lang="en-IN" dirty="0">
                <a:sym typeface="Wingdings" panose="05000000000000000000" pitchFamily="2" charset="2"/>
              </a:rPr>
              <a:t></a:t>
            </a:r>
            <a:r>
              <a:rPr lang="en-IN" dirty="0"/>
              <a:t>SELECT * FROM </a:t>
            </a:r>
            <a:r>
              <a:rPr lang="en-IN" dirty="0" err="1"/>
              <a:t>df</a:t>
            </a:r>
            <a:r>
              <a:rPr lang="en-IN" dirty="0"/>
              <a:t> </a:t>
            </a:r>
            <a:r>
              <a:rPr lang="en-IN" dirty="0">
                <a:solidFill>
                  <a:schemeClr val="accent1"/>
                </a:solidFill>
              </a:rPr>
              <a:t>DISTRIBUTE BY </a:t>
            </a:r>
            <a:r>
              <a:rPr lang="en-IN" dirty="0"/>
              <a:t>key</a:t>
            </a:r>
          </a:p>
          <a:p>
            <a:pPr marL="0" indent="0">
              <a:buNone/>
            </a:pPr>
            <a:r>
              <a:rPr lang="en-IN" dirty="0">
                <a:sym typeface="Wingdings" panose="05000000000000000000" pitchFamily="2" charset="2"/>
              </a:rPr>
              <a:t></a:t>
            </a:r>
            <a:r>
              <a:rPr lang="en-IN" dirty="0"/>
              <a:t>df.repartition($"key", 2)</a:t>
            </a:r>
          </a:p>
          <a:p>
            <a:endParaRPr lang="en-IN" dirty="0">
              <a:solidFill>
                <a:schemeClr val="accent1"/>
              </a:solidFill>
            </a:endParaRPr>
          </a:p>
        </p:txBody>
      </p:sp>
      <p:pic>
        <p:nvPicPr>
          <p:cNvPr id="4" name="Picture 3">
            <a:extLst>
              <a:ext uri="{FF2B5EF4-FFF2-40B4-BE49-F238E27FC236}">
                <a16:creationId xmlns:a16="http://schemas.microsoft.com/office/drawing/2014/main" id="{89B05759-7517-4D93-A0C0-27C9E3022E6E}"/>
              </a:ext>
            </a:extLst>
          </p:cNvPr>
          <p:cNvPicPr>
            <a:picLocks noChangeAspect="1"/>
          </p:cNvPicPr>
          <p:nvPr/>
        </p:nvPicPr>
        <p:blipFill>
          <a:blip r:embed="rId3"/>
          <a:stretch>
            <a:fillRect/>
          </a:stretch>
        </p:blipFill>
        <p:spPr>
          <a:xfrm>
            <a:off x="6809015" y="2256972"/>
            <a:ext cx="2956152" cy="3572328"/>
          </a:xfrm>
          <a:prstGeom prst="rect">
            <a:avLst/>
          </a:prstGeom>
        </p:spPr>
      </p:pic>
      <p:sp>
        <p:nvSpPr>
          <p:cNvPr id="14" name="TextBox 13">
            <a:extLst>
              <a:ext uri="{FF2B5EF4-FFF2-40B4-BE49-F238E27FC236}">
                <a16:creationId xmlns:a16="http://schemas.microsoft.com/office/drawing/2014/main" id="{5B4BF58C-21FA-4832-9787-05DDF6AB9860}"/>
              </a:ext>
            </a:extLst>
          </p:cNvPr>
          <p:cNvSpPr txBox="1"/>
          <p:nvPr/>
        </p:nvSpPr>
        <p:spPr>
          <a:xfrm>
            <a:off x="1698171" y="6260647"/>
            <a:ext cx="7513467" cy="369332"/>
          </a:xfrm>
          <a:prstGeom prst="rect">
            <a:avLst/>
          </a:prstGeom>
          <a:noFill/>
        </p:spPr>
        <p:txBody>
          <a:bodyPr wrap="none" rtlCol="0">
            <a:spAutoFit/>
          </a:bodyPr>
          <a:lstStyle/>
          <a:p>
            <a:r>
              <a:rPr lang="en-IN" dirty="0">
                <a:solidFill>
                  <a:schemeClr val="accent1"/>
                </a:solidFill>
              </a:rPr>
              <a:t>https://blog.deepsense.ai/optimize-spark-with-distribute-by-and-cluster-by/</a:t>
            </a:r>
          </a:p>
        </p:txBody>
      </p:sp>
    </p:spTree>
    <p:extLst>
      <p:ext uri="{BB962C8B-B14F-4D97-AF65-F5344CB8AC3E}">
        <p14:creationId xmlns:p14="http://schemas.microsoft.com/office/powerpoint/2010/main" val="1092446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783D-AE92-4320-8172-8923F3778B56}"/>
              </a:ext>
            </a:extLst>
          </p:cNvPr>
          <p:cNvSpPr>
            <a:spLocks noGrp="1"/>
          </p:cNvSpPr>
          <p:nvPr>
            <p:ph type="title"/>
          </p:nvPr>
        </p:nvSpPr>
        <p:spPr/>
        <p:txBody>
          <a:bodyPr/>
          <a:lstStyle/>
          <a:p>
            <a:r>
              <a:rPr lang="en-IN" b="1" dirty="0">
                <a:solidFill>
                  <a:schemeClr val="accent1"/>
                </a:solidFill>
              </a:rPr>
              <a:t>Partition Statistics </a:t>
            </a:r>
            <a:endParaRPr lang="en-IN" b="1" dirty="0"/>
          </a:p>
        </p:txBody>
      </p:sp>
      <p:sp>
        <p:nvSpPr>
          <p:cNvPr id="3" name="Content Placeholder 2">
            <a:extLst>
              <a:ext uri="{FF2B5EF4-FFF2-40B4-BE49-F238E27FC236}">
                <a16:creationId xmlns:a16="http://schemas.microsoft.com/office/drawing/2014/main" id="{8D547CD5-1E5E-4514-8694-40EFE946F0D1}"/>
              </a:ext>
            </a:extLst>
          </p:cNvPr>
          <p:cNvSpPr>
            <a:spLocks noGrp="1"/>
          </p:cNvSpPr>
          <p:nvPr>
            <p:ph idx="1"/>
          </p:nvPr>
        </p:nvSpPr>
        <p:spPr/>
        <p:txBody>
          <a:bodyPr>
            <a:normAutofit/>
          </a:bodyPr>
          <a:lstStyle/>
          <a:p>
            <a:r>
              <a:rPr lang="en-IN" dirty="0"/>
              <a:t>Data is stored using some logical clustering on one or more columns</a:t>
            </a:r>
          </a:p>
          <a:p>
            <a:r>
              <a:rPr lang="en-IN" dirty="0"/>
              <a:t>For analytical queries, it is typical to apply filter predicates or aggregations over such columns</a:t>
            </a:r>
          </a:p>
          <a:p>
            <a:r>
              <a:rPr lang="en-IN" dirty="0"/>
              <a:t>For example, a daily warehouse report might describe how different visitor segments interact with the website</a:t>
            </a:r>
          </a:p>
          <a:p>
            <a:r>
              <a:rPr lang="en-IN" dirty="0"/>
              <a:t>Means a predicate is applied on timestamps and aggregations are performed that are grouped by geographical location</a:t>
            </a:r>
          </a:p>
        </p:txBody>
      </p:sp>
    </p:spTree>
    <p:extLst>
      <p:ext uri="{BB962C8B-B14F-4D97-AF65-F5344CB8AC3E}">
        <p14:creationId xmlns:p14="http://schemas.microsoft.com/office/powerpoint/2010/main" val="42396074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140C-4A32-4B88-B085-6A3E1EF5E82A}"/>
              </a:ext>
            </a:extLst>
          </p:cNvPr>
          <p:cNvSpPr>
            <a:spLocks noGrp="1"/>
          </p:cNvSpPr>
          <p:nvPr>
            <p:ph type="title"/>
          </p:nvPr>
        </p:nvSpPr>
        <p:spPr/>
        <p:txBody>
          <a:bodyPr/>
          <a:lstStyle/>
          <a:p>
            <a:r>
              <a:rPr lang="en-IN" b="1" dirty="0">
                <a:solidFill>
                  <a:schemeClr val="accent1"/>
                </a:solidFill>
              </a:rPr>
              <a:t>Map Pruning</a:t>
            </a:r>
          </a:p>
        </p:txBody>
      </p:sp>
      <p:graphicFrame>
        <p:nvGraphicFramePr>
          <p:cNvPr id="9" name="Content Placeholder 8">
            <a:extLst>
              <a:ext uri="{FF2B5EF4-FFF2-40B4-BE49-F238E27FC236}">
                <a16:creationId xmlns:a16="http://schemas.microsoft.com/office/drawing/2014/main" id="{00506755-57B6-4B47-A3ED-F3E4ADFC50B7}"/>
              </a:ext>
            </a:extLst>
          </p:cNvPr>
          <p:cNvGraphicFramePr>
            <a:graphicFrameLocks noGrp="1"/>
          </p:cNvGraphicFramePr>
          <p:nvPr>
            <p:ph idx="1"/>
            <p:extLst/>
          </p:nvPr>
        </p:nvGraphicFramePr>
        <p:xfrm>
          <a:off x="8014065" y="1845129"/>
          <a:ext cx="574764" cy="365760"/>
        </p:xfrm>
        <a:graphic>
          <a:graphicData uri="http://schemas.openxmlformats.org/drawingml/2006/table">
            <a:tbl>
              <a:tblPr firstRow="1" bandRow="1">
                <a:tableStyleId>{5C22544A-7EE6-4342-B048-85BDC9FD1C3A}</a:tableStyleId>
              </a:tblPr>
              <a:tblGrid>
                <a:gridCol w="574764">
                  <a:extLst>
                    <a:ext uri="{9D8B030D-6E8A-4147-A177-3AD203B41FA5}">
                      <a16:colId xmlns:a16="http://schemas.microsoft.com/office/drawing/2014/main" val="2105966711"/>
                    </a:ext>
                  </a:extLst>
                </a:gridCol>
              </a:tblGrid>
              <a:tr h="342788">
                <a:tc>
                  <a:txBody>
                    <a:bodyPr/>
                    <a:lstStyle/>
                    <a:p>
                      <a:endParaRPr lang="en-IN" dirty="0"/>
                    </a:p>
                  </a:txBody>
                  <a:tcPr/>
                </a:tc>
                <a:extLst>
                  <a:ext uri="{0D108BD9-81ED-4DB2-BD59-A6C34878D82A}">
                    <a16:rowId xmlns:a16="http://schemas.microsoft.com/office/drawing/2014/main" val="70351718"/>
                  </a:ext>
                </a:extLst>
              </a:tr>
            </a:tbl>
          </a:graphicData>
        </a:graphic>
      </p:graphicFrame>
      <p:graphicFrame>
        <p:nvGraphicFramePr>
          <p:cNvPr id="4" name="Table 3">
            <a:extLst>
              <a:ext uri="{FF2B5EF4-FFF2-40B4-BE49-F238E27FC236}">
                <a16:creationId xmlns:a16="http://schemas.microsoft.com/office/drawing/2014/main" id="{79BE2BD0-37DB-4D15-A9E2-48F0C58891E5}"/>
              </a:ext>
            </a:extLst>
          </p:cNvPr>
          <p:cNvGraphicFramePr>
            <a:graphicFrameLocks noGrp="1"/>
          </p:cNvGraphicFramePr>
          <p:nvPr>
            <p:extLst/>
          </p:nvPr>
        </p:nvGraphicFramePr>
        <p:xfrm>
          <a:off x="1582965" y="3685569"/>
          <a:ext cx="956128" cy="2709335"/>
        </p:xfrm>
        <a:graphic>
          <a:graphicData uri="http://schemas.openxmlformats.org/drawingml/2006/table">
            <a:tbl>
              <a:tblPr firstRow="1" bandRow="1">
                <a:tableStyleId>{5C22544A-7EE6-4342-B048-85BDC9FD1C3A}</a:tableStyleId>
              </a:tblPr>
              <a:tblGrid>
                <a:gridCol w="956128">
                  <a:extLst>
                    <a:ext uri="{9D8B030D-6E8A-4147-A177-3AD203B41FA5}">
                      <a16:colId xmlns:a16="http://schemas.microsoft.com/office/drawing/2014/main" val="2659673296"/>
                    </a:ext>
                  </a:extLst>
                </a:gridCol>
              </a:tblGrid>
              <a:tr h="2709335">
                <a:tc>
                  <a:txBody>
                    <a:bodyPr/>
                    <a:lstStyle/>
                    <a:p>
                      <a:r>
                        <a:rPr lang="en-IN" dirty="0"/>
                        <a:t>“</a:t>
                      </a:r>
                      <a:r>
                        <a:rPr lang="en-IN" sz="2400" dirty="0"/>
                        <a:t>You</a:t>
                      </a:r>
                    </a:p>
                    <a:p>
                      <a:r>
                        <a:rPr lang="en-IN" sz="2400" dirty="0" err="1"/>
                        <a:t>NeedMe</a:t>
                      </a:r>
                      <a:r>
                        <a:rPr lang="en-IN" sz="2400" dirty="0"/>
                        <a:t>”</a:t>
                      </a:r>
                    </a:p>
                    <a:p>
                      <a:r>
                        <a:rPr lang="en-IN" sz="2400" dirty="0"/>
                        <a:t>Block</a:t>
                      </a:r>
                    </a:p>
                  </a:txBody>
                  <a:tcPr/>
                </a:tc>
                <a:extLst>
                  <a:ext uri="{0D108BD9-81ED-4DB2-BD59-A6C34878D82A}">
                    <a16:rowId xmlns:a16="http://schemas.microsoft.com/office/drawing/2014/main" val="1718179629"/>
                  </a:ext>
                </a:extLst>
              </a:tr>
            </a:tbl>
          </a:graphicData>
        </a:graphic>
      </p:graphicFrame>
      <p:graphicFrame>
        <p:nvGraphicFramePr>
          <p:cNvPr id="5" name="Table 4">
            <a:extLst>
              <a:ext uri="{FF2B5EF4-FFF2-40B4-BE49-F238E27FC236}">
                <a16:creationId xmlns:a16="http://schemas.microsoft.com/office/drawing/2014/main" id="{24CD18F2-7E56-41CE-BDBF-ECBF5F2C7397}"/>
              </a:ext>
            </a:extLst>
          </p:cNvPr>
          <p:cNvGraphicFramePr>
            <a:graphicFrameLocks noGrp="1"/>
          </p:cNvGraphicFramePr>
          <p:nvPr>
            <p:extLst/>
          </p:nvPr>
        </p:nvGraphicFramePr>
        <p:xfrm>
          <a:off x="3022600" y="3685568"/>
          <a:ext cx="956128" cy="2709335"/>
        </p:xfrm>
        <a:graphic>
          <a:graphicData uri="http://schemas.openxmlformats.org/drawingml/2006/table">
            <a:tbl>
              <a:tblPr firstRow="1" bandRow="1">
                <a:tableStyleId>{5C22544A-7EE6-4342-B048-85BDC9FD1C3A}</a:tableStyleId>
              </a:tblPr>
              <a:tblGrid>
                <a:gridCol w="956128">
                  <a:extLst>
                    <a:ext uri="{9D8B030D-6E8A-4147-A177-3AD203B41FA5}">
                      <a16:colId xmlns:a16="http://schemas.microsoft.com/office/drawing/2014/main" val="1459487130"/>
                    </a:ext>
                  </a:extLst>
                </a:gridCol>
              </a:tblGrid>
              <a:tr h="2709335">
                <a:tc>
                  <a:txBody>
                    <a:bodyPr/>
                    <a:lstStyle/>
                    <a:p>
                      <a:endParaRPr lang="en-IN" sz="2400" dirty="0">
                        <a:solidFill>
                          <a:schemeClr val="accent1"/>
                        </a:solidFill>
                      </a:endParaRPr>
                    </a:p>
                    <a:p>
                      <a:r>
                        <a:rPr lang="en-IN" sz="2400" dirty="0">
                          <a:solidFill>
                            <a:schemeClr val="accent1"/>
                          </a:solidFill>
                        </a:rPr>
                        <a:t>“Not</a:t>
                      </a:r>
                    </a:p>
                    <a:p>
                      <a:r>
                        <a:rPr lang="en-IN" sz="2400" dirty="0">
                          <a:solidFill>
                            <a:schemeClr val="accent1"/>
                          </a:solidFill>
                        </a:rPr>
                        <a:t>Me”</a:t>
                      </a:r>
                    </a:p>
                    <a:p>
                      <a:r>
                        <a:rPr lang="en-IN" sz="2400" dirty="0">
                          <a:solidFill>
                            <a:schemeClr val="accent1"/>
                          </a:solidFill>
                        </a:rPr>
                        <a:t>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561318072"/>
                  </a:ext>
                </a:extLst>
              </a:tr>
            </a:tbl>
          </a:graphicData>
        </a:graphic>
      </p:graphicFrame>
      <p:graphicFrame>
        <p:nvGraphicFramePr>
          <p:cNvPr id="7" name="Table 6">
            <a:extLst>
              <a:ext uri="{FF2B5EF4-FFF2-40B4-BE49-F238E27FC236}">
                <a16:creationId xmlns:a16="http://schemas.microsoft.com/office/drawing/2014/main" id="{9B193AB3-C823-43EF-9BB7-A346D26F1A11}"/>
              </a:ext>
            </a:extLst>
          </p:cNvPr>
          <p:cNvGraphicFramePr>
            <a:graphicFrameLocks noGrp="1"/>
          </p:cNvGraphicFramePr>
          <p:nvPr>
            <p:extLst/>
          </p:nvPr>
        </p:nvGraphicFramePr>
        <p:xfrm>
          <a:off x="4462235" y="3685568"/>
          <a:ext cx="1077685" cy="2709335"/>
        </p:xfrm>
        <a:graphic>
          <a:graphicData uri="http://schemas.openxmlformats.org/drawingml/2006/table">
            <a:tbl>
              <a:tblPr firstRow="1" bandRow="1">
                <a:tableStyleId>{5C22544A-7EE6-4342-B048-85BDC9FD1C3A}</a:tableStyleId>
              </a:tblPr>
              <a:tblGrid>
                <a:gridCol w="1077685">
                  <a:extLst>
                    <a:ext uri="{9D8B030D-6E8A-4147-A177-3AD203B41FA5}">
                      <a16:colId xmlns:a16="http://schemas.microsoft.com/office/drawing/2014/main" val="621804455"/>
                    </a:ext>
                  </a:extLst>
                </a:gridCol>
              </a:tblGrid>
              <a:tr h="2709335">
                <a:tc>
                  <a:txBody>
                    <a:bodyPr/>
                    <a:lstStyle/>
                    <a:p>
                      <a:r>
                        <a:rPr lang="en-IN" sz="2400" dirty="0"/>
                        <a:t>“You</a:t>
                      </a:r>
                    </a:p>
                    <a:p>
                      <a:r>
                        <a:rPr lang="en-IN" sz="2400" dirty="0"/>
                        <a:t>Need</a:t>
                      </a:r>
                    </a:p>
                    <a:p>
                      <a:r>
                        <a:rPr lang="en-IN" sz="2400" dirty="0"/>
                        <a:t>Me”</a:t>
                      </a:r>
                    </a:p>
                    <a:p>
                      <a:r>
                        <a:rPr lang="en-IN" sz="2400" dirty="0"/>
                        <a:t>Block</a:t>
                      </a:r>
                    </a:p>
                  </a:txBody>
                  <a:tcPr/>
                </a:tc>
                <a:extLst>
                  <a:ext uri="{0D108BD9-81ED-4DB2-BD59-A6C34878D82A}">
                    <a16:rowId xmlns:a16="http://schemas.microsoft.com/office/drawing/2014/main" val="140372109"/>
                  </a:ext>
                </a:extLst>
              </a:tr>
            </a:tbl>
          </a:graphicData>
        </a:graphic>
      </p:graphicFrame>
      <p:sp>
        <p:nvSpPr>
          <p:cNvPr id="8" name="Oval 7">
            <a:extLst>
              <a:ext uri="{FF2B5EF4-FFF2-40B4-BE49-F238E27FC236}">
                <a16:creationId xmlns:a16="http://schemas.microsoft.com/office/drawing/2014/main" id="{BF1BB99B-DD3A-4969-9006-1CF880F7C915}"/>
              </a:ext>
            </a:extLst>
          </p:cNvPr>
          <p:cNvSpPr/>
          <p:nvPr/>
        </p:nvSpPr>
        <p:spPr>
          <a:xfrm>
            <a:off x="1843314" y="1845129"/>
            <a:ext cx="3314700" cy="10450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Data Partitions</a:t>
            </a:r>
          </a:p>
        </p:txBody>
      </p:sp>
      <p:graphicFrame>
        <p:nvGraphicFramePr>
          <p:cNvPr id="12" name="Table 11">
            <a:extLst>
              <a:ext uri="{FF2B5EF4-FFF2-40B4-BE49-F238E27FC236}">
                <a16:creationId xmlns:a16="http://schemas.microsoft.com/office/drawing/2014/main" id="{21D2518A-CF22-4E2B-BF74-57A0AA22B0A8}"/>
              </a:ext>
            </a:extLst>
          </p:cNvPr>
          <p:cNvGraphicFramePr>
            <a:graphicFrameLocks noGrp="1"/>
          </p:cNvGraphicFramePr>
          <p:nvPr>
            <p:extLst/>
          </p:nvPr>
        </p:nvGraphicFramePr>
        <p:xfrm>
          <a:off x="8014065" y="2373478"/>
          <a:ext cx="574764" cy="365760"/>
        </p:xfrm>
        <a:graphic>
          <a:graphicData uri="http://schemas.openxmlformats.org/drawingml/2006/table">
            <a:tbl>
              <a:tblPr firstRow="1" bandRow="1">
                <a:tableStyleId>{5C22544A-7EE6-4342-B048-85BDC9FD1C3A}</a:tableStyleId>
              </a:tblPr>
              <a:tblGrid>
                <a:gridCol w="574764">
                  <a:extLst>
                    <a:ext uri="{9D8B030D-6E8A-4147-A177-3AD203B41FA5}">
                      <a16:colId xmlns:a16="http://schemas.microsoft.com/office/drawing/2014/main" val="2423546534"/>
                    </a:ext>
                  </a:extLst>
                </a:gridCol>
              </a:tblGrid>
              <a:tr h="222766">
                <a:tc>
                  <a:txBody>
                    <a:bodyPr/>
                    <a:lstStyle/>
                    <a:p>
                      <a:endParaRPr lang="en-IN" dirty="0"/>
                    </a:p>
                  </a:txBody>
                  <a:tcPr>
                    <a:solidFill>
                      <a:schemeClr val="accent4"/>
                    </a:solidFill>
                  </a:tcPr>
                </a:tc>
                <a:extLst>
                  <a:ext uri="{0D108BD9-81ED-4DB2-BD59-A6C34878D82A}">
                    <a16:rowId xmlns:a16="http://schemas.microsoft.com/office/drawing/2014/main" val="3088949630"/>
                  </a:ext>
                </a:extLst>
              </a:tr>
            </a:tbl>
          </a:graphicData>
        </a:graphic>
      </p:graphicFrame>
      <p:sp>
        <p:nvSpPr>
          <p:cNvPr id="14" name="TextBox 13">
            <a:extLst>
              <a:ext uri="{FF2B5EF4-FFF2-40B4-BE49-F238E27FC236}">
                <a16:creationId xmlns:a16="http://schemas.microsoft.com/office/drawing/2014/main" id="{9438E543-41EC-40DA-9125-C5E648AF8447}"/>
              </a:ext>
            </a:extLst>
          </p:cNvPr>
          <p:cNvSpPr txBox="1"/>
          <p:nvPr/>
        </p:nvSpPr>
        <p:spPr>
          <a:xfrm>
            <a:off x="9062357" y="1845129"/>
            <a:ext cx="2061783" cy="369332"/>
          </a:xfrm>
          <a:prstGeom prst="rect">
            <a:avLst/>
          </a:prstGeom>
          <a:noFill/>
        </p:spPr>
        <p:txBody>
          <a:bodyPr wrap="none" rtlCol="0">
            <a:spAutoFit/>
          </a:bodyPr>
          <a:lstStyle/>
          <a:p>
            <a:r>
              <a:rPr lang="en-IN" dirty="0"/>
              <a:t>In-query filter range</a:t>
            </a:r>
          </a:p>
        </p:txBody>
      </p:sp>
      <p:sp>
        <p:nvSpPr>
          <p:cNvPr id="15" name="TextBox 14">
            <a:extLst>
              <a:ext uri="{FF2B5EF4-FFF2-40B4-BE49-F238E27FC236}">
                <a16:creationId xmlns:a16="http://schemas.microsoft.com/office/drawing/2014/main" id="{6682376B-1EC8-4335-AB6A-009A06B87E25}"/>
              </a:ext>
            </a:extLst>
          </p:cNvPr>
          <p:cNvSpPr txBox="1"/>
          <p:nvPr/>
        </p:nvSpPr>
        <p:spPr>
          <a:xfrm>
            <a:off x="9062356" y="2383971"/>
            <a:ext cx="2291444" cy="369332"/>
          </a:xfrm>
          <a:prstGeom prst="rect">
            <a:avLst/>
          </a:prstGeom>
          <a:noFill/>
        </p:spPr>
        <p:txBody>
          <a:bodyPr wrap="square" rtlCol="0">
            <a:spAutoFit/>
          </a:bodyPr>
          <a:lstStyle/>
          <a:p>
            <a:r>
              <a:rPr lang="en-IN" dirty="0"/>
              <a:t>Out-query filter range</a:t>
            </a:r>
          </a:p>
        </p:txBody>
      </p:sp>
      <p:cxnSp>
        <p:nvCxnSpPr>
          <p:cNvPr id="17" name="Straight Arrow Connector 16">
            <a:extLst>
              <a:ext uri="{FF2B5EF4-FFF2-40B4-BE49-F238E27FC236}">
                <a16:creationId xmlns:a16="http://schemas.microsoft.com/office/drawing/2014/main" id="{85814FB7-3564-492D-A49C-295BCC4339EF}"/>
              </a:ext>
            </a:extLst>
          </p:cNvPr>
          <p:cNvCxnSpPr>
            <a:cxnSpLocks/>
            <a:stCxn id="8" idx="3"/>
            <a:endCxn id="4" idx="0"/>
          </p:cNvCxnSpPr>
          <p:nvPr/>
        </p:nvCxnSpPr>
        <p:spPr>
          <a:xfrm flipH="1">
            <a:off x="2061029" y="2737116"/>
            <a:ext cx="267712" cy="948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72422E-DF73-42FC-AB52-7CB14FF7A994}"/>
              </a:ext>
            </a:extLst>
          </p:cNvPr>
          <p:cNvCxnSpPr>
            <a:stCxn id="8" idx="4"/>
            <a:endCxn id="5" idx="0"/>
          </p:cNvCxnSpPr>
          <p:nvPr/>
        </p:nvCxnSpPr>
        <p:spPr>
          <a:xfrm>
            <a:off x="3500664" y="2890157"/>
            <a:ext cx="0" cy="79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2159D5-4BB9-443C-BE2F-2FB7294663D7}"/>
              </a:ext>
            </a:extLst>
          </p:cNvPr>
          <p:cNvCxnSpPr>
            <a:stCxn id="8" idx="5"/>
            <a:endCxn id="7" idx="0"/>
          </p:cNvCxnSpPr>
          <p:nvPr/>
        </p:nvCxnSpPr>
        <p:spPr>
          <a:xfrm>
            <a:off x="4672587" y="2737116"/>
            <a:ext cx="328490" cy="94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53FB5428-E657-45B0-A0E5-655DB7268907}"/>
              </a:ext>
            </a:extLst>
          </p:cNvPr>
          <p:cNvGraphicFramePr>
            <a:graphicFrameLocks noGrp="1"/>
          </p:cNvGraphicFramePr>
          <p:nvPr>
            <p:extLst/>
          </p:nvPr>
        </p:nvGraphicFramePr>
        <p:xfrm>
          <a:off x="10609035" y="3685567"/>
          <a:ext cx="331108" cy="2709335"/>
        </p:xfrm>
        <a:graphic>
          <a:graphicData uri="http://schemas.openxmlformats.org/drawingml/2006/table">
            <a:tbl>
              <a:tblPr firstRow="1" bandRow="1">
                <a:tableStyleId>{5C22544A-7EE6-4342-B048-85BDC9FD1C3A}</a:tableStyleId>
              </a:tblPr>
              <a:tblGrid>
                <a:gridCol w="331108">
                  <a:extLst>
                    <a:ext uri="{9D8B030D-6E8A-4147-A177-3AD203B41FA5}">
                      <a16:colId xmlns:a16="http://schemas.microsoft.com/office/drawing/2014/main" val="240576374"/>
                    </a:ext>
                  </a:extLst>
                </a:gridCol>
              </a:tblGrid>
              <a:tr h="2709335">
                <a:tc>
                  <a:txBody>
                    <a:bodyPr/>
                    <a:lstStyle/>
                    <a:p>
                      <a:endParaRPr lang="en-IN" dirty="0"/>
                    </a:p>
                  </a:txBody>
                  <a:tcPr/>
                </a:tc>
                <a:extLst>
                  <a:ext uri="{0D108BD9-81ED-4DB2-BD59-A6C34878D82A}">
                    <a16:rowId xmlns:a16="http://schemas.microsoft.com/office/drawing/2014/main" val="1239388720"/>
                  </a:ext>
                </a:extLst>
              </a:tr>
            </a:tbl>
          </a:graphicData>
        </a:graphic>
      </p:graphicFrame>
      <p:pic>
        <p:nvPicPr>
          <p:cNvPr id="24" name="Picture 23">
            <a:extLst>
              <a:ext uri="{FF2B5EF4-FFF2-40B4-BE49-F238E27FC236}">
                <a16:creationId xmlns:a16="http://schemas.microsoft.com/office/drawing/2014/main" id="{E1C6344F-2597-4D5C-9ECF-BF28F87EB5A0}"/>
              </a:ext>
            </a:extLst>
          </p:cNvPr>
          <p:cNvPicPr>
            <a:picLocks noChangeAspect="1"/>
          </p:cNvPicPr>
          <p:nvPr/>
        </p:nvPicPr>
        <p:blipFill>
          <a:blip r:embed="rId3"/>
          <a:stretch>
            <a:fillRect/>
          </a:stretch>
        </p:blipFill>
        <p:spPr>
          <a:xfrm>
            <a:off x="10025182" y="3685567"/>
            <a:ext cx="365792" cy="2749534"/>
          </a:xfrm>
          <a:prstGeom prst="rect">
            <a:avLst/>
          </a:prstGeom>
        </p:spPr>
      </p:pic>
      <p:pic>
        <p:nvPicPr>
          <p:cNvPr id="25" name="Picture 24">
            <a:extLst>
              <a:ext uri="{FF2B5EF4-FFF2-40B4-BE49-F238E27FC236}">
                <a16:creationId xmlns:a16="http://schemas.microsoft.com/office/drawing/2014/main" id="{0EA68B57-98F1-4ECB-9C30-D601084F410E}"/>
              </a:ext>
            </a:extLst>
          </p:cNvPr>
          <p:cNvPicPr>
            <a:picLocks noChangeAspect="1"/>
          </p:cNvPicPr>
          <p:nvPr/>
        </p:nvPicPr>
        <p:blipFill>
          <a:blip r:embed="rId3"/>
          <a:stretch>
            <a:fillRect/>
          </a:stretch>
        </p:blipFill>
        <p:spPr>
          <a:xfrm>
            <a:off x="9508110" y="3685567"/>
            <a:ext cx="365792" cy="2749534"/>
          </a:xfrm>
          <a:prstGeom prst="rect">
            <a:avLst/>
          </a:prstGeom>
        </p:spPr>
      </p:pic>
      <p:pic>
        <p:nvPicPr>
          <p:cNvPr id="26" name="Picture 25">
            <a:extLst>
              <a:ext uri="{FF2B5EF4-FFF2-40B4-BE49-F238E27FC236}">
                <a16:creationId xmlns:a16="http://schemas.microsoft.com/office/drawing/2014/main" id="{267EF414-0B5D-48F3-94A8-5F4E8C0B3F17}"/>
              </a:ext>
            </a:extLst>
          </p:cNvPr>
          <p:cNvPicPr>
            <a:picLocks noChangeAspect="1"/>
          </p:cNvPicPr>
          <p:nvPr/>
        </p:nvPicPr>
        <p:blipFill>
          <a:blip r:embed="rId3"/>
          <a:stretch>
            <a:fillRect/>
          </a:stretch>
        </p:blipFill>
        <p:spPr>
          <a:xfrm>
            <a:off x="9006457" y="3685567"/>
            <a:ext cx="365792" cy="2749534"/>
          </a:xfrm>
          <a:prstGeom prst="rect">
            <a:avLst/>
          </a:prstGeom>
        </p:spPr>
      </p:pic>
      <p:pic>
        <p:nvPicPr>
          <p:cNvPr id="27" name="Picture 26">
            <a:extLst>
              <a:ext uri="{FF2B5EF4-FFF2-40B4-BE49-F238E27FC236}">
                <a16:creationId xmlns:a16="http://schemas.microsoft.com/office/drawing/2014/main" id="{40A14D8D-F024-4A7E-BCC6-EA43119C8239}"/>
              </a:ext>
            </a:extLst>
          </p:cNvPr>
          <p:cNvPicPr>
            <a:picLocks noChangeAspect="1"/>
          </p:cNvPicPr>
          <p:nvPr/>
        </p:nvPicPr>
        <p:blipFill>
          <a:blip r:embed="rId3"/>
          <a:stretch>
            <a:fillRect/>
          </a:stretch>
        </p:blipFill>
        <p:spPr>
          <a:xfrm>
            <a:off x="8496252" y="3705162"/>
            <a:ext cx="365792" cy="2749534"/>
          </a:xfrm>
          <a:prstGeom prst="rect">
            <a:avLst/>
          </a:prstGeom>
        </p:spPr>
      </p:pic>
      <p:graphicFrame>
        <p:nvGraphicFramePr>
          <p:cNvPr id="29" name="Table 28">
            <a:extLst>
              <a:ext uri="{FF2B5EF4-FFF2-40B4-BE49-F238E27FC236}">
                <a16:creationId xmlns:a16="http://schemas.microsoft.com/office/drawing/2014/main" id="{B9544958-9C5A-4B24-BB71-EBFA793169ED}"/>
              </a:ext>
            </a:extLst>
          </p:cNvPr>
          <p:cNvGraphicFramePr>
            <a:graphicFrameLocks noGrp="1"/>
          </p:cNvGraphicFramePr>
          <p:nvPr>
            <p:extLst/>
          </p:nvPr>
        </p:nvGraphicFramePr>
        <p:xfrm>
          <a:off x="6356778" y="4445874"/>
          <a:ext cx="1322615" cy="1554480"/>
        </p:xfrm>
        <a:graphic>
          <a:graphicData uri="http://schemas.openxmlformats.org/drawingml/2006/table">
            <a:tbl>
              <a:tblPr firstRow="1" bandRow="1">
                <a:tableStyleId>{5C22544A-7EE6-4342-B048-85BDC9FD1C3A}</a:tableStyleId>
              </a:tblPr>
              <a:tblGrid>
                <a:gridCol w="1322615">
                  <a:extLst>
                    <a:ext uri="{9D8B030D-6E8A-4147-A177-3AD203B41FA5}">
                      <a16:colId xmlns:a16="http://schemas.microsoft.com/office/drawing/2014/main" val="3152006662"/>
                    </a:ext>
                  </a:extLst>
                </a:gridCol>
              </a:tblGrid>
              <a:tr h="963386">
                <a:tc>
                  <a:txBody>
                    <a:bodyPr/>
                    <a:lstStyle/>
                    <a:p>
                      <a:r>
                        <a:rPr lang="en-IN" sz="2400" dirty="0"/>
                        <a:t>After Data Scanning</a:t>
                      </a:r>
                    </a:p>
                  </a:txBody>
                  <a:tcPr>
                    <a:solidFill>
                      <a:schemeClr val="accent6"/>
                    </a:solidFill>
                  </a:tcPr>
                </a:tc>
                <a:extLst>
                  <a:ext uri="{0D108BD9-81ED-4DB2-BD59-A6C34878D82A}">
                    <a16:rowId xmlns:a16="http://schemas.microsoft.com/office/drawing/2014/main" val="4169948076"/>
                  </a:ext>
                </a:extLst>
              </a:tr>
            </a:tbl>
          </a:graphicData>
        </a:graphic>
      </p:graphicFrame>
      <p:cxnSp>
        <p:nvCxnSpPr>
          <p:cNvPr id="31" name="Straight Arrow Connector 30">
            <a:extLst>
              <a:ext uri="{FF2B5EF4-FFF2-40B4-BE49-F238E27FC236}">
                <a16:creationId xmlns:a16="http://schemas.microsoft.com/office/drawing/2014/main" id="{FAFAD64F-C77A-4675-88D9-D6311711F729}"/>
              </a:ext>
            </a:extLst>
          </p:cNvPr>
          <p:cNvCxnSpPr>
            <a:endCxn id="29" idx="1"/>
          </p:cNvCxnSpPr>
          <p:nvPr/>
        </p:nvCxnSpPr>
        <p:spPr>
          <a:xfrm>
            <a:off x="5539920" y="5040234"/>
            <a:ext cx="816858" cy="182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4E15DFB3-7E89-4FC9-8A41-B23F83BC80E6}"/>
              </a:ext>
            </a:extLst>
          </p:cNvPr>
          <p:cNvCxnSpPr/>
          <p:nvPr/>
        </p:nvCxnSpPr>
        <p:spPr>
          <a:xfrm>
            <a:off x="7679393" y="5040234"/>
            <a:ext cx="81685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aphicFrame>
        <p:nvGraphicFramePr>
          <p:cNvPr id="38" name="Table 37">
            <a:extLst>
              <a:ext uri="{FF2B5EF4-FFF2-40B4-BE49-F238E27FC236}">
                <a16:creationId xmlns:a16="http://schemas.microsoft.com/office/drawing/2014/main" id="{709D6BD7-67C1-4B49-B858-E1640E324261}"/>
              </a:ext>
            </a:extLst>
          </p:cNvPr>
          <p:cNvGraphicFramePr>
            <a:graphicFrameLocks noGrp="1"/>
          </p:cNvGraphicFramePr>
          <p:nvPr>
            <p:extLst/>
          </p:nvPr>
        </p:nvGraphicFramePr>
        <p:xfrm>
          <a:off x="8227967" y="3069302"/>
          <a:ext cx="2926078" cy="370840"/>
        </p:xfrm>
        <a:graphic>
          <a:graphicData uri="http://schemas.openxmlformats.org/drawingml/2006/table">
            <a:tbl>
              <a:tblPr firstRow="1" bandRow="1">
                <a:tableStyleId>{7E9639D4-E3E2-4D34-9284-5A2195B3D0D7}</a:tableStyleId>
              </a:tblPr>
              <a:tblGrid>
                <a:gridCol w="2926078">
                  <a:extLst>
                    <a:ext uri="{9D8B030D-6E8A-4147-A177-3AD203B41FA5}">
                      <a16:colId xmlns:a16="http://schemas.microsoft.com/office/drawing/2014/main" val="1981415334"/>
                    </a:ext>
                  </a:extLst>
                </a:gridCol>
              </a:tblGrid>
              <a:tr h="370840">
                <a:tc>
                  <a:txBody>
                    <a:bodyPr/>
                    <a:lstStyle/>
                    <a:p>
                      <a:r>
                        <a:rPr lang="en-IN" dirty="0"/>
                        <a:t>Resultant Data  blocks</a:t>
                      </a:r>
                    </a:p>
                  </a:txBody>
                  <a:tcPr/>
                </a:tc>
                <a:extLst>
                  <a:ext uri="{0D108BD9-81ED-4DB2-BD59-A6C34878D82A}">
                    <a16:rowId xmlns:a16="http://schemas.microsoft.com/office/drawing/2014/main" val="433969317"/>
                  </a:ext>
                </a:extLst>
              </a:tr>
            </a:tbl>
          </a:graphicData>
        </a:graphic>
      </p:graphicFrame>
      <p:sp>
        <p:nvSpPr>
          <p:cNvPr id="39" name="TextBox 38">
            <a:extLst>
              <a:ext uri="{FF2B5EF4-FFF2-40B4-BE49-F238E27FC236}">
                <a16:creationId xmlns:a16="http://schemas.microsoft.com/office/drawing/2014/main" id="{97756904-D41D-47E1-9040-515D698704F8}"/>
              </a:ext>
            </a:extLst>
          </p:cNvPr>
          <p:cNvSpPr txBox="1"/>
          <p:nvPr/>
        </p:nvSpPr>
        <p:spPr>
          <a:xfrm>
            <a:off x="2815042" y="6425904"/>
            <a:ext cx="7947304" cy="646331"/>
          </a:xfrm>
          <a:prstGeom prst="rect">
            <a:avLst/>
          </a:prstGeom>
          <a:noFill/>
        </p:spPr>
        <p:txBody>
          <a:bodyPr wrap="none" rtlCol="0">
            <a:spAutoFit/>
          </a:bodyPr>
          <a:lstStyle/>
          <a:p>
            <a:r>
              <a:rPr lang="en-IN" b="1" dirty="0">
                <a:solidFill>
                  <a:schemeClr val="accent1"/>
                </a:solidFill>
              </a:rPr>
              <a:t>Avoids scanning certain unwanted blocks of data falling out of query’s filter range</a:t>
            </a:r>
          </a:p>
          <a:p>
            <a:endParaRPr lang="en-IN" dirty="0"/>
          </a:p>
        </p:txBody>
      </p:sp>
    </p:spTree>
    <p:extLst>
      <p:ext uri="{BB962C8B-B14F-4D97-AF65-F5344CB8AC3E}">
        <p14:creationId xmlns:p14="http://schemas.microsoft.com/office/powerpoint/2010/main" val="37894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3DDB-3690-4CFB-AADF-5AE9C6E2576D}"/>
              </a:ext>
            </a:extLst>
          </p:cNvPr>
          <p:cNvSpPr>
            <a:spLocks noGrp="1"/>
          </p:cNvSpPr>
          <p:nvPr>
            <p:ph type="title"/>
          </p:nvPr>
        </p:nvSpPr>
        <p:spPr/>
        <p:txBody>
          <a:bodyPr/>
          <a:lstStyle/>
          <a:p>
            <a:r>
              <a:rPr lang="en-IN" b="1" dirty="0">
                <a:solidFill>
                  <a:schemeClr val="accent1"/>
                </a:solidFill>
              </a:rPr>
              <a:t>Piggybacking</a:t>
            </a:r>
          </a:p>
        </p:txBody>
      </p:sp>
      <p:sp>
        <p:nvSpPr>
          <p:cNvPr id="3" name="Content Placeholder 2">
            <a:extLst>
              <a:ext uri="{FF2B5EF4-FFF2-40B4-BE49-F238E27FC236}">
                <a16:creationId xmlns:a16="http://schemas.microsoft.com/office/drawing/2014/main" id="{8EDEFDD2-4386-4A87-8604-C6216E1ABA59}"/>
              </a:ext>
            </a:extLst>
          </p:cNvPr>
          <p:cNvSpPr>
            <a:spLocks noGrp="1"/>
          </p:cNvSpPr>
          <p:nvPr>
            <p:ph idx="1"/>
          </p:nvPr>
        </p:nvSpPr>
        <p:spPr/>
        <p:txBody>
          <a:bodyPr>
            <a:normAutofit/>
          </a:bodyPr>
          <a:lstStyle/>
          <a:p>
            <a:endParaRPr lang="en-IN" b="1" dirty="0"/>
          </a:p>
          <a:p>
            <a:endParaRPr lang="en-IN" dirty="0"/>
          </a:p>
        </p:txBody>
      </p:sp>
      <p:pic>
        <p:nvPicPr>
          <p:cNvPr id="5" name="Picture 4">
            <a:extLst>
              <a:ext uri="{FF2B5EF4-FFF2-40B4-BE49-F238E27FC236}">
                <a16:creationId xmlns:a16="http://schemas.microsoft.com/office/drawing/2014/main" id="{F4A511D9-3654-425C-89C2-5C75EC670915}"/>
              </a:ext>
            </a:extLst>
          </p:cNvPr>
          <p:cNvPicPr>
            <a:picLocks noChangeAspect="1"/>
          </p:cNvPicPr>
          <p:nvPr/>
        </p:nvPicPr>
        <p:blipFill>
          <a:blip r:embed="rId3"/>
          <a:stretch>
            <a:fillRect/>
          </a:stretch>
        </p:blipFill>
        <p:spPr>
          <a:xfrm>
            <a:off x="838200" y="1400175"/>
            <a:ext cx="3733800" cy="4057650"/>
          </a:xfrm>
          <a:prstGeom prst="rect">
            <a:avLst/>
          </a:prstGeom>
        </p:spPr>
      </p:pic>
      <p:sp>
        <p:nvSpPr>
          <p:cNvPr id="8" name="Oval 7">
            <a:extLst>
              <a:ext uri="{FF2B5EF4-FFF2-40B4-BE49-F238E27FC236}">
                <a16:creationId xmlns:a16="http://schemas.microsoft.com/office/drawing/2014/main" id="{A08EB9C3-2806-487E-8C0F-B4A8DED9085B}"/>
              </a:ext>
            </a:extLst>
          </p:cNvPr>
          <p:cNvSpPr/>
          <p:nvPr/>
        </p:nvSpPr>
        <p:spPr>
          <a:xfrm>
            <a:off x="5268686" y="2155371"/>
            <a:ext cx="2139043" cy="1110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Worker</a:t>
            </a:r>
          </a:p>
        </p:txBody>
      </p:sp>
      <p:cxnSp>
        <p:nvCxnSpPr>
          <p:cNvPr id="10" name="Straight Arrow Connector 9">
            <a:extLst>
              <a:ext uri="{FF2B5EF4-FFF2-40B4-BE49-F238E27FC236}">
                <a16:creationId xmlns:a16="http://schemas.microsoft.com/office/drawing/2014/main" id="{76054776-06D1-49EB-A72A-F0AA7E0BCE0C}"/>
              </a:ext>
            </a:extLst>
          </p:cNvPr>
          <p:cNvCxnSpPr/>
          <p:nvPr/>
        </p:nvCxnSpPr>
        <p:spPr>
          <a:xfrm flipV="1">
            <a:off x="3102429" y="1534886"/>
            <a:ext cx="2041071" cy="6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12F9CEF-06FA-4970-976C-DD1D7DD15621}"/>
              </a:ext>
            </a:extLst>
          </p:cNvPr>
          <p:cNvSpPr/>
          <p:nvPr/>
        </p:nvSpPr>
        <p:spPr>
          <a:xfrm>
            <a:off x="5143500" y="920296"/>
            <a:ext cx="2476502" cy="111034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err="1"/>
              <a:t>Piggybacker</a:t>
            </a:r>
            <a:endParaRPr lang="en-IN" sz="2400" b="1" dirty="0"/>
          </a:p>
        </p:txBody>
      </p:sp>
      <p:graphicFrame>
        <p:nvGraphicFramePr>
          <p:cNvPr id="20" name="Table 19">
            <a:extLst>
              <a:ext uri="{FF2B5EF4-FFF2-40B4-BE49-F238E27FC236}">
                <a16:creationId xmlns:a16="http://schemas.microsoft.com/office/drawing/2014/main" id="{4BE18A40-3986-42D5-B4D4-0C904AB5D3D7}"/>
              </a:ext>
            </a:extLst>
          </p:cNvPr>
          <p:cNvGraphicFramePr>
            <a:graphicFrameLocks noGrp="1"/>
          </p:cNvGraphicFramePr>
          <p:nvPr>
            <p:extLst/>
          </p:nvPr>
        </p:nvGraphicFramePr>
        <p:xfrm>
          <a:off x="10058400" y="1400174"/>
          <a:ext cx="816429" cy="2452763"/>
        </p:xfrm>
        <a:graphic>
          <a:graphicData uri="http://schemas.openxmlformats.org/drawingml/2006/table">
            <a:tbl>
              <a:tblPr firstRow="1" bandRow="1">
                <a:tableStyleId>{00A15C55-8517-42AA-B614-E9B94910E393}</a:tableStyleId>
              </a:tblPr>
              <a:tblGrid>
                <a:gridCol w="816429">
                  <a:extLst>
                    <a:ext uri="{9D8B030D-6E8A-4147-A177-3AD203B41FA5}">
                      <a16:colId xmlns:a16="http://schemas.microsoft.com/office/drawing/2014/main" val="1322786724"/>
                    </a:ext>
                  </a:extLst>
                </a:gridCol>
              </a:tblGrid>
              <a:tr h="2452763">
                <a:tc>
                  <a:txBody>
                    <a:bodyPr/>
                    <a:lstStyle/>
                    <a:p>
                      <a:pPr algn="ctr"/>
                      <a:r>
                        <a:rPr lang="en-IN" sz="2400" dirty="0">
                          <a:solidFill>
                            <a:schemeClr val="accent1"/>
                          </a:solidFill>
                        </a:rPr>
                        <a:t>M</a:t>
                      </a:r>
                    </a:p>
                    <a:p>
                      <a:pPr algn="ctr"/>
                      <a:r>
                        <a:rPr lang="en-IN" sz="2400" dirty="0">
                          <a:solidFill>
                            <a:schemeClr val="accent1"/>
                          </a:solidFill>
                        </a:rPr>
                        <a:t>A</a:t>
                      </a:r>
                    </a:p>
                    <a:p>
                      <a:pPr algn="ctr"/>
                      <a:r>
                        <a:rPr lang="en-IN" sz="2400" dirty="0">
                          <a:solidFill>
                            <a:schemeClr val="accent1"/>
                          </a:solidFill>
                        </a:rPr>
                        <a:t>S</a:t>
                      </a:r>
                    </a:p>
                    <a:p>
                      <a:pPr algn="ctr"/>
                      <a:r>
                        <a:rPr lang="en-IN" sz="2400" dirty="0">
                          <a:solidFill>
                            <a:schemeClr val="accent1"/>
                          </a:solidFill>
                        </a:rPr>
                        <a:t>T</a:t>
                      </a:r>
                    </a:p>
                    <a:p>
                      <a:pPr algn="ctr"/>
                      <a:r>
                        <a:rPr lang="en-IN" sz="2400" dirty="0">
                          <a:solidFill>
                            <a:schemeClr val="accent1"/>
                          </a:solidFill>
                        </a:rPr>
                        <a:t>E</a:t>
                      </a:r>
                    </a:p>
                    <a:p>
                      <a:pPr algn="ctr"/>
                      <a:r>
                        <a:rPr lang="en-IN" sz="2400" dirty="0">
                          <a:solidFill>
                            <a:schemeClr val="accent1"/>
                          </a:solidFill>
                        </a:rPr>
                        <a:t>R</a:t>
                      </a:r>
                    </a:p>
                  </a:txBody>
                  <a:tcPr/>
                </a:tc>
                <a:extLst>
                  <a:ext uri="{0D108BD9-81ED-4DB2-BD59-A6C34878D82A}">
                    <a16:rowId xmlns:a16="http://schemas.microsoft.com/office/drawing/2014/main" val="3235266357"/>
                  </a:ext>
                </a:extLst>
              </a:tr>
            </a:tbl>
          </a:graphicData>
        </a:graphic>
      </p:graphicFrame>
      <p:cxnSp>
        <p:nvCxnSpPr>
          <p:cNvPr id="22" name="Straight Arrow Connector 21">
            <a:extLst>
              <a:ext uri="{FF2B5EF4-FFF2-40B4-BE49-F238E27FC236}">
                <a16:creationId xmlns:a16="http://schemas.microsoft.com/office/drawing/2014/main" id="{43554D41-F2F4-4AE1-86AD-DFF1D8BBDD6A}"/>
              </a:ext>
            </a:extLst>
          </p:cNvPr>
          <p:cNvCxnSpPr>
            <a:stCxn id="19" idx="6"/>
            <a:endCxn id="20" idx="1"/>
          </p:cNvCxnSpPr>
          <p:nvPr/>
        </p:nvCxnSpPr>
        <p:spPr>
          <a:xfrm>
            <a:off x="7620002" y="1475468"/>
            <a:ext cx="2438398" cy="115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540C63-3628-4677-923D-5056B795D532}"/>
              </a:ext>
            </a:extLst>
          </p:cNvPr>
          <p:cNvSpPr txBox="1"/>
          <p:nvPr/>
        </p:nvSpPr>
        <p:spPr>
          <a:xfrm>
            <a:off x="8229599" y="1475468"/>
            <a:ext cx="1349829" cy="461665"/>
          </a:xfrm>
          <a:prstGeom prst="rect">
            <a:avLst/>
          </a:prstGeom>
          <a:noFill/>
        </p:spPr>
        <p:txBody>
          <a:bodyPr wrap="square" rtlCol="0">
            <a:spAutoFit/>
          </a:bodyPr>
          <a:lstStyle/>
          <a:p>
            <a:r>
              <a:rPr lang="en-IN" sz="2400" dirty="0">
                <a:solidFill>
                  <a:schemeClr val="accent1"/>
                </a:solidFill>
              </a:rPr>
              <a:t>Statistics</a:t>
            </a:r>
          </a:p>
        </p:txBody>
      </p:sp>
      <p:cxnSp>
        <p:nvCxnSpPr>
          <p:cNvPr id="25" name="Straight Arrow Connector 24">
            <a:extLst>
              <a:ext uri="{FF2B5EF4-FFF2-40B4-BE49-F238E27FC236}">
                <a16:creationId xmlns:a16="http://schemas.microsoft.com/office/drawing/2014/main" id="{A849AF4C-B9DB-49C1-8E2F-6E5C69F9B7E0}"/>
              </a:ext>
            </a:extLst>
          </p:cNvPr>
          <p:cNvCxnSpPr>
            <a:endCxn id="8" idx="2"/>
          </p:cNvCxnSpPr>
          <p:nvPr/>
        </p:nvCxnSpPr>
        <p:spPr>
          <a:xfrm flipV="1">
            <a:off x="4245429" y="2710543"/>
            <a:ext cx="1023257" cy="84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CCECE8D-657C-464C-9C4E-F3A2296FC6B6}"/>
              </a:ext>
            </a:extLst>
          </p:cNvPr>
          <p:cNvSpPr txBox="1"/>
          <p:nvPr/>
        </p:nvSpPr>
        <p:spPr>
          <a:xfrm>
            <a:off x="7789189" y="2434717"/>
            <a:ext cx="2269211" cy="830997"/>
          </a:xfrm>
          <a:prstGeom prst="rect">
            <a:avLst/>
          </a:prstGeom>
          <a:noFill/>
        </p:spPr>
        <p:txBody>
          <a:bodyPr wrap="none" rtlCol="0">
            <a:spAutoFit/>
          </a:bodyPr>
          <a:lstStyle/>
          <a:p>
            <a:r>
              <a:rPr lang="en-IN" sz="2400" dirty="0">
                <a:solidFill>
                  <a:schemeClr val="accent1"/>
                </a:solidFill>
              </a:rPr>
              <a:t>Column Range &amp;</a:t>
            </a:r>
          </a:p>
          <a:p>
            <a:r>
              <a:rPr lang="en-IN" sz="2400" dirty="0">
                <a:solidFill>
                  <a:schemeClr val="accent1"/>
                </a:solidFill>
              </a:rPr>
              <a:t>Distinct Values</a:t>
            </a:r>
          </a:p>
        </p:txBody>
      </p:sp>
      <p:sp>
        <p:nvSpPr>
          <p:cNvPr id="27" name="TextBox 26">
            <a:extLst>
              <a:ext uri="{FF2B5EF4-FFF2-40B4-BE49-F238E27FC236}">
                <a16:creationId xmlns:a16="http://schemas.microsoft.com/office/drawing/2014/main" id="{A8DE268B-6EA8-4FF3-9757-A0C8976EE89F}"/>
              </a:ext>
            </a:extLst>
          </p:cNvPr>
          <p:cNvSpPr txBox="1"/>
          <p:nvPr/>
        </p:nvSpPr>
        <p:spPr>
          <a:xfrm>
            <a:off x="4757057" y="4180114"/>
            <a:ext cx="6117772" cy="1477328"/>
          </a:xfrm>
          <a:prstGeom prst="rect">
            <a:avLst/>
          </a:prstGeom>
          <a:noFill/>
        </p:spPr>
        <p:txBody>
          <a:bodyPr wrap="square" rtlCol="0">
            <a:spAutoFit/>
          </a:bodyPr>
          <a:lstStyle/>
          <a:p>
            <a:r>
              <a:rPr lang="en-IN" b="1" dirty="0"/>
              <a:t>Statistics usage:</a:t>
            </a:r>
          </a:p>
          <a:p>
            <a:pPr marL="285750" indent="-285750">
              <a:buFont typeface="Arial" panose="020B0604020202020204" pitchFamily="34" charset="0"/>
              <a:buChar char="•"/>
            </a:pPr>
            <a:r>
              <a:rPr lang="en-IN" dirty="0"/>
              <a:t>Evaluates query’s predicates against all partition statistics</a:t>
            </a:r>
          </a:p>
          <a:p>
            <a:pPr marL="285750" indent="-285750">
              <a:buFont typeface="Arial" panose="020B0604020202020204" pitchFamily="34" charset="0"/>
              <a:buChar char="•"/>
            </a:pPr>
            <a:r>
              <a:rPr lang="en-IN" dirty="0"/>
              <a:t>Unsatisfying predicates are pruned and no tasks are launched to scan </a:t>
            </a:r>
          </a:p>
          <a:p>
            <a:endParaRPr lang="en-IN" dirty="0"/>
          </a:p>
        </p:txBody>
      </p:sp>
      <p:sp>
        <p:nvSpPr>
          <p:cNvPr id="28" name="TextBox 27">
            <a:extLst>
              <a:ext uri="{FF2B5EF4-FFF2-40B4-BE49-F238E27FC236}">
                <a16:creationId xmlns:a16="http://schemas.microsoft.com/office/drawing/2014/main" id="{A7775459-E26D-40FE-A402-5883D5C94453}"/>
              </a:ext>
            </a:extLst>
          </p:cNvPr>
          <p:cNvSpPr txBox="1"/>
          <p:nvPr/>
        </p:nvSpPr>
        <p:spPr>
          <a:xfrm>
            <a:off x="838200" y="5942568"/>
            <a:ext cx="10875541" cy="369332"/>
          </a:xfrm>
          <a:prstGeom prst="rect">
            <a:avLst/>
          </a:prstGeom>
          <a:noFill/>
        </p:spPr>
        <p:txBody>
          <a:bodyPr wrap="none" rtlCol="0">
            <a:spAutoFit/>
          </a:bodyPr>
          <a:lstStyle/>
          <a:p>
            <a:r>
              <a:rPr lang="en-IN" dirty="0"/>
              <a:t>Image Courtesy </a:t>
            </a:r>
            <a:r>
              <a:rPr lang="en-IN" dirty="0">
                <a:solidFill>
                  <a:schemeClr val="accent1"/>
                </a:solidFill>
              </a:rPr>
              <a:t>: https://fiverr-res.cloudinary.com/t_main1,q_auto,f_auto/gigs/3959996/original/piggybacking.jpg</a:t>
            </a:r>
          </a:p>
        </p:txBody>
      </p:sp>
      <p:cxnSp>
        <p:nvCxnSpPr>
          <p:cNvPr id="32" name="Straight Arrow Connector 31">
            <a:extLst>
              <a:ext uri="{FF2B5EF4-FFF2-40B4-BE49-F238E27FC236}">
                <a16:creationId xmlns:a16="http://schemas.microsoft.com/office/drawing/2014/main" id="{07ADD6DC-E517-4BC7-B17F-04A4CF681F09}"/>
              </a:ext>
            </a:extLst>
          </p:cNvPr>
          <p:cNvCxnSpPr>
            <a:stCxn id="8" idx="4"/>
            <a:endCxn id="20" idx="2"/>
          </p:cNvCxnSpPr>
          <p:nvPr/>
        </p:nvCxnSpPr>
        <p:spPr>
          <a:xfrm>
            <a:off x="6338208" y="3265714"/>
            <a:ext cx="4128406" cy="5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89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Support</a:t>
            </a:r>
          </a:p>
        </p:txBody>
      </p:sp>
      <p:sp>
        <p:nvSpPr>
          <p:cNvPr id="3" name="Content Placeholder 2"/>
          <p:cNvSpPr>
            <a:spLocks noGrp="1"/>
          </p:cNvSpPr>
          <p:nvPr>
            <p:ph idx="1"/>
          </p:nvPr>
        </p:nvSpPr>
        <p:spPr/>
        <p:txBody>
          <a:bodyPr>
            <a:normAutofit/>
          </a:bodyPr>
          <a:lstStyle/>
          <a:p>
            <a:r>
              <a:rPr lang="en-US" dirty="0"/>
              <a:t>Focused at </a:t>
            </a:r>
          </a:p>
          <a:p>
            <a:pPr lvl="2"/>
            <a:r>
              <a:rPr lang="en-US" dirty="0"/>
              <a:t>Providing the shark as a single system capable of efficient SQL query processing and support machine learning .</a:t>
            </a:r>
          </a:p>
          <a:p>
            <a:pPr lvl="2"/>
            <a:r>
              <a:rPr lang="en-US" dirty="0"/>
              <a:t>With the principle of pushing computation to data </a:t>
            </a:r>
            <a:r>
              <a:rPr lang="en-US" b="1" dirty="0"/>
              <a:t>shark </a:t>
            </a:r>
            <a:r>
              <a:rPr lang="en-US" dirty="0"/>
              <a:t>supports machine learning as First-class citizen.</a:t>
            </a:r>
          </a:p>
          <a:p>
            <a:pPr lvl="2"/>
            <a:r>
              <a:rPr lang="en-US" dirty="0"/>
              <a:t>By default this is designed to choose Shark as both </a:t>
            </a:r>
            <a:r>
              <a:rPr lang="en-US" b="1" dirty="0"/>
              <a:t>EXECUTION ENGINE</a:t>
            </a:r>
            <a:r>
              <a:rPr lang="en-US" dirty="0"/>
              <a:t> and </a:t>
            </a:r>
            <a:r>
              <a:rPr lang="en-US" b="1" dirty="0"/>
              <a:t>RDD</a:t>
            </a:r>
            <a:r>
              <a:rPr lang="en-US" dirty="0"/>
              <a:t> as main data structure for the operators.</a:t>
            </a:r>
          </a:p>
          <a:p>
            <a:pPr lvl="2"/>
            <a:r>
              <a:rPr lang="en-US" dirty="0"/>
              <a:t>Using SQL and certain UDF’s and driver programs written in other language it is possible to express certain machine learning algorithms in SQL and avoid moving data out of the database.</a:t>
            </a:r>
          </a:p>
          <a:p>
            <a:pPr lvl="2"/>
            <a:endParaRPr lang="en-US" dirty="0"/>
          </a:p>
        </p:txBody>
      </p:sp>
    </p:spTree>
    <p:extLst>
      <p:ext uri="{BB962C8B-B14F-4D97-AF65-F5344CB8AC3E}">
        <p14:creationId xmlns:p14="http://schemas.microsoft.com/office/powerpoint/2010/main" val="293039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The systems become obscure and difficult to maintain; in addition, they may sacrifice performance by performing expensive parallel numerical computations on traditional database engines that were not designed for such workloads.</a:t>
            </a:r>
          </a:p>
          <a:p>
            <a:r>
              <a:rPr lang="en-US" dirty="0"/>
              <a:t>Contrast this with the approach taken by Shark, which offers in-database analytics that push computation to data, but does so using a runtime that is optimized for such workloads and a programming model that is designed to express machine learning algorithms.</a:t>
            </a:r>
          </a:p>
          <a:p>
            <a:endParaRPr lang="en-US" dirty="0"/>
          </a:p>
        </p:txBody>
      </p:sp>
    </p:spTree>
    <p:extLst>
      <p:ext uri="{BB962C8B-B14F-4D97-AF65-F5344CB8AC3E}">
        <p14:creationId xmlns:p14="http://schemas.microsoft.com/office/powerpoint/2010/main" val="17345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50989"/>
          </a:xfrm>
        </p:spPr>
        <p:txBody>
          <a:bodyPr>
            <a:noAutofit/>
          </a:bodyPr>
          <a:lstStyle/>
          <a:p>
            <a:pPr algn="l"/>
            <a:r>
              <a:rPr lang="en-US" sz="4400" dirty="0"/>
              <a:t>Language Integration</a:t>
            </a:r>
          </a:p>
        </p:txBody>
      </p:sp>
      <p:sp>
        <p:nvSpPr>
          <p:cNvPr id="3" name="Subtitle 2"/>
          <p:cNvSpPr>
            <a:spLocks noGrp="1"/>
          </p:cNvSpPr>
          <p:nvPr>
            <p:ph type="subTitle" idx="1"/>
          </p:nvPr>
        </p:nvSpPr>
        <p:spPr>
          <a:xfrm>
            <a:off x="1524000" y="1929384"/>
            <a:ext cx="9144000" cy="3328416"/>
          </a:xfrm>
        </p:spPr>
        <p:txBody>
          <a:bodyPr/>
          <a:lstStyle/>
          <a:p>
            <a:pPr marL="285750" indent="-285750" algn="l">
              <a:buFont typeface="Wingdings" panose="05000000000000000000" pitchFamily="2" charset="2"/>
              <a:buChar char="ü"/>
            </a:pPr>
            <a:r>
              <a:rPr lang="en-US" sz="1600" dirty="0"/>
              <a:t>In addition to executing a SQL query and returning its results, Shark also allows queries to return the RDD representing the query plan. Callers to Shark can then invoke distributed computation over the query result using the returned RDD</a:t>
            </a:r>
          </a:p>
          <a:p>
            <a:pPr marL="285750" indent="-285750" algn="l">
              <a:buFont typeface="Wingdings" panose="05000000000000000000" pitchFamily="2" charset="2"/>
              <a:buChar char="ü"/>
            </a:pPr>
            <a:r>
              <a:rPr lang="en-US" sz="1600" dirty="0"/>
              <a:t>For </a:t>
            </a:r>
            <a:r>
              <a:rPr lang="en-US" sz="1600" dirty="0" err="1"/>
              <a:t>Eg</a:t>
            </a:r>
            <a:r>
              <a:rPr lang="en-US" sz="1600" dirty="0"/>
              <a:t>:			</a:t>
            </a:r>
          </a:p>
          <a:p>
            <a:pPr algn="l"/>
            <a:r>
              <a:rPr lang="en-US" dirty="0"/>
              <a:t>		</a:t>
            </a:r>
          </a:p>
        </p:txBody>
      </p:sp>
      <p:pic>
        <p:nvPicPr>
          <p:cNvPr id="5" name="Picture 4"/>
          <p:cNvPicPr>
            <a:picLocks noChangeAspect="1"/>
          </p:cNvPicPr>
          <p:nvPr/>
        </p:nvPicPr>
        <p:blipFill>
          <a:blip r:embed="rId2"/>
          <a:stretch>
            <a:fillRect/>
          </a:stretch>
        </p:blipFill>
        <p:spPr>
          <a:xfrm>
            <a:off x="3814762" y="2847975"/>
            <a:ext cx="5419725" cy="3181350"/>
          </a:xfrm>
          <a:prstGeom prst="rect">
            <a:avLst/>
          </a:prstGeom>
        </p:spPr>
      </p:pic>
    </p:spTree>
    <p:extLst>
      <p:ext uri="{BB962C8B-B14F-4D97-AF65-F5344CB8AC3E}">
        <p14:creationId xmlns:p14="http://schemas.microsoft.com/office/powerpoint/2010/main" val="2613010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The user can conveniently mix the best parts of both SQL and MapReduce-style programming.</a:t>
            </a:r>
          </a:p>
          <a:p>
            <a:r>
              <a:rPr lang="en-US" dirty="0"/>
              <a:t>Shark provides native support for Scala, Java and Python.</a:t>
            </a:r>
          </a:p>
          <a:p>
            <a:r>
              <a:rPr lang="en-US" dirty="0"/>
              <a:t>The Scala shell is modified to enable interactive execution of both SQL and distributed machine learning algorithms.</a:t>
            </a:r>
          </a:p>
          <a:p>
            <a:r>
              <a:rPr lang="en-US" dirty="0"/>
              <a:t>Shark is built on top of the JVM, it would be relatively straightforward to support other JVM languages, such as Clojure or </a:t>
            </a:r>
            <a:r>
              <a:rPr lang="en-US" dirty="0" err="1"/>
              <a:t>Jruby</a:t>
            </a:r>
            <a:endParaRPr lang="en-US" dirty="0"/>
          </a:p>
          <a:p>
            <a:pPr marL="0" indent="0">
              <a:buNone/>
            </a:pPr>
            <a:endParaRPr lang="en-US" dirty="0"/>
          </a:p>
        </p:txBody>
      </p:sp>
    </p:spTree>
    <p:extLst>
      <p:ext uri="{BB962C8B-B14F-4D97-AF65-F5344CB8AC3E}">
        <p14:creationId xmlns:p14="http://schemas.microsoft.com/office/powerpoint/2010/main" val="82467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BE6A-9E82-43E0-BC09-6E8852D59B9C}"/>
              </a:ext>
            </a:extLst>
          </p:cNvPr>
          <p:cNvSpPr>
            <a:spLocks noGrp="1"/>
          </p:cNvSpPr>
          <p:nvPr>
            <p:ph type="title"/>
          </p:nvPr>
        </p:nvSpPr>
        <p:spPr/>
        <p:txBody>
          <a:bodyPr/>
          <a:lstStyle/>
          <a:p>
            <a:r>
              <a:rPr lang="en-IN" dirty="0"/>
              <a:t>Machine learning algorithms</a:t>
            </a:r>
          </a:p>
        </p:txBody>
      </p:sp>
      <p:sp>
        <p:nvSpPr>
          <p:cNvPr id="3" name="Content Placeholder 2">
            <a:extLst>
              <a:ext uri="{FF2B5EF4-FFF2-40B4-BE49-F238E27FC236}">
                <a16:creationId xmlns:a16="http://schemas.microsoft.com/office/drawing/2014/main" id="{6C501C15-7B74-42DC-A53E-61C2970038E2}"/>
              </a:ext>
            </a:extLst>
          </p:cNvPr>
          <p:cNvSpPr>
            <a:spLocks noGrp="1"/>
          </p:cNvSpPr>
          <p:nvPr>
            <p:ph idx="1"/>
          </p:nvPr>
        </p:nvSpPr>
        <p:spPr/>
        <p:txBody>
          <a:bodyPr/>
          <a:lstStyle/>
          <a:p>
            <a:r>
              <a:rPr lang="en-IN" dirty="0"/>
              <a:t>Linear Regression</a:t>
            </a:r>
          </a:p>
          <a:p>
            <a:r>
              <a:rPr lang="en-IN" dirty="0"/>
              <a:t>Logistic Regression</a:t>
            </a:r>
          </a:p>
          <a:p>
            <a:r>
              <a:rPr lang="en-IN" dirty="0"/>
              <a:t>K-mean Clustering</a:t>
            </a:r>
          </a:p>
        </p:txBody>
      </p:sp>
    </p:spTree>
    <p:extLst>
      <p:ext uri="{BB962C8B-B14F-4D97-AF65-F5344CB8AC3E}">
        <p14:creationId xmlns:p14="http://schemas.microsoft.com/office/powerpoint/2010/main" val="349049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37E-EB43-452B-9CAF-E810FF0DAEB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7A33E94-522B-49B5-B0FB-2A2344A4E77B}"/>
              </a:ext>
            </a:extLst>
          </p:cNvPr>
          <p:cNvSpPr>
            <a:spLocks noGrp="1"/>
          </p:cNvSpPr>
          <p:nvPr>
            <p:ph idx="1"/>
          </p:nvPr>
        </p:nvSpPr>
        <p:spPr>
          <a:xfrm>
            <a:off x="1103312" y="2052918"/>
            <a:ext cx="10717627" cy="4195481"/>
          </a:xfrm>
        </p:spPr>
        <p:txBody>
          <a:bodyPr>
            <a:normAutofit/>
          </a:bodyPr>
          <a:lstStyle/>
          <a:p>
            <a:r>
              <a:rPr lang="en-US" dirty="0"/>
              <a:t>Shark is a new data analysis system that marries query processing with complex analytics on large clusters.</a:t>
            </a:r>
          </a:p>
          <a:p>
            <a:r>
              <a:rPr lang="en-US" dirty="0"/>
              <a:t>It leverages a novel distributed memory abstraction to provide a unified engine that can run SQL queries and sophisticated analytics functions at scale, and efficiently recovers from failures mid-query. This allows Shark to run SQL queries up to 100 times faster than Apache Hive, and machine learning programs more than 100 times faster than Hadoop.</a:t>
            </a:r>
          </a:p>
          <a:p>
            <a:r>
              <a:rPr lang="en-US" dirty="0"/>
              <a:t>Shark shows that it is possible to achieve these speedups while retaining a MapReduce like execution engine, and the fine-grained fault tolerance properties.</a:t>
            </a:r>
          </a:p>
        </p:txBody>
      </p:sp>
    </p:spTree>
    <p:extLst>
      <p:ext uri="{BB962C8B-B14F-4D97-AF65-F5344CB8AC3E}">
        <p14:creationId xmlns:p14="http://schemas.microsoft.com/office/powerpoint/2010/main" val="98265420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A0D7-B1A0-41EF-9131-357AB2A9BE50}"/>
              </a:ext>
            </a:extLst>
          </p:cNvPr>
          <p:cNvSpPr>
            <a:spLocks noGrp="1"/>
          </p:cNvSpPr>
          <p:nvPr>
            <p:ph type="title"/>
          </p:nvPr>
        </p:nvSpPr>
        <p:spPr/>
        <p:txBody>
          <a:bodyPr/>
          <a:lstStyle/>
          <a:p>
            <a:r>
              <a:rPr lang="en-IN" dirty="0"/>
              <a:t>Execution Engine Integration	</a:t>
            </a:r>
          </a:p>
        </p:txBody>
      </p:sp>
      <p:sp>
        <p:nvSpPr>
          <p:cNvPr id="3" name="Content Placeholder 2">
            <a:extLst>
              <a:ext uri="{FF2B5EF4-FFF2-40B4-BE49-F238E27FC236}">
                <a16:creationId xmlns:a16="http://schemas.microsoft.com/office/drawing/2014/main" id="{84B35325-4B84-4873-A7F6-D79D5F722C84}"/>
              </a:ext>
            </a:extLst>
          </p:cNvPr>
          <p:cNvSpPr>
            <a:spLocks noGrp="1"/>
          </p:cNvSpPr>
          <p:nvPr>
            <p:ph idx="1"/>
          </p:nvPr>
        </p:nvSpPr>
        <p:spPr/>
        <p:txBody>
          <a:bodyPr>
            <a:normAutofit/>
          </a:bodyPr>
          <a:lstStyle/>
          <a:p>
            <a:r>
              <a:rPr lang="en-US" dirty="0"/>
              <a:t>In addition to language integration, another key benefit of using RDDs as the data structure for operators is the execution engine integration.</a:t>
            </a:r>
          </a:p>
          <a:p>
            <a:r>
              <a:rPr lang="en-US" dirty="0"/>
              <a:t>This common abstraction allows machine learning computations and SQL queries to share workers and cached data without the overhead of data movement coz SQL query processing is implemented using RDD’s lineage is kept for whole pipeline which enables end-to-to end fault tolerance for work flow.</a:t>
            </a:r>
          </a:p>
          <a:p>
            <a:r>
              <a:rPr lang="en-US" dirty="0"/>
              <a:t>If failures occur during the machine learning stage, partitions on faulty nodes will automatically be recomputed based on their lineage.</a:t>
            </a:r>
            <a:endParaRPr lang="en-IN" dirty="0"/>
          </a:p>
        </p:txBody>
      </p:sp>
    </p:spTree>
    <p:extLst>
      <p:ext uri="{BB962C8B-B14F-4D97-AF65-F5344CB8AC3E}">
        <p14:creationId xmlns:p14="http://schemas.microsoft.com/office/powerpoint/2010/main" val="2326975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96045" y="1669219"/>
            <a:ext cx="5775234" cy="353104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317239" y="5671820"/>
            <a:ext cx="1447800" cy="391160"/>
          </a:xfrm>
          <a:prstGeom prst="rect">
            <a:avLst/>
          </a:prstGeom>
        </p:spPr>
        <p:txBody>
          <a:bodyPr vert="horz" wrap="square" lIns="0" tIns="12700" rIns="0" bIns="0" rtlCol="0">
            <a:spAutoFit/>
          </a:bodyPr>
          <a:lstStyle/>
          <a:p>
            <a:pPr marL="12700">
              <a:spcBef>
                <a:spcPts val="100"/>
              </a:spcBef>
            </a:pPr>
            <a:r>
              <a:rPr sz="2400" spc="-200" dirty="0">
                <a:latin typeface="Arial"/>
                <a:cs typeface="Arial"/>
              </a:rPr>
              <a:t>MapReduce</a:t>
            </a:r>
            <a:endParaRPr sz="2400">
              <a:latin typeface="Arial"/>
              <a:cs typeface="Arial"/>
            </a:endParaRPr>
          </a:p>
        </p:txBody>
      </p:sp>
      <p:sp>
        <p:nvSpPr>
          <p:cNvPr id="4" name="object 4"/>
          <p:cNvSpPr txBox="1"/>
          <p:nvPr/>
        </p:nvSpPr>
        <p:spPr>
          <a:xfrm>
            <a:off x="7698740" y="5690016"/>
            <a:ext cx="901700" cy="391160"/>
          </a:xfrm>
          <a:prstGeom prst="rect">
            <a:avLst/>
          </a:prstGeom>
        </p:spPr>
        <p:txBody>
          <a:bodyPr vert="horz" wrap="square" lIns="0" tIns="12700" rIns="0" bIns="0" rtlCol="0">
            <a:spAutoFit/>
          </a:bodyPr>
          <a:lstStyle/>
          <a:p>
            <a:pPr marL="12700">
              <a:spcBef>
                <a:spcPts val="100"/>
              </a:spcBef>
            </a:pPr>
            <a:r>
              <a:rPr sz="2400" spc="35" dirty="0">
                <a:latin typeface="Arial"/>
                <a:cs typeface="Arial"/>
              </a:rPr>
              <a:t>D</a:t>
            </a:r>
            <a:r>
              <a:rPr sz="2400" spc="-330" dirty="0">
                <a:latin typeface="Arial"/>
                <a:cs typeface="Arial"/>
              </a:rPr>
              <a:t>B</a:t>
            </a:r>
            <a:r>
              <a:rPr sz="2400" spc="-130" dirty="0">
                <a:latin typeface="Arial"/>
                <a:cs typeface="Arial"/>
              </a:rPr>
              <a:t>M</a:t>
            </a:r>
            <a:r>
              <a:rPr sz="2400" spc="-480" dirty="0">
                <a:latin typeface="Arial"/>
                <a:cs typeface="Arial"/>
              </a:rPr>
              <a:t>S</a:t>
            </a:r>
            <a:r>
              <a:rPr sz="2400" spc="-355" dirty="0">
                <a:latin typeface="Arial"/>
                <a:cs typeface="Arial"/>
              </a:rPr>
              <a:t>s</a:t>
            </a:r>
            <a:endParaRPr sz="2400">
              <a:latin typeface="Arial"/>
              <a:cs typeface="Arial"/>
            </a:endParaRPr>
          </a:p>
        </p:txBody>
      </p:sp>
      <p:sp>
        <p:nvSpPr>
          <p:cNvPr id="5" name="object 5"/>
          <p:cNvSpPr txBox="1"/>
          <p:nvPr/>
        </p:nvSpPr>
        <p:spPr>
          <a:xfrm>
            <a:off x="5869940" y="5698252"/>
            <a:ext cx="692150" cy="391160"/>
          </a:xfrm>
          <a:prstGeom prst="rect">
            <a:avLst/>
          </a:prstGeom>
        </p:spPr>
        <p:txBody>
          <a:bodyPr vert="horz" wrap="square" lIns="0" tIns="12700" rIns="0" bIns="0" rtlCol="0">
            <a:spAutoFit/>
          </a:bodyPr>
          <a:lstStyle/>
          <a:p>
            <a:pPr marL="12700">
              <a:spcBef>
                <a:spcPts val="100"/>
              </a:spcBef>
            </a:pPr>
            <a:r>
              <a:rPr sz="2400" spc="-270" dirty="0">
                <a:latin typeface="Arial"/>
                <a:cs typeface="Arial"/>
              </a:rPr>
              <a:t>Sha</a:t>
            </a:r>
            <a:r>
              <a:rPr sz="2400" spc="-55" dirty="0">
                <a:latin typeface="Arial"/>
                <a:cs typeface="Arial"/>
              </a:rPr>
              <a:t>r</a:t>
            </a:r>
            <a:r>
              <a:rPr sz="2400" spc="-180" dirty="0">
                <a:latin typeface="Arial"/>
                <a:cs typeface="Arial"/>
              </a:rPr>
              <a:t>k</a:t>
            </a:r>
            <a:endParaRPr sz="2400">
              <a:latin typeface="Arial"/>
              <a:cs typeface="Arial"/>
            </a:endParaRPr>
          </a:p>
        </p:txBody>
      </p:sp>
    </p:spTree>
    <p:extLst>
      <p:ext uri="{BB962C8B-B14F-4D97-AF65-F5344CB8AC3E}">
        <p14:creationId xmlns:p14="http://schemas.microsoft.com/office/powerpoint/2010/main" val="99085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5D7-BF3E-4C05-B59B-88FF2E070249}"/>
              </a:ext>
            </a:extLst>
          </p:cNvPr>
          <p:cNvSpPr>
            <a:spLocks noGrp="1"/>
          </p:cNvSpPr>
          <p:nvPr>
            <p:ph type="title"/>
          </p:nvPr>
        </p:nvSpPr>
        <p:spPr>
          <a:xfrm>
            <a:off x="1030425" y="2652579"/>
            <a:ext cx="9404723" cy="1400530"/>
          </a:xfrm>
        </p:spPr>
        <p:txBody>
          <a:bodyPr/>
          <a:lstStyle/>
          <a:p>
            <a:pPr algn="ctr"/>
            <a:r>
              <a:rPr lang="en-IN" dirty="0"/>
              <a:t>Thank You</a:t>
            </a:r>
          </a:p>
        </p:txBody>
      </p:sp>
    </p:spTree>
    <p:extLst>
      <p:ext uri="{BB962C8B-B14F-4D97-AF65-F5344CB8AC3E}">
        <p14:creationId xmlns:p14="http://schemas.microsoft.com/office/powerpoint/2010/main" val="65883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5322" y="775856"/>
            <a:ext cx="3959824" cy="782265"/>
          </a:xfrm>
          <a:prstGeom prst="rect">
            <a:avLst/>
          </a:prstGeom>
        </p:spPr>
        <p:txBody>
          <a:bodyPr vert="horz" wrap="square" lIns="0" tIns="12700" rIns="0" bIns="0" rtlCol="0" anchor="t">
            <a:spAutoFit/>
          </a:bodyPr>
          <a:lstStyle/>
          <a:p>
            <a:pPr marL="12700">
              <a:spcBef>
                <a:spcPts val="100"/>
              </a:spcBef>
            </a:pPr>
            <a:r>
              <a:rPr lang="en-IN" sz="5000" spc="-229" dirty="0"/>
              <a:t>Challenge</a:t>
            </a:r>
            <a:r>
              <a:rPr sz="5000" spc="-560" dirty="0"/>
              <a:t>s</a:t>
            </a:r>
            <a:endParaRPr sz="5000" dirty="0"/>
          </a:p>
        </p:txBody>
      </p:sp>
      <p:sp>
        <p:nvSpPr>
          <p:cNvPr id="3" name="object 3"/>
          <p:cNvSpPr txBox="1"/>
          <p:nvPr/>
        </p:nvSpPr>
        <p:spPr>
          <a:xfrm>
            <a:off x="1983741" y="1984057"/>
            <a:ext cx="6195695" cy="4180632"/>
          </a:xfrm>
          <a:prstGeom prst="rect">
            <a:avLst/>
          </a:prstGeom>
        </p:spPr>
        <p:txBody>
          <a:bodyPr vert="horz" wrap="square" lIns="0" tIns="12700" rIns="0" bIns="0" rtlCol="0">
            <a:spAutoFit/>
          </a:bodyPr>
          <a:lstStyle/>
          <a:p>
            <a:pPr marL="12700">
              <a:lnSpc>
                <a:spcPts val="3820"/>
              </a:lnSpc>
              <a:spcBef>
                <a:spcPts val="100"/>
              </a:spcBef>
            </a:pPr>
            <a:r>
              <a:rPr sz="3200" spc="-175" dirty="0">
                <a:latin typeface="Arial"/>
                <a:cs typeface="Arial"/>
              </a:rPr>
              <a:t>Data </a:t>
            </a:r>
            <a:r>
              <a:rPr sz="3200" spc="-305" dirty="0">
                <a:latin typeface="Arial"/>
                <a:cs typeface="Arial"/>
              </a:rPr>
              <a:t>size</a:t>
            </a:r>
            <a:r>
              <a:rPr sz="3200" spc="165" dirty="0">
                <a:latin typeface="Arial"/>
                <a:cs typeface="Arial"/>
              </a:rPr>
              <a:t> </a:t>
            </a:r>
            <a:r>
              <a:rPr sz="3200" spc="-185" dirty="0">
                <a:latin typeface="Arial"/>
                <a:cs typeface="Arial"/>
              </a:rPr>
              <a:t>growing</a:t>
            </a:r>
            <a:endParaRPr sz="3200" dirty="0">
              <a:latin typeface="Arial"/>
              <a:cs typeface="Arial"/>
            </a:endParaRPr>
          </a:p>
          <a:p>
            <a:pPr marL="469900" marR="677545" indent="-228600">
              <a:lnSpc>
                <a:spcPts val="3200"/>
              </a:lnSpc>
              <a:spcBef>
                <a:spcPts val="120"/>
              </a:spcBef>
            </a:pPr>
            <a:r>
              <a:rPr sz="2700" spc="-5" dirty="0">
                <a:latin typeface="Trebuchet MS"/>
                <a:cs typeface="Trebuchet MS"/>
              </a:rPr>
              <a:t>» </a:t>
            </a:r>
            <a:r>
              <a:rPr sz="2700" spc="-235" dirty="0">
                <a:latin typeface="Arial"/>
                <a:cs typeface="Arial"/>
              </a:rPr>
              <a:t>Processing </a:t>
            </a:r>
            <a:r>
              <a:rPr sz="2700" spc="-310" dirty="0">
                <a:latin typeface="Arial"/>
                <a:cs typeface="Arial"/>
              </a:rPr>
              <a:t>has </a:t>
            </a:r>
            <a:r>
              <a:rPr sz="2700" spc="10" dirty="0">
                <a:latin typeface="Arial"/>
                <a:cs typeface="Arial"/>
              </a:rPr>
              <a:t>to </a:t>
            </a:r>
            <a:r>
              <a:rPr sz="2700" spc="-254" dirty="0">
                <a:latin typeface="Arial"/>
                <a:cs typeface="Arial"/>
              </a:rPr>
              <a:t>scale </a:t>
            </a:r>
            <a:r>
              <a:rPr sz="2700" spc="-55" dirty="0">
                <a:latin typeface="Arial"/>
                <a:cs typeface="Arial"/>
              </a:rPr>
              <a:t>out </a:t>
            </a:r>
            <a:r>
              <a:rPr sz="2700" spc="-140" dirty="0">
                <a:latin typeface="Arial"/>
                <a:cs typeface="Arial"/>
              </a:rPr>
              <a:t>over </a:t>
            </a:r>
            <a:r>
              <a:rPr sz="2700" spc="-190" dirty="0">
                <a:latin typeface="Arial"/>
                <a:cs typeface="Arial"/>
              </a:rPr>
              <a:t>large  </a:t>
            </a:r>
            <a:r>
              <a:rPr sz="2700" spc="-170" dirty="0">
                <a:latin typeface="Arial"/>
                <a:cs typeface="Arial"/>
              </a:rPr>
              <a:t>clusters</a:t>
            </a:r>
            <a:endParaRPr sz="2700" dirty="0">
              <a:latin typeface="Arial"/>
              <a:cs typeface="Arial"/>
            </a:endParaRPr>
          </a:p>
          <a:p>
            <a:pPr marL="241300">
              <a:lnSpc>
                <a:spcPts val="3200"/>
              </a:lnSpc>
            </a:pPr>
            <a:r>
              <a:rPr sz="2700" spc="-5" dirty="0">
                <a:latin typeface="Trebuchet MS"/>
                <a:cs typeface="Trebuchet MS"/>
              </a:rPr>
              <a:t>» </a:t>
            </a:r>
            <a:r>
              <a:rPr sz="2700" spc="-240" dirty="0">
                <a:latin typeface="Arial"/>
                <a:cs typeface="Arial"/>
              </a:rPr>
              <a:t>Faults </a:t>
            </a:r>
            <a:r>
              <a:rPr sz="2700" spc="-220" dirty="0">
                <a:latin typeface="Arial"/>
                <a:cs typeface="Arial"/>
              </a:rPr>
              <a:t>and </a:t>
            </a:r>
            <a:r>
              <a:rPr sz="2700" spc="-195" dirty="0">
                <a:latin typeface="Arial"/>
                <a:cs typeface="Arial"/>
              </a:rPr>
              <a:t>stragglers </a:t>
            </a:r>
            <a:r>
              <a:rPr sz="2700" spc="-150" dirty="0">
                <a:latin typeface="Arial"/>
                <a:cs typeface="Arial"/>
              </a:rPr>
              <a:t>complicate </a:t>
            </a:r>
            <a:r>
              <a:rPr sz="2700" spc="-165" dirty="0">
                <a:latin typeface="Arial"/>
                <a:cs typeface="Arial"/>
              </a:rPr>
              <a:t>DB</a:t>
            </a:r>
            <a:r>
              <a:rPr sz="2700" spc="-125" dirty="0">
                <a:latin typeface="Arial"/>
                <a:cs typeface="Arial"/>
              </a:rPr>
              <a:t> </a:t>
            </a:r>
            <a:r>
              <a:rPr sz="2700" spc="-229" dirty="0">
                <a:latin typeface="Arial"/>
                <a:cs typeface="Arial"/>
              </a:rPr>
              <a:t>design</a:t>
            </a:r>
            <a:endParaRPr sz="2700" dirty="0">
              <a:latin typeface="Arial"/>
              <a:cs typeface="Arial"/>
            </a:endParaRPr>
          </a:p>
          <a:p>
            <a:pPr>
              <a:spcBef>
                <a:spcPts val="25"/>
              </a:spcBef>
            </a:pPr>
            <a:endParaRPr sz="4550" dirty="0">
              <a:latin typeface="Times New Roman"/>
              <a:cs typeface="Times New Roman"/>
            </a:endParaRPr>
          </a:p>
          <a:p>
            <a:pPr marL="12700">
              <a:lnSpc>
                <a:spcPts val="3820"/>
              </a:lnSpc>
            </a:pPr>
            <a:r>
              <a:rPr sz="3200" spc="-130" dirty="0">
                <a:latin typeface="Arial"/>
                <a:cs typeface="Arial"/>
              </a:rPr>
              <a:t>Complexity </a:t>
            </a:r>
            <a:r>
              <a:rPr sz="3200" spc="-85" dirty="0">
                <a:latin typeface="Arial"/>
                <a:cs typeface="Arial"/>
              </a:rPr>
              <a:t>of </a:t>
            </a:r>
            <a:r>
              <a:rPr sz="3200" spc="-315" dirty="0">
                <a:latin typeface="Arial"/>
                <a:cs typeface="Arial"/>
              </a:rPr>
              <a:t>analysis</a:t>
            </a:r>
            <a:r>
              <a:rPr sz="3200" spc="215" dirty="0">
                <a:latin typeface="Arial"/>
                <a:cs typeface="Arial"/>
              </a:rPr>
              <a:t> </a:t>
            </a:r>
            <a:r>
              <a:rPr sz="3200" spc="-250" dirty="0">
                <a:latin typeface="Arial"/>
                <a:cs typeface="Arial"/>
              </a:rPr>
              <a:t>increasing</a:t>
            </a:r>
            <a:endParaRPr sz="3200" dirty="0">
              <a:latin typeface="Arial"/>
              <a:cs typeface="Arial"/>
            </a:endParaRPr>
          </a:p>
          <a:p>
            <a:pPr marL="241300">
              <a:lnSpc>
                <a:spcPts val="3200"/>
              </a:lnSpc>
            </a:pPr>
            <a:r>
              <a:rPr sz="2700" spc="-5" dirty="0">
                <a:latin typeface="Trebuchet MS"/>
                <a:cs typeface="Trebuchet MS"/>
              </a:rPr>
              <a:t>» </a:t>
            </a:r>
            <a:r>
              <a:rPr sz="2700" spc="-265" dirty="0">
                <a:latin typeface="Arial"/>
                <a:cs typeface="Arial"/>
              </a:rPr>
              <a:t>Massive </a:t>
            </a:r>
            <a:r>
              <a:rPr sz="2700" spc="-275" dirty="0">
                <a:latin typeface="Arial"/>
                <a:cs typeface="Arial"/>
              </a:rPr>
              <a:t>ETL </a:t>
            </a:r>
            <a:r>
              <a:rPr sz="2700" spc="-105" dirty="0">
                <a:latin typeface="Arial"/>
                <a:cs typeface="Arial"/>
              </a:rPr>
              <a:t>(web</a:t>
            </a:r>
            <a:r>
              <a:rPr sz="2700" spc="90" dirty="0">
                <a:latin typeface="Arial"/>
                <a:cs typeface="Arial"/>
              </a:rPr>
              <a:t> </a:t>
            </a:r>
            <a:r>
              <a:rPr sz="2700" spc="-145" dirty="0">
                <a:latin typeface="Arial"/>
                <a:cs typeface="Arial"/>
              </a:rPr>
              <a:t>crawling)</a:t>
            </a:r>
            <a:endParaRPr sz="2700" dirty="0">
              <a:latin typeface="Arial"/>
              <a:cs typeface="Arial"/>
            </a:endParaRPr>
          </a:p>
          <a:p>
            <a:pPr marL="241300">
              <a:lnSpc>
                <a:spcPts val="3220"/>
              </a:lnSpc>
            </a:pPr>
            <a:r>
              <a:rPr sz="2700" spc="-5" dirty="0">
                <a:latin typeface="Trebuchet MS"/>
                <a:cs typeface="Trebuchet MS"/>
              </a:rPr>
              <a:t>» </a:t>
            </a:r>
            <a:r>
              <a:rPr sz="2700" spc="-200" dirty="0">
                <a:latin typeface="Arial"/>
                <a:cs typeface="Arial"/>
              </a:rPr>
              <a:t>Machine </a:t>
            </a:r>
            <a:r>
              <a:rPr sz="2700" spc="-190" dirty="0">
                <a:latin typeface="Arial"/>
                <a:cs typeface="Arial"/>
              </a:rPr>
              <a:t>learning, graph</a:t>
            </a:r>
            <a:r>
              <a:rPr sz="2700" spc="-260" dirty="0">
                <a:latin typeface="Arial"/>
                <a:cs typeface="Arial"/>
              </a:rPr>
              <a:t> </a:t>
            </a:r>
            <a:r>
              <a:rPr sz="2700" spc="-204" dirty="0">
                <a:latin typeface="Arial"/>
                <a:cs typeface="Arial"/>
              </a:rPr>
              <a:t>processing</a:t>
            </a:r>
            <a:endParaRPr sz="2700" dirty="0">
              <a:latin typeface="Arial"/>
              <a:cs typeface="Arial"/>
            </a:endParaRPr>
          </a:p>
          <a:p>
            <a:pPr marL="241300">
              <a:spcBef>
                <a:spcPts val="60"/>
              </a:spcBef>
            </a:pPr>
            <a:r>
              <a:rPr sz="2700" spc="-5" dirty="0">
                <a:latin typeface="Trebuchet MS"/>
                <a:cs typeface="Trebuchet MS"/>
              </a:rPr>
              <a:t>» </a:t>
            </a:r>
            <a:r>
              <a:rPr sz="2700" spc="-265" dirty="0">
                <a:latin typeface="Arial"/>
                <a:cs typeface="Arial"/>
              </a:rPr>
              <a:t>Leads </a:t>
            </a:r>
            <a:r>
              <a:rPr sz="2700" spc="10" dirty="0">
                <a:latin typeface="Arial"/>
                <a:cs typeface="Arial"/>
              </a:rPr>
              <a:t>to </a:t>
            </a:r>
            <a:r>
              <a:rPr sz="2700" spc="-165" dirty="0">
                <a:latin typeface="Arial"/>
                <a:cs typeface="Arial"/>
              </a:rPr>
              <a:t>long </a:t>
            </a:r>
            <a:r>
              <a:rPr sz="2700" spc="-155" dirty="0">
                <a:latin typeface="Arial"/>
                <a:cs typeface="Arial"/>
              </a:rPr>
              <a:t>running</a:t>
            </a:r>
            <a:r>
              <a:rPr sz="2700" spc="-505" dirty="0">
                <a:latin typeface="Arial"/>
                <a:cs typeface="Arial"/>
              </a:rPr>
              <a:t> </a:t>
            </a:r>
            <a:r>
              <a:rPr sz="2700" spc="-165" dirty="0">
                <a:latin typeface="Arial"/>
                <a:cs typeface="Arial"/>
              </a:rPr>
              <a:t>jobs</a:t>
            </a:r>
            <a:endParaRPr sz="2700" dirty="0">
              <a:latin typeface="Arial"/>
              <a:cs typeface="Arial"/>
            </a:endParaRPr>
          </a:p>
        </p:txBody>
      </p:sp>
      <p:sp>
        <p:nvSpPr>
          <p:cNvPr id="4" name="object 4"/>
          <p:cNvSpPr/>
          <p:nvPr/>
        </p:nvSpPr>
        <p:spPr>
          <a:xfrm>
            <a:off x="9653064" y="1166988"/>
            <a:ext cx="1958047" cy="2578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02392" y="4074373"/>
            <a:ext cx="3206611" cy="224831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412647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8469" y="394855"/>
            <a:ext cx="8918714" cy="1551707"/>
          </a:xfrm>
          <a:prstGeom prst="rect">
            <a:avLst/>
          </a:prstGeom>
        </p:spPr>
        <p:txBody>
          <a:bodyPr vert="horz" wrap="square" lIns="0" tIns="12700" rIns="0" bIns="0" rtlCol="0" anchor="t">
            <a:spAutoFit/>
          </a:bodyPr>
          <a:lstStyle/>
          <a:p>
            <a:pPr marL="939165" marR="5080" indent="-927100">
              <a:spcBef>
                <a:spcPts val="100"/>
              </a:spcBef>
            </a:pPr>
            <a:r>
              <a:rPr sz="5000" spc="-265" dirty="0"/>
              <a:t>What’s </a:t>
            </a:r>
            <a:r>
              <a:rPr sz="5000" spc="-260" dirty="0"/>
              <a:t>good </a:t>
            </a:r>
            <a:r>
              <a:rPr sz="5000" spc="-235" dirty="0"/>
              <a:t>about  </a:t>
            </a:r>
            <a:r>
              <a:rPr lang="en-IN" sz="5000" spc="-505" dirty="0"/>
              <a:t>Map- reduce</a:t>
            </a:r>
            <a:r>
              <a:rPr sz="5000" spc="-505" dirty="0"/>
              <a:t>?</a:t>
            </a:r>
            <a:endParaRPr sz="5000" dirty="0"/>
          </a:p>
        </p:txBody>
      </p:sp>
      <p:sp>
        <p:nvSpPr>
          <p:cNvPr id="3" name="object 3"/>
          <p:cNvSpPr txBox="1"/>
          <p:nvPr/>
        </p:nvSpPr>
        <p:spPr>
          <a:xfrm>
            <a:off x="1861158" y="2487640"/>
            <a:ext cx="9283920" cy="3741281"/>
          </a:xfrm>
          <a:prstGeom prst="rect">
            <a:avLst/>
          </a:prstGeom>
        </p:spPr>
        <p:txBody>
          <a:bodyPr vert="horz" wrap="square" lIns="0" tIns="33020" rIns="0" bIns="0" rtlCol="0">
            <a:spAutoFit/>
          </a:bodyPr>
          <a:lstStyle/>
          <a:p>
            <a:pPr marL="520700" marR="239395" indent="-508000">
              <a:lnSpc>
                <a:spcPts val="3800"/>
              </a:lnSpc>
              <a:spcBef>
                <a:spcPts val="260"/>
              </a:spcBef>
              <a:buAutoNum type="arabicPeriod"/>
              <a:tabLst>
                <a:tab pos="526415" algn="l"/>
                <a:tab pos="527050" algn="l"/>
              </a:tabLst>
            </a:pPr>
            <a:r>
              <a:rPr sz="3200" spc="-360" dirty="0">
                <a:latin typeface="Arial"/>
                <a:cs typeface="Arial"/>
              </a:rPr>
              <a:t>Scales </a:t>
            </a:r>
            <a:r>
              <a:rPr sz="3200" spc="-60" dirty="0">
                <a:latin typeface="Arial"/>
                <a:cs typeface="Arial"/>
              </a:rPr>
              <a:t>out </a:t>
            </a:r>
            <a:r>
              <a:rPr sz="3200" spc="15" dirty="0">
                <a:latin typeface="Arial"/>
                <a:cs typeface="Arial"/>
              </a:rPr>
              <a:t>to </a:t>
            </a:r>
            <a:r>
              <a:rPr sz="3200" spc="-235" dirty="0">
                <a:latin typeface="Arial"/>
                <a:cs typeface="Arial"/>
              </a:rPr>
              <a:t>thousands </a:t>
            </a:r>
            <a:r>
              <a:rPr sz="3200" spc="-85" dirty="0">
                <a:latin typeface="Arial"/>
                <a:cs typeface="Arial"/>
              </a:rPr>
              <a:t>of </a:t>
            </a:r>
            <a:r>
              <a:rPr sz="3200" spc="-229" dirty="0">
                <a:latin typeface="Arial"/>
                <a:cs typeface="Arial"/>
              </a:rPr>
              <a:t>nodes </a:t>
            </a:r>
            <a:r>
              <a:rPr sz="3200" spc="-165" dirty="0">
                <a:latin typeface="Arial"/>
                <a:cs typeface="Arial"/>
              </a:rPr>
              <a:t>in </a:t>
            </a:r>
            <a:r>
              <a:rPr sz="3200" spc="-415" dirty="0">
                <a:latin typeface="Arial"/>
                <a:cs typeface="Arial"/>
              </a:rPr>
              <a:t>a </a:t>
            </a:r>
            <a:r>
              <a:rPr lang="en-IN" sz="3200" spc="-415" dirty="0">
                <a:latin typeface="Arial"/>
                <a:cs typeface="Arial"/>
              </a:rPr>
              <a:t> </a:t>
            </a:r>
            <a:r>
              <a:rPr sz="3200" spc="-145" dirty="0">
                <a:latin typeface="Arial"/>
                <a:cs typeface="Arial"/>
              </a:rPr>
              <a:t>fault</a:t>
            </a:r>
            <a:r>
              <a:rPr lang="en-IN" sz="3200" spc="-145" dirty="0">
                <a:latin typeface="Arial"/>
                <a:cs typeface="Arial"/>
              </a:rPr>
              <a:t> </a:t>
            </a:r>
            <a:r>
              <a:rPr sz="3200" spc="-105" dirty="0">
                <a:latin typeface="Arial"/>
                <a:cs typeface="Arial"/>
              </a:rPr>
              <a:t>tolerant</a:t>
            </a:r>
            <a:r>
              <a:rPr sz="3200" spc="-5" dirty="0">
                <a:latin typeface="Arial"/>
                <a:cs typeface="Arial"/>
              </a:rPr>
              <a:t> </a:t>
            </a:r>
            <a:r>
              <a:rPr sz="3200" spc="-220" dirty="0">
                <a:latin typeface="Arial"/>
                <a:cs typeface="Arial"/>
              </a:rPr>
              <a:t>manner</a:t>
            </a:r>
            <a:r>
              <a:rPr lang="en-IN" sz="3200" spc="-220" dirty="0">
                <a:latin typeface="Arial"/>
                <a:cs typeface="Arial"/>
              </a:rPr>
              <a:t>.</a:t>
            </a:r>
            <a:endParaRPr sz="3200" dirty="0">
              <a:latin typeface="Arial"/>
              <a:cs typeface="Arial"/>
            </a:endParaRPr>
          </a:p>
          <a:p>
            <a:pPr marL="520700" marR="5080" indent="-508000">
              <a:lnSpc>
                <a:spcPct val="101600"/>
              </a:lnSpc>
              <a:spcBef>
                <a:spcPts val="1775"/>
              </a:spcBef>
              <a:buAutoNum type="arabicPeriod"/>
              <a:tabLst>
                <a:tab pos="526415" algn="l"/>
                <a:tab pos="527050" algn="l"/>
              </a:tabLst>
            </a:pPr>
            <a:r>
              <a:rPr sz="3200" spc="-110" dirty="0">
                <a:latin typeface="Arial"/>
                <a:cs typeface="Arial"/>
              </a:rPr>
              <a:t>Good </a:t>
            </a:r>
            <a:r>
              <a:rPr sz="3200" spc="-70" dirty="0">
                <a:latin typeface="Arial"/>
                <a:cs typeface="Arial"/>
              </a:rPr>
              <a:t>for </a:t>
            </a:r>
            <a:r>
              <a:rPr sz="3200" spc="-285" dirty="0">
                <a:latin typeface="Arial"/>
                <a:cs typeface="Arial"/>
              </a:rPr>
              <a:t>analyzing </a:t>
            </a:r>
            <a:r>
              <a:rPr sz="3200" spc="-160" dirty="0">
                <a:latin typeface="Arial"/>
                <a:cs typeface="Arial"/>
              </a:rPr>
              <a:t>semi-structured </a:t>
            </a:r>
            <a:r>
              <a:rPr sz="3200" spc="-225" dirty="0">
                <a:latin typeface="Arial"/>
                <a:cs typeface="Arial"/>
              </a:rPr>
              <a:t>data </a:t>
            </a:r>
            <a:r>
              <a:rPr sz="3200" spc="-260" dirty="0">
                <a:latin typeface="Arial"/>
                <a:cs typeface="Arial"/>
              </a:rPr>
              <a:t>and  </a:t>
            </a:r>
            <a:r>
              <a:rPr sz="3200" spc="-160" dirty="0">
                <a:latin typeface="Arial"/>
                <a:cs typeface="Arial"/>
              </a:rPr>
              <a:t>complex</a:t>
            </a:r>
            <a:r>
              <a:rPr sz="3200" spc="-5" dirty="0">
                <a:latin typeface="Arial"/>
                <a:cs typeface="Arial"/>
              </a:rPr>
              <a:t> </a:t>
            </a:r>
            <a:r>
              <a:rPr sz="3200" spc="-250" dirty="0">
                <a:latin typeface="Arial"/>
                <a:cs typeface="Arial"/>
              </a:rPr>
              <a:t>analytics</a:t>
            </a:r>
            <a:endParaRPr sz="3200" dirty="0">
              <a:latin typeface="Arial"/>
              <a:cs typeface="Arial"/>
            </a:endParaRPr>
          </a:p>
          <a:p>
            <a:pPr marL="520700" indent="-508000">
              <a:spcBef>
                <a:spcPts val="1960"/>
              </a:spcBef>
              <a:buAutoNum type="arabicPeriod"/>
              <a:tabLst>
                <a:tab pos="526415" algn="l"/>
                <a:tab pos="527050" algn="l"/>
              </a:tabLst>
            </a:pPr>
            <a:r>
              <a:rPr sz="3200" spc="-220" dirty="0">
                <a:latin typeface="Arial"/>
                <a:cs typeface="Arial"/>
              </a:rPr>
              <a:t>Elasticity </a:t>
            </a:r>
            <a:endParaRPr lang="en-IN" sz="3200" spc="-130" dirty="0">
              <a:latin typeface="Arial"/>
              <a:cs typeface="Arial"/>
            </a:endParaRPr>
          </a:p>
          <a:p>
            <a:pPr marL="520700" indent="-508000">
              <a:spcBef>
                <a:spcPts val="1960"/>
              </a:spcBef>
              <a:buAutoNum type="arabicPeriod"/>
              <a:tabLst>
                <a:tab pos="526415" algn="l"/>
                <a:tab pos="527050" algn="l"/>
              </a:tabLst>
            </a:pPr>
            <a:r>
              <a:rPr sz="3200" spc="-210" dirty="0">
                <a:latin typeface="Arial"/>
                <a:cs typeface="Arial"/>
              </a:rPr>
              <a:t>Dynamic, </a:t>
            </a:r>
            <a:r>
              <a:rPr sz="3200" spc="-135" dirty="0">
                <a:latin typeface="Arial"/>
                <a:cs typeface="Arial"/>
              </a:rPr>
              <a:t>multi-tenant </a:t>
            </a:r>
            <a:r>
              <a:rPr sz="3200" spc="-190" dirty="0">
                <a:latin typeface="Arial"/>
                <a:cs typeface="Arial"/>
              </a:rPr>
              <a:t>resource</a:t>
            </a:r>
            <a:r>
              <a:rPr sz="3200" spc="75" dirty="0">
                <a:latin typeface="Arial"/>
                <a:cs typeface="Arial"/>
              </a:rPr>
              <a:t> </a:t>
            </a:r>
            <a:r>
              <a:rPr sz="3200" spc="-254" dirty="0">
                <a:latin typeface="Arial"/>
                <a:cs typeface="Arial"/>
              </a:rPr>
              <a:t>sharing</a:t>
            </a:r>
            <a:endParaRPr sz="3200" dirty="0">
              <a:latin typeface="Arial"/>
              <a:cs typeface="Arial"/>
            </a:endParaRPr>
          </a:p>
        </p:txBody>
      </p:sp>
    </p:spTree>
    <p:extLst>
      <p:ext uri="{BB962C8B-B14F-4D97-AF65-F5344CB8AC3E}">
        <p14:creationId xmlns:p14="http://schemas.microsoft.com/office/powerpoint/2010/main" val="2361710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38F-5C73-48FF-B0A5-0593282EF6A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E2D1AF96-6575-48E3-A34F-E47C718C57EC}"/>
              </a:ext>
            </a:extLst>
          </p:cNvPr>
          <p:cNvSpPr>
            <a:spLocks noGrp="1"/>
          </p:cNvSpPr>
          <p:nvPr>
            <p:ph idx="1"/>
          </p:nvPr>
        </p:nvSpPr>
        <p:spPr>
          <a:xfrm>
            <a:off x="1103312" y="2052918"/>
            <a:ext cx="10465836" cy="4195481"/>
          </a:xfrm>
        </p:spPr>
        <p:txBody>
          <a:bodyPr>
            <a:normAutofit/>
          </a:bodyPr>
          <a:lstStyle/>
          <a:p>
            <a:r>
              <a:rPr lang="en-US" dirty="0"/>
              <a:t>various generalizations offers a fine-grained fault tolerance model suitable for large clusters, where tasks on failed or slow nodes can be deterministically re-executed on other nodes.</a:t>
            </a:r>
          </a:p>
          <a:p>
            <a:r>
              <a:rPr lang="en-US" dirty="0"/>
              <a:t>MapReduce is also fairly general: it has been shown to be able to express many statistical and learning algorithm. It also easily supports unstructured data and “schema-on-read” property.</a:t>
            </a:r>
          </a:p>
          <a:p>
            <a:r>
              <a:rPr lang="en-US" dirty="0"/>
              <a:t>MapReduce engines lack many of the features that make databases efficient, and thus exhibit high latencies of tens of seconds to hours.</a:t>
            </a:r>
          </a:p>
          <a:p>
            <a:r>
              <a:rPr lang="en-US" dirty="0"/>
              <a:t>Even systems that have significantly optimized MapReduce for SQL queries, such as Google’s </a:t>
            </a:r>
            <a:r>
              <a:rPr lang="en-US" dirty="0" err="1"/>
              <a:t>Tenzing</a:t>
            </a:r>
            <a:r>
              <a:rPr lang="en-US" dirty="0"/>
              <a:t>, or that combine it with a traditional database on each node, such as </a:t>
            </a:r>
            <a:r>
              <a:rPr lang="en-US" dirty="0" err="1"/>
              <a:t>HadoopDB</a:t>
            </a:r>
            <a:r>
              <a:rPr lang="en-US" dirty="0"/>
              <a:t> , report a minimum latency of 10 seconds.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959535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7524" y="775856"/>
            <a:ext cx="5797182" cy="782265"/>
          </a:xfrm>
          <a:prstGeom prst="rect">
            <a:avLst/>
          </a:prstGeom>
        </p:spPr>
        <p:txBody>
          <a:bodyPr vert="horz" wrap="square" lIns="0" tIns="12700" rIns="0" bIns="0" rtlCol="0" anchor="t">
            <a:spAutoFit/>
          </a:bodyPr>
          <a:lstStyle/>
          <a:p>
            <a:pPr marL="12700">
              <a:spcBef>
                <a:spcPts val="100"/>
              </a:spcBef>
              <a:tabLst>
                <a:tab pos="2980690" algn="l"/>
              </a:tabLst>
            </a:pPr>
            <a:r>
              <a:rPr sz="5000" spc="-340" dirty="0"/>
              <a:t>In</a:t>
            </a:r>
            <a:r>
              <a:rPr sz="5000" spc="114" dirty="0"/>
              <a:t>t</a:t>
            </a:r>
            <a:r>
              <a:rPr sz="5000" spc="-95" dirty="0"/>
              <a:t>ro</a:t>
            </a:r>
            <a:r>
              <a:rPr sz="5000" spc="-125" dirty="0"/>
              <a:t>d</a:t>
            </a:r>
            <a:r>
              <a:rPr sz="5000" spc="-335" dirty="0"/>
              <a:t>u</a:t>
            </a:r>
            <a:r>
              <a:rPr sz="5000" spc="-310" dirty="0"/>
              <a:t>cin</a:t>
            </a:r>
            <a:r>
              <a:rPr sz="5000" spc="-650" dirty="0"/>
              <a:t>g</a:t>
            </a:r>
            <a:r>
              <a:rPr sz="5000" dirty="0"/>
              <a:t>	</a:t>
            </a:r>
            <a:r>
              <a:rPr lang="en-IN" sz="5000" dirty="0"/>
              <a:t>  </a:t>
            </a:r>
            <a:r>
              <a:rPr sz="5000" spc="-994" dirty="0"/>
              <a:t>S</a:t>
            </a:r>
            <a:r>
              <a:rPr sz="5000" spc="-335" dirty="0"/>
              <a:t>h</a:t>
            </a:r>
            <a:r>
              <a:rPr sz="5000" spc="-650" dirty="0"/>
              <a:t>a</a:t>
            </a:r>
            <a:r>
              <a:rPr sz="5000" spc="200" dirty="0"/>
              <a:t>r</a:t>
            </a:r>
            <a:r>
              <a:rPr sz="5000" spc="-370" dirty="0"/>
              <a:t>k</a:t>
            </a:r>
            <a:endParaRPr sz="5000" dirty="0"/>
          </a:p>
        </p:txBody>
      </p:sp>
      <p:sp>
        <p:nvSpPr>
          <p:cNvPr id="3" name="object 3"/>
          <p:cNvSpPr txBox="1"/>
          <p:nvPr/>
        </p:nvSpPr>
        <p:spPr>
          <a:xfrm>
            <a:off x="2059941" y="1984057"/>
            <a:ext cx="7644765" cy="4462780"/>
          </a:xfrm>
          <a:prstGeom prst="rect">
            <a:avLst/>
          </a:prstGeom>
        </p:spPr>
        <p:txBody>
          <a:bodyPr vert="horz" wrap="square" lIns="0" tIns="12700" rIns="0" bIns="0" rtlCol="0">
            <a:spAutoFit/>
          </a:bodyPr>
          <a:lstStyle/>
          <a:p>
            <a:pPr marL="12700">
              <a:lnSpc>
                <a:spcPts val="3820"/>
              </a:lnSpc>
              <a:spcBef>
                <a:spcPts val="100"/>
              </a:spcBef>
            </a:pPr>
            <a:r>
              <a:rPr sz="3200" spc="-260" dirty="0">
                <a:latin typeface="Arial"/>
                <a:cs typeface="Arial"/>
              </a:rPr>
              <a:t>MapReduce-based</a:t>
            </a:r>
            <a:r>
              <a:rPr sz="3200" spc="-10" dirty="0">
                <a:latin typeface="Arial"/>
                <a:cs typeface="Arial"/>
              </a:rPr>
              <a:t> </a:t>
            </a:r>
            <a:r>
              <a:rPr sz="3200" spc="-155" dirty="0">
                <a:latin typeface="Arial"/>
                <a:cs typeface="Arial"/>
              </a:rPr>
              <a:t>architecture</a:t>
            </a:r>
            <a:endParaRPr sz="3200" dirty="0">
              <a:latin typeface="Arial"/>
              <a:cs typeface="Arial"/>
            </a:endParaRPr>
          </a:p>
          <a:p>
            <a:pPr marL="241300">
              <a:lnSpc>
                <a:spcPts val="3200"/>
              </a:lnSpc>
            </a:pPr>
            <a:r>
              <a:rPr sz="2700" spc="-5" dirty="0">
                <a:latin typeface="Trebuchet MS"/>
                <a:cs typeface="Trebuchet MS"/>
              </a:rPr>
              <a:t>» </a:t>
            </a:r>
            <a:r>
              <a:rPr sz="2700" spc="-270" dirty="0">
                <a:latin typeface="Arial"/>
                <a:cs typeface="Arial"/>
              </a:rPr>
              <a:t>Uses </a:t>
            </a:r>
            <a:r>
              <a:rPr sz="2700" spc="-225" dirty="0">
                <a:latin typeface="Arial"/>
                <a:cs typeface="Arial"/>
              </a:rPr>
              <a:t>Spark </a:t>
            </a:r>
            <a:r>
              <a:rPr sz="2700" spc="-375" dirty="0">
                <a:latin typeface="Arial"/>
                <a:cs typeface="Arial"/>
              </a:rPr>
              <a:t>as</a:t>
            </a:r>
            <a:r>
              <a:rPr lang="en-IN" sz="2700" spc="-375" dirty="0">
                <a:latin typeface="Arial"/>
                <a:cs typeface="Arial"/>
              </a:rPr>
              <a:t> </a:t>
            </a:r>
            <a:r>
              <a:rPr sz="2700" spc="-375" dirty="0">
                <a:latin typeface="Arial"/>
                <a:cs typeface="Arial"/>
              </a:rPr>
              <a:t> </a:t>
            </a:r>
            <a:r>
              <a:rPr sz="2700" spc="-110" dirty="0">
                <a:latin typeface="Arial"/>
                <a:cs typeface="Arial"/>
              </a:rPr>
              <a:t>the </a:t>
            </a:r>
            <a:r>
              <a:rPr sz="2700" spc="-160" dirty="0">
                <a:latin typeface="Arial"/>
                <a:cs typeface="Arial"/>
              </a:rPr>
              <a:t>underlying </a:t>
            </a:r>
            <a:r>
              <a:rPr sz="2700" spc="-135" dirty="0">
                <a:latin typeface="Arial"/>
                <a:cs typeface="Arial"/>
              </a:rPr>
              <a:t>execution</a:t>
            </a:r>
            <a:r>
              <a:rPr sz="2700" spc="-140" dirty="0">
                <a:latin typeface="Arial"/>
                <a:cs typeface="Arial"/>
              </a:rPr>
              <a:t> </a:t>
            </a:r>
            <a:r>
              <a:rPr sz="2700" spc="-204" dirty="0">
                <a:latin typeface="Arial"/>
                <a:cs typeface="Arial"/>
              </a:rPr>
              <a:t>engine</a:t>
            </a:r>
            <a:endParaRPr sz="2700" dirty="0">
              <a:latin typeface="Arial"/>
              <a:cs typeface="Arial"/>
            </a:endParaRPr>
          </a:p>
          <a:p>
            <a:pPr marL="241300">
              <a:lnSpc>
                <a:spcPts val="3220"/>
              </a:lnSpc>
            </a:pPr>
            <a:r>
              <a:rPr sz="2700" spc="-5" dirty="0">
                <a:latin typeface="Trebuchet MS"/>
                <a:cs typeface="Trebuchet MS"/>
              </a:rPr>
              <a:t>» </a:t>
            </a:r>
            <a:r>
              <a:rPr sz="2700" spc="-305" dirty="0">
                <a:latin typeface="Arial"/>
                <a:cs typeface="Arial"/>
              </a:rPr>
              <a:t>Scales </a:t>
            </a:r>
            <a:r>
              <a:rPr sz="2700" spc="-55" dirty="0">
                <a:latin typeface="Arial"/>
                <a:cs typeface="Arial"/>
              </a:rPr>
              <a:t>out </a:t>
            </a:r>
            <a:r>
              <a:rPr sz="2700" spc="-220" dirty="0">
                <a:latin typeface="Arial"/>
                <a:cs typeface="Arial"/>
              </a:rPr>
              <a:t>and </a:t>
            </a:r>
            <a:r>
              <a:rPr sz="2700" spc="-90" dirty="0">
                <a:latin typeface="Arial"/>
                <a:cs typeface="Arial"/>
              </a:rPr>
              <a:t>tolerate </a:t>
            </a:r>
            <a:r>
              <a:rPr sz="2700" spc="-80" dirty="0">
                <a:latin typeface="Arial"/>
                <a:cs typeface="Arial"/>
              </a:rPr>
              <a:t>worker</a:t>
            </a:r>
            <a:r>
              <a:rPr sz="2700" spc="-210" dirty="0">
                <a:latin typeface="Arial"/>
                <a:cs typeface="Arial"/>
              </a:rPr>
              <a:t> </a:t>
            </a:r>
            <a:r>
              <a:rPr sz="2700" spc="-180" dirty="0">
                <a:latin typeface="Arial"/>
                <a:cs typeface="Arial"/>
              </a:rPr>
              <a:t>failures</a:t>
            </a:r>
            <a:endParaRPr sz="2700" dirty="0">
              <a:latin typeface="Arial"/>
              <a:cs typeface="Arial"/>
            </a:endParaRPr>
          </a:p>
          <a:p>
            <a:pPr marL="12700">
              <a:lnSpc>
                <a:spcPts val="3820"/>
              </a:lnSpc>
              <a:spcBef>
                <a:spcPts val="2060"/>
              </a:spcBef>
            </a:pPr>
            <a:r>
              <a:rPr sz="3200" spc="-180" dirty="0">
                <a:latin typeface="Arial"/>
                <a:cs typeface="Arial"/>
              </a:rPr>
              <a:t>Performant</a:t>
            </a:r>
            <a:endParaRPr sz="3200" dirty="0">
              <a:latin typeface="Arial"/>
              <a:cs typeface="Arial"/>
            </a:endParaRPr>
          </a:p>
          <a:p>
            <a:pPr marL="241300">
              <a:lnSpc>
                <a:spcPts val="3220"/>
              </a:lnSpc>
            </a:pPr>
            <a:r>
              <a:rPr sz="2700" spc="-5" dirty="0">
                <a:latin typeface="Trebuchet MS"/>
                <a:cs typeface="Trebuchet MS"/>
              </a:rPr>
              <a:t>» </a:t>
            </a:r>
            <a:r>
              <a:rPr sz="2700" spc="-180" dirty="0">
                <a:latin typeface="Arial"/>
                <a:cs typeface="Arial"/>
              </a:rPr>
              <a:t>Low-latency, </a:t>
            </a:r>
            <a:r>
              <a:rPr sz="2700" spc="-130" dirty="0">
                <a:latin typeface="Arial"/>
                <a:cs typeface="Arial"/>
              </a:rPr>
              <a:t>interactive</a:t>
            </a:r>
            <a:r>
              <a:rPr sz="2700" spc="-475" dirty="0">
                <a:latin typeface="Arial"/>
                <a:cs typeface="Arial"/>
              </a:rPr>
              <a:t> </a:t>
            </a:r>
            <a:r>
              <a:rPr sz="2700" spc="-165" dirty="0">
                <a:latin typeface="Arial"/>
                <a:cs typeface="Arial"/>
              </a:rPr>
              <a:t>queries</a:t>
            </a:r>
            <a:endParaRPr sz="2700" dirty="0">
              <a:latin typeface="Arial"/>
              <a:cs typeface="Arial"/>
            </a:endParaRPr>
          </a:p>
          <a:p>
            <a:pPr marL="241300">
              <a:spcBef>
                <a:spcPts val="60"/>
              </a:spcBef>
            </a:pPr>
            <a:r>
              <a:rPr sz="2700" spc="-5" dirty="0">
                <a:latin typeface="Trebuchet MS"/>
                <a:cs typeface="Trebuchet MS"/>
              </a:rPr>
              <a:t>» </a:t>
            </a:r>
            <a:r>
              <a:rPr sz="2700" spc="-90" dirty="0">
                <a:latin typeface="Arial"/>
                <a:cs typeface="Arial"/>
              </a:rPr>
              <a:t>(Optionally) </a:t>
            </a:r>
            <a:r>
              <a:rPr sz="2700" spc="-105" dirty="0">
                <a:latin typeface="Arial"/>
                <a:cs typeface="Arial"/>
              </a:rPr>
              <a:t>in-memory </a:t>
            </a:r>
            <a:r>
              <a:rPr sz="2700" spc="-114" dirty="0">
                <a:latin typeface="Arial"/>
                <a:cs typeface="Arial"/>
              </a:rPr>
              <a:t>query</a:t>
            </a:r>
            <a:r>
              <a:rPr sz="2700" spc="-229" dirty="0">
                <a:latin typeface="Arial"/>
                <a:cs typeface="Arial"/>
              </a:rPr>
              <a:t> </a:t>
            </a:r>
            <a:r>
              <a:rPr sz="2700" spc="-204" dirty="0">
                <a:latin typeface="Arial"/>
                <a:cs typeface="Arial"/>
              </a:rPr>
              <a:t>processing</a:t>
            </a:r>
            <a:endParaRPr sz="2700" dirty="0">
              <a:latin typeface="Arial"/>
              <a:cs typeface="Arial"/>
            </a:endParaRPr>
          </a:p>
          <a:p>
            <a:pPr marL="12700">
              <a:lnSpc>
                <a:spcPts val="3820"/>
              </a:lnSpc>
              <a:spcBef>
                <a:spcPts val="1960"/>
              </a:spcBef>
            </a:pPr>
            <a:r>
              <a:rPr sz="3200" spc="-265" dirty="0">
                <a:latin typeface="Arial"/>
                <a:cs typeface="Arial"/>
              </a:rPr>
              <a:t>Expressive </a:t>
            </a:r>
            <a:r>
              <a:rPr sz="3200" spc="-260" dirty="0">
                <a:latin typeface="Arial"/>
                <a:cs typeface="Arial"/>
              </a:rPr>
              <a:t>and</a:t>
            </a:r>
            <a:r>
              <a:rPr sz="3200" spc="-370" dirty="0">
                <a:latin typeface="Arial"/>
                <a:cs typeface="Arial"/>
              </a:rPr>
              <a:t> </a:t>
            </a:r>
            <a:r>
              <a:rPr sz="3200" spc="-135" dirty="0">
                <a:latin typeface="Arial"/>
                <a:cs typeface="Arial"/>
              </a:rPr>
              <a:t>flexible</a:t>
            </a:r>
            <a:endParaRPr sz="3200" dirty="0">
              <a:latin typeface="Arial"/>
              <a:cs typeface="Arial"/>
            </a:endParaRPr>
          </a:p>
          <a:p>
            <a:pPr marL="241300">
              <a:lnSpc>
                <a:spcPts val="3220"/>
              </a:lnSpc>
            </a:pPr>
            <a:r>
              <a:rPr sz="2700" spc="-5" dirty="0">
                <a:latin typeface="Trebuchet MS"/>
                <a:cs typeface="Trebuchet MS"/>
              </a:rPr>
              <a:t>» </a:t>
            </a:r>
            <a:r>
              <a:rPr sz="2700" spc="-145" dirty="0">
                <a:latin typeface="Arial"/>
                <a:cs typeface="Arial"/>
              </a:rPr>
              <a:t>Supports </a:t>
            </a:r>
            <a:r>
              <a:rPr sz="2700" i="1" spc="-90" dirty="0">
                <a:latin typeface="Times New Roman"/>
                <a:cs typeface="Times New Roman"/>
              </a:rPr>
              <a:t>both </a:t>
            </a:r>
            <a:r>
              <a:rPr sz="2700" spc="-220" dirty="0">
                <a:latin typeface="Arial"/>
                <a:cs typeface="Arial"/>
              </a:rPr>
              <a:t>SQL and </a:t>
            </a:r>
            <a:r>
              <a:rPr sz="2700" spc="-135" dirty="0">
                <a:latin typeface="Arial"/>
                <a:cs typeface="Arial"/>
              </a:rPr>
              <a:t>complex</a:t>
            </a:r>
            <a:r>
              <a:rPr sz="2700" spc="315" dirty="0">
                <a:latin typeface="Arial"/>
                <a:cs typeface="Arial"/>
              </a:rPr>
              <a:t> </a:t>
            </a:r>
            <a:r>
              <a:rPr sz="2700" spc="-210" dirty="0">
                <a:latin typeface="Arial"/>
                <a:cs typeface="Arial"/>
              </a:rPr>
              <a:t>analytics</a:t>
            </a:r>
            <a:endParaRPr sz="2700" dirty="0">
              <a:latin typeface="Arial"/>
              <a:cs typeface="Arial"/>
            </a:endParaRPr>
          </a:p>
          <a:p>
            <a:pPr marL="241300">
              <a:spcBef>
                <a:spcPts val="60"/>
              </a:spcBef>
            </a:pPr>
            <a:r>
              <a:rPr sz="2700" spc="-5" dirty="0">
                <a:latin typeface="Trebuchet MS"/>
                <a:cs typeface="Trebuchet MS"/>
              </a:rPr>
              <a:t>» </a:t>
            </a:r>
            <a:r>
              <a:rPr sz="2700" spc="-140" dirty="0">
                <a:latin typeface="Arial"/>
                <a:cs typeface="Arial"/>
              </a:rPr>
              <a:t>Hive </a:t>
            </a:r>
            <a:r>
              <a:rPr sz="2700" spc="-145" dirty="0">
                <a:latin typeface="Arial"/>
                <a:cs typeface="Arial"/>
              </a:rPr>
              <a:t>compatible </a:t>
            </a:r>
            <a:r>
              <a:rPr sz="2700" spc="-160" dirty="0">
                <a:latin typeface="Arial"/>
                <a:cs typeface="Arial"/>
              </a:rPr>
              <a:t>(storage, </a:t>
            </a:r>
            <a:r>
              <a:rPr sz="2700" spc="-235" dirty="0">
                <a:latin typeface="Arial"/>
                <a:cs typeface="Arial"/>
              </a:rPr>
              <a:t>UDFs, </a:t>
            </a:r>
            <a:r>
              <a:rPr sz="2700" spc="-195" dirty="0">
                <a:latin typeface="Arial"/>
                <a:cs typeface="Arial"/>
              </a:rPr>
              <a:t>types, </a:t>
            </a:r>
            <a:r>
              <a:rPr sz="2700" spc="-190" dirty="0">
                <a:latin typeface="Arial"/>
                <a:cs typeface="Arial"/>
              </a:rPr>
              <a:t>metadata,</a:t>
            </a:r>
            <a:r>
              <a:rPr sz="2700" spc="-409" dirty="0">
                <a:latin typeface="Arial"/>
                <a:cs typeface="Arial"/>
              </a:rPr>
              <a:t> </a:t>
            </a:r>
            <a:r>
              <a:rPr sz="2700" spc="-95" dirty="0">
                <a:latin typeface="Arial"/>
                <a:cs typeface="Arial"/>
              </a:rPr>
              <a:t>etc)</a:t>
            </a:r>
            <a:endParaRPr sz="2700" dirty="0">
              <a:latin typeface="Arial"/>
              <a:cs typeface="Arial"/>
            </a:endParaRPr>
          </a:p>
        </p:txBody>
      </p:sp>
    </p:spTree>
    <p:extLst>
      <p:ext uri="{BB962C8B-B14F-4D97-AF65-F5344CB8AC3E}">
        <p14:creationId xmlns:p14="http://schemas.microsoft.com/office/powerpoint/2010/main" val="420722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151" y="775855"/>
            <a:ext cx="5442727" cy="782265"/>
          </a:xfrm>
          <a:prstGeom prst="rect">
            <a:avLst/>
          </a:prstGeom>
        </p:spPr>
        <p:txBody>
          <a:bodyPr vert="horz" wrap="square" lIns="0" tIns="12700" rIns="0" bIns="0" rtlCol="0" anchor="t">
            <a:spAutoFit/>
          </a:bodyPr>
          <a:lstStyle/>
          <a:p>
            <a:pPr marL="12700">
              <a:spcBef>
                <a:spcPts val="100"/>
              </a:spcBef>
              <a:tabLst>
                <a:tab pos="1589405" algn="l"/>
              </a:tabLst>
            </a:pPr>
            <a:r>
              <a:rPr sz="5000" spc="-994" dirty="0"/>
              <a:t>S</a:t>
            </a:r>
            <a:r>
              <a:rPr sz="5000" spc="-235" dirty="0"/>
              <a:t>p</a:t>
            </a:r>
            <a:r>
              <a:rPr sz="5000" spc="-650" dirty="0"/>
              <a:t>a</a:t>
            </a:r>
            <a:r>
              <a:rPr sz="5000" spc="200" dirty="0"/>
              <a:t>r</a:t>
            </a:r>
            <a:r>
              <a:rPr sz="5000" spc="-370" dirty="0"/>
              <a:t>k</a:t>
            </a:r>
            <a:r>
              <a:rPr sz="5000" dirty="0"/>
              <a:t>	</a:t>
            </a:r>
            <a:r>
              <a:rPr lang="en-IN" sz="5000" dirty="0"/>
              <a:t> </a:t>
            </a:r>
            <a:r>
              <a:rPr sz="5000" spc="-890" dirty="0"/>
              <a:t>E</a:t>
            </a:r>
            <a:r>
              <a:rPr sz="5000" spc="-335" dirty="0"/>
              <a:t>n</a:t>
            </a:r>
            <a:r>
              <a:rPr sz="5000" spc="-650" dirty="0"/>
              <a:t>g</a:t>
            </a:r>
            <a:r>
              <a:rPr sz="5000" spc="-254" dirty="0"/>
              <a:t>in</a:t>
            </a:r>
            <a:r>
              <a:rPr sz="5000" spc="-390" dirty="0"/>
              <a:t>e</a:t>
            </a:r>
            <a:endParaRPr sz="5000" dirty="0"/>
          </a:p>
        </p:txBody>
      </p:sp>
      <p:sp>
        <p:nvSpPr>
          <p:cNvPr id="3" name="object 3"/>
          <p:cNvSpPr txBox="1"/>
          <p:nvPr/>
        </p:nvSpPr>
        <p:spPr>
          <a:xfrm>
            <a:off x="2059940" y="1984058"/>
            <a:ext cx="8041640" cy="4508927"/>
          </a:xfrm>
          <a:prstGeom prst="rect">
            <a:avLst/>
          </a:prstGeom>
        </p:spPr>
        <p:txBody>
          <a:bodyPr vert="horz" wrap="square" lIns="0" tIns="12700" rIns="0" bIns="0" rtlCol="0">
            <a:spAutoFit/>
          </a:bodyPr>
          <a:lstStyle/>
          <a:p>
            <a:pPr marL="12700">
              <a:lnSpc>
                <a:spcPts val="3820"/>
              </a:lnSpc>
              <a:spcBef>
                <a:spcPts val="100"/>
              </a:spcBef>
            </a:pPr>
            <a:r>
              <a:rPr sz="3200" spc="-345" dirty="0">
                <a:latin typeface="Arial"/>
                <a:cs typeface="Arial"/>
              </a:rPr>
              <a:t>Fast </a:t>
            </a:r>
            <a:r>
              <a:rPr sz="3200" spc="-225" dirty="0">
                <a:latin typeface="Arial"/>
                <a:cs typeface="Arial"/>
              </a:rPr>
              <a:t>MapReduce-like</a:t>
            </a:r>
            <a:r>
              <a:rPr sz="3200" spc="-210" dirty="0">
                <a:latin typeface="Arial"/>
                <a:cs typeface="Arial"/>
              </a:rPr>
              <a:t> </a:t>
            </a:r>
            <a:r>
              <a:rPr sz="3200" spc="-240" dirty="0">
                <a:latin typeface="Arial"/>
                <a:cs typeface="Arial"/>
              </a:rPr>
              <a:t>engine</a:t>
            </a:r>
            <a:endParaRPr sz="3200">
              <a:latin typeface="Arial"/>
              <a:cs typeface="Arial"/>
            </a:endParaRPr>
          </a:p>
          <a:p>
            <a:pPr marL="241300">
              <a:lnSpc>
                <a:spcPts val="3200"/>
              </a:lnSpc>
            </a:pPr>
            <a:r>
              <a:rPr sz="2700" spc="-5" dirty="0">
                <a:latin typeface="Trebuchet MS"/>
                <a:cs typeface="Trebuchet MS"/>
              </a:rPr>
              <a:t>» </a:t>
            </a:r>
            <a:r>
              <a:rPr sz="2700" spc="-120" dirty="0">
                <a:latin typeface="Arial"/>
                <a:cs typeface="Arial"/>
              </a:rPr>
              <a:t>In-memory </a:t>
            </a:r>
            <a:r>
              <a:rPr sz="2700" spc="-175" dirty="0">
                <a:latin typeface="Arial"/>
                <a:cs typeface="Arial"/>
              </a:rPr>
              <a:t>storage </a:t>
            </a:r>
            <a:r>
              <a:rPr sz="2700" spc="-60" dirty="0">
                <a:latin typeface="Arial"/>
                <a:cs typeface="Arial"/>
              </a:rPr>
              <a:t>for </a:t>
            </a:r>
            <a:r>
              <a:rPr sz="2700" spc="-200" dirty="0">
                <a:latin typeface="Arial"/>
                <a:cs typeface="Arial"/>
              </a:rPr>
              <a:t>fast </a:t>
            </a:r>
            <a:r>
              <a:rPr sz="2700" spc="-114" dirty="0">
                <a:latin typeface="Arial"/>
                <a:cs typeface="Arial"/>
              </a:rPr>
              <a:t>iterative</a:t>
            </a:r>
            <a:r>
              <a:rPr sz="2700" spc="-430" dirty="0">
                <a:latin typeface="Arial"/>
                <a:cs typeface="Arial"/>
              </a:rPr>
              <a:t> </a:t>
            </a:r>
            <a:r>
              <a:rPr sz="2700" spc="-140" dirty="0">
                <a:latin typeface="Arial"/>
                <a:cs typeface="Arial"/>
              </a:rPr>
              <a:t>computations</a:t>
            </a:r>
            <a:endParaRPr sz="2700">
              <a:latin typeface="Arial"/>
              <a:cs typeface="Arial"/>
            </a:endParaRPr>
          </a:p>
          <a:p>
            <a:pPr marL="241300">
              <a:lnSpc>
                <a:spcPts val="3220"/>
              </a:lnSpc>
            </a:pPr>
            <a:r>
              <a:rPr sz="2700" spc="-5" dirty="0">
                <a:latin typeface="Trebuchet MS"/>
                <a:cs typeface="Trebuchet MS"/>
              </a:rPr>
              <a:t>» </a:t>
            </a:r>
            <a:r>
              <a:rPr sz="2700" spc="-165" dirty="0">
                <a:latin typeface="Arial"/>
                <a:cs typeface="Arial"/>
              </a:rPr>
              <a:t>General </a:t>
            </a:r>
            <a:r>
              <a:rPr sz="2700" spc="-135" dirty="0">
                <a:latin typeface="Arial"/>
                <a:cs typeface="Arial"/>
              </a:rPr>
              <a:t>execution</a:t>
            </a:r>
            <a:r>
              <a:rPr sz="2700" spc="-265" dirty="0">
                <a:latin typeface="Arial"/>
                <a:cs typeface="Arial"/>
              </a:rPr>
              <a:t> </a:t>
            </a:r>
            <a:r>
              <a:rPr sz="2700" spc="-225" dirty="0">
                <a:latin typeface="Arial"/>
                <a:cs typeface="Arial"/>
              </a:rPr>
              <a:t>graphs</a:t>
            </a:r>
            <a:endParaRPr sz="2700">
              <a:latin typeface="Arial"/>
              <a:cs typeface="Arial"/>
            </a:endParaRPr>
          </a:p>
          <a:p>
            <a:pPr marL="241300">
              <a:spcBef>
                <a:spcPts val="60"/>
              </a:spcBef>
            </a:pPr>
            <a:r>
              <a:rPr sz="2700" spc="-5" dirty="0">
                <a:latin typeface="Trebuchet MS"/>
                <a:cs typeface="Trebuchet MS"/>
              </a:rPr>
              <a:t>» </a:t>
            </a:r>
            <a:r>
              <a:rPr sz="2700" spc="-195" dirty="0">
                <a:latin typeface="Arial"/>
                <a:cs typeface="Arial"/>
              </a:rPr>
              <a:t>Designed </a:t>
            </a:r>
            <a:r>
              <a:rPr sz="2700" spc="-60" dirty="0">
                <a:latin typeface="Arial"/>
                <a:cs typeface="Arial"/>
              </a:rPr>
              <a:t>for </a:t>
            </a:r>
            <a:r>
              <a:rPr sz="2700" spc="-75" dirty="0">
                <a:latin typeface="Arial"/>
                <a:cs typeface="Arial"/>
              </a:rPr>
              <a:t>low </a:t>
            </a:r>
            <a:r>
              <a:rPr sz="2700" spc="-175" dirty="0">
                <a:latin typeface="Arial"/>
                <a:cs typeface="Arial"/>
              </a:rPr>
              <a:t>latency </a:t>
            </a:r>
            <a:r>
              <a:rPr sz="2700" spc="-120" dirty="0">
                <a:latin typeface="Arial"/>
                <a:cs typeface="Arial"/>
              </a:rPr>
              <a:t>(~100ms</a:t>
            </a:r>
            <a:r>
              <a:rPr sz="2700" spc="65" dirty="0">
                <a:latin typeface="Arial"/>
                <a:cs typeface="Arial"/>
              </a:rPr>
              <a:t> </a:t>
            </a:r>
            <a:r>
              <a:rPr sz="2700" spc="-135" dirty="0">
                <a:latin typeface="Arial"/>
                <a:cs typeface="Arial"/>
              </a:rPr>
              <a:t>jobs)</a:t>
            </a:r>
            <a:endParaRPr sz="2700">
              <a:latin typeface="Arial"/>
              <a:cs typeface="Arial"/>
            </a:endParaRPr>
          </a:p>
          <a:p>
            <a:pPr marL="12700">
              <a:spcBef>
                <a:spcPts val="1960"/>
              </a:spcBef>
            </a:pPr>
            <a:r>
              <a:rPr sz="3200" spc="-155" dirty="0">
                <a:latin typeface="Arial"/>
                <a:cs typeface="Arial"/>
              </a:rPr>
              <a:t>Compatible </a:t>
            </a:r>
            <a:r>
              <a:rPr sz="3200" spc="-75" dirty="0">
                <a:latin typeface="Arial"/>
                <a:cs typeface="Arial"/>
              </a:rPr>
              <a:t>with </a:t>
            </a:r>
            <a:r>
              <a:rPr sz="3200" spc="-140" dirty="0">
                <a:latin typeface="Arial"/>
                <a:cs typeface="Arial"/>
              </a:rPr>
              <a:t>Hadoop </a:t>
            </a:r>
            <a:r>
              <a:rPr sz="3200" spc="-210" dirty="0">
                <a:latin typeface="Arial"/>
                <a:cs typeface="Arial"/>
              </a:rPr>
              <a:t>storage</a:t>
            </a:r>
            <a:r>
              <a:rPr sz="3200" spc="160" dirty="0">
                <a:latin typeface="Arial"/>
                <a:cs typeface="Arial"/>
              </a:rPr>
              <a:t> </a:t>
            </a:r>
            <a:r>
              <a:rPr sz="3200" spc="-300" dirty="0">
                <a:latin typeface="Arial"/>
                <a:cs typeface="Arial"/>
              </a:rPr>
              <a:t>APIs</a:t>
            </a:r>
            <a:endParaRPr sz="3200">
              <a:latin typeface="Arial"/>
              <a:cs typeface="Arial"/>
            </a:endParaRPr>
          </a:p>
          <a:p>
            <a:pPr marL="469900" marR="5080" indent="-228600">
              <a:lnSpc>
                <a:spcPts val="3200"/>
              </a:lnSpc>
              <a:spcBef>
                <a:spcPts val="200"/>
              </a:spcBef>
            </a:pPr>
            <a:r>
              <a:rPr sz="2700" spc="-5" dirty="0">
                <a:latin typeface="Trebuchet MS"/>
                <a:cs typeface="Trebuchet MS"/>
              </a:rPr>
              <a:t>» </a:t>
            </a:r>
            <a:r>
              <a:rPr sz="2700" spc="-135" dirty="0">
                <a:latin typeface="Arial"/>
                <a:cs typeface="Arial"/>
              </a:rPr>
              <a:t>Read/write </a:t>
            </a:r>
            <a:r>
              <a:rPr sz="2700" spc="10" dirty="0">
                <a:latin typeface="Arial"/>
                <a:cs typeface="Arial"/>
              </a:rPr>
              <a:t>to </a:t>
            </a:r>
            <a:r>
              <a:rPr sz="2700" spc="-270" dirty="0">
                <a:latin typeface="Arial"/>
                <a:cs typeface="Arial"/>
              </a:rPr>
              <a:t>any </a:t>
            </a:r>
            <a:r>
              <a:rPr sz="2700" spc="-105" dirty="0">
                <a:latin typeface="Arial"/>
                <a:cs typeface="Arial"/>
              </a:rPr>
              <a:t>Hadoop-supported </a:t>
            </a:r>
            <a:r>
              <a:rPr sz="2700" spc="-250" dirty="0">
                <a:latin typeface="Arial"/>
                <a:cs typeface="Arial"/>
              </a:rPr>
              <a:t>systems, </a:t>
            </a:r>
            <a:r>
              <a:rPr sz="2700" spc="-170" dirty="0">
                <a:latin typeface="Arial"/>
                <a:cs typeface="Arial"/>
              </a:rPr>
              <a:t>including  </a:t>
            </a:r>
            <a:r>
              <a:rPr sz="2700" spc="-250" dirty="0">
                <a:latin typeface="Arial"/>
                <a:cs typeface="Arial"/>
              </a:rPr>
              <a:t>HDFS, </a:t>
            </a:r>
            <a:r>
              <a:rPr sz="2700" spc="-215" dirty="0">
                <a:latin typeface="Arial"/>
                <a:cs typeface="Arial"/>
              </a:rPr>
              <a:t>Hbase, </a:t>
            </a:r>
            <a:r>
              <a:rPr sz="2700" spc="-245" dirty="0">
                <a:latin typeface="Arial"/>
                <a:cs typeface="Arial"/>
              </a:rPr>
              <a:t>SequenceFiles,</a:t>
            </a:r>
            <a:r>
              <a:rPr sz="2700" spc="-200" dirty="0">
                <a:latin typeface="Arial"/>
                <a:cs typeface="Arial"/>
              </a:rPr>
              <a:t> </a:t>
            </a:r>
            <a:r>
              <a:rPr sz="2700" spc="-125" dirty="0">
                <a:latin typeface="Arial"/>
                <a:cs typeface="Arial"/>
              </a:rPr>
              <a:t>etc</a:t>
            </a:r>
            <a:endParaRPr sz="2700">
              <a:latin typeface="Arial"/>
              <a:cs typeface="Arial"/>
            </a:endParaRPr>
          </a:p>
          <a:p>
            <a:pPr marL="12700">
              <a:spcBef>
                <a:spcPts val="1860"/>
              </a:spcBef>
            </a:pPr>
            <a:r>
              <a:rPr sz="3200" spc="-155" dirty="0">
                <a:latin typeface="Arial"/>
                <a:cs typeface="Arial"/>
              </a:rPr>
              <a:t>Growing </a:t>
            </a:r>
            <a:r>
              <a:rPr sz="3200" spc="-165" dirty="0">
                <a:latin typeface="Arial"/>
                <a:cs typeface="Arial"/>
              </a:rPr>
              <a:t>open </a:t>
            </a:r>
            <a:r>
              <a:rPr sz="3200" spc="-210" dirty="0">
                <a:latin typeface="Arial"/>
                <a:cs typeface="Arial"/>
              </a:rPr>
              <a:t>source</a:t>
            </a:r>
            <a:r>
              <a:rPr sz="3200" spc="310" dirty="0">
                <a:latin typeface="Arial"/>
                <a:cs typeface="Arial"/>
              </a:rPr>
              <a:t> </a:t>
            </a:r>
            <a:r>
              <a:rPr sz="3200" spc="-120" dirty="0">
                <a:latin typeface="Arial"/>
                <a:cs typeface="Arial"/>
              </a:rPr>
              <a:t>platform</a:t>
            </a:r>
            <a:endParaRPr sz="3200">
              <a:latin typeface="Arial"/>
              <a:cs typeface="Arial"/>
            </a:endParaRPr>
          </a:p>
          <a:p>
            <a:pPr marL="241300">
              <a:spcBef>
                <a:spcPts val="60"/>
              </a:spcBef>
            </a:pPr>
            <a:r>
              <a:rPr sz="2700" spc="-5" dirty="0">
                <a:latin typeface="Trebuchet MS"/>
                <a:cs typeface="Trebuchet MS"/>
              </a:rPr>
              <a:t>» </a:t>
            </a:r>
            <a:r>
              <a:rPr sz="2700" spc="-155" dirty="0">
                <a:latin typeface="Arial"/>
                <a:cs typeface="Arial"/>
              </a:rPr>
              <a:t>17 </a:t>
            </a:r>
            <a:r>
              <a:rPr sz="2700" spc="-200" dirty="0">
                <a:latin typeface="Arial"/>
                <a:cs typeface="Arial"/>
              </a:rPr>
              <a:t>companies </a:t>
            </a:r>
            <a:r>
              <a:rPr sz="2700" spc="-110" dirty="0">
                <a:latin typeface="Arial"/>
                <a:cs typeface="Arial"/>
              </a:rPr>
              <a:t>contributing</a:t>
            </a:r>
            <a:r>
              <a:rPr sz="2700" spc="-80" dirty="0">
                <a:latin typeface="Arial"/>
                <a:cs typeface="Arial"/>
              </a:rPr>
              <a:t> </a:t>
            </a:r>
            <a:r>
              <a:rPr sz="2700" spc="-155" dirty="0">
                <a:latin typeface="Arial"/>
                <a:cs typeface="Arial"/>
              </a:rPr>
              <a:t>code</a:t>
            </a:r>
            <a:endParaRPr sz="2700">
              <a:latin typeface="Arial"/>
              <a:cs typeface="Arial"/>
            </a:endParaRPr>
          </a:p>
        </p:txBody>
      </p:sp>
    </p:spTree>
    <p:extLst>
      <p:ext uri="{BB962C8B-B14F-4D97-AF65-F5344CB8AC3E}">
        <p14:creationId xmlns:p14="http://schemas.microsoft.com/office/powerpoint/2010/main" val="286678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8105" y="2028318"/>
            <a:ext cx="5665127" cy="291776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08768" y="2053240"/>
            <a:ext cx="1093123" cy="66501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88688" y="2057400"/>
            <a:ext cx="5562600" cy="2816860"/>
          </a:xfrm>
          <a:custGeom>
            <a:avLst/>
            <a:gdLst/>
            <a:ahLst/>
            <a:cxnLst/>
            <a:rect l="l" t="t" r="r" b="b"/>
            <a:pathLst>
              <a:path w="5562600" h="2816860">
                <a:moveTo>
                  <a:pt x="0" y="0"/>
                </a:moveTo>
                <a:lnTo>
                  <a:pt x="5562600" y="0"/>
                </a:lnTo>
                <a:lnTo>
                  <a:pt x="5562600" y="2816352"/>
                </a:lnTo>
                <a:lnTo>
                  <a:pt x="0" y="2816352"/>
                </a:lnTo>
                <a:lnTo>
                  <a:pt x="0" y="0"/>
                </a:lnTo>
                <a:close/>
              </a:path>
            </a:pathLst>
          </a:custGeom>
          <a:solidFill>
            <a:srgbClr val="E0E0E0"/>
          </a:solidFill>
        </p:spPr>
        <p:txBody>
          <a:bodyPr wrap="square" lIns="0" tIns="0" rIns="0" bIns="0" rtlCol="0"/>
          <a:lstStyle/>
          <a:p>
            <a:endParaRPr/>
          </a:p>
        </p:txBody>
      </p:sp>
      <p:sp>
        <p:nvSpPr>
          <p:cNvPr id="5" name="object 5"/>
          <p:cNvSpPr/>
          <p:nvPr/>
        </p:nvSpPr>
        <p:spPr>
          <a:xfrm>
            <a:off x="4288688" y="2057399"/>
            <a:ext cx="5562600" cy="2816860"/>
          </a:xfrm>
          <a:custGeom>
            <a:avLst/>
            <a:gdLst/>
            <a:ahLst/>
            <a:cxnLst/>
            <a:rect l="l" t="t" r="r" b="b"/>
            <a:pathLst>
              <a:path w="5562600" h="2816860">
                <a:moveTo>
                  <a:pt x="0" y="0"/>
                </a:moveTo>
                <a:lnTo>
                  <a:pt x="5562596" y="0"/>
                </a:lnTo>
                <a:lnTo>
                  <a:pt x="5562596" y="2816348"/>
                </a:lnTo>
                <a:lnTo>
                  <a:pt x="0" y="2816348"/>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4517289" y="2204720"/>
            <a:ext cx="1900555" cy="421640"/>
          </a:xfrm>
          <a:prstGeom prst="rect">
            <a:avLst/>
          </a:prstGeom>
        </p:spPr>
        <p:txBody>
          <a:bodyPr vert="horz" wrap="square" lIns="0" tIns="12700" rIns="0" bIns="0" rtlCol="0">
            <a:spAutoFit/>
          </a:bodyPr>
          <a:lstStyle/>
          <a:p>
            <a:pPr marL="45720">
              <a:spcBef>
                <a:spcPts val="100"/>
              </a:spcBef>
            </a:pPr>
            <a:r>
              <a:rPr sz="2600" spc="-105" dirty="0">
                <a:latin typeface="Arial"/>
                <a:cs typeface="Arial"/>
              </a:rPr>
              <a:t>Client</a:t>
            </a:r>
            <a:endParaRPr sz="2600">
              <a:latin typeface="Arial"/>
              <a:cs typeface="Arial"/>
            </a:endParaRPr>
          </a:p>
        </p:txBody>
      </p:sp>
      <p:sp>
        <p:nvSpPr>
          <p:cNvPr id="7" name="object 7"/>
          <p:cNvSpPr/>
          <p:nvPr/>
        </p:nvSpPr>
        <p:spPr>
          <a:xfrm>
            <a:off x="6370321" y="2194566"/>
            <a:ext cx="1704111" cy="71073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22288" y="2226957"/>
            <a:ext cx="1600200" cy="609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422288" y="2226957"/>
            <a:ext cx="1600200" cy="609600"/>
          </a:xfrm>
          <a:custGeom>
            <a:avLst/>
            <a:gdLst/>
            <a:ahLst/>
            <a:cxnLst/>
            <a:rect l="l" t="t" r="r" b="b"/>
            <a:pathLst>
              <a:path w="1600200" h="609600">
                <a:moveTo>
                  <a:pt x="0" y="0"/>
                </a:moveTo>
                <a:lnTo>
                  <a:pt x="1600199" y="0"/>
                </a:lnTo>
                <a:lnTo>
                  <a:pt x="1600199" y="609599"/>
                </a:lnTo>
                <a:lnTo>
                  <a:pt x="0" y="609599"/>
                </a:lnTo>
                <a:lnTo>
                  <a:pt x="0" y="0"/>
                </a:lnTo>
                <a:close/>
              </a:path>
            </a:pathLst>
          </a:custGeom>
          <a:ln w="9524">
            <a:solidFill>
              <a:srgbClr val="000000"/>
            </a:solidFill>
          </a:ln>
        </p:spPr>
        <p:txBody>
          <a:bodyPr wrap="square" lIns="0" tIns="0" rIns="0" bIns="0" rtlCol="0"/>
          <a:lstStyle/>
          <a:p>
            <a:endParaRPr/>
          </a:p>
        </p:txBody>
      </p:sp>
      <p:sp>
        <p:nvSpPr>
          <p:cNvPr id="10" name="object 10"/>
          <p:cNvSpPr txBox="1"/>
          <p:nvPr/>
        </p:nvSpPr>
        <p:spPr>
          <a:xfrm>
            <a:off x="6422288" y="2226958"/>
            <a:ext cx="1600200" cy="507831"/>
          </a:xfrm>
          <a:prstGeom prst="rect">
            <a:avLst/>
          </a:prstGeom>
          <a:ln w="9526">
            <a:solidFill>
              <a:srgbClr val="000000"/>
            </a:solidFill>
          </a:ln>
        </p:spPr>
        <p:txBody>
          <a:bodyPr vert="horz" wrap="square" lIns="0" tIns="106680" rIns="0" bIns="0" rtlCol="0">
            <a:spAutoFit/>
          </a:bodyPr>
          <a:lstStyle/>
          <a:p>
            <a:pPr marL="5080" algn="ctr">
              <a:spcBef>
                <a:spcPts val="840"/>
              </a:spcBef>
            </a:pPr>
            <a:r>
              <a:rPr sz="2600" spc="-180" dirty="0">
                <a:latin typeface="Arial"/>
                <a:cs typeface="Arial"/>
              </a:rPr>
              <a:t>CLI</a:t>
            </a:r>
            <a:endParaRPr sz="2600">
              <a:latin typeface="Arial"/>
              <a:cs typeface="Arial"/>
            </a:endParaRPr>
          </a:p>
        </p:txBody>
      </p:sp>
      <p:sp>
        <p:nvSpPr>
          <p:cNvPr id="11" name="object 11"/>
          <p:cNvSpPr/>
          <p:nvPr/>
        </p:nvSpPr>
        <p:spPr>
          <a:xfrm>
            <a:off x="7970521" y="2194566"/>
            <a:ext cx="1704111" cy="71073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022488" y="2226957"/>
            <a:ext cx="1600200" cy="609600"/>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8022487" y="2226958"/>
            <a:ext cx="1600200" cy="507831"/>
          </a:xfrm>
          <a:prstGeom prst="rect">
            <a:avLst/>
          </a:prstGeom>
          <a:ln w="9524">
            <a:solidFill>
              <a:srgbClr val="000000"/>
            </a:solidFill>
          </a:ln>
        </p:spPr>
        <p:txBody>
          <a:bodyPr vert="horz" wrap="square" lIns="0" tIns="106680" rIns="0" bIns="0" rtlCol="0">
            <a:spAutoFit/>
          </a:bodyPr>
          <a:lstStyle/>
          <a:p>
            <a:pPr marL="446405">
              <a:spcBef>
                <a:spcPts val="840"/>
              </a:spcBef>
            </a:pPr>
            <a:r>
              <a:rPr sz="2600" spc="-300" dirty="0">
                <a:latin typeface="Arial"/>
                <a:cs typeface="Arial"/>
              </a:rPr>
              <a:t>JDBC</a:t>
            </a:r>
            <a:endParaRPr sz="2600">
              <a:latin typeface="Arial"/>
              <a:cs typeface="Arial"/>
            </a:endParaRPr>
          </a:p>
        </p:txBody>
      </p:sp>
      <p:sp>
        <p:nvSpPr>
          <p:cNvPr id="14" name="object 14"/>
          <p:cNvSpPr txBox="1">
            <a:spLocks noGrp="1"/>
          </p:cNvSpPr>
          <p:nvPr>
            <p:ph type="title"/>
          </p:nvPr>
        </p:nvSpPr>
        <p:spPr>
          <a:xfrm>
            <a:off x="1574801" y="1447800"/>
            <a:ext cx="7999315" cy="2323374"/>
          </a:xfrm>
          <a:prstGeom prst="rect">
            <a:avLst/>
          </a:prstGeom>
        </p:spPr>
        <p:txBody>
          <a:bodyPr vert="horz" wrap="square" lIns="0" tIns="12700" rIns="0" bIns="0" rtlCol="0" anchor="t">
            <a:spAutoFit/>
          </a:bodyPr>
          <a:lstStyle/>
          <a:p>
            <a:pPr marL="12700">
              <a:spcBef>
                <a:spcPts val="100"/>
              </a:spcBef>
            </a:pPr>
            <a:r>
              <a:rPr sz="5000" spc="-430" dirty="0"/>
              <a:t>Shark</a:t>
            </a:r>
            <a:r>
              <a:rPr sz="5000" spc="-375" dirty="0"/>
              <a:t> </a:t>
            </a:r>
            <a:r>
              <a:rPr lang="en-IN" sz="5000" spc="-375" dirty="0"/>
              <a:t> </a:t>
            </a:r>
            <a:r>
              <a:rPr sz="5000" spc="-185" dirty="0"/>
              <a:t>Architecture</a:t>
            </a:r>
            <a:endParaRPr sz="5000" dirty="0"/>
          </a:p>
        </p:txBody>
      </p:sp>
      <p:sp>
        <p:nvSpPr>
          <p:cNvPr id="57" name="Text Placeholder 56">
            <a:extLst>
              <a:ext uri="{FF2B5EF4-FFF2-40B4-BE49-F238E27FC236}">
                <a16:creationId xmlns:a16="http://schemas.microsoft.com/office/drawing/2014/main" id="{DAC37FFF-86D0-4855-84EC-239FBE46E406}"/>
              </a:ext>
            </a:extLst>
          </p:cNvPr>
          <p:cNvSpPr>
            <a:spLocks noGrp="1"/>
          </p:cNvSpPr>
          <p:nvPr>
            <p:ph type="body" sz="half" idx="13"/>
          </p:nvPr>
        </p:nvSpPr>
        <p:spPr/>
        <p:txBody>
          <a:bodyPr/>
          <a:lstStyle/>
          <a:p>
            <a:endParaRPr lang="en-IN"/>
          </a:p>
        </p:txBody>
      </p:sp>
      <p:sp>
        <p:nvSpPr>
          <p:cNvPr id="56" name="Text Placeholder 55">
            <a:extLst>
              <a:ext uri="{FF2B5EF4-FFF2-40B4-BE49-F238E27FC236}">
                <a16:creationId xmlns:a16="http://schemas.microsoft.com/office/drawing/2014/main" id="{9D2F63B4-2695-4465-B42C-EB79C84A5FAA}"/>
              </a:ext>
            </a:extLst>
          </p:cNvPr>
          <p:cNvSpPr>
            <a:spLocks noGrp="1"/>
          </p:cNvSpPr>
          <p:nvPr>
            <p:ph type="body" sz="half" idx="2"/>
          </p:nvPr>
        </p:nvSpPr>
        <p:spPr>
          <a:xfrm>
            <a:off x="2779655" y="6435404"/>
            <a:ext cx="6574497" cy="353637"/>
          </a:xfrm>
        </p:spPr>
        <p:txBody>
          <a:bodyPr>
            <a:normAutofit fontScale="85000" lnSpcReduction="10000"/>
          </a:bodyPr>
          <a:lstStyle/>
          <a:p>
            <a:r>
              <a:rPr lang="en-IN" dirty="0"/>
              <a:t>REF: https://www.slideshare.net/Hadoop_Summit/spark-and-shark</a:t>
            </a:r>
          </a:p>
        </p:txBody>
      </p:sp>
      <p:sp>
        <p:nvSpPr>
          <p:cNvPr id="15" name="object 15"/>
          <p:cNvSpPr/>
          <p:nvPr/>
        </p:nvSpPr>
        <p:spPr>
          <a:xfrm>
            <a:off x="2234737" y="2028302"/>
            <a:ext cx="1645920" cy="360772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2286000" y="2057400"/>
            <a:ext cx="1547998" cy="3505200"/>
          </a:xfrm>
          <a:custGeom>
            <a:avLst/>
            <a:gdLst/>
            <a:ahLst/>
            <a:cxnLst/>
            <a:rect l="l" t="t" r="r" b="b"/>
            <a:pathLst>
              <a:path w="1545589" h="3505200">
                <a:moveTo>
                  <a:pt x="0" y="0"/>
                </a:moveTo>
                <a:lnTo>
                  <a:pt x="1545488" y="0"/>
                </a:lnTo>
                <a:lnTo>
                  <a:pt x="1545488" y="3505200"/>
                </a:lnTo>
                <a:lnTo>
                  <a:pt x="0" y="3505200"/>
                </a:lnTo>
                <a:lnTo>
                  <a:pt x="0" y="0"/>
                </a:lnTo>
                <a:close/>
              </a:path>
            </a:pathLst>
          </a:custGeom>
          <a:solidFill>
            <a:srgbClr val="CBCBCB"/>
          </a:solidFill>
        </p:spPr>
        <p:txBody>
          <a:bodyPr wrap="square" lIns="0" tIns="0" rIns="0" bIns="0" rtlCol="0"/>
          <a:lstStyle/>
          <a:p>
            <a:endParaRPr/>
          </a:p>
        </p:txBody>
      </p:sp>
      <p:sp>
        <p:nvSpPr>
          <p:cNvPr id="17" name="object 17"/>
          <p:cNvSpPr/>
          <p:nvPr/>
        </p:nvSpPr>
        <p:spPr>
          <a:xfrm>
            <a:off x="2285999" y="2057400"/>
            <a:ext cx="1545590" cy="3505200"/>
          </a:xfrm>
          <a:custGeom>
            <a:avLst/>
            <a:gdLst/>
            <a:ahLst/>
            <a:cxnLst/>
            <a:rect l="l" t="t" r="r" b="b"/>
            <a:pathLst>
              <a:path w="1545589" h="3505200">
                <a:moveTo>
                  <a:pt x="0" y="0"/>
                </a:moveTo>
                <a:lnTo>
                  <a:pt x="1545488" y="0"/>
                </a:lnTo>
                <a:lnTo>
                  <a:pt x="1545488" y="3505197"/>
                </a:lnTo>
                <a:lnTo>
                  <a:pt x="0" y="3505197"/>
                </a:lnTo>
                <a:lnTo>
                  <a:pt x="0" y="0"/>
                </a:lnTo>
                <a:close/>
              </a:path>
            </a:pathLst>
          </a:custGeom>
          <a:ln w="9524">
            <a:solidFill>
              <a:srgbClr val="000000"/>
            </a:solidFill>
          </a:ln>
        </p:spPr>
        <p:txBody>
          <a:bodyPr wrap="square" lIns="0" tIns="0" rIns="0" bIns="0" rtlCol="0"/>
          <a:lstStyle/>
          <a:p>
            <a:endParaRPr/>
          </a:p>
        </p:txBody>
      </p:sp>
      <p:sp>
        <p:nvSpPr>
          <p:cNvPr id="18" name="object 18"/>
          <p:cNvSpPr txBox="1"/>
          <p:nvPr/>
        </p:nvSpPr>
        <p:spPr>
          <a:xfrm>
            <a:off x="2479714" y="3401059"/>
            <a:ext cx="926402" cy="823301"/>
          </a:xfrm>
          <a:prstGeom prst="rect">
            <a:avLst/>
          </a:prstGeom>
        </p:spPr>
        <p:txBody>
          <a:bodyPr vert="horz" wrap="square" lIns="0" tIns="27939" rIns="0" bIns="0" rtlCol="0">
            <a:spAutoFit/>
          </a:bodyPr>
          <a:lstStyle/>
          <a:p>
            <a:pPr marL="12700" marR="5080" indent="3175">
              <a:lnSpc>
                <a:spcPts val="3100"/>
              </a:lnSpc>
              <a:spcBef>
                <a:spcPts val="219"/>
              </a:spcBef>
            </a:pPr>
            <a:r>
              <a:rPr sz="2600" spc="-140" dirty="0">
                <a:latin typeface="Arial"/>
                <a:cs typeface="Arial"/>
              </a:rPr>
              <a:t>M</a:t>
            </a:r>
            <a:r>
              <a:rPr sz="2600" spc="-95" dirty="0">
                <a:latin typeface="Arial"/>
                <a:cs typeface="Arial"/>
              </a:rPr>
              <a:t>e</a:t>
            </a:r>
            <a:r>
              <a:rPr sz="2600" spc="-55" dirty="0">
                <a:latin typeface="Arial"/>
                <a:cs typeface="Arial"/>
              </a:rPr>
              <a:t>t</a:t>
            </a:r>
            <a:r>
              <a:rPr sz="2600" spc="-225" dirty="0">
                <a:latin typeface="Arial"/>
                <a:cs typeface="Arial"/>
              </a:rPr>
              <a:t>a  </a:t>
            </a:r>
            <a:r>
              <a:rPr sz="2600" spc="-204" dirty="0">
                <a:latin typeface="Arial"/>
                <a:cs typeface="Arial"/>
              </a:rPr>
              <a:t>s</a:t>
            </a:r>
            <a:r>
              <a:rPr sz="2600" spc="-120" dirty="0">
                <a:latin typeface="Arial"/>
                <a:cs typeface="Arial"/>
              </a:rPr>
              <a:t>t</a:t>
            </a:r>
            <a:r>
              <a:rPr sz="2600" spc="-80" dirty="0">
                <a:latin typeface="Arial"/>
                <a:cs typeface="Arial"/>
              </a:rPr>
              <a:t>ore</a:t>
            </a:r>
            <a:endParaRPr sz="2600" dirty="0">
              <a:latin typeface="Arial"/>
              <a:cs typeface="Arial"/>
            </a:endParaRPr>
          </a:p>
        </p:txBody>
      </p:sp>
      <p:sp>
        <p:nvSpPr>
          <p:cNvPr id="19" name="object 19"/>
          <p:cNvSpPr/>
          <p:nvPr/>
        </p:nvSpPr>
        <p:spPr>
          <a:xfrm>
            <a:off x="2234737" y="5685905"/>
            <a:ext cx="7668488" cy="63176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918064" y="5731625"/>
            <a:ext cx="4297680" cy="54864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2286000" y="5715002"/>
            <a:ext cx="7565288" cy="53163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2285999" y="5715001"/>
            <a:ext cx="7565390" cy="532130"/>
          </a:xfrm>
          <a:custGeom>
            <a:avLst/>
            <a:gdLst/>
            <a:ahLst/>
            <a:cxnLst/>
            <a:rect l="l" t="t" r="r" b="b"/>
            <a:pathLst>
              <a:path w="7565390" h="532129">
                <a:moveTo>
                  <a:pt x="0" y="0"/>
                </a:moveTo>
                <a:lnTo>
                  <a:pt x="7565284" y="0"/>
                </a:lnTo>
                <a:lnTo>
                  <a:pt x="7565284" y="531635"/>
                </a:lnTo>
                <a:lnTo>
                  <a:pt x="0" y="531635"/>
                </a:lnTo>
                <a:lnTo>
                  <a:pt x="0" y="0"/>
                </a:lnTo>
                <a:close/>
              </a:path>
            </a:pathLst>
          </a:custGeom>
          <a:ln w="9524">
            <a:solidFill>
              <a:srgbClr val="A8C367"/>
            </a:solidFill>
          </a:ln>
        </p:spPr>
        <p:txBody>
          <a:bodyPr wrap="square" lIns="0" tIns="0" rIns="0" bIns="0" rtlCol="0"/>
          <a:lstStyle/>
          <a:p>
            <a:endParaRPr/>
          </a:p>
        </p:txBody>
      </p:sp>
      <p:sp>
        <p:nvSpPr>
          <p:cNvPr id="23" name="object 23"/>
          <p:cNvSpPr/>
          <p:nvPr/>
        </p:nvSpPr>
        <p:spPr>
          <a:xfrm>
            <a:off x="4466705" y="2805550"/>
            <a:ext cx="5207927" cy="710737"/>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517288" y="2863174"/>
            <a:ext cx="5105400" cy="609600"/>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4517288" y="2836557"/>
            <a:ext cx="5105400" cy="609600"/>
          </a:xfrm>
          <a:custGeom>
            <a:avLst/>
            <a:gdLst/>
            <a:ahLst/>
            <a:cxnLst/>
            <a:rect l="l" t="t" r="r" b="b"/>
            <a:pathLst>
              <a:path w="5105400" h="609600">
                <a:moveTo>
                  <a:pt x="0" y="0"/>
                </a:moveTo>
                <a:lnTo>
                  <a:pt x="5105396" y="0"/>
                </a:lnTo>
                <a:lnTo>
                  <a:pt x="5105396" y="609599"/>
                </a:lnTo>
                <a:lnTo>
                  <a:pt x="0" y="609599"/>
                </a:lnTo>
                <a:lnTo>
                  <a:pt x="0" y="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4517288" y="2836558"/>
            <a:ext cx="3350260" cy="507831"/>
          </a:xfrm>
          <a:prstGeom prst="rect">
            <a:avLst/>
          </a:prstGeom>
          <a:ln w="9524">
            <a:solidFill>
              <a:srgbClr val="000000"/>
            </a:solidFill>
          </a:ln>
        </p:spPr>
        <p:txBody>
          <a:bodyPr vert="horz" wrap="square" lIns="0" tIns="106680" rIns="0" bIns="0" rtlCol="0">
            <a:spAutoFit/>
          </a:bodyPr>
          <a:lstStyle/>
          <a:p>
            <a:pPr marL="2140585">
              <a:spcBef>
                <a:spcPts val="840"/>
              </a:spcBef>
            </a:pPr>
            <a:r>
              <a:rPr sz="2600" spc="-70" dirty="0">
                <a:latin typeface="Arial"/>
                <a:cs typeface="Arial"/>
              </a:rPr>
              <a:t>Driver</a:t>
            </a:r>
            <a:endParaRPr sz="2600">
              <a:latin typeface="Arial"/>
              <a:cs typeface="Arial"/>
            </a:endParaRPr>
          </a:p>
        </p:txBody>
      </p:sp>
      <p:sp>
        <p:nvSpPr>
          <p:cNvPr id="27" name="object 27"/>
          <p:cNvSpPr/>
          <p:nvPr/>
        </p:nvSpPr>
        <p:spPr>
          <a:xfrm>
            <a:off x="4466704" y="3416528"/>
            <a:ext cx="1242752" cy="1305102"/>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4517288" y="3446157"/>
            <a:ext cx="1143000" cy="1206550"/>
          </a:xfrm>
          <a:prstGeom prst="rect">
            <a:avLst/>
          </a:prstGeom>
          <a:blipFill>
            <a:blip r:embed="rId13" cstate="print"/>
            <a:stretch>
              <a:fillRect/>
            </a:stretch>
          </a:blipFill>
        </p:spPr>
        <p:txBody>
          <a:bodyPr wrap="square" lIns="0" tIns="0" rIns="0" bIns="0" rtlCol="0"/>
          <a:lstStyle/>
          <a:p>
            <a:endParaRPr/>
          </a:p>
        </p:txBody>
      </p:sp>
      <p:sp>
        <p:nvSpPr>
          <p:cNvPr id="29" name="object 29"/>
          <p:cNvSpPr txBox="1"/>
          <p:nvPr/>
        </p:nvSpPr>
        <p:spPr>
          <a:xfrm>
            <a:off x="4517288" y="3446158"/>
            <a:ext cx="1143000" cy="1004121"/>
          </a:xfrm>
          <a:prstGeom prst="rect">
            <a:avLst/>
          </a:prstGeom>
          <a:ln w="9525">
            <a:solidFill>
              <a:srgbClr val="000000"/>
            </a:solidFill>
          </a:ln>
        </p:spPr>
        <p:txBody>
          <a:bodyPr vert="horz" wrap="square" lIns="0" tIns="207010" rIns="0" bIns="0" rtlCol="0">
            <a:spAutoFit/>
          </a:bodyPr>
          <a:lstStyle/>
          <a:p>
            <a:pPr marL="4445" algn="ctr">
              <a:lnSpc>
                <a:spcPts val="3110"/>
              </a:lnSpc>
              <a:spcBef>
                <a:spcPts val="1630"/>
              </a:spcBef>
            </a:pPr>
            <a:r>
              <a:rPr sz="2600" spc="-215" dirty="0">
                <a:latin typeface="Arial"/>
                <a:cs typeface="Arial"/>
              </a:rPr>
              <a:t>SQL</a:t>
            </a:r>
            <a:endParaRPr sz="2600">
              <a:latin typeface="Arial"/>
              <a:cs typeface="Arial"/>
            </a:endParaRPr>
          </a:p>
          <a:p>
            <a:pPr marL="4445" algn="ctr">
              <a:lnSpc>
                <a:spcPts val="3110"/>
              </a:lnSpc>
            </a:pPr>
            <a:r>
              <a:rPr sz="2600" spc="-215" dirty="0">
                <a:latin typeface="Arial"/>
                <a:cs typeface="Arial"/>
              </a:rPr>
              <a:t>Parser</a:t>
            </a:r>
            <a:endParaRPr sz="2600">
              <a:latin typeface="Arial"/>
              <a:cs typeface="Arial"/>
            </a:endParaRPr>
          </a:p>
        </p:txBody>
      </p:sp>
      <p:sp>
        <p:nvSpPr>
          <p:cNvPr id="30" name="object 30"/>
          <p:cNvSpPr/>
          <p:nvPr/>
        </p:nvSpPr>
        <p:spPr>
          <a:xfrm>
            <a:off x="4225633" y="4987635"/>
            <a:ext cx="5690057" cy="660862"/>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6632169" y="5045825"/>
            <a:ext cx="893617" cy="548640"/>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4288688" y="5030965"/>
            <a:ext cx="5562600" cy="532130"/>
          </a:xfrm>
          <a:custGeom>
            <a:avLst/>
            <a:gdLst/>
            <a:ahLst/>
            <a:cxnLst/>
            <a:rect l="l" t="t" r="r" b="b"/>
            <a:pathLst>
              <a:path w="5562600" h="532129">
                <a:moveTo>
                  <a:pt x="0" y="0"/>
                </a:moveTo>
                <a:lnTo>
                  <a:pt x="5562600" y="0"/>
                </a:lnTo>
                <a:lnTo>
                  <a:pt x="5562600" y="531634"/>
                </a:lnTo>
                <a:lnTo>
                  <a:pt x="0" y="531634"/>
                </a:lnTo>
                <a:lnTo>
                  <a:pt x="0" y="0"/>
                </a:lnTo>
                <a:close/>
              </a:path>
            </a:pathLst>
          </a:custGeom>
          <a:solidFill>
            <a:srgbClr val="FAA757"/>
          </a:solidFill>
        </p:spPr>
        <p:txBody>
          <a:bodyPr wrap="square" lIns="0" tIns="0" rIns="0" bIns="0" rtlCol="0"/>
          <a:lstStyle/>
          <a:p>
            <a:endParaRPr/>
          </a:p>
        </p:txBody>
      </p:sp>
      <p:sp>
        <p:nvSpPr>
          <p:cNvPr id="33" name="object 33"/>
          <p:cNvSpPr/>
          <p:nvPr/>
        </p:nvSpPr>
        <p:spPr>
          <a:xfrm>
            <a:off x="4288688" y="5030965"/>
            <a:ext cx="5562600" cy="532130"/>
          </a:xfrm>
          <a:custGeom>
            <a:avLst/>
            <a:gdLst/>
            <a:ahLst/>
            <a:cxnLst/>
            <a:rect l="l" t="t" r="r" b="b"/>
            <a:pathLst>
              <a:path w="5562600" h="532129">
                <a:moveTo>
                  <a:pt x="0" y="0"/>
                </a:moveTo>
                <a:lnTo>
                  <a:pt x="5562596" y="0"/>
                </a:lnTo>
                <a:lnTo>
                  <a:pt x="5562596" y="531635"/>
                </a:lnTo>
                <a:lnTo>
                  <a:pt x="0" y="531635"/>
                </a:lnTo>
                <a:lnTo>
                  <a:pt x="0" y="0"/>
                </a:lnTo>
                <a:close/>
              </a:path>
            </a:pathLst>
          </a:custGeom>
          <a:ln w="38099">
            <a:solidFill>
              <a:srgbClr val="FFFFFF"/>
            </a:solidFill>
          </a:ln>
        </p:spPr>
        <p:txBody>
          <a:bodyPr wrap="square" lIns="0" tIns="0" rIns="0" bIns="0" rtlCol="0"/>
          <a:lstStyle/>
          <a:p>
            <a:endParaRPr/>
          </a:p>
        </p:txBody>
      </p:sp>
      <p:sp>
        <p:nvSpPr>
          <p:cNvPr id="34" name="object 34"/>
          <p:cNvSpPr txBox="1"/>
          <p:nvPr/>
        </p:nvSpPr>
        <p:spPr>
          <a:xfrm>
            <a:off x="3985272" y="5085956"/>
            <a:ext cx="4173220" cy="1106170"/>
          </a:xfrm>
          <a:prstGeom prst="rect">
            <a:avLst/>
          </a:prstGeom>
        </p:spPr>
        <p:txBody>
          <a:bodyPr vert="horz" wrap="square" lIns="0" tIns="12700" rIns="0" bIns="0" rtlCol="0">
            <a:spAutoFit/>
          </a:bodyPr>
          <a:lstStyle/>
          <a:p>
            <a:pPr marL="2722880">
              <a:spcBef>
                <a:spcPts val="100"/>
              </a:spcBef>
            </a:pPr>
            <a:r>
              <a:rPr sz="2600" spc="-220" dirty="0">
                <a:solidFill>
                  <a:srgbClr val="FFFFFF"/>
                </a:solidFill>
                <a:latin typeface="Arial"/>
                <a:cs typeface="Arial"/>
              </a:rPr>
              <a:t>Spark</a:t>
            </a:r>
            <a:endParaRPr sz="2600" dirty="0">
              <a:latin typeface="Arial"/>
              <a:cs typeface="Arial"/>
            </a:endParaRPr>
          </a:p>
          <a:p>
            <a:pPr marL="12700">
              <a:spcBef>
                <a:spcPts val="2265"/>
              </a:spcBef>
            </a:pPr>
            <a:r>
              <a:rPr sz="2600" spc="-114" dirty="0">
                <a:solidFill>
                  <a:srgbClr val="FF0000"/>
                </a:solidFill>
                <a:latin typeface="Arial"/>
                <a:cs typeface="Arial"/>
              </a:rPr>
              <a:t>Hadoop </a:t>
            </a:r>
            <a:r>
              <a:rPr sz="2600" spc="-190" dirty="0">
                <a:solidFill>
                  <a:srgbClr val="FF0000"/>
                </a:solidFill>
                <a:latin typeface="Arial"/>
                <a:cs typeface="Arial"/>
              </a:rPr>
              <a:t>Storage </a:t>
            </a:r>
            <a:r>
              <a:rPr sz="2600" spc="-200" dirty="0">
                <a:solidFill>
                  <a:srgbClr val="FF0000"/>
                </a:solidFill>
                <a:latin typeface="Arial"/>
                <a:cs typeface="Arial"/>
              </a:rPr>
              <a:t>(HDFS, </a:t>
            </a:r>
            <a:r>
              <a:rPr sz="2600" spc="-310" dirty="0">
                <a:solidFill>
                  <a:srgbClr val="FF0000"/>
                </a:solidFill>
                <a:latin typeface="Arial"/>
                <a:cs typeface="Arial"/>
              </a:rPr>
              <a:t>S3,</a:t>
            </a:r>
            <a:r>
              <a:rPr sz="2600" spc="-500" dirty="0">
                <a:solidFill>
                  <a:srgbClr val="FF0000"/>
                </a:solidFill>
                <a:latin typeface="Arial"/>
                <a:cs typeface="Arial"/>
              </a:rPr>
              <a:t> </a:t>
            </a:r>
            <a:r>
              <a:rPr sz="2600" dirty="0">
                <a:solidFill>
                  <a:srgbClr val="FF0000"/>
                </a:solidFill>
                <a:latin typeface="Arial"/>
                <a:cs typeface="Arial"/>
              </a:rPr>
              <a:t>…)</a:t>
            </a:r>
          </a:p>
        </p:txBody>
      </p:sp>
      <p:sp>
        <p:nvSpPr>
          <p:cNvPr id="35" name="object 35"/>
          <p:cNvSpPr/>
          <p:nvPr/>
        </p:nvSpPr>
        <p:spPr>
          <a:xfrm>
            <a:off x="3714953" y="3276600"/>
            <a:ext cx="670560" cy="374650"/>
          </a:xfrm>
          <a:custGeom>
            <a:avLst/>
            <a:gdLst/>
            <a:ahLst/>
            <a:cxnLst/>
            <a:rect l="l" t="t" r="r" b="b"/>
            <a:pathLst>
              <a:path w="670560" h="374650">
                <a:moveTo>
                  <a:pt x="187312" y="0"/>
                </a:moveTo>
                <a:lnTo>
                  <a:pt x="0" y="187312"/>
                </a:lnTo>
                <a:lnTo>
                  <a:pt x="187312" y="374611"/>
                </a:lnTo>
                <a:lnTo>
                  <a:pt x="187312" y="280962"/>
                </a:lnTo>
                <a:lnTo>
                  <a:pt x="576662" y="280962"/>
                </a:lnTo>
                <a:lnTo>
                  <a:pt x="670318" y="187312"/>
                </a:lnTo>
                <a:lnTo>
                  <a:pt x="576656" y="93649"/>
                </a:lnTo>
                <a:lnTo>
                  <a:pt x="187312" y="93649"/>
                </a:lnTo>
                <a:lnTo>
                  <a:pt x="187312" y="0"/>
                </a:lnTo>
                <a:close/>
              </a:path>
              <a:path w="670560" h="374650">
                <a:moveTo>
                  <a:pt x="576662" y="280962"/>
                </a:moveTo>
                <a:lnTo>
                  <a:pt x="483006" y="280962"/>
                </a:lnTo>
                <a:lnTo>
                  <a:pt x="483006" y="374611"/>
                </a:lnTo>
                <a:lnTo>
                  <a:pt x="576662" y="280962"/>
                </a:lnTo>
                <a:close/>
              </a:path>
              <a:path w="670560" h="374650">
                <a:moveTo>
                  <a:pt x="483006" y="0"/>
                </a:moveTo>
                <a:lnTo>
                  <a:pt x="483006" y="93649"/>
                </a:lnTo>
                <a:lnTo>
                  <a:pt x="576656" y="93649"/>
                </a:lnTo>
                <a:lnTo>
                  <a:pt x="483006" y="0"/>
                </a:lnTo>
                <a:close/>
              </a:path>
            </a:pathLst>
          </a:custGeom>
          <a:solidFill>
            <a:srgbClr val="EBE6F0"/>
          </a:solidFill>
        </p:spPr>
        <p:txBody>
          <a:bodyPr wrap="square" lIns="0" tIns="0" rIns="0" bIns="0" rtlCol="0"/>
          <a:lstStyle/>
          <a:p>
            <a:endParaRPr/>
          </a:p>
        </p:txBody>
      </p:sp>
      <p:sp>
        <p:nvSpPr>
          <p:cNvPr id="36" name="object 36"/>
          <p:cNvSpPr/>
          <p:nvPr/>
        </p:nvSpPr>
        <p:spPr>
          <a:xfrm>
            <a:off x="3714953" y="3276600"/>
            <a:ext cx="670560" cy="374650"/>
          </a:xfrm>
          <a:custGeom>
            <a:avLst/>
            <a:gdLst/>
            <a:ahLst/>
            <a:cxnLst/>
            <a:rect l="l" t="t" r="r" b="b"/>
            <a:pathLst>
              <a:path w="670560" h="374650">
                <a:moveTo>
                  <a:pt x="0" y="187305"/>
                </a:moveTo>
                <a:lnTo>
                  <a:pt x="187305" y="0"/>
                </a:lnTo>
                <a:lnTo>
                  <a:pt x="187305" y="93652"/>
                </a:lnTo>
                <a:lnTo>
                  <a:pt x="483010" y="93652"/>
                </a:lnTo>
                <a:lnTo>
                  <a:pt x="483010" y="0"/>
                </a:lnTo>
                <a:lnTo>
                  <a:pt x="670316" y="187305"/>
                </a:lnTo>
                <a:lnTo>
                  <a:pt x="483010" y="374611"/>
                </a:lnTo>
                <a:lnTo>
                  <a:pt x="483010" y="280958"/>
                </a:lnTo>
                <a:lnTo>
                  <a:pt x="187305" y="280958"/>
                </a:lnTo>
                <a:lnTo>
                  <a:pt x="187305" y="374611"/>
                </a:lnTo>
                <a:lnTo>
                  <a:pt x="0" y="187305"/>
                </a:lnTo>
                <a:close/>
              </a:path>
            </a:pathLst>
          </a:custGeom>
          <a:ln w="12699">
            <a:solidFill>
              <a:srgbClr val="000000"/>
            </a:solidFill>
          </a:ln>
        </p:spPr>
        <p:txBody>
          <a:bodyPr wrap="square" lIns="0" tIns="0" rIns="0" bIns="0" rtlCol="0"/>
          <a:lstStyle/>
          <a:p>
            <a:endParaRPr/>
          </a:p>
        </p:txBody>
      </p:sp>
      <p:sp>
        <p:nvSpPr>
          <p:cNvPr id="37" name="object 37"/>
          <p:cNvSpPr/>
          <p:nvPr/>
        </p:nvSpPr>
        <p:spPr>
          <a:xfrm>
            <a:off x="7816736" y="2809703"/>
            <a:ext cx="1857895" cy="710737"/>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7867333" y="2836557"/>
            <a:ext cx="1755355" cy="609600"/>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867333" y="2836557"/>
            <a:ext cx="1755775" cy="609600"/>
          </a:xfrm>
          <a:custGeom>
            <a:avLst/>
            <a:gdLst/>
            <a:ahLst/>
            <a:cxnLst/>
            <a:rect l="l" t="t" r="r" b="b"/>
            <a:pathLst>
              <a:path w="1755775" h="609600">
                <a:moveTo>
                  <a:pt x="0" y="0"/>
                </a:moveTo>
                <a:lnTo>
                  <a:pt x="1755348" y="0"/>
                </a:lnTo>
                <a:lnTo>
                  <a:pt x="1755348" y="609599"/>
                </a:lnTo>
                <a:lnTo>
                  <a:pt x="0" y="609599"/>
                </a:lnTo>
                <a:lnTo>
                  <a:pt x="0" y="0"/>
                </a:lnTo>
                <a:close/>
              </a:path>
            </a:pathLst>
          </a:custGeom>
          <a:ln w="9524">
            <a:solidFill>
              <a:srgbClr val="000000"/>
            </a:solidFill>
          </a:ln>
        </p:spPr>
        <p:txBody>
          <a:bodyPr wrap="square" lIns="0" tIns="0" rIns="0" bIns="0" rtlCol="0"/>
          <a:lstStyle/>
          <a:p>
            <a:endParaRPr/>
          </a:p>
        </p:txBody>
      </p:sp>
      <p:sp>
        <p:nvSpPr>
          <p:cNvPr id="40" name="object 40"/>
          <p:cNvSpPr txBox="1"/>
          <p:nvPr/>
        </p:nvSpPr>
        <p:spPr>
          <a:xfrm>
            <a:off x="7867333" y="2836558"/>
            <a:ext cx="1755775" cy="507831"/>
          </a:xfrm>
          <a:prstGeom prst="rect">
            <a:avLst/>
          </a:prstGeom>
          <a:ln w="9528">
            <a:solidFill>
              <a:srgbClr val="000000"/>
            </a:solidFill>
          </a:ln>
        </p:spPr>
        <p:txBody>
          <a:bodyPr vert="horz" wrap="square" lIns="0" tIns="106680" rIns="0" bIns="0" rtlCol="0">
            <a:spAutoFit/>
          </a:bodyPr>
          <a:lstStyle/>
          <a:p>
            <a:pPr marL="154305">
              <a:spcBef>
                <a:spcPts val="840"/>
              </a:spcBef>
            </a:pPr>
            <a:r>
              <a:rPr sz="2600" spc="-210" dirty="0">
                <a:solidFill>
                  <a:srgbClr val="FFFFFF"/>
                </a:solidFill>
                <a:latin typeface="Arial"/>
                <a:cs typeface="Arial"/>
              </a:rPr>
              <a:t>Cache</a:t>
            </a:r>
            <a:r>
              <a:rPr sz="2600" spc="-40" dirty="0">
                <a:solidFill>
                  <a:srgbClr val="FFFFFF"/>
                </a:solidFill>
                <a:latin typeface="Arial"/>
                <a:cs typeface="Arial"/>
              </a:rPr>
              <a:t> </a:t>
            </a:r>
            <a:r>
              <a:rPr sz="2600" spc="-245" dirty="0">
                <a:solidFill>
                  <a:srgbClr val="FFFFFF"/>
                </a:solidFill>
                <a:latin typeface="Arial"/>
                <a:cs typeface="Arial"/>
              </a:rPr>
              <a:t>Mgr.</a:t>
            </a:r>
            <a:endParaRPr sz="2600">
              <a:latin typeface="Arial"/>
              <a:cs typeface="Arial"/>
            </a:endParaRPr>
          </a:p>
        </p:txBody>
      </p:sp>
      <p:sp>
        <p:nvSpPr>
          <p:cNvPr id="41" name="object 41"/>
          <p:cNvSpPr/>
          <p:nvPr/>
        </p:nvSpPr>
        <p:spPr>
          <a:xfrm>
            <a:off x="8305800" y="5363465"/>
            <a:ext cx="374650" cy="554355"/>
          </a:xfrm>
          <a:custGeom>
            <a:avLst/>
            <a:gdLst/>
            <a:ahLst/>
            <a:cxnLst/>
            <a:rect l="l" t="t" r="r" b="b"/>
            <a:pathLst>
              <a:path w="374650" h="554354">
                <a:moveTo>
                  <a:pt x="374611" y="366596"/>
                </a:moveTo>
                <a:lnTo>
                  <a:pt x="0" y="366596"/>
                </a:lnTo>
                <a:lnTo>
                  <a:pt x="187312" y="553904"/>
                </a:lnTo>
                <a:lnTo>
                  <a:pt x="374611" y="366596"/>
                </a:lnTo>
                <a:close/>
              </a:path>
              <a:path w="374650" h="554354">
                <a:moveTo>
                  <a:pt x="280962" y="187299"/>
                </a:moveTo>
                <a:lnTo>
                  <a:pt x="93649" y="187299"/>
                </a:lnTo>
                <a:lnTo>
                  <a:pt x="93649" y="366596"/>
                </a:lnTo>
                <a:lnTo>
                  <a:pt x="280962" y="366596"/>
                </a:lnTo>
                <a:lnTo>
                  <a:pt x="280962" y="187299"/>
                </a:lnTo>
                <a:close/>
              </a:path>
              <a:path w="374650" h="554354">
                <a:moveTo>
                  <a:pt x="187312" y="0"/>
                </a:moveTo>
                <a:lnTo>
                  <a:pt x="0" y="187299"/>
                </a:lnTo>
                <a:lnTo>
                  <a:pt x="374611" y="187299"/>
                </a:lnTo>
                <a:lnTo>
                  <a:pt x="187312" y="0"/>
                </a:lnTo>
                <a:close/>
              </a:path>
            </a:pathLst>
          </a:custGeom>
          <a:solidFill>
            <a:srgbClr val="F5E3E2"/>
          </a:solidFill>
        </p:spPr>
        <p:txBody>
          <a:bodyPr wrap="square" lIns="0" tIns="0" rIns="0" bIns="0" rtlCol="0"/>
          <a:lstStyle/>
          <a:p>
            <a:endParaRPr/>
          </a:p>
        </p:txBody>
      </p:sp>
      <p:sp>
        <p:nvSpPr>
          <p:cNvPr id="42" name="object 42"/>
          <p:cNvSpPr/>
          <p:nvPr/>
        </p:nvSpPr>
        <p:spPr>
          <a:xfrm>
            <a:off x="8305800" y="5363460"/>
            <a:ext cx="374650" cy="554355"/>
          </a:xfrm>
          <a:custGeom>
            <a:avLst/>
            <a:gdLst/>
            <a:ahLst/>
            <a:cxnLst/>
            <a:rect l="l" t="t" r="r" b="b"/>
            <a:pathLst>
              <a:path w="374650" h="554354">
                <a:moveTo>
                  <a:pt x="187307" y="553908"/>
                </a:moveTo>
                <a:lnTo>
                  <a:pt x="0" y="366601"/>
                </a:lnTo>
                <a:lnTo>
                  <a:pt x="93653" y="366601"/>
                </a:lnTo>
                <a:lnTo>
                  <a:pt x="93653" y="187306"/>
                </a:lnTo>
                <a:lnTo>
                  <a:pt x="0" y="187306"/>
                </a:lnTo>
                <a:lnTo>
                  <a:pt x="187307" y="0"/>
                </a:lnTo>
                <a:lnTo>
                  <a:pt x="374612" y="187306"/>
                </a:lnTo>
                <a:lnTo>
                  <a:pt x="280961" y="187306"/>
                </a:lnTo>
                <a:lnTo>
                  <a:pt x="280961" y="366601"/>
                </a:lnTo>
                <a:lnTo>
                  <a:pt x="374612" y="366601"/>
                </a:lnTo>
                <a:lnTo>
                  <a:pt x="187307" y="553908"/>
                </a:lnTo>
                <a:close/>
              </a:path>
            </a:pathLst>
          </a:custGeom>
          <a:ln w="12699">
            <a:solidFill>
              <a:srgbClr val="000000"/>
            </a:solidFill>
          </a:ln>
        </p:spPr>
        <p:txBody>
          <a:bodyPr wrap="square" lIns="0" tIns="0" rIns="0" bIns="0" rtlCol="0"/>
          <a:lstStyle/>
          <a:p>
            <a:endParaRPr/>
          </a:p>
        </p:txBody>
      </p:sp>
      <p:sp>
        <p:nvSpPr>
          <p:cNvPr id="43" name="object 43"/>
          <p:cNvSpPr/>
          <p:nvPr/>
        </p:nvSpPr>
        <p:spPr>
          <a:xfrm>
            <a:off x="7363688" y="3420689"/>
            <a:ext cx="2310942" cy="706582"/>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7412888" y="3446157"/>
            <a:ext cx="2209800" cy="609600"/>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7412888" y="3446157"/>
            <a:ext cx="2209800" cy="609600"/>
          </a:xfrm>
          <a:custGeom>
            <a:avLst/>
            <a:gdLst/>
            <a:ahLst/>
            <a:cxnLst/>
            <a:rect l="l" t="t" r="r" b="b"/>
            <a:pathLst>
              <a:path w="2209800" h="609600">
                <a:moveTo>
                  <a:pt x="0" y="0"/>
                </a:moveTo>
                <a:lnTo>
                  <a:pt x="2209798" y="0"/>
                </a:lnTo>
                <a:lnTo>
                  <a:pt x="2209798" y="609599"/>
                </a:lnTo>
                <a:lnTo>
                  <a:pt x="0" y="609599"/>
                </a:lnTo>
                <a:lnTo>
                  <a:pt x="0" y="0"/>
                </a:lnTo>
                <a:close/>
              </a:path>
            </a:pathLst>
          </a:custGeom>
          <a:ln w="9524">
            <a:solidFill>
              <a:srgbClr val="000000"/>
            </a:solidFill>
          </a:ln>
        </p:spPr>
        <p:txBody>
          <a:bodyPr wrap="square" lIns="0" tIns="0" rIns="0" bIns="0" rtlCol="0"/>
          <a:lstStyle/>
          <a:p>
            <a:endParaRPr/>
          </a:p>
        </p:txBody>
      </p:sp>
      <p:sp>
        <p:nvSpPr>
          <p:cNvPr id="46" name="object 46"/>
          <p:cNvSpPr txBox="1"/>
          <p:nvPr/>
        </p:nvSpPr>
        <p:spPr>
          <a:xfrm>
            <a:off x="7417651" y="3540137"/>
            <a:ext cx="2200275" cy="421640"/>
          </a:xfrm>
          <a:prstGeom prst="rect">
            <a:avLst/>
          </a:prstGeom>
        </p:spPr>
        <p:txBody>
          <a:bodyPr vert="horz" wrap="square" lIns="0" tIns="12700" rIns="0" bIns="0" rtlCol="0">
            <a:spAutoFit/>
          </a:bodyPr>
          <a:lstStyle/>
          <a:p>
            <a:pPr marL="298450">
              <a:spcBef>
                <a:spcPts val="100"/>
              </a:spcBef>
            </a:pPr>
            <a:r>
              <a:rPr sz="2600" spc="-245" dirty="0">
                <a:solidFill>
                  <a:srgbClr val="FFFFFF"/>
                </a:solidFill>
                <a:latin typeface="Arial"/>
                <a:cs typeface="Arial"/>
              </a:rPr>
              <a:t>Physical</a:t>
            </a:r>
            <a:r>
              <a:rPr sz="2600" spc="-20" dirty="0">
                <a:solidFill>
                  <a:srgbClr val="FFFFFF"/>
                </a:solidFill>
                <a:latin typeface="Arial"/>
                <a:cs typeface="Arial"/>
              </a:rPr>
              <a:t> </a:t>
            </a:r>
            <a:r>
              <a:rPr sz="2600" spc="-254" dirty="0">
                <a:solidFill>
                  <a:srgbClr val="FFFFFF"/>
                </a:solidFill>
                <a:latin typeface="Arial"/>
                <a:cs typeface="Arial"/>
              </a:rPr>
              <a:t>Plan</a:t>
            </a:r>
            <a:endParaRPr sz="2600">
              <a:latin typeface="Arial"/>
              <a:cs typeface="Arial"/>
            </a:endParaRPr>
          </a:p>
        </p:txBody>
      </p:sp>
      <p:sp>
        <p:nvSpPr>
          <p:cNvPr id="47" name="object 47"/>
          <p:cNvSpPr/>
          <p:nvPr/>
        </p:nvSpPr>
        <p:spPr>
          <a:xfrm>
            <a:off x="7363688" y="4019201"/>
            <a:ext cx="2310942" cy="706582"/>
          </a:xfrm>
          <a:prstGeom prst="rect">
            <a:avLst/>
          </a:prstGeom>
          <a:blipFill>
            <a:blip r:embed="rId20" cstate="print"/>
            <a:stretch>
              <a:fillRect/>
            </a:stretch>
          </a:blipFill>
        </p:spPr>
        <p:txBody>
          <a:bodyPr wrap="square" lIns="0" tIns="0" rIns="0" bIns="0" rtlCol="0"/>
          <a:lstStyle/>
          <a:p>
            <a:endParaRPr/>
          </a:p>
        </p:txBody>
      </p:sp>
      <p:sp>
        <p:nvSpPr>
          <p:cNvPr id="48" name="object 48"/>
          <p:cNvSpPr/>
          <p:nvPr/>
        </p:nvSpPr>
        <p:spPr>
          <a:xfrm>
            <a:off x="7412888" y="4045749"/>
            <a:ext cx="2209800" cy="606958"/>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7412888" y="4045749"/>
            <a:ext cx="2209800" cy="607060"/>
          </a:xfrm>
          <a:custGeom>
            <a:avLst/>
            <a:gdLst/>
            <a:ahLst/>
            <a:cxnLst/>
            <a:rect l="l" t="t" r="r" b="b"/>
            <a:pathLst>
              <a:path w="2209800" h="607060">
                <a:moveTo>
                  <a:pt x="0" y="0"/>
                </a:moveTo>
                <a:lnTo>
                  <a:pt x="2209798" y="0"/>
                </a:lnTo>
                <a:lnTo>
                  <a:pt x="2209798" y="606953"/>
                </a:lnTo>
                <a:lnTo>
                  <a:pt x="0" y="606953"/>
                </a:lnTo>
                <a:lnTo>
                  <a:pt x="0" y="0"/>
                </a:lnTo>
                <a:close/>
              </a:path>
            </a:pathLst>
          </a:custGeom>
          <a:ln w="9524">
            <a:solidFill>
              <a:srgbClr val="000000"/>
            </a:solidFill>
          </a:ln>
        </p:spPr>
        <p:txBody>
          <a:bodyPr wrap="square" lIns="0" tIns="0" rIns="0" bIns="0" rtlCol="0"/>
          <a:lstStyle/>
          <a:p>
            <a:endParaRPr/>
          </a:p>
        </p:txBody>
      </p:sp>
      <p:sp>
        <p:nvSpPr>
          <p:cNvPr id="50" name="object 50"/>
          <p:cNvSpPr txBox="1"/>
          <p:nvPr/>
        </p:nvSpPr>
        <p:spPr>
          <a:xfrm>
            <a:off x="7417651" y="4138409"/>
            <a:ext cx="2200275" cy="421640"/>
          </a:xfrm>
          <a:prstGeom prst="rect">
            <a:avLst/>
          </a:prstGeom>
        </p:spPr>
        <p:txBody>
          <a:bodyPr vert="horz" wrap="square" lIns="0" tIns="12700" rIns="0" bIns="0" rtlCol="0">
            <a:spAutoFit/>
          </a:bodyPr>
          <a:lstStyle/>
          <a:p>
            <a:pPr marL="465455">
              <a:spcBef>
                <a:spcPts val="100"/>
              </a:spcBef>
            </a:pPr>
            <a:r>
              <a:rPr sz="2600" spc="-160" dirty="0">
                <a:solidFill>
                  <a:srgbClr val="FFFFFF"/>
                </a:solidFill>
                <a:latin typeface="Arial"/>
                <a:cs typeface="Arial"/>
              </a:rPr>
              <a:t>Execution</a:t>
            </a:r>
            <a:endParaRPr sz="2600">
              <a:latin typeface="Arial"/>
              <a:cs typeface="Arial"/>
            </a:endParaRPr>
          </a:p>
        </p:txBody>
      </p:sp>
      <p:sp>
        <p:nvSpPr>
          <p:cNvPr id="51" name="object 51"/>
          <p:cNvSpPr/>
          <p:nvPr/>
        </p:nvSpPr>
        <p:spPr>
          <a:xfrm>
            <a:off x="5609704" y="3420681"/>
            <a:ext cx="1853742" cy="1305102"/>
          </a:xfrm>
          <a:prstGeom prst="rect">
            <a:avLst/>
          </a:prstGeom>
          <a:blipFill>
            <a:blip r:embed="rId22" cstate="print"/>
            <a:stretch>
              <a:fillRect/>
            </a:stretch>
          </a:blipFill>
        </p:spPr>
        <p:txBody>
          <a:bodyPr wrap="square" lIns="0" tIns="0" rIns="0" bIns="0" rtlCol="0"/>
          <a:lstStyle/>
          <a:p>
            <a:endParaRPr/>
          </a:p>
        </p:txBody>
      </p:sp>
      <p:sp>
        <p:nvSpPr>
          <p:cNvPr id="52" name="object 52"/>
          <p:cNvSpPr/>
          <p:nvPr/>
        </p:nvSpPr>
        <p:spPr>
          <a:xfrm>
            <a:off x="5660288" y="3446157"/>
            <a:ext cx="1752600" cy="1206550"/>
          </a:xfrm>
          <a:prstGeom prst="rect">
            <a:avLst/>
          </a:prstGeom>
          <a:blipFill>
            <a:blip r:embed="rId23" cstate="print"/>
            <a:stretch>
              <a:fillRect/>
            </a:stretch>
          </a:blipFill>
        </p:spPr>
        <p:txBody>
          <a:bodyPr wrap="square" lIns="0" tIns="0" rIns="0" bIns="0" rtlCol="0"/>
          <a:lstStyle/>
          <a:p>
            <a:endParaRPr/>
          </a:p>
        </p:txBody>
      </p:sp>
      <p:sp>
        <p:nvSpPr>
          <p:cNvPr id="53" name="object 53"/>
          <p:cNvSpPr txBox="1"/>
          <p:nvPr/>
        </p:nvSpPr>
        <p:spPr>
          <a:xfrm>
            <a:off x="5660287" y="3446157"/>
            <a:ext cx="1752600" cy="1019510"/>
          </a:xfrm>
          <a:prstGeom prst="rect">
            <a:avLst/>
          </a:prstGeom>
          <a:ln w="9526">
            <a:solidFill>
              <a:srgbClr val="000000"/>
            </a:solidFill>
          </a:ln>
        </p:spPr>
        <p:txBody>
          <a:bodyPr vert="horz" wrap="square" lIns="0" tIns="222250" rIns="0" bIns="0" rtlCol="0">
            <a:spAutoFit/>
          </a:bodyPr>
          <a:lstStyle/>
          <a:p>
            <a:pPr marL="222250" marR="209550" indent="224790">
              <a:lnSpc>
                <a:spcPts val="3100"/>
              </a:lnSpc>
              <a:spcBef>
                <a:spcPts val="1750"/>
              </a:spcBef>
            </a:pPr>
            <a:r>
              <a:rPr sz="2600" spc="-60" dirty="0">
                <a:solidFill>
                  <a:srgbClr val="FFFFFF"/>
                </a:solidFill>
                <a:latin typeface="Arial"/>
                <a:cs typeface="Arial"/>
              </a:rPr>
              <a:t>Query  </a:t>
            </a:r>
            <a:r>
              <a:rPr sz="2600" spc="110" dirty="0">
                <a:solidFill>
                  <a:srgbClr val="FFFFFF"/>
                </a:solidFill>
                <a:latin typeface="Arial"/>
                <a:cs typeface="Arial"/>
              </a:rPr>
              <a:t>O</a:t>
            </a:r>
            <a:r>
              <a:rPr sz="2600" spc="-125" dirty="0">
                <a:solidFill>
                  <a:srgbClr val="FFFFFF"/>
                </a:solidFill>
                <a:latin typeface="Arial"/>
                <a:cs typeface="Arial"/>
              </a:rPr>
              <a:t>p</a:t>
            </a:r>
            <a:r>
              <a:rPr sz="2600" spc="60" dirty="0">
                <a:solidFill>
                  <a:srgbClr val="FFFFFF"/>
                </a:solidFill>
                <a:latin typeface="Arial"/>
                <a:cs typeface="Arial"/>
              </a:rPr>
              <a:t>t</a:t>
            </a:r>
            <a:r>
              <a:rPr sz="2600" spc="-150" dirty="0">
                <a:solidFill>
                  <a:srgbClr val="FFFFFF"/>
                </a:solidFill>
                <a:latin typeface="Arial"/>
                <a:cs typeface="Arial"/>
              </a:rPr>
              <a:t>imi</a:t>
            </a:r>
            <a:r>
              <a:rPr sz="2600" spc="-215" dirty="0">
                <a:solidFill>
                  <a:srgbClr val="FFFFFF"/>
                </a:solidFill>
                <a:latin typeface="Arial"/>
                <a:cs typeface="Arial"/>
              </a:rPr>
              <a:t>z</a:t>
            </a:r>
            <a:r>
              <a:rPr sz="2600" spc="-105" dirty="0">
                <a:solidFill>
                  <a:srgbClr val="FFFFFF"/>
                </a:solidFill>
                <a:latin typeface="Arial"/>
                <a:cs typeface="Arial"/>
              </a:rPr>
              <a:t>er</a:t>
            </a:r>
            <a:endParaRPr sz="2600">
              <a:latin typeface="Arial"/>
              <a:cs typeface="Arial"/>
            </a:endParaRPr>
          </a:p>
        </p:txBody>
      </p:sp>
      <p:sp>
        <p:nvSpPr>
          <p:cNvPr id="54" name="object 54"/>
          <p:cNvSpPr/>
          <p:nvPr/>
        </p:nvSpPr>
        <p:spPr>
          <a:xfrm>
            <a:off x="8305800" y="4572000"/>
            <a:ext cx="374650" cy="571500"/>
          </a:xfrm>
          <a:custGeom>
            <a:avLst/>
            <a:gdLst/>
            <a:ahLst/>
            <a:cxnLst/>
            <a:rect l="l" t="t" r="r" b="b"/>
            <a:pathLst>
              <a:path w="374650" h="571500">
                <a:moveTo>
                  <a:pt x="374611" y="384136"/>
                </a:moveTo>
                <a:lnTo>
                  <a:pt x="0" y="384136"/>
                </a:lnTo>
                <a:lnTo>
                  <a:pt x="187312" y="571449"/>
                </a:lnTo>
                <a:lnTo>
                  <a:pt x="374611" y="384136"/>
                </a:lnTo>
                <a:close/>
              </a:path>
              <a:path w="374650" h="571500">
                <a:moveTo>
                  <a:pt x="280962" y="187312"/>
                </a:moveTo>
                <a:lnTo>
                  <a:pt x="93649" y="187312"/>
                </a:lnTo>
                <a:lnTo>
                  <a:pt x="93649" y="384136"/>
                </a:lnTo>
                <a:lnTo>
                  <a:pt x="280962" y="384136"/>
                </a:lnTo>
                <a:lnTo>
                  <a:pt x="280962" y="187312"/>
                </a:lnTo>
                <a:close/>
              </a:path>
              <a:path w="374650" h="571500">
                <a:moveTo>
                  <a:pt x="187312" y="0"/>
                </a:moveTo>
                <a:lnTo>
                  <a:pt x="0" y="187312"/>
                </a:lnTo>
                <a:lnTo>
                  <a:pt x="374611" y="187312"/>
                </a:lnTo>
                <a:lnTo>
                  <a:pt x="187312" y="0"/>
                </a:lnTo>
                <a:close/>
              </a:path>
            </a:pathLst>
          </a:custGeom>
          <a:solidFill>
            <a:srgbClr val="EBE6F0"/>
          </a:solidFill>
        </p:spPr>
        <p:txBody>
          <a:bodyPr wrap="square" lIns="0" tIns="0" rIns="0" bIns="0" rtlCol="0"/>
          <a:lstStyle/>
          <a:p>
            <a:endParaRPr/>
          </a:p>
        </p:txBody>
      </p:sp>
      <p:sp>
        <p:nvSpPr>
          <p:cNvPr id="55" name="object 55"/>
          <p:cNvSpPr/>
          <p:nvPr/>
        </p:nvSpPr>
        <p:spPr>
          <a:xfrm>
            <a:off x="8305800" y="4572004"/>
            <a:ext cx="374650" cy="571500"/>
          </a:xfrm>
          <a:custGeom>
            <a:avLst/>
            <a:gdLst/>
            <a:ahLst/>
            <a:cxnLst/>
            <a:rect l="l" t="t" r="r" b="b"/>
            <a:pathLst>
              <a:path w="374650" h="571500">
                <a:moveTo>
                  <a:pt x="187307" y="571444"/>
                </a:moveTo>
                <a:lnTo>
                  <a:pt x="0" y="384137"/>
                </a:lnTo>
                <a:lnTo>
                  <a:pt x="93653" y="384137"/>
                </a:lnTo>
                <a:lnTo>
                  <a:pt x="93653" y="187306"/>
                </a:lnTo>
                <a:lnTo>
                  <a:pt x="0" y="187306"/>
                </a:lnTo>
                <a:lnTo>
                  <a:pt x="187307" y="0"/>
                </a:lnTo>
                <a:lnTo>
                  <a:pt x="374612" y="187306"/>
                </a:lnTo>
                <a:lnTo>
                  <a:pt x="280961" y="187306"/>
                </a:lnTo>
                <a:lnTo>
                  <a:pt x="280961" y="384137"/>
                </a:lnTo>
                <a:lnTo>
                  <a:pt x="374612" y="384137"/>
                </a:lnTo>
                <a:lnTo>
                  <a:pt x="187307" y="571444"/>
                </a:lnTo>
                <a:close/>
              </a:path>
            </a:pathLst>
          </a:custGeom>
          <a:ln w="1269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36041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TotalTime>
  <Words>2079</Words>
  <Application>Microsoft Office PowerPoint</Application>
  <PresentationFormat>Widescreen</PresentationFormat>
  <Paragraphs>273</Paragraphs>
  <Slides>32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Times New Roman</vt:lpstr>
      <vt:lpstr>Trebuchet MS</vt:lpstr>
      <vt:lpstr>Wingdings</vt:lpstr>
      <vt:lpstr>Wingdings 3</vt:lpstr>
      <vt:lpstr>Ion</vt:lpstr>
      <vt:lpstr>Shark: SQL and Rich Analytics at Scale</vt:lpstr>
      <vt:lpstr>Shark: SQL and Rich Analytics at Scale</vt:lpstr>
      <vt:lpstr>Abstract</vt:lpstr>
      <vt:lpstr>Challenges</vt:lpstr>
      <vt:lpstr>What’s good about  Map- reduce?</vt:lpstr>
      <vt:lpstr>Cont.</vt:lpstr>
      <vt:lpstr>Introducing   Shark</vt:lpstr>
      <vt:lpstr>Spark  Engine</vt:lpstr>
      <vt:lpstr>Shark  Architecture</vt:lpstr>
      <vt:lpstr>Extending  Spark for SQL</vt:lpstr>
      <vt:lpstr>Fault tolerance guarantees:</vt:lpstr>
      <vt:lpstr>Executing SQL over RDDs:</vt:lpstr>
      <vt:lpstr>Executing Engines:  1.Partial DAG execution:</vt:lpstr>
      <vt:lpstr>PowerPoint Presentation</vt:lpstr>
      <vt:lpstr>Join Optimization:</vt:lpstr>
      <vt:lpstr>Skew handling and degree of parallelism:</vt:lpstr>
      <vt:lpstr>              columnar memory store</vt:lpstr>
      <vt:lpstr>                     Limitations in Shark</vt:lpstr>
      <vt:lpstr>Distributed Data Loading</vt:lpstr>
      <vt:lpstr>Co-Partitioning – A Powerful Feature</vt:lpstr>
      <vt:lpstr>Co-Partition??  Partitioned the same way</vt:lpstr>
      <vt:lpstr>Partition Statistics </vt:lpstr>
      <vt:lpstr>Map Pruning</vt:lpstr>
      <vt:lpstr>Piggybacking</vt:lpstr>
      <vt:lpstr>Machine Learning Support</vt:lpstr>
      <vt:lpstr>Cont.….</vt:lpstr>
      <vt:lpstr>Language Integration</vt:lpstr>
      <vt:lpstr>Cont.</vt:lpstr>
      <vt:lpstr>Machine learning algorithms</vt:lpstr>
      <vt:lpstr>Execution Engine Integration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Bobbili, Mourya Praharsha (UMKC-Student)</dc:creator>
  <cp:lastModifiedBy>Karamala, Naga Venkata Sai Indra Kumar (UMKC-Student)</cp:lastModifiedBy>
  <cp:revision>13</cp:revision>
  <dcterms:created xsi:type="dcterms:W3CDTF">2018-04-29T01:07:55Z</dcterms:created>
  <dcterms:modified xsi:type="dcterms:W3CDTF">2018-04-30T15:00:08Z</dcterms:modified>
</cp:coreProperties>
</file>