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6"/>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3" r:id="rId21"/>
    <p:sldId id="294" r:id="rId22"/>
    <p:sldId id="295" r:id="rId23"/>
    <p:sldId id="296" r:id="rId24"/>
    <p:sldId id="297" r:id="rId25"/>
    <p:sldId id="298" r:id="rId26"/>
    <p:sldId id="299" r:id="rId27"/>
    <p:sldId id="300" r:id="rId28"/>
    <p:sldId id="257" r:id="rId29"/>
    <p:sldId id="258" r:id="rId30"/>
    <p:sldId id="259" r:id="rId31"/>
    <p:sldId id="260" r:id="rId32"/>
    <p:sldId id="261" r:id="rId33"/>
    <p:sldId id="262" r:id="rId34"/>
    <p:sldId id="271" r:id="rId35"/>
    <p:sldId id="272" r:id="rId36"/>
    <p:sldId id="263" r:id="rId37"/>
    <p:sldId id="264" r:id="rId38"/>
    <p:sldId id="265" r:id="rId39"/>
    <p:sldId id="266" r:id="rId40"/>
    <p:sldId id="267" r:id="rId41"/>
    <p:sldId id="268" r:id="rId42"/>
    <p:sldId id="269" r:id="rId43"/>
    <p:sldId id="270" r:id="rId44"/>
    <p:sldId id="29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68" d="100"/>
          <a:sy n="6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3B069-4D33-4F3D-9D4D-B0BEF215D7DD}" type="datetimeFigureOut">
              <a:rPr lang="en-US" smtClean="0"/>
              <a:pPr/>
              <a:t>4/25/2018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D0400-A9EC-43ED-97BC-557698D8E613}" type="slidenum">
              <a:rPr lang="en-US" smtClean="0"/>
              <a:pPr/>
              <a:t>‹#›</a:t>
            </a:fld>
            <a:endParaRPr lang="en-US"/>
          </a:p>
        </p:txBody>
      </p:sp>
    </p:spTree>
    <p:extLst>
      <p:ext uri="{BB962C8B-B14F-4D97-AF65-F5344CB8AC3E}">
        <p14:creationId xmlns:p14="http://schemas.microsoft.com/office/powerpoint/2010/main" val="48989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CD0400-A9EC-43ED-97BC-557698D8E613}" type="slidenum">
              <a:rPr lang="en-US" smtClean="0"/>
              <a:pPr/>
              <a:t>28</a:t>
            </a:fld>
            <a:endParaRPr lang="en-US"/>
          </a:p>
        </p:txBody>
      </p:sp>
    </p:spTree>
    <p:extLst>
      <p:ext uri="{BB962C8B-B14F-4D97-AF65-F5344CB8AC3E}">
        <p14:creationId xmlns:p14="http://schemas.microsoft.com/office/powerpoint/2010/main" val="176102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1C9B-23AA-4C76-AE23-C2D58103BE6B}"/>
              </a:ext>
            </a:extLst>
          </p:cNvPr>
          <p:cNvSpPr>
            <a:spLocks noGrp="1"/>
          </p:cNvSpPr>
          <p:nvPr>
            <p:ph type="ctrTitle"/>
          </p:nvPr>
        </p:nvSpPr>
        <p:spPr>
          <a:xfrm>
            <a:off x="980661" y="967407"/>
            <a:ext cx="8083826" cy="2011320"/>
          </a:xfrm>
        </p:spPr>
        <p:txBody>
          <a:bodyPr/>
          <a:lstStyle/>
          <a:p>
            <a:r>
              <a:rPr lang="en-US" sz="6000" dirty="0"/>
              <a:t>Storm @ Twitter</a:t>
            </a:r>
            <a:br>
              <a:rPr lang="en-US" dirty="0"/>
            </a:br>
            <a:r>
              <a:rPr lang="en-US" sz="1800" dirty="0"/>
              <a:t>Authors: Ankit Toshniwal, Siddarth </a:t>
            </a:r>
            <a:r>
              <a:rPr lang="en-US" sz="1800" dirty="0" err="1"/>
              <a:t>Taneja</a:t>
            </a:r>
            <a:r>
              <a:rPr lang="en-US" sz="1800" dirty="0"/>
              <a:t>, Amit Shukla, Karthik Ramasamy, Jignesh M. Patel*, Sanjeev Kulkarni, Jason Jackson, Krishna </a:t>
            </a:r>
            <a:r>
              <a:rPr lang="en-US" sz="1800" dirty="0" err="1"/>
              <a:t>Gade</a:t>
            </a:r>
            <a:r>
              <a:rPr lang="en-US" sz="1800" dirty="0"/>
              <a:t>, </a:t>
            </a:r>
            <a:r>
              <a:rPr lang="en-US" sz="1800" dirty="0" err="1"/>
              <a:t>Maosong</a:t>
            </a:r>
            <a:r>
              <a:rPr lang="en-US" sz="1800" dirty="0"/>
              <a:t> Fu, Jake </a:t>
            </a:r>
            <a:r>
              <a:rPr lang="en-US" sz="1800" dirty="0" err="1"/>
              <a:t>Donham</a:t>
            </a:r>
            <a:r>
              <a:rPr lang="en-US" sz="1800" dirty="0"/>
              <a:t>, </a:t>
            </a:r>
            <a:r>
              <a:rPr lang="en-US" sz="1800" dirty="0" err="1"/>
              <a:t>Nikunj</a:t>
            </a:r>
            <a:r>
              <a:rPr lang="en-US" sz="1800" dirty="0"/>
              <a:t> Bhagat, </a:t>
            </a:r>
            <a:r>
              <a:rPr lang="en-US" sz="1800" dirty="0" err="1"/>
              <a:t>Sailesh</a:t>
            </a:r>
            <a:r>
              <a:rPr lang="en-US" sz="1800" dirty="0"/>
              <a:t> Mittal, Dmitriy </a:t>
            </a:r>
            <a:r>
              <a:rPr lang="en-US" sz="1800" dirty="0" err="1"/>
              <a:t>Ryaboy</a:t>
            </a:r>
            <a:endParaRPr lang="en-US" dirty="0"/>
          </a:p>
        </p:txBody>
      </p:sp>
      <p:sp>
        <p:nvSpPr>
          <p:cNvPr id="3" name="Subtitle 2">
            <a:extLst>
              <a:ext uri="{FF2B5EF4-FFF2-40B4-BE49-F238E27FC236}">
                <a16:creationId xmlns:a16="http://schemas.microsoft.com/office/drawing/2014/main" id="{A7463748-1A51-4428-9707-8C0F9E88351B}"/>
              </a:ext>
            </a:extLst>
          </p:cNvPr>
          <p:cNvSpPr>
            <a:spLocks noGrp="1"/>
          </p:cNvSpPr>
          <p:nvPr>
            <p:ph type="subTitle" idx="1"/>
          </p:nvPr>
        </p:nvSpPr>
        <p:spPr>
          <a:xfrm>
            <a:off x="1113225" y="5126182"/>
            <a:ext cx="7818698" cy="817417"/>
          </a:xfrm>
        </p:spPr>
        <p:txBody>
          <a:bodyPr/>
          <a:lstStyle/>
          <a:p>
            <a:r>
              <a:rPr lang="en-US" dirty="0"/>
              <a:t>Presentation by: Nagarjuna, </a:t>
            </a:r>
            <a:r>
              <a:rPr lang="en-US" dirty="0" err="1"/>
              <a:t>Prathyusha</a:t>
            </a:r>
            <a:r>
              <a:rPr lang="en-US" dirty="0"/>
              <a:t>, </a:t>
            </a:r>
            <a:r>
              <a:rPr lang="en-US" dirty="0" err="1"/>
              <a:t>Amulya</a:t>
            </a:r>
            <a:r>
              <a:rPr lang="en-US" dirty="0"/>
              <a:t>, Bhavesh, Bhanu</a:t>
            </a:r>
          </a:p>
        </p:txBody>
      </p:sp>
      <p:pic>
        <p:nvPicPr>
          <p:cNvPr id="4" name="Picture 3" descr="storm_logo1.png"/>
          <p:cNvPicPr>
            <a:picLocks noChangeAspect="1"/>
          </p:cNvPicPr>
          <p:nvPr/>
        </p:nvPicPr>
        <p:blipFill>
          <a:blip r:embed="rId2"/>
          <a:stretch>
            <a:fillRect/>
          </a:stretch>
        </p:blipFill>
        <p:spPr>
          <a:xfrm>
            <a:off x="3692481" y="2929778"/>
            <a:ext cx="5348798" cy="2095632"/>
          </a:xfrm>
          <a:prstGeom prst="rect">
            <a:avLst/>
          </a:prstGeom>
        </p:spPr>
      </p:pic>
    </p:spTree>
    <p:extLst>
      <p:ext uri="{BB962C8B-B14F-4D97-AF65-F5344CB8AC3E}">
        <p14:creationId xmlns:p14="http://schemas.microsoft.com/office/powerpoint/2010/main" val="259743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execution architecture.png"/>
          <p:cNvPicPr>
            <a:picLocks noGrp="1" noChangeAspect="1"/>
          </p:cNvPicPr>
          <p:nvPr>
            <p:ph idx="1"/>
          </p:nvPr>
        </p:nvPicPr>
        <p:blipFill>
          <a:blip r:embed="rId2"/>
          <a:stretch>
            <a:fillRect/>
          </a:stretch>
        </p:blipFill>
        <p:spPr>
          <a:xfrm>
            <a:off x="1549487" y="484632"/>
            <a:ext cx="9678239" cy="3556755"/>
          </a:xfrm>
          <a:prstGeom prst="rect">
            <a:avLst/>
          </a:prstGeom>
        </p:spPr>
      </p:pic>
      <p:sp>
        <p:nvSpPr>
          <p:cNvPr id="2" name="Title 1"/>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Storm Topology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3" descr="word count toplogy.JPG"/>
          <p:cNvPicPr>
            <a:picLocks noChangeAspect="1"/>
          </p:cNvPicPr>
          <p:nvPr/>
        </p:nvPicPr>
        <p:blipFill>
          <a:blip r:embed="rId2" cstate="print"/>
          <a:stretch>
            <a:fillRect/>
          </a:stretch>
        </p:blipFill>
        <p:spPr>
          <a:xfrm>
            <a:off x="3906138" y="4161453"/>
            <a:ext cx="7241460" cy="1918987"/>
          </a:xfrm>
          <a:prstGeom prst="rect">
            <a:avLst/>
          </a:prstGeom>
        </p:spPr>
      </p:pic>
      <p:sp>
        <p:nvSpPr>
          <p:cNvPr id="2" name="Title 1"/>
          <p:cNvSpPr>
            <a:spLocks noGrp="1"/>
          </p:cNvSpPr>
          <p:nvPr>
            <p:ph type="title"/>
          </p:nvPr>
        </p:nvSpPr>
        <p:spPr>
          <a:xfrm>
            <a:off x="252919" y="1123837"/>
            <a:ext cx="2947482" cy="4601183"/>
          </a:xfrm>
        </p:spPr>
        <p:txBody>
          <a:bodyPr>
            <a:normAutofit/>
          </a:bodyPr>
          <a:lstStyle/>
          <a:p>
            <a:r>
              <a:rPr lang="en-IN" dirty="0"/>
              <a:t>Tweet Word Count </a:t>
            </a:r>
            <a:br>
              <a:rPr lang="en-IN" dirty="0"/>
            </a:br>
            <a:r>
              <a:rPr lang="en-IN" dirty="0"/>
              <a:t>topology</a:t>
            </a:r>
          </a:p>
        </p:txBody>
      </p:sp>
      <p:sp>
        <p:nvSpPr>
          <p:cNvPr id="3" name="Content Placeholder 2"/>
          <p:cNvSpPr>
            <a:spLocks noGrp="1"/>
          </p:cNvSpPr>
          <p:nvPr>
            <p:ph idx="1"/>
          </p:nvPr>
        </p:nvSpPr>
        <p:spPr>
          <a:xfrm>
            <a:off x="3869268" y="864108"/>
            <a:ext cx="7315200" cy="2998765"/>
          </a:xfrm>
        </p:spPr>
        <p:txBody>
          <a:bodyPr>
            <a:normAutofit/>
          </a:bodyPr>
          <a:lstStyle/>
          <a:p>
            <a:pPr>
              <a:buFont typeface="Arial" pitchFamily="34" charset="0"/>
              <a:buChar char="•"/>
            </a:pPr>
            <a:r>
              <a:rPr lang="en-IN" sz="1400"/>
              <a:t> </a:t>
            </a:r>
          </a:p>
          <a:p>
            <a:pPr>
              <a:buFont typeface="Arial" pitchFamily="34" charset="0"/>
              <a:buChar char="•"/>
            </a:pPr>
            <a:endParaRPr lang="en-IN" sz="1400"/>
          </a:p>
          <a:p>
            <a:pPr>
              <a:buFont typeface="Arial" pitchFamily="34" charset="0"/>
              <a:buChar char="•"/>
            </a:pPr>
            <a:endParaRPr lang="en-IN" sz="1400"/>
          </a:p>
          <a:p>
            <a:pPr>
              <a:buFont typeface="Arial" pitchFamily="34" charset="0"/>
              <a:buChar char="•"/>
            </a:pPr>
            <a:endParaRPr lang="en-IN" sz="1400"/>
          </a:p>
          <a:p>
            <a:pPr>
              <a:buFont typeface="Arial" pitchFamily="34" charset="0"/>
              <a:buChar char="•"/>
            </a:pPr>
            <a:endParaRPr lang="en-IN" sz="1400"/>
          </a:p>
          <a:p>
            <a:pPr>
              <a:buFont typeface="Arial" pitchFamily="34" charset="0"/>
              <a:buChar char="•"/>
            </a:pPr>
            <a:r>
              <a:rPr lang="en-IN" sz="1400"/>
              <a:t>The Tweet Spout may pull tuples from Twitter’s API.</a:t>
            </a:r>
          </a:p>
          <a:p>
            <a:pPr>
              <a:buFont typeface="Arial" pitchFamily="34" charset="0"/>
              <a:buChar char="•"/>
            </a:pPr>
            <a:r>
              <a:rPr lang="en-IN" sz="1400"/>
              <a:t>The </a:t>
            </a:r>
            <a:r>
              <a:rPr lang="en-IN" sz="1400" err="1"/>
              <a:t>ParseTweet</a:t>
            </a:r>
            <a:r>
              <a:rPr lang="en-IN" sz="1400"/>
              <a:t> Bolt breaks the Tweets into words.</a:t>
            </a:r>
          </a:p>
          <a:p>
            <a:pPr>
              <a:buFont typeface="Arial" pitchFamily="34" charset="0"/>
              <a:buChar char="•"/>
            </a:pPr>
            <a:r>
              <a:rPr lang="en-IN" sz="1400"/>
              <a:t> The </a:t>
            </a:r>
            <a:r>
              <a:rPr lang="en-IN" sz="1400" err="1"/>
              <a:t>WordCount</a:t>
            </a:r>
            <a:r>
              <a:rPr lang="en-IN" sz="1400"/>
              <a:t> Bolt receives these 2-ary tuples and aggregates the counts for each word.</a:t>
            </a:r>
          </a:p>
          <a:p>
            <a:endParaRPr lang="en-I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79D455-7ABB-48E4-8C81-FAEAF821CF90}"/>
              </a:ext>
            </a:extLst>
          </p:cNvPr>
          <p:cNvSpPr>
            <a:spLocks noGrp="1"/>
          </p:cNvSpPr>
          <p:nvPr>
            <p:ph type="title"/>
          </p:nvPr>
        </p:nvSpPr>
        <p:spPr>
          <a:xfrm>
            <a:off x="1600754" y="1087374"/>
            <a:ext cx="8983489" cy="1000978"/>
          </a:xfrm>
        </p:spPr>
        <p:txBody>
          <a:bodyPr>
            <a:normAutofit/>
          </a:bodyPr>
          <a:lstStyle/>
          <a:p>
            <a:r>
              <a:rPr lang="en-US" dirty="0"/>
              <a:t>Storm Overview</a:t>
            </a:r>
          </a:p>
        </p:txBody>
      </p:sp>
      <p:sp>
        <p:nvSpPr>
          <p:cNvPr id="3" name="Content Placeholder 2">
            <a:extLst>
              <a:ext uri="{FF2B5EF4-FFF2-40B4-BE49-F238E27FC236}">
                <a16:creationId xmlns:a16="http://schemas.microsoft.com/office/drawing/2014/main" id="{88B72736-CEB7-4834-9B9F-4F46B6A16421}"/>
              </a:ext>
            </a:extLst>
          </p:cNvPr>
          <p:cNvSpPr>
            <a:spLocks noGrp="1"/>
          </p:cNvSpPr>
          <p:nvPr>
            <p:ph idx="1"/>
          </p:nvPr>
        </p:nvSpPr>
        <p:spPr>
          <a:xfrm>
            <a:off x="1600753" y="2535446"/>
            <a:ext cx="8983489" cy="3554457"/>
          </a:xfrm>
        </p:spPr>
        <p:txBody>
          <a:bodyPr>
            <a:normAutofit/>
          </a:bodyPr>
          <a:lstStyle/>
          <a:p>
            <a:r>
              <a:rPr lang="en-US">
                <a:solidFill>
                  <a:srgbClr val="000000"/>
                </a:solidFill>
              </a:rPr>
              <a:t>Storm runs on a distributed cluster, and at Twitter often on another abstraction such as Mesos.</a:t>
            </a:r>
          </a:p>
          <a:p>
            <a:r>
              <a:rPr lang="en-US">
                <a:solidFill>
                  <a:srgbClr val="000000"/>
                </a:solidFill>
              </a:rPr>
              <a:t>There are 2 kinds of nodes on a storm cluster:</a:t>
            </a:r>
            <a:br>
              <a:rPr lang="en-US">
                <a:solidFill>
                  <a:srgbClr val="000000"/>
                </a:solidFill>
              </a:rPr>
            </a:br>
            <a:r>
              <a:rPr lang="en-US">
                <a:solidFill>
                  <a:srgbClr val="000000"/>
                </a:solidFill>
              </a:rPr>
              <a:t> Master Node</a:t>
            </a:r>
          </a:p>
          <a:p>
            <a:pPr marL="0" indent="0">
              <a:buNone/>
            </a:pPr>
            <a:r>
              <a:rPr lang="en-US">
                <a:solidFill>
                  <a:srgbClr val="000000"/>
                </a:solidFill>
              </a:rPr>
              <a:t>      Worker Node</a:t>
            </a:r>
          </a:p>
          <a:p>
            <a:r>
              <a:rPr lang="en-US">
                <a:solidFill>
                  <a:srgbClr val="000000"/>
                </a:solidFill>
              </a:rPr>
              <a:t>The Master node runs a daemon called ‘Nimbus’.</a:t>
            </a:r>
          </a:p>
          <a:p>
            <a:r>
              <a:rPr lang="en-US">
                <a:solidFill>
                  <a:srgbClr val="000000"/>
                </a:solidFill>
              </a:rPr>
              <a:t>Each worker node runs a daemon called the ‘Supervisor</a:t>
            </a:r>
          </a:p>
        </p:txBody>
      </p:sp>
    </p:spTree>
    <p:extLst>
      <p:ext uri="{BB962C8B-B14F-4D97-AF65-F5344CB8AC3E}">
        <p14:creationId xmlns:p14="http://schemas.microsoft.com/office/powerpoint/2010/main" val="308689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3792-6F6B-4622-8CC1-F2894B19A83E}"/>
              </a:ext>
            </a:extLst>
          </p:cNvPr>
          <p:cNvSpPr>
            <a:spLocks noGrp="1"/>
          </p:cNvSpPr>
          <p:nvPr>
            <p:ph type="title"/>
          </p:nvPr>
        </p:nvSpPr>
        <p:spPr/>
        <p:txBody>
          <a:bodyPr/>
          <a:lstStyle/>
          <a:p>
            <a:r>
              <a:rPr lang="en-US" dirty="0"/>
              <a:t>Architecture of Storm</a:t>
            </a:r>
          </a:p>
        </p:txBody>
      </p:sp>
      <p:pic>
        <p:nvPicPr>
          <p:cNvPr id="4" name="Content Placeholder 3">
            <a:extLst>
              <a:ext uri="{FF2B5EF4-FFF2-40B4-BE49-F238E27FC236}">
                <a16:creationId xmlns:a16="http://schemas.microsoft.com/office/drawing/2014/main" id="{3F019A94-D8A8-4CBA-8837-8C72CCDF906D}"/>
              </a:ext>
            </a:extLst>
          </p:cNvPr>
          <p:cNvPicPr>
            <a:picLocks noGrp="1" noChangeAspect="1"/>
          </p:cNvPicPr>
          <p:nvPr>
            <p:ph idx="1"/>
          </p:nvPr>
        </p:nvPicPr>
        <p:blipFill>
          <a:blip r:embed="rId2"/>
          <a:stretch>
            <a:fillRect/>
          </a:stretch>
        </p:blipFill>
        <p:spPr>
          <a:xfrm>
            <a:off x="4850253" y="1600390"/>
            <a:ext cx="5295900" cy="3648075"/>
          </a:xfrm>
          <a:prstGeom prst="rect">
            <a:avLst/>
          </a:prstGeom>
        </p:spPr>
      </p:pic>
    </p:spTree>
    <p:extLst>
      <p:ext uri="{BB962C8B-B14F-4D97-AF65-F5344CB8AC3E}">
        <p14:creationId xmlns:p14="http://schemas.microsoft.com/office/powerpoint/2010/main" val="118104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5C74C4-9CE2-4AF1-B274-DC2BB74E4726}"/>
              </a:ext>
            </a:extLst>
          </p:cNvPr>
          <p:cNvSpPr>
            <a:spLocks noGrp="1"/>
          </p:cNvSpPr>
          <p:nvPr>
            <p:ph type="title"/>
          </p:nvPr>
        </p:nvSpPr>
        <p:spPr>
          <a:xfrm>
            <a:off x="1600754" y="1087374"/>
            <a:ext cx="8983489" cy="1000978"/>
          </a:xfrm>
        </p:spPr>
        <p:txBody>
          <a:bodyPr>
            <a:normAutofit/>
          </a:bodyPr>
          <a:lstStyle/>
          <a:p>
            <a:r>
              <a:rPr lang="en-US" dirty="0"/>
              <a:t>Some important terms used in Storm:</a:t>
            </a:r>
          </a:p>
        </p:txBody>
      </p:sp>
      <p:sp>
        <p:nvSpPr>
          <p:cNvPr id="3" name="Content Placeholder 2">
            <a:extLst>
              <a:ext uri="{FF2B5EF4-FFF2-40B4-BE49-F238E27FC236}">
                <a16:creationId xmlns:a16="http://schemas.microsoft.com/office/drawing/2014/main" id="{59D1F869-CA34-498B-A87B-0B5060FEDE8C}"/>
              </a:ext>
            </a:extLst>
          </p:cNvPr>
          <p:cNvSpPr>
            <a:spLocks noGrp="1"/>
          </p:cNvSpPr>
          <p:nvPr>
            <p:ph idx="1"/>
          </p:nvPr>
        </p:nvSpPr>
        <p:spPr>
          <a:xfrm>
            <a:off x="1600753" y="2535446"/>
            <a:ext cx="8983489" cy="3554457"/>
          </a:xfrm>
        </p:spPr>
        <p:txBody>
          <a:bodyPr>
            <a:normAutofit/>
          </a:bodyPr>
          <a:lstStyle/>
          <a:p>
            <a:r>
              <a:rPr lang="en-US">
                <a:solidFill>
                  <a:srgbClr val="000000"/>
                </a:solidFill>
              </a:rPr>
              <a:t>Topology: It is the top level abstraction that you submit to storm clusters for execution.</a:t>
            </a:r>
          </a:p>
          <a:p>
            <a:r>
              <a:rPr lang="en-US">
                <a:solidFill>
                  <a:srgbClr val="000000"/>
                </a:solidFill>
              </a:rPr>
              <a:t>Tuples: An ordered list of elements.</a:t>
            </a:r>
          </a:p>
          <a:p>
            <a:r>
              <a:rPr lang="en-US">
                <a:solidFill>
                  <a:srgbClr val="000000"/>
                </a:solidFill>
              </a:rPr>
              <a:t>Streams: Sequence of tuples.</a:t>
            </a:r>
          </a:p>
          <a:p>
            <a:r>
              <a:rPr lang="en-US">
                <a:solidFill>
                  <a:srgbClr val="000000"/>
                </a:solidFill>
              </a:rPr>
              <a:t>Spouts: These are sources of streams in a computation.</a:t>
            </a:r>
          </a:p>
          <a:p>
            <a:r>
              <a:rPr lang="en-US">
                <a:solidFill>
                  <a:srgbClr val="000000"/>
                </a:solidFill>
              </a:rPr>
              <a:t>Bolts: These process input streams and produce output streams.</a:t>
            </a:r>
          </a:p>
          <a:p>
            <a:endParaRPr lang="en-US">
              <a:solidFill>
                <a:srgbClr val="000000"/>
              </a:solidFill>
            </a:endParaRPr>
          </a:p>
        </p:txBody>
      </p:sp>
    </p:spTree>
    <p:extLst>
      <p:ext uri="{BB962C8B-B14F-4D97-AF65-F5344CB8AC3E}">
        <p14:creationId xmlns:p14="http://schemas.microsoft.com/office/powerpoint/2010/main" val="326787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122A04-F4F3-4B0D-A935-EB75DCE62EFB}"/>
              </a:ext>
            </a:extLst>
          </p:cNvPr>
          <p:cNvSpPr>
            <a:spLocks noGrp="1"/>
          </p:cNvSpPr>
          <p:nvPr>
            <p:ph type="title"/>
          </p:nvPr>
        </p:nvSpPr>
        <p:spPr>
          <a:xfrm>
            <a:off x="1600754" y="1087374"/>
            <a:ext cx="8983489" cy="1000978"/>
          </a:xfrm>
        </p:spPr>
        <p:txBody>
          <a:bodyPr>
            <a:normAutofit/>
          </a:bodyPr>
          <a:lstStyle/>
          <a:p>
            <a:r>
              <a:rPr lang="en-US" sz="3300" dirty="0"/>
              <a:t>Understanding the Parallelism of Storm Topology:</a:t>
            </a:r>
          </a:p>
        </p:txBody>
      </p:sp>
      <p:sp>
        <p:nvSpPr>
          <p:cNvPr id="3" name="Content Placeholder 2">
            <a:extLst>
              <a:ext uri="{FF2B5EF4-FFF2-40B4-BE49-F238E27FC236}">
                <a16:creationId xmlns:a16="http://schemas.microsoft.com/office/drawing/2014/main" id="{E2860A07-A7E5-4024-BBA4-C275B7DA3025}"/>
              </a:ext>
            </a:extLst>
          </p:cNvPr>
          <p:cNvSpPr>
            <a:spLocks noGrp="1"/>
          </p:cNvSpPr>
          <p:nvPr>
            <p:ph idx="1"/>
          </p:nvPr>
        </p:nvSpPr>
        <p:spPr>
          <a:xfrm>
            <a:off x="1600754" y="2738507"/>
            <a:ext cx="8983489" cy="3554457"/>
          </a:xfrm>
        </p:spPr>
        <p:txBody>
          <a:bodyPr>
            <a:normAutofit/>
          </a:bodyPr>
          <a:lstStyle/>
          <a:p>
            <a:r>
              <a:rPr lang="en-US" dirty="0">
                <a:solidFill>
                  <a:srgbClr val="000000"/>
                </a:solidFill>
              </a:rPr>
              <a:t>What makes a running Topology:</a:t>
            </a:r>
          </a:p>
          <a:p>
            <a:pPr marL="0" indent="0">
              <a:buNone/>
            </a:pPr>
            <a:r>
              <a:rPr lang="en-US" dirty="0">
                <a:solidFill>
                  <a:srgbClr val="000000"/>
                </a:solidFill>
              </a:rPr>
              <a:t>      Worker Processes, </a:t>
            </a:r>
          </a:p>
          <a:p>
            <a:pPr marL="0" indent="0">
              <a:buNone/>
            </a:pPr>
            <a:r>
              <a:rPr lang="en-US" dirty="0">
                <a:solidFill>
                  <a:srgbClr val="000000"/>
                </a:solidFill>
              </a:rPr>
              <a:t>      Executors, </a:t>
            </a:r>
          </a:p>
          <a:p>
            <a:pPr marL="0" indent="0">
              <a:buNone/>
            </a:pPr>
            <a:r>
              <a:rPr lang="en-US" dirty="0">
                <a:solidFill>
                  <a:srgbClr val="000000"/>
                </a:solidFill>
              </a:rPr>
              <a:t>      Tasks</a:t>
            </a:r>
          </a:p>
          <a:p>
            <a:r>
              <a:rPr lang="en-US" dirty="0">
                <a:solidFill>
                  <a:srgbClr val="000000"/>
                </a:solidFill>
              </a:rPr>
              <a:t>A </a:t>
            </a:r>
            <a:r>
              <a:rPr lang="en-US" b="1" dirty="0">
                <a:solidFill>
                  <a:srgbClr val="000000"/>
                </a:solidFill>
              </a:rPr>
              <a:t>worker process </a:t>
            </a:r>
            <a:r>
              <a:rPr lang="en-US" dirty="0">
                <a:solidFill>
                  <a:srgbClr val="000000"/>
                </a:solidFill>
              </a:rPr>
              <a:t>belongs to a specific topology and may run one or more executors for one or more components of this topology.</a:t>
            </a:r>
          </a:p>
          <a:p>
            <a:r>
              <a:rPr lang="en-US" dirty="0">
                <a:solidFill>
                  <a:srgbClr val="000000"/>
                </a:solidFill>
              </a:rPr>
              <a:t>An </a:t>
            </a:r>
            <a:r>
              <a:rPr lang="en-US" b="1" dirty="0">
                <a:solidFill>
                  <a:srgbClr val="000000"/>
                </a:solidFill>
              </a:rPr>
              <a:t>executor</a:t>
            </a:r>
            <a:r>
              <a:rPr lang="en-US" dirty="0">
                <a:solidFill>
                  <a:srgbClr val="000000"/>
                </a:solidFill>
              </a:rPr>
              <a:t> is a thread that is spawned by a worker process. It may run one or more tasks for the same component.</a:t>
            </a:r>
          </a:p>
          <a:p>
            <a:r>
              <a:rPr lang="en-US" dirty="0">
                <a:solidFill>
                  <a:srgbClr val="000000"/>
                </a:solidFill>
              </a:rPr>
              <a:t>A </a:t>
            </a:r>
            <a:r>
              <a:rPr lang="en-US" b="1" dirty="0">
                <a:solidFill>
                  <a:srgbClr val="000000"/>
                </a:solidFill>
              </a:rPr>
              <a:t>task</a:t>
            </a:r>
            <a:r>
              <a:rPr lang="en-US" dirty="0">
                <a:solidFill>
                  <a:srgbClr val="000000"/>
                </a:solidFill>
              </a:rPr>
              <a:t> performs the actual data processing.</a:t>
            </a:r>
          </a:p>
          <a:p>
            <a:endParaRPr lang="en-US" dirty="0">
              <a:solidFill>
                <a:srgbClr val="000000"/>
              </a:solidFill>
            </a:endParaRPr>
          </a:p>
        </p:txBody>
      </p:sp>
    </p:spTree>
    <p:extLst>
      <p:ext uri="{BB962C8B-B14F-4D97-AF65-F5344CB8AC3E}">
        <p14:creationId xmlns:p14="http://schemas.microsoft.com/office/powerpoint/2010/main" val="113449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2FFF-04CB-48B8-BC93-F61D32841060}"/>
              </a:ext>
            </a:extLst>
          </p:cNvPr>
          <p:cNvSpPr>
            <a:spLocks noGrp="1"/>
          </p:cNvSpPr>
          <p:nvPr>
            <p:ph type="title"/>
          </p:nvPr>
        </p:nvSpPr>
        <p:spPr/>
        <p:txBody>
          <a:bodyPr/>
          <a:lstStyle/>
          <a:p>
            <a:r>
              <a:rPr lang="en-US" dirty="0"/>
              <a:t>Example of a Running Topology:</a:t>
            </a:r>
          </a:p>
        </p:txBody>
      </p:sp>
      <p:pic>
        <p:nvPicPr>
          <p:cNvPr id="4" name="Content Placeholder 7" descr="A screenshot of a cell phone&#10;&#10;Description generated with very high confidence">
            <a:extLst>
              <a:ext uri="{FF2B5EF4-FFF2-40B4-BE49-F238E27FC236}">
                <a16:creationId xmlns:a16="http://schemas.microsoft.com/office/drawing/2014/main" id="{F2FB37A5-A30C-4CB1-9C81-E83B50739D74}"/>
              </a:ext>
            </a:extLst>
          </p:cNvPr>
          <p:cNvPicPr>
            <a:picLocks noGrp="1" noChangeAspect="1"/>
          </p:cNvPicPr>
          <p:nvPr>
            <p:ph idx="1"/>
          </p:nvPr>
        </p:nvPicPr>
        <p:blipFill>
          <a:blip r:embed="rId2"/>
          <a:stretch>
            <a:fillRect/>
          </a:stretch>
        </p:blipFill>
        <p:spPr>
          <a:xfrm>
            <a:off x="4819809" y="1318967"/>
            <a:ext cx="1640951" cy="3852639"/>
          </a:xfrm>
        </p:spPr>
      </p:pic>
      <p:pic>
        <p:nvPicPr>
          <p:cNvPr id="5" name="Picture 4">
            <a:extLst>
              <a:ext uri="{FF2B5EF4-FFF2-40B4-BE49-F238E27FC236}">
                <a16:creationId xmlns:a16="http://schemas.microsoft.com/office/drawing/2014/main" id="{AED62D2C-B3E8-4533-8497-B338AC521D25}"/>
              </a:ext>
            </a:extLst>
          </p:cNvPr>
          <p:cNvPicPr>
            <a:picLocks noChangeAspect="1"/>
          </p:cNvPicPr>
          <p:nvPr/>
        </p:nvPicPr>
        <p:blipFill>
          <a:blip r:embed="rId3"/>
          <a:stretch>
            <a:fillRect/>
          </a:stretch>
        </p:blipFill>
        <p:spPr>
          <a:xfrm>
            <a:off x="6678002" y="1769817"/>
            <a:ext cx="4680142" cy="2621610"/>
          </a:xfrm>
          <a:prstGeom prst="rect">
            <a:avLst/>
          </a:prstGeom>
        </p:spPr>
      </p:pic>
    </p:spTree>
    <p:extLst>
      <p:ext uri="{BB962C8B-B14F-4D97-AF65-F5344CB8AC3E}">
        <p14:creationId xmlns:p14="http://schemas.microsoft.com/office/powerpoint/2010/main" val="121829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A03218-6A76-4DF6-8829-7C86E3AB94B0}"/>
              </a:ext>
            </a:extLst>
          </p:cNvPr>
          <p:cNvSpPr>
            <a:spLocks noGrp="1"/>
          </p:cNvSpPr>
          <p:nvPr>
            <p:ph type="title"/>
          </p:nvPr>
        </p:nvSpPr>
        <p:spPr>
          <a:xfrm>
            <a:off x="1600754" y="1087374"/>
            <a:ext cx="8983489" cy="1000978"/>
          </a:xfrm>
        </p:spPr>
        <p:txBody>
          <a:bodyPr>
            <a:normAutofit/>
          </a:bodyPr>
          <a:lstStyle/>
          <a:p>
            <a:r>
              <a:rPr lang="en-US" dirty="0"/>
              <a:t>Partitioning Strategies:</a:t>
            </a:r>
          </a:p>
        </p:txBody>
      </p:sp>
      <p:sp>
        <p:nvSpPr>
          <p:cNvPr id="3" name="Content Placeholder 2">
            <a:extLst>
              <a:ext uri="{FF2B5EF4-FFF2-40B4-BE49-F238E27FC236}">
                <a16:creationId xmlns:a16="http://schemas.microsoft.com/office/drawing/2014/main" id="{B014E432-EE01-49B9-8278-07B74E56931D}"/>
              </a:ext>
            </a:extLst>
          </p:cNvPr>
          <p:cNvSpPr>
            <a:spLocks noGrp="1"/>
          </p:cNvSpPr>
          <p:nvPr>
            <p:ph idx="1"/>
          </p:nvPr>
        </p:nvSpPr>
        <p:spPr>
          <a:xfrm>
            <a:off x="1600753" y="2535446"/>
            <a:ext cx="8983489" cy="3554457"/>
          </a:xfrm>
        </p:spPr>
        <p:txBody>
          <a:bodyPr>
            <a:normAutofit/>
          </a:bodyPr>
          <a:lstStyle/>
          <a:p>
            <a:r>
              <a:rPr lang="en-US" dirty="0">
                <a:solidFill>
                  <a:srgbClr val="000000"/>
                </a:solidFill>
                <a:latin typeface="Calibri" panose="020F0502020204030204" pitchFamily="34" charset="0"/>
                <a:cs typeface="Calibri" panose="020F0502020204030204" pitchFamily="34" charset="0"/>
              </a:rPr>
              <a:t>Shuffle Grouping: It randomly partitions the tuples.</a:t>
            </a:r>
          </a:p>
          <a:p>
            <a:r>
              <a:rPr lang="en-US" dirty="0">
                <a:solidFill>
                  <a:srgbClr val="000000"/>
                </a:solidFill>
                <a:latin typeface="Calibri" panose="020F0502020204030204" pitchFamily="34" charset="0"/>
                <a:cs typeface="Calibri" panose="020F0502020204030204" pitchFamily="34" charset="0"/>
              </a:rPr>
              <a:t>Fields Grouping: It hashes on a subset of the tuple attributes/fields.</a:t>
            </a:r>
          </a:p>
          <a:p>
            <a:r>
              <a:rPr lang="en-US" dirty="0">
                <a:solidFill>
                  <a:srgbClr val="000000"/>
                </a:solidFill>
                <a:latin typeface="Calibri" panose="020F0502020204030204" pitchFamily="34" charset="0"/>
                <a:cs typeface="Calibri" panose="020F0502020204030204" pitchFamily="34" charset="0"/>
              </a:rPr>
              <a:t>All Grouping: It replicates the entire stream to all the consumer tasks.</a:t>
            </a:r>
          </a:p>
          <a:p>
            <a:r>
              <a:rPr lang="en-US" dirty="0">
                <a:solidFill>
                  <a:srgbClr val="000000"/>
                </a:solidFill>
                <a:latin typeface="Calibri" panose="020F0502020204030204" pitchFamily="34" charset="0"/>
                <a:cs typeface="Calibri" panose="020F0502020204030204" pitchFamily="34" charset="0"/>
              </a:rPr>
              <a:t>Global Grouping: It sends the entire stream to a single bolt.</a:t>
            </a:r>
          </a:p>
          <a:p>
            <a:r>
              <a:rPr lang="en-US" dirty="0">
                <a:solidFill>
                  <a:srgbClr val="000000"/>
                </a:solidFill>
                <a:latin typeface="Calibri" panose="020F0502020204030204" pitchFamily="34" charset="0"/>
                <a:cs typeface="Calibri" panose="020F0502020204030204" pitchFamily="34" charset="0"/>
              </a:rPr>
              <a:t>Local Grouping: It sends tuples to the consumer bolts in the same executor. </a:t>
            </a:r>
          </a:p>
          <a:p>
            <a:endParaRPr lang="en-US" dirty="0">
              <a:solidFill>
                <a:srgbClr val="000000"/>
              </a:solidFill>
            </a:endParaRPr>
          </a:p>
        </p:txBody>
      </p:sp>
    </p:spTree>
    <p:extLst>
      <p:ext uri="{BB962C8B-B14F-4D97-AF65-F5344CB8AC3E}">
        <p14:creationId xmlns:p14="http://schemas.microsoft.com/office/powerpoint/2010/main" val="224723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57718F-3612-4FEF-9895-816086559CB2}"/>
              </a:ext>
            </a:extLst>
          </p:cNvPr>
          <p:cNvSpPr>
            <a:spLocks noGrp="1"/>
          </p:cNvSpPr>
          <p:nvPr>
            <p:ph type="title"/>
          </p:nvPr>
        </p:nvSpPr>
        <p:spPr>
          <a:xfrm>
            <a:off x="1922488" y="1409107"/>
            <a:ext cx="8983489" cy="1000978"/>
          </a:xfrm>
        </p:spPr>
        <p:txBody>
          <a:bodyPr>
            <a:normAutofit fontScale="90000"/>
          </a:bodyPr>
          <a:lstStyle/>
          <a:p>
            <a:r>
              <a:rPr lang="en-US" sz="4800" dirty="0"/>
              <a:t>Storm Internals:</a:t>
            </a:r>
            <a:br>
              <a:rPr lang="en-US" sz="2000" dirty="0"/>
            </a:br>
            <a:br>
              <a:rPr lang="en-US" sz="2000" dirty="0"/>
            </a:br>
            <a:endParaRPr lang="en-US" sz="2000" dirty="0"/>
          </a:p>
        </p:txBody>
      </p:sp>
      <p:sp>
        <p:nvSpPr>
          <p:cNvPr id="3" name="Content Placeholder 2">
            <a:extLst>
              <a:ext uri="{FF2B5EF4-FFF2-40B4-BE49-F238E27FC236}">
                <a16:creationId xmlns:a16="http://schemas.microsoft.com/office/drawing/2014/main" id="{7719ED27-6B0C-49EE-A6CB-3B57780E09F8}"/>
              </a:ext>
            </a:extLst>
          </p:cNvPr>
          <p:cNvSpPr>
            <a:spLocks noGrp="1"/>
          </p:cNvSpPr>
          <p:nvPr>
            <p:ph idx="1"/>
          </p:nvPr>
        </p:nvSpPr>
        <p:spPr>
          <a:xfrm>
            <a:off x="1600753" y="2535446"/>
            <a:ext cx="8983489" cy="3554457"/>
          </a:xfrm>
        </p:spPr>
        <p:txBody>
          <a:bodyPr>
            <a:normAutofit/>
          </a:bodyPr>
          <a:lstStyle/>
          <a:p>
            <a:r>
              <a:rPr lang="en-US" sz="1400">
                <a:solidFill>
                  <a:srgbClr val="000000"/>
                </a:solidFill>
              </a:rPr>
              <a:t>Nimbus and Zookeper:</a:t>
            </a:r>
          </a:p>
          <a:p>
            <a:r>
              <a:rPr lang="en-US" sz="1400">
                <a:solidFill>
                  <a:srgbClr val="000000"/>
                </a:solidFill>
              </a:rPr>
              <a:t>Nimbus is an Apache Thrift service and Storm topology definitions are Thrift objects</a:t>
            </a:r>
          </a:p>
          <a:p>
            <a:r>
              <a:rPr lang="en-US" sz="1400">
                <a:solidFill>
                  <a:srgbClr val="000000"/>
                </a:solidFill>
              </a:rPr>
              <a:t>To submit a job to the Storm cluster (i.e. to Nimbus), the user describes the topology as a Thrift object and sends that object to Nimbus. </a:t>
            </a:r>
          </a:p>
          <a:p>
            <a:r>
              <a:rPr lang="en-US" sz="1400">
                <a:solidFill>
                  <a:srgbClr val="000000"/>
                </a:solidFill>
              </a:rPr>
              <a:t>A popular method for generating Storm topologies at Twitter is by using </a:t>
            </a:r>
            <a:r>
              <a:rPr lang="en-US" sz="1400" b="1">
                <a:solidFill>
                  <a:srgbClr val="000000"/>
                </a:solidFill>
              </a:rPr>
              <a:t>Summingbird</a:t>
            </a:r>
            <a:r>
              <a:rPr lang="en-US" sz="1400">
                <a:solidFill>
                  <a:srgbClr val="000000"/>
                </a:solidFill>
              </a:rPr>
              <a:t>.</a:t>
            </a:r>
          </a:p>
          <a:p>
            <a:r>
              <a:rPr lang="en-US" sz="1400">
                <a:solidFill>
                  <a:srgbClr val="000000"/>
                </a:solidFill>
              </a:rPr>
              <a:t>Summingbird is a general stream processing abstraction, which provides a separate logical planner that can map to a variety of stream processing and batch processing systems. </a:t>
            </a:r>
          </a:p>
          <a:p>
            <a:r>
              <a:rPr lang="en-US" sz="1400">
                <a:solidFill>
                  <a:srgbClr val="000000"/>
                </a:solidFill>
              </a:rPr>
              <a:t>Summingbird provides a powerful Scalaidiomatic way for programmers to express their computation and constraints. </a:t>
            </a:r>
          </a:p>
          <a:p>
            <a:r>
              <a:rPr lang="en-US" sz="1400">
                <a:solidFill>
                  <a:srgbClr val="000000"/>
                </a:solidFill>
              </a:rPr>
              <a:t>It can perform a number of optimizations.</a:t>
            </a:r>
          </a:p>
          <a:p>
            <a:r>
              <a:rPr lang="en-US" sz="1400">
                <a:solidFill>
                  <a:srgbClr val="000000"/>
                </a:solidFill>
              </a:rPr>
              <a:t>Queries expressed in Summingbird can be automatically translated into Storm topologies.</a:t>
            </a:r>
          </a:p>
          <a:p>
            <a:r>
              <a:rPr lang="en-US" sz="1400">
                <a:solidFill>
                  <a:srgbClr val="000000"/>
                </a:solidFill>
              </a:rPr>
              <a:t>It can also generate a MapReduce job to run on Hadoop. </a:t>
            </a:r>
          </a:p>
        </p:txBody>
      </p:sp>
    </p:spTree>
    <p:extLst>
      <p:ext uri="{BB962C8B-B14F-4D97-AF65-F5344CB8AC3E}">
        <p14:creationId xmlns:p14="http://schemas.microsoft.com/office/powerpoint/2010/main" val="1482353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B05242-8892-4657-99B0-703F140DE497}"/>
              </a:ext>
            </a:extLst>
          </p:cNvPr>
          <p:cNvSpPr>
            <a:spLocks noGrp="1"/>
          </p:cNvSpPr>
          <p:nvPr>
            <p:ph type="title"/>
          </p:nvPr>
        </p:nvSpPr>
        <p:spPr>
          <a:xfrm>
            <a:off x="1600754" y="1087374"/>
            <a:ext cx="8983489" cy="1000978"/>
          </a:xfrm>
        </p:spPr>
        <p:txBody>
          <a:bodyPr>
            <a:normAutofit/>
          </a:bodyPr>
          <a:lstStyle/>
          <a:p>
            <a:r>
              <a:rPr lang="en-US" dirty="0"/>
              <a:t>Contd..</a:t>
            </a:r>
          </a:p>
        </p:txBody>
      </p:sp>
      <p:sp>
        <p:nvSpPr>
          <p:cNvPr id="3" name="Content Placeholder 2">
            <a:extLst>
              <a:ext uri="{FF2B5EF4-FFF2-40B4-BE49-F238E27FC236}">
                <a16:creationId xmlns:a16="http://schemas.microsoft.com/office/drawing/2014/main" id="{913106E9-7E3D-467F-9CA9-DECBF9934579}"/>
              </a:ext>
            </a:extLst>
          </p:cNvPr>
          <p:cNvSpPr>
            <a:spLocks noGrp="1"/>
          </p:cNvSpPr>
          <p:nvPr>
            <p:ph idx="1"/>
          </p:nvPr>
        </p:nvSpPr>
        <p:spPr>
          <a:xfrm>
            <a:off x="1600753" y="2535446"/>
            <a:ext cx="8983489" cy="3554457"/>
          </a:xfrm>
        </p:spPr>
        <p:txBody>
          <a:bodyPr>
            <a:normAutofit/>
          </a:bodyPr>
          <a:lstStyle/>
          <a:p>
            <a:r>
              <a:rPr lang="en-US" sz="1700">
                <a:solidFill>
                  <a:srgbClr val="000000"/>
                </a:solidFill>
              </a:rPr>
              <a:t>Nimbus uses a combination of the local disk(s) and Zookeeper to store state about the topology.</a:t>
            </a:r>
          </a:p>
          <a:p>
            <a:r>
              <a:rPr lang="en-US" sz="1700">
                <a:solidFill>
                  <a:srgbClr val="000000"/>
                </a:solidFill>
              </a:rPr>
              <a:t>Currently the user code is stored on the local disk(s) of the Nimbus machine, and the topology Thrift objects are stored in Zookeeper.</a:t>
            </a:r>
          </a:p>
          <a:p>
            <a:r>
              <a:rPr lang="en-US" sz="1700">
                <a:solidFill>
                  <a:srgbClr val="000000"/>
                </a:solidFill>
              </a:rPr>
              <a:t>All coordination between Nimbus and the Supervisors is done using Zookeeper.</a:t>
            </a:r>
          </a:p>
          <a:p>
            <a:r>
              <a:rPr lang="en-US" sz="1700">
                <a:solidFill>
                  <a:srgbClr val="000000"/>
                </a:solidFill>
              </a:rPr>
              <a:t>Nimbus and the Supervisor daemons are fail-fast and stateless, and all their state is kept in Zookeeper or on the local disk(s). </a:t>
            </a:r>
          </a:p>
          <a:p>
            <a:r>
              <a:rPr lang="en-US" sz="1700">
                <a:solidFill>
                  <a:srgbClr val="000000"/>
                </a:solidFill>
              </a:rPr>
              <a:t>If the Nimbus service fails, then the workers still continue to make forward progress. In addition, the Supervisors restart the workers if they fail.</a:t>
            </a:r>
          </a:p>
          <a:p>
            <a:r>
              <a:rPr lang="en-US" sz="1700">
                <a:solidFill>
                  <a:srgbClr val="000000"/>
                </a:solidFill>
              </a:rPr>
              <a:t>Also, if running topologies experience machine failures, then they cannot be reassigned to different machines until Nimbus is revived.</a:t>
            </a:r>
          </a:p>
        </p:txBody>
      </p:sp>
    </p:spTree>
    <p:extLst>
      <p:ext uri="{BB962C8B-B14F-4D97-AF65-F5344CB8AC3E}">
        <p14:creationId xmlns:p14="http://schemas.microsoft.com/office/powerpoint/2010/main" val="348492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twitter storm images transparent">
            <a:extLst>
              <a:ext uri="{FF2B5EF4-FFF2-40B4-BE49-F238E27FC236}">
                <a16:creationId xmlns:a16="http://schemas.microsoft.com/office/drawing/2014/main" id="{4C1A7F88-9ED7-4459-8B46-FBF1AFA60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120" y="2021140"/>
            <a:ext cx="3407898" cy="27615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2919" y="1123837"/>
            <a:ext cx="2947482" cy="4601183"/>
          </a:xfrm>
        </p:spPr>
        <p:txBody>
          <a:bodyPr>
            <a:normAutofit/>
          </a:bodyPr>
          <a:lstStyle/>
          <a:p>
            <a:r>
              <a:rPr lang="en-IN" dirty="0"/>
              <a:t>Abstract</a:t>
            </a:r>
          </a:p>
        </p:txBody>
      </p:sp>
      <p:sp>
        <p:nvSpPr>
          <p:cNvPr id="3" name="Content Placeholder 2"/>
          <p:cNvSpPr>
            <a:spLocks noGrp="1"/>
          </p:cNvSpPr>
          <p:nvPr>
            <p:ph idx="1"/>
          </p:nvPr>
        </p:nvSpPr>
        <p:spPr>
          <a:xfrm>
            <a:off x="3869267" y="864108"/>
            <a:ext cx="3585891" cy="5120640"/>
          </a:xfrm>
        </p:spPr>
        <p:txBody>
          <a:bodyPr>
            <a:normAutofit/>
          </a:bodyPr>
          <a:lstStyle/>
          <a:p>
            <a:pPr>
              <a:buNone/>
            </a:pPr>
            <a:r>
              <a:rPr lang="en-IN" dirty="0"/>
              <a:t>This paper describes :</a:t>
            </a:r>
          </a:p>
          <a:p>
            <a:r>
              <a:rPr lang="en-IN" dirty="0"/>
              <a:t>The usage of Storm at Twitter.</a:t>
            </a:r>
          </a:p>
          <a:p>
            <a:r>
              <a:rPr lang="en-IN" dirty="0"/>
              <a:t> Architecture of Storm and its methods for distributed scale-out and fault-tolerance. </a:t>
            </a:r>
          </a:p>
          <a:p>
            <a:r>
              <a:rPr lang="en-IN" dirty="0"/>
              <a:t>How queries (aka. topologies) are executed in Storm.</a:t>
            </a:r>
          </a:p>
          <a:p>
            <a:r>
              <a:rPr lang="en-IN" dirty="0"/>
              <a:t> Present results from an empirical evaluation demonstrating the resilience of Storm in dealing with machine failures.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6FA3A3-9436-49C3-8F1B-1A26877E1C1B}"/>
              </a:ext>
            </a:extLst>
          </p:cNvPr>
          <p:cNvSpPr>
            <a:spLocks noGrp="1"/>
          </p:cNvSpPr>
          <p:nvPr>
            <p:ph type="title"/>
          </p:nvPr>
        </p:nvSpPr>
        <p:spPr>
          <a:xfrm>
            <a:off x="1600754" y="1087374"/>
            <a:ext cx="8983489" cy="1000978"/>
          </a:xfrm>
        </p:spPr>
        <p:txBody>
          <a:bodyPr>
            <a:normAutofit/>
          </a:bodyPr>
          <a:lstStyle/>
          <a:p>
            <a:r>
              <a:rPr lang="en-US" dirty="0"/>
              <a:t>Supervisor</a:t>
            </a:r>
          </a:p>
        </p:txBody>
      </p:sp>
      <p:sp>
        <p:nvSpPr>
          <p:cNvPr id="3" name="Content Placeholder 2">
            <a:extLst>
              <a:ext uri="{FF2B5EF4-FFF2-40B4-BE49-F238E27FC236}">
                <a16:creationId xmlns:a16="http://schemas.microsoft.com/office/drawing/2014/main" id="{AD9AD48A-3438-4D3B-8522-3A45FBA4B469}"/>
              </a:ext>
            </a:extLst>
          </p:cNvPr>
          <p:cNvSpPr>
            <a:spLocks noGrp="1"/>
          </p:cNvSpPr>
          <p:nvPr>
            <p:ph idx="1"/>
          </p:nvPr>
        </p:nvSpPr>
        <p:spPr>
          <a:xfrm>
            <a:off x="1600753" y="2535446"/>
            <a:ext cx="8983489" cy="3554457"/>
          </a:xfrm>
        </p:spPr>
        <p:txBody>
          <a:bodyPr>
            <a:normAutofit/>
          </a:bodyPr>
          <a:lstStyle/>
          <a:p>
            <a:r>
              <a:rPr lang="en-US">
                <a:solidFill>
                  <a:srgbClr val="000000"/>
                </a:solidFill>
              </a:rPr>
              <a:t>It receives  assignments from nimbus and creates workers  based on the assignment</a:t>
            </a:r>
          </a:p>
          <a:p>
            <a:r>
              <a:rPr lang="en-US">
                <a:solidFill>
                  <a:srgbClr val="000000"/>
                </a:solidFill>
              </a:rPr>
              <a:t>It also monitors the health of the workers</a:t>
            </a:r>
          </a:p>
          <a:p>
            <a:r>
              <a:rPr lang="en-US">
                <a:solidFill>
                  <a:srgbClr val="000000"/>
                </a:solidFill>
              </a:rPr>
              <a:t>It produces 3 events in three main threads</a:t>
            </a:r>
          </a:p>
          <a:p>
            <a:pPr>
              <a:buFont typeface="Courier New" panose="02070309020205020404" pitchFamily="49" charset="0"/>
              <a:buChar char="o"/>
            </a:pPr>
            <a:r>
              <a:rPr lang="en-US">
                <a:solidFill>
                  <a:srgbClr val="000000"/>
                </a:solidFill>
              </a:rPr>
              <a:t>Heart beat in main thread</a:t>
            </a:r>
          </a:p>
          <a:p>
            <a:pPr>
              <a:buFont typeface="Courier New" panose="02070309020205020404" pitchFamily="49" charset="0"/>
              <a:buChar char="o"/>
            </a:pPr>
            <a:r>
              <a:rPr lang="en-US">
                <a:solidFill>
                  <a:srgbClr val="000000"/>
                </a:solidFill>
              </a:rPr>
              <a:t>Synchronize supervisor in event manager thread</a:t>
            </a:r>
          </a:p>
          <a:p>
            <a:pPr>
              <a:buFont typeface="Courier New" panose="02070309020205020404" pitchFamily="49" charset="0"/>
              <a:buChar char="o"/>
            </a:pPr>
            <a:r>
              <a:rPr lang="en-US">
                <a:solidFill>
                  <a:srgbClr val="000000"/>
                </a:solidFill>
              </a:rPr>
              <a:t>Synchronize process event in process event manager thread</a:t>
            </a:r>
          </a:p>
        </p:txBody>
      </p:sp>
    </p:spTree>
    <p:extLst>
      <p:ext uri="{BB962C8B-B14F-4D97-AF65-F5344CB8AC3E}">
        <p14:creationId xmlns:p14="http://schemas.microsoft.com/office/powerpoint/2010/main" val="22292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760AFD-5F2C-420F-8FDA-D0C2A4CE0EDD}"/>
              </a:ext>
            </a:extLst>
          </p:cNvPr>
          <p:cNvPicPr>
            <a:picLocks noChangeAspect="1"/>
          </p:cNvPicPr>
          <p:nvPr/>
        </p:nvPicPr>
        <p:blipFill>
          <a:blip r:embed="rId2"/>
          <a:stretch>
            <a:fillRect/>
          </a:stretch>
        </p:blipFill>
        <p:spPr>
          <a:xfrm>
            <a:off x="7818120" y="2376055"/>
            <a:ext cx="3474720" cy="2105890"/>
          </a:xfrm>
          <a:prstGeom prst="rect">
            <a:avLst/>
          </a:prstGeom>
        </p:spPr>
      </p:pic>
      <p:sp>
        <p:nvSpPr>
          <p:cNvPr id="2" name="Title 1">
            <a:extLst>
              <a:ext uri="{FF2B5EF4-FFF2-40B4-BE49-F238E27FC236}">
                <a16:creationId xmlns:a16="http://schemas.microsoft.com/office/drawing/2014/main" id="{9E1F3A29-052B-4EC3-BC9E-1A52571E40DA}"/>
              </a:ext>
            </a:extLst>
          </p:cNvPr>
          <p:cNvSpPr>
            <a:spLocks noGrp="1"/>
          </p:cNvSpPr>
          <p:nvPr>
            <p:ph type="title"/>
          </p:nvPr>
        </p:nvSpPr>
        <p:spPr>
          <a:xfrm>
            <a:off x="252919" y="1123837"/>
            <a:ext cx="2947482" cy="4601183"/>
          </a:xfrm>
        </p:spPr>
        <p:txBody>
          <a:bodyPr>
            <a:normAutofit/>
          </a:bodyPr>
          <a:lstStyle/>
          <a:p>
            <a:r>
              <a:rPr lang="en-US"/>
              <a:t>Cntd..</a:t>
            </a:r>
            <a:endParaRPr lang="en-US" dirty="0"/>
          </a:p>
        </p:txBody>
      </p:sp>
      <p:sp>
        <p:nvSpPr>
          <p:cNvPr id="3" name="Content Placeholder 2">
            <a:extLst>
              <a:ext uri="{FF2B5EF4-FFF2-40B4-BE49-F238E27FC236}">
                <a16:creationId xmlns:a16="http://schemas.microsoft.com/office/drawing/2014/main" id="{5BF8D35C-C7D3-4B50-8D4A-85E1D9FE7D28}"/>
              </a:ext>
            </a:extLst>
          </p:cNvPr>
          <p:cNvSpPr>
            <a:spLocks noGrp="1"/>
          </p:cNvSpPr>
          <p:nvPr>
            <p:ph idx="1"/>
          </p:nvPr>
        </p:nvSpPr>
        <p:spPr>
          <a:xfrm>
            <a:off x="3869267" y="864108"/>
            <a:ext cx="3585891" cy="5120640"/>
          </a:xfrm>
        </p:spPr>
        <p:txBody>
          <a:bodyPr>
            <a:normAutofit/>
          </a:bodyPr>
          <a:lstStyle/>
          <a:p>
            <a:pPr marL="0" indent="0">
              <a:buNone/>
            </a:pPr>
            <a:r>
              <a:rPr lang="en-US" sz="1100" b="1" dirty="0"/>
              <a:t>Heart Beat:</a:t>
            </a:r>
          </a:p>
          <a:p>
            <a:pPr marL="0" indent="0">
              <a:buNone/>
            </a:pPr>
            <a:r>
              <a:rPr lang="en-US" sz="1100" dirty="0"/>
              <a:t>This event is scheduled to run every 15 seconds and its purpose is to report nimbus whether supervisor is alive or not</a:t>
            </a:r>
          </a:p>
          <a:p>
            <a:pPr marL="0" indent="0">
              <a:buNone/>
            </a:pPr>
            <a:r>
              <a:rPr lang="en-US" sz="1100" b="1" dirty="0"/>
              <a:t>Synchronize Supervisor:</a:t>
            </a:r>
          </a:p>
          <a:p>
            <a:pPr marL="0" indent="0">
              <a:buNone/>
            </a:pPr>
            <a:r>
              <a:rPr lang="en-US" sz="1100" dirty="0"/>
              <a:t>Executed for every 10 seconds</a:t>
            </a:r>
          </a:p>
          <a:p>
            <a:pPr marL="0" indent="0">
              <a:buNone/>
            </a:pPr>
            <a:r>
              <a:rPr lang="en-US" sz="1100" dirty="0"/>
              <a:t>This event is responsible for managing the changes in existing assignments</a:t>
            </a:r>
          </a:p>
          <a:p>
            <a:pPr marL="0" indent="0">
              <a:buNone/>
            </a:pPr>
            <a:r>
              <a:rPr lang="en-US" sz="1100" b="1" dirty="0"/>
              <a:t>Synchronize Process:</a:t>
            </a:r>
          </a:p>
          <a:p>
            <a:pPr marL="0" indent="0">
              <a:buNone/>
            </a:pPr>
            <a:r>
              <a:rPr lang="en-US" sz="1100" dirty="0"/>
              <a:t>Runs for every 3 seconds</a:t>
            </a:r>
          </a:p>
          <a:p>
            <a:pPr marL="0" indent="0">
              <a:buNone/>
            </a:pPr>
            <a:r>
              <a:rPr lang="en-US" sz="1100" dirty="0"/>
              <a:t>This is responsible for managing worker process</a:t>
            </a:r>
          </a:p>
          <a:p>
            <a:pPr marL="0" indent="0">
              <a:buNone/>
            </a:pPr>
            <a:r>
              <a:rPr lang="en-US" sz="1100" dirty="0"/>
              <a:t>It reads worker state and classify them as either valid, time out, not started, disallowed</a:t>
            </a:r>
          </a:p>
          <a:p>
            <a:pPr marL="0" indent="0">
              <a:buNone/>
            </a:pPr>
            <a:r>
              <a:rPr lang="en-US" sz="1100" dirty="0"/>
              <a:t>valid- provides heartbeat in specified time frame</a:t>
            </a:r>
          </a:p>
          <a:p>
            <a:pPr marL="0" indent="0">
              <a:buNone/>
            </a:pPr>
            <a:r>
              <a:rPr lang="en-US" sz="1100" dirty="0"/>
              <a:t>Timeout- when it did not provide heart beat in specified time frame</a:t>
            </a:r>
          </a:p>
          <a:p>
            <a:pPr marL="0" indent="0">
              <a:buNone/>
            </a:pPr>
            <a:r>
              <a:rPr lang="en-US" sz="1100" dirty="0"/>
              <a:t>Not started- when the worker is yet to be started or when worker from one supervisor moved to another</a:t>
            </a:r>
          </a:p>
          <a:p>
            <a:pPr marL="0" indent="0">
              <a:buNone/>
            </a:pPr>
            <a:r>
              <a:rPr lang="en-US" sz="1100" dirty="0"/>
              <a:t>Disallowed- If the topology is broken then we call that worker as disallowed</a:t>
            </a:r>
          </a:p>
        </p:txBody>
      </p:sp>
    </p:spTree>
    <p:extLst>
      <p:ext uri="{BB962C8B-B14F-4D97-AF65-F5344CB8AC3E}">
        <p14:creationId xmlns:p14="http://schemas.microsoft.com/office/powerpoint/2010/main" val="312956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2D97DC-E977-4270-ACC5-DB7D2D973E40}"/>
              </a:ext>
            </a:extLst>
          </p:cNvPr>
          <p:cNvSpPr>
            <a:spLocks noGrp="1"/>
          </p:cNvSpPr>
          <p:nvPr>
            <p:ph type="title"/>
          </p:nvPr>
        </p:nvSpPr>
        <p:spPr>
          <a:xfrm>
            <a:off x="1600754" y="1087374"/>
            <a:ext cx="8983489" cy="1000978"/>
          </a:xfrm>
        </p:spPr>
        <p:txBody>
          <a:bodyPr>
            <a:normAutofit/>
          </a:bodyPr>
          <a:lstStyle/>
          <a:p>
            <a:r>
              <a:rPr lang="en-US" dirty="0"/>
              <a:t>Workers and Executors</a:t>
            </a:r>
          </a:p>
        </p:txBody>
      </p:sp>
      <p:sp>
        <p:nvSpPr>
          <p:cNvPr id="3" name="Content Placeholder 2">
            <a:extLst>
              <a:ext uri="{FF2B5EF4-FFF2-40B4-BE49-F238E27FC236}">
                <a16:creationId xmlns:a16="http://schemas.microsoft.com/office/drawing/2014/main" id="{2B64CFAD-3ECF-48ED-B462-5096F451D023}"/>
              </a:ext>
            </a:extLst>
          </p:cNvPr>
          <p:cNvSpPr>
            <a:spLocks noGrp="1"/>
          </p:cNvSpPr>
          <p:nvPr>
            <p:ph idx="1"/>
          </p:nvPr>
        </p:nvSpPr>
        <p:spPr>
          <a:xfrm>
            <a:off x="1600753" y="2535446"/>
            <a:ext cx="8983489" cy="3554457"/>
          </a:xfrm>
        </p:spPr>
        <p:txBody>
          <a:bodyPr>
            <a:normAutofit/>
          </a:bodyPr>
          <a:lstStyle/>
          <a:p>
            <a:r>
              <a:rPr lang="en-US">
                <a:solidFill>
                  <a:srgbClr val="000000"/>
                </a:solidFill>
              </a:rPr>
              <a:t>We have different executors in workers which can run several tasks</a:t>
            </a:r>
          </a:p>
          <a:p>
            <a:r>
              <a:rPr lang="en-US">
                <a:solidFill>
                  <a:srgbClr val="000000"/>
                </a:solidFill>
              </a:rPr>
              <a:t>At present, a task is strictly bounded to an executor because the assignment is currently static</a:t>
            </a:r>
          </a:p>
          <a:p>
            <a:r>
              <a:rPr lang="en-US">
                <a:solidFill>
                  <a:srgbClr val="000000"/>
                </a:solidFill>
              </a:rPr>
              <a:t>An interesting direction for future work is to allow dynamic reassignment</a:t>
            </a:r>
          </a:p>
          <a:p>
            <a:pPr marL="0" indent="0">
              <a:buNone/>
            </a:pPr>
            <a:endParaRPr lang="en-US">
              <a:solidFill>
                <a:srgbClr val="000000"/>
              </a:solidFill>
            </a:endParaRPr>
          </a:p>
        </p:txBody>
      </p:sp>
    </p:spTree>
    <p:extLst>
      <p:ext uri="{BB962C8B-B14F-4D97-AF65-F5344CB8AC3E}">
        <p14:creationId xmlns:p14="http://schemas.microsoft.com/office/powerpoint/2010/main" val="812378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66FF30-E26A-4F66-9BAB-9F0FDFEC3DE5}"/>
              </a:ext>
            </a:extLst>
          </p:cNvPr>
          <p:cNvPicPr>
            <a:picLocks noChangeAspect="1"/>
          </p:cNvPicPr>
          <p:nvPr/>
        </p:nvPicPr>
        <p:blipFill>
          <a:blip r:embed="rId2"/>
          <a:stretch>
            <a:fillRect/>
          </a:stretch>
        </p:blipFill>
        <p:spPr>
          <a:xfrm>
            <a:off x="7818120" y="2372718"/>
            <a:ext cx="3474720" cy="2112564"/>
          </a:xfrm>
          <a:prstGeom prst="rect">
            <a:avLst/>
          </a:prstGeom>
        </p:spPr>
      </p:pic>
      <p:sp>
        <p:nvSpPr>
          <p:cNvPr id="2" name="Title 1">
            <a:extLst>
              <a:ext uri="{FF2B5EF4-FFF2-40B4-BE49-F238E27FC236}">
                <a16:creationId xmlns:a16="http://schemas.microsoft.com/office/drawing/2014/main" id="{BAA3009F-F3E4-41BF-ADEA-ED4FD1E1A0F8}"/>
              </a:ext>
            </a:extLst>
          </p:cNvPr>
          <p:cNvSpPr>
            <a:spLocks noGrp="1"/>
          </p:cNvSpPr>
          <p:nvPr>
            <p:ph type="title"/>
          </p:nvPr>
        </p:nvSpPr>
        <p:spPr>
          <a:xfrm>
            <a:off x="252919" y="1123837"/>
            <a:ext cx="2947482" cy="4601183"/>
          </a:xfrm>
        </p:spPr>
        <p:txBody>
          <a:bodyPr>
            <a:normAutofit/>
          </a:bodyPr>
          <a:lstStyle/>
          <a:p>
            <a:r>
              <a:rPr lang="en-US" dirty="0"/>
              <a:t>Cntd..</a:t>
            </a:r>
          </a:p>
        </p:txBody>
      </p:sp>
      <p:sp>
        <p:nvSpPr>
          <p:cNvPr id="3" name="Content Placeholder 2">
            <a:extLst>
              <a:ext uri="{FF2B5EF4-FFF2-40B4-BE49-F238E27FC236}">
                <a16:creationId xmlns:a16="http://schemas.microsoft.com/office/drawing/2014/main" id="{9B94D3B0-CDC3-484B-8193-5C0F209BD0F6}"/>
              </a:ext>
            </a:extLst>
          </p:cNvPr>
          <p:cNvSpPr>
            <a:spLocks noGrp="1"/>
          </p:cNvSpPr>
          <p:nvPr>
            <p:ph idx="1"/>
          </p:nvPr>
        </p:nvSpPr>
        <p:spPr>
          <a:xfrm>
            <a:off x="3869267" y="864108"/>
            <a:ext cx="3585891" cy="5120640"/>
          </a:xfrm>
        </p:spPr>
        <p:txBody>
          <a:bodyPr>
            <a:normAutofit/>
          </a:bodyPr>
          <a:lstStyle/>
          <a:p>
            <a:r>
              <a:rPr lang="en-US"/>
              <a:t>This worker receiver thread serves as a demultiplexing point for all the incoming inputs and are arranged in queues based on respective task identifier</a:t>
            </a:r>
          </a:p>
          <a:p>
            <a:r>
              <a:rPr lang="en-US"/>
              <a:t>The user logic thread takes all the incoming tuples from the queue, runs the actual task and generated output tuple</a:t>
            </a:r>
          </a:p>
          <a:p>
            <a:r>
              <a:rPr lang="en-US"/>
              <a:t>This output tuples are placed in out queues</a:t>
            </a:r>
          </a:p>
          <a:p>
            <a:r>
              <a:rPr lang="en-US"/>
              <a:t>Now the executor send thread that collects all the tuples from the out queue and puts them in global transfer queue</a:t>
            </a:r>
          </a:p>
          <a:p>
            <a:pPr marL="0" indent="0">
              <a:buNone/>
            </a:pPr>
            <a:endParaRPr lang="en-US" dirty="0"/>
          </a:p>
        </p:txBody>
      </p:sp>
    </p:spTree>
    <p:extLst>
      <p:ext uri="{BB962C8B-B14F-4D97-AF65-F5344CB8AC3E}">
        <p14:creationId xmlns:p14="http://schemas.microsoft.com/office/powerpoint/2010/main" val="128621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A44154-C8AF-4C35-B7C1-6FD5FA935570}"/>
              </a:ext>
            </a:extLst>
          </p:cNvPr>
          <p:cNvSpPr>
            <a:spLocks noGrp="1"/>
          </p:cNvSpPr>
          <p:nvPr>
            <p:ph type="title"/>
          </p:nvPr>
        </p:nvSpPr>
        <p:spPr>
          <a:xfrm>
            <a:off x="1600754" y="1087374"/>
            <a:ext cx="8983489" cy="1000978"/>
          </a:xfrm>
        </p:spPr>
        <p:txBody>
          <a:bodyPr>
            <a:normAutofit/>
          </a:bodyPr>
          <a:lstStyle/>
          <a:p>
            <a:r>
              <a:rPr lang="en-US" dirty="0"/>
              <a:t>Processing Semantics</a:t>
            </a:r>
          </a:p>
        </p:txBody>
      </p:sp>
      <p:sp>
        <p:nvSpPr>
          <p:cNvPr id="3" name="Content Placeholder 2">
            <a:extLst>
              <a:ext uri="{FF2B5EF4-FFF2-40B4-BE49-F238E27FC236}">
                <a16:creationId xmlns:a16="http://schemas.microsoft.com/office/drawing/2014/main" id="{28B71B9F-A327-4FF9-AF2E-7F3B4FA311F9}"/>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dirty="0">
                <a:solidFill>
                  <a:srgbClr val="000000"/>
                </a:solidFill>
              </a:rPr>
              <a:t>Storm attaches a randomly generated 64bit message to each new tuple that passes through the system</a:t>
            </a:r>
          </a:p>
          <a:p>
            <a:pPr>
              <a:buFont typeface="Wingdings" panose="05000000000000000000" pitchFamily="2" charset="2"/>
              <a:buChar char="Ø"/>
            </a:pPr>
            <a:r>
              <a:rPr lang="en-US" dirty="0">
                <a:solidFill>
                  <a:srgbClr val="000000"/>
                </a:solidFill>
              </a:rPr>
              <a:t>When the tuple finally leaves a topology, list of tuple ids is also retained with the output</a:t>
            </a:r>
          </a:p>
          <a:p>
            <a:pPr marL="0" indent="0">
              <a:buNone/>
            </a:pPr>
            <a:endParaRPr lang="en-US" dirty="0">
              <a:solidFill>
                <a:srgbClr val="000000"/>
              </a:solidFill>
            </a:endParaRPr>
          </a:p>
        </p:txBody>
      </p:sp>
    </p:spTree>
    <p:extLst>
      <p:ext uri="{BB962C8B-B14F-4D97-AF65-F5344CB8AC3E}">
        <p14:creationId xmlns:p14="http://schemas.microsoft.com/office/powerpoint/2010/main" val="4017742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253BFC-8A5A-46B4-948D-A632B9877AA6}"/>
              </a:ext>
            </a:extLst>
          </p:cNvPr>
          <p:cNvSpPr>
            <a:spLocks noGrp="1"/>
          </p:cNvSpPr>
          <p:nvPr>
            <p:ph type="title"/>
          </p:nvPr>
        </p:nvSpPr>
        <p:spPr>
          <a:xfrm>
            <a:off x="1600754" y="1087374"/>
            <a:ext cx="8983489" cy="1000978"/>
          </a:xfrm>
        </p:spPr>
        <p:txBody>
          <a:bodyPr>
            <a:normAutofit/>
          </a:bodyPr>
          <a:lstStyle/>
          <a:p>
            <a:r>
              <a:rPr lang="en-US" dirty="0"/>
              <a:t>Cntd..</a:t>
            </a:r>
          </a:p>
        </p:txBody>
      </p:sp>
      <p:sp>
        <p:nvSpPr>
          <p:cNvPr id="3" name="Content Placeholder 2">
            <a:extLst>
              <a:ext uri="{FF2B5EF4-FFF2-40B4-BE49-F238E27FC236}">
                <a16:creationId xmlns:a16="http://schemas.microsoft.com/office/drawing/2014/main" id="{E6726392-5922-42F9-87A4-D6030ADD1EBB}"/>
              </a:ext>
            </a:extLst>
          </p:cNvPr>
          <p:cNvSpPr>
            <a:spLocks noGrp="1"/>
          </p:cNvSpPr>
          <p:nvPr>
            <p:ph idx="1"/>
          </p:nvPr>
        </p:nvSpPr>
        <p:spPr>
          <a:xfrm>
            <a:off x="1600754" y="2760984"/>
            <a:ext cx="8983489" cy="3554457"/>
          </a:xfrm>
        </p:spPr>
        <p:txBody>
          <a:bodyPr>
            <a:normAutofit/>
          </a:bodyPr>
          <a:lstStyle/>
          <a:p>
            <a:r>
              <a:rPr lang="en-US" b="1" dirty="0">
                <a:solidFill>
                  <a:srgbClr val="000000"/>
                </a:solidFill>
              </a:rPr>
              <a:t>Drawback:</a:t>
            </a:r>
          </a:p>
          <a:p>
            <a:r>
              <a:rPr lang="en-US" dirty="0">
                <a:solidFill>
                  <a:srgbClr val="000000"/>
                </a:solidFill>
              </a:rPr>
              <a:t>It leads to large memory usage especially for complex topologies</a:t>
            </a:r>
            <a:endParaRPr lang="en-US" b="1" dirty="0">
              <a:solidFill>
                <a:srgbClr val="000000"/>
              </a:solidFill>
            </a:endParaRPr>
          </a:p>
          <a:p>
            <a:r>
              <a:rPr lang="en-US" dirty="0">
                <a:solidFill>
                  <a:srgbClr val="000000"/>
                </a:solidFill>
              </a:rPr>
              <a:t>To avoid this problem, storm uses a novel implementation using bitwise XORS</a:t>
            </a:r>
          </a:p>
          <a:p>
            <a:endParaRPr lang="en-US" dirty="0">
              <a:solidFill>
                <a:srgbClr val="000000"/>
              </a:solidFill>
            </a:endParaRPr>
          </a:p>
          <a:p>
            <a:r>
              <a:rPr lang="en-US" dirty="0">
                <a:solidFill>
                  <a:srgbClr val="000000"/>
                </a:solidFill>
              </a:rPr>
              <a:t>Storm provides guarantee about the data it process</a:t>
            </a:r>
          </a:p>
          <a:p>
            <a:r>
              <a:rPr lang="en-US" dirty="0">
                <a:solidFill>
                  <a:srgbClr val="000000"/>
                </a:solidFill>
              </a:rPr>
              <a:t>It provides two types of semantic guarantees</a:t>
            </a:r>
          </a:p>
          <a:p>
            <a:pPr>
              <a:buFont typeface="Courier New" panose="02070309020205020404" pitchFamily="49" charset="0"/>
              <a:buChar char="o"/>
            </a:pPr>
            <a:r>
              <a:rPr lang="en-US" dirty="0">
                <a:solidFill>
                  <a:srgbClr val="000000"/>
                </a:solidFill>
              </a:rPr>
              <a:t>At least once</a:t>
            </a:r>
          </a:p>
          <a:p>
            <a:pPr>
              <a:buFont typeface="Courier New" panose="02070309020205020404" pitchFamily="49" charset="0"/>
              <a:buChar char="o"/>
            </a:pPr>
            <a:r>
              <a:rPr lang="en-US" dirty="0">
                <a:solidFill>
                  <a:srgbClr val="000000"/>
                </a:solidFill>
              </a:rPr>
              <a:t>At most once</a:t>
            </a:r>
          </a:p>
          <a:p>
            <a:pPr marL="0" indent="0">
              <a:buNone/>
            </a:pPr>
            <a:endParaRPr lang="en-US" dirty="0">
              <a:solidFill>
                <a:srgbClr val="000000"/>
              </a:solidFill>
            </a:endParaRPr>
          </a:p>
        </p:txBody>
      </p:sp>
    </p:spTree>
    <p:extLst>
      <p:ext uri="{BB962C8B-B14F-4D97-AF65-F5344CB8AC3E}">
        <p14:creationId xmlns:p14="http://schemas.microsoft.com/office/powerpoint/2010/main" val="219820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1577AD-DA5F-48B3-8FB9-5199BA9EE6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picture containing indoor&#10;&#10;Description generated with high confidence">
            <a:extLst>
              <a:ext uri="{FF2B5EF4-FFF2-40B4-BE49-F238E27FC236}">
                <a16:creationId xmlns:a16="http://schemas.microsoft.com/office/drawing/2014/main" id="{DC64B6D8-EA3B-475A-B650-B74C9F15AF79}"/>
              </a:ext>
            </a:extLst>
          </p:cNvPr>
          <p:cNvPicPr>
            <a:picLocks noChangeAspect="1"/>
          </p:cNvPicPr>
          <p:nvPr/>
        </p:nvPicPr>
        <p:blipFill>
          <a:blip r:embed="rId2"/>
          <a:stretch>
            <a:fillRect/>
          </a:stretch>
        </p:blipFill>
        <p:spPr>
          <a:xfrm>
            <a:off x="5137463" y="1689840"/>
            <a:ext cx="6193767" cy="3470168"/>
          </a:xfrm>
          <a:prstGeom prst="rect">
            <a:avLst/>
          </a:prstGeom>
        </p:spPr>
      </p:pic>
      <p:sp>
        <p:nvSpPr>
          <p:cNvPr id="2" name="Title 1">
            <a:extLst>
              <a:ext uri="{FF2B5EF4-FFF2-40B4-BE49-F238E27FC236}">
                <a16:creationId xmlns:a16="http://schemas.microsoft.com/office/drawing/2014/main" id="{CC1F2159-5EDB-4FEE-823F-B7BD21783384}"/>
              </a:ext>
            </a:extLst>
          </p:cNvPr>
          <p:cNvSpPr>
            <a:spLocks noGrp="1"/>
          </p:cNvSpPr>
          <p:nvPr>
            <p:ph type="title"/>
          </p:nvPr>
        </p:nvSpPr>
        <p:spPr>
          <a:xfrm>
            <a:off x="289249" y="1123837"/>
            <a:ext cx="4016116" cy="1255469"/>
          </a:xfrm>
        </p:spPr>
        <p:txBody>
          <a:bodyPr>
            <a:normAutofit/>
          </a:bodyPr>
          <a:lstStyle/>
          <a:p>
            <a:r>
              <a:rPr lang="en-US" dirty="0"/>
              <a:t>At least once</a:t>
            </a:r>
          </a:p>
        </p:txBody>
      </p:sp>
      <p:sp>
        <p:nvSpPr>
          <p:cNvPr id="3" name="Content Placeholder 2">
            <a:extLst>
              <a:ext uri="{FF2B5EF4-FFF2-40B4-BE49-F238E27FC236}">
                <a16:creationId xmlns:a16="http://schemas.microsoft.com/office/drawing/2014/main" id="{8A7345D9-6BD9-47E7-9C3B-BCDC80B2F708}"/>
              </a:ext>
            </a:extLst>
          </p:cNvPr>
          <p:cNvSpPr>
            <a:spLocks noGrp="1"/>
          </p:cNvSpPr>
          <p:nvPr>
            <p:ph idx="1"/>
          </p:nvPr>
        </p:nvSpPr>
        <p:spPr>
          <a:xfrm>
            <a:off x="289249" y="2510395"/>
            <a:ext cx="4016116" cy="3274586"/>
          </a:xfrm>
        </p:spPr>
        <p:txBody>
          <a:bodyPr anchor="t">
            <a:normAutofit/>
          </a:bodyPr>
          <a:lstStyle/>
          <a:p>
            <a:r>
              <a:rPr lang="en-US" sz="1900">
                <a:solidFill>
                  <a:srgbClr val="FFFFFF"/>
                </a:solidFill>
              </a:rPr>
              <a:t>If XORed checksum =0 then that tuple has been successfully processed</a:t>
            </a:r>
          </a:p>
          <a:p>
            <a:r>
              <a:rPr lang="en-US" sz="1900">
                <a:solidFill>
                  <a:srgbClr val="FFFFFF"/>
                </a:solidFill>
              </a:rPr>
              <a:t>It is possible that due to failure, some of the XOR checksum will never go to zero. To handle such cases, the we initially assigns a timeout parameter </a:t>
            </a:r>
          </a:p>
          <a:p>
            <a:r>
              <a:rPr lang="en-US" sz="1900">
                <a:solidFill>
                  <a:srgbClr val="FFFFFF"/>
                </a:solidFill>
              </a:rPr>
              <a:t>If the XOR checksum does not become zero before the timeout, then the tuple is considered as failed</a:t>
            </a:r>
          </a:p>
          <a:p>
            <a:pPr marL="0" indent="0">
              <a:buNone/>
            </a:pPr>
            <a:endParaRPr lang="en-US" sz="1900">
              <a:solidFill>
                <a:srgbClr val="FFFFFF"/>
              </a:solidFill>
            </a:endParaRPr>
          </a:p>
        </p:txBody>
      </p:sp>
    </p:spTree>
    <p:extLst>
      <p:ext uri="{BB962C8B-B14F-4D97-AF65-F5344CB8AC3E}">
        <p14:creationId xmlns:p14="http://schemas.microsoft.com/office/powerpoint/2010/main" val="262406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AAD093-6E6C-4390-AB0E-45F44875CD20}"/>
              </a:ext>
            </a:extLst>
          </p:cNvPr>
          <p:cNvSpPr>
            <a:spLocks noGrp="1"/>
          </p:cNvSpPr>
          <p:nvPr>
            <p:ph type="title"/>
          </p:nvPr>
        </p:nvSpPr>
        <p:spPr>
          <a:xfrm>
            <a:off x="1600754" y="1087374"/>
            <a:ext cx="8983489" cy="1000978"/>
          </a:xfrm>
        </p:spPr>
        <p:txBody>
          <a:bodyPr>
            <a:normAutofit/>
          </a:bodyPr>
          <a:lstStyle/>
          <a:p>
            <a:r>
              <a:rPr lang="en-US" dirty="0"/>
              <a:t>At most Once</a:t>
            </a:r>
          </a:p>
        </p:txBody>
      </p:sp>
      <p:sp>
        <p:nvSpPr>
          <p:cNvPr id="3" name="Content Placeholder 2">
            <a:extLst>
              <a:ext uri="{FF2B5EF4-FFF2-40B4-BE49-F238E27FC236}">
                <a16:creationId xmlns:a16="http://schemas.microsoft.com/office/drawing/2014/main" id="{85F17EAE-9BD9-4EB8-B70E-EA6BF77457C8}"/>
              </a:ext>
            </a:extLst>
          </p:cNvPr>
          <p:cNvSpPr>
            <a:spLocks noGrp="1"/>
          </p:cNvSpPr>
          <p:nvPr>
            <p:ph idx="1"/>
          </p:nvPr>
        </p:nvSpPr>
        <p:spPr>
          <a:xfrm>
            <a:off x="1600753" y="2535446"/>
            <a:ext cx="8983489" cy="3554457"/>
          </a:xfrm>
        </p:spPr>
        <p:txBody>
          <a:bodyPr>
            <a:normAutofit/>
          </a:bodyPr>
          <a:lstStyle/>
          <a:p>
            <a:r>
              <a:rPr lang="en-US">
                <a:solidFill>
                  <a:srgbClr val="000000"/>
                </a:solidFill>
              </a:rPr>
              <a:t>The tuple entering the system is either processed once or not at all</a:t>
            </a:r>
          </a:p>
          <a:p>
            <a:r>
              <a:rPr lang="en-US">
                <a:solidFill>
                  <a:srgbClr val="000000"/>
                </a:solidFill>
              </a:rPr>
              <a:t>Storm achieves at most once semantics when the acking mechanism is disabled for the topology</a:t>
            </a:r>
          </a:p>
          <a:p>
            <a:pPr marL="0" indent="0">
              <a:buNone/>
            </a:pPr>
            <a:endParaRPr lang="en-US">
              <a:solidFill>
                <a:srgbClr val="000000"/>
              </a:solidFill>
            </a:endParaRPr>
          </a:p>
        </p:txBody>
      </p:sp>
    </p:spTree>
    <p:extLst>
      <p:ext uri="{BB962C8B-B14F-4D97-AF65-F5344CB8AC3E}">
        <p14:creationId xmlns:p14="http://schemas.microsoft.com/office/powerpoint/2010/main" val="2738852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A1358A-87F1-4789-8A4D-E0A2E31D61D4}"/>
              </a:ext>
            </a:extLst>
          </p:cNvPr>
          <p:cNvSpPr>
            <a:spLocks noGrp="1"/>
          </p:cNvSpPr>
          <p:nvPr>
            <p:ph type="title"/>
          </p:nvPr>
        </p:nvSpPr>
        <p:spPr>
          <a:xfrm>
            <a:off x="1600754" y="1087374"/>
            <a:ext cx="8983489" cy="1000978"/>
          </a:xfrm>
        </p:spPr>
        <p:txBody>
          <a:bodyPr>
            <a:normAutofit/>
          </a:bodyPr>
          <a:lstStyle/>
          <a:p>
            <a:r>
              <a:rPr lang="en-US" sz="3300"/>
              <a:t>Storm in use</a:t>
            </a:r>
            <a:br>
              <a:rPr lang="en-US" sz="3300"/>
            </a:br>
            <a:r>
              <a:rPr lang="en-US" sz="3300"/>
              <a:t>@twitter</a:t>
            </a:r>
          </a:p>
        </p:txBody>
      </p:sp>
      <p:sp>
        <p:nvSpPr>
          <p:cNvPr id="3" name="Content Placeholder 2">
            <a:extLst>
              <a:ext uri="{FF2B5EF4-FFF2-40B4-BE49-F238E27FC236}">
                <a16:creationId xmlns:a16="http://schemas.microsoft.com/office/drawing/2014/main" id="{42633C00-D74A-47C3-BA6A-0537DBA04CE3}"/>
              </a:ext>
            </a:extLst>
          </p:cNvPr>
          <p:cNvSpPr>
            <a:spLocks noGrp="1"/>
          </p:cNvSpPr>
          <p:nvPr>
            <p:ph idx="1"/>
          </p:nvPr>
        </p:nvSpPr>
        <p:spPr>
          <a:xfrm>
            <a:off x="1600753" y="2535446"/>
            <a:ext cx="8983489" cy="3554457"/>
          </a:xfrm>
        </p:spPr>
        <p:txBody>
          <a:bodyPr>
            <a:normAutofit/>
          </a:bodyPr>
          <a:lstStyle/>
          <a:p>
            <a:r>
              <a:rPr lang="en-US">
                <a:solidFill>
                  <a:srgbClr val="000000"/>
                </a:solidFill>
              </a:rPr>
              <a:t>In this section we are going to discuss how storm is used in twitter</a:t>
            </a:r>
          </a:p>
          <a:p>
            <a:pPr marL="182880" lvl="1">
              <a:spcBef>
                <a:spcPts val="1200"/>
              </a:spcBef>
            </a:pPr>
            <a:r>
              <a:rPr lang="en-US">
                <a:solidFill>
                  <a:srgbClr val="000000"/>
                </a:solidFill>
              </a:rPr>
              <a:t>Topics to be discussed are:</a:t>
            </a:r>
          </a:p>
          <a:p>
            <a:pPr marL="1417320" lvl="2" indent="-457200">
              <a:buFont typeface="+mj-lt"/>
              <a:buAutoNum type="arabicPeriod"/>
            </a:pPr>
            <a:r>
              <a:rPr lang="en-US" b="1">
                <a:solidFill>
                  <a:srgbClr val="000000"/>
                </a:solidFill>
              </a:rPr>
              <a:t>Operational Overview</a:t>
            </a:r>
          </a:p>
          <a:p>
            <a:pPr marL="1417320" lvl="2" indent="-457200">
              <a:buFont typeface="+mj-lt"/>
              <a:buAutoNum type="arabicPeriod"/>
            </a:pPr>
            <a:r>
              <a:rPr lang="en-US" b="1">
                <a:solidFill>
                  <a:srgbClr val="000000"/>
                </a:solidFill>
              </a:rPr>
              <a:t>Storm Visualization Operations</a:t>
            </a:r>
          </a:p>
          <a:p>
            <a:pPr marL="1417320" lvl="2" indent="-457200">
              <a:buFont typeface="+mj-lt"/>
              <a:buAutoNum type="arabicPeriod"/>
            </a:pPr>
            <a:r>
              <a:rPr lang="en-US" b="1">
                <a:solidFill>
                  <a:srgbClr val="000000"/>
                </a:solidFill>
              </a:rPr>
              <a:t>Operational Stories</a:t>
            </a:r>
          </a:p>
        </p:txBody>
      </p:sp>
    </p:spTree>
    <p:extLst>
      <p:ext uri="{BB962C8B-B14F-4D97-AF65-F5344CB8AC3E}">
        <p14:creationId xmlns:p14="http://schemas.microsoft.com/office/powerpoint/2010/main" val="2646538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5ADAC8-A20F-414C-B96E-23A73EF98970}"/>
              </a:ext>
            </a:extLst>
          </p:cNvPr>
          <p:cNvSpPr>
            <a:spLocks noGrp="1"/>
          </p:cNvSpPr>
          <p:nvPr>
            <p:ph type="title"/>
          </p:nvPr>
        </p:nvSpPr>
        <p:spPr>
          <a:xfrm>
            <a:off x="1600754" y="1087374"/>
            <a:ext cx="8983489" cy="1000978"/>
          </a:xfrm>
        </p:spPr>
        <p:txBody>
          <a:bodyPr>
            <a:normAutofit/>
          </a:bodyPr>
          <a:lstStyle/>
          <a:p>
            <a:r>
              <a:rPr lang="en-US" b="1" dirty="0"/>
              <a:t>1. Operational Overview</a:t>
            </a:r>
          </a:p>
        </p:txBody>
      </p:sp>
      <p:sp>
        <p:nvSpPr>
          <p:cNvPr id="3" name="Content Placeholder 2">
            <a:extLst>
              <a:ext uri="{FF2B5EF4-FFF2-40B4-BE49-F238E27FC236}">
                <a16:creationId xmlns:a16="http://schemas.microsoft.com/office/drawing/2014/main" id="{347E657D-478E-480B-A702-B80BCF41596C}"/>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dirty="0">
                <a:solidFill>
                  <a:srgbClr val="000000"/>
                </a:solidFill>
              </a:rPr>
              <a:t>Storm runs on several hundreds of servers at twitter, hundreds of topologies runs on these clusters.</a:t>
            </a:r>
          </a:p>
          <a:p>
            <a:pPr>
              <a:buFont typeface="Wingdings" panose="05000000000000000000" pitchFamily="2" charset="2"/>
              <a:buChar char="Ø"/>
            </a:pPr>
            <a:r>
              <a:rPr lang="en-US" dirty="0">
                <a:solidFill>
                  <a:srgbClr val="000000"/>
                </a:solidFill>
              </a:rPr>
              <a:t>Many terabytes of data flows through the Storm clusters every day, generating several billions of output tuples.</a:t>
            </a:r>
          </a:p>
          <a:p>
            <a:pPr>
              <a:buFont typeface="Wingdings" panose="05000000000000000000" pitchFamily="2" charset="2"/>
              <a:buChar char="Ø"/>
            </a:pPr>
            <a:r>
              <a:rPr lang="en-US" dirty="0">
                <a:solidFill>
                  <a:srgbClr val="000000"/>
                </a:solidFill>
              </a:rPr>
              <a:t>Storm topologies are used by a number of groups inside Twitter, </a:t>
            </a:r>
            <a:r>
              <a:rPr lang="en-US" b="1" dirty="0">
                <a:solidFill>
                  <a:srgbClr val="000000"/>
                </a:solidFill>
              </a:rPr>
              <a:t>including revenue, user services, search, and content discovery.</a:t>
            </a:r>
          </a:p>
          <a:p>
            <a:pPr>
              <a:buFont typeface="Wingdings" panose="05000000000000000000" pitchFamily="2" charset="2"/>
              <a:buChar char="Ø"/>
            </a:pPr>
            <a:r>
              <a:rPr lang="en-US" dirty="0">
                <a:solidFill>
                  <a:srgbClr val="000000"/>
                </a:solidFill>
              </a:rPr>
              <a:t>Also used for simple things like </a:t>
            </a:r>
            <a:r>
              <a:rPr lang="en-US" b="1" dirty="0">
                <a:solidFill>
                  <a:srgbClr val="000000"/>
                </a:solidFill>
              </a:rPr>
              <a:t>Filtering and Aggregating </a:t>
            </a:r>
            <a:r>
              <a:rPr lang="en-US" dirty="0">
                <a:solidFill>
                  <a:srgbClr val="000000"/>
                </a:solidFill>
              </a:rPr>
              <a:t>the content and complex things like running machine learning algorithms like </a:t>
            </a:r>
            <a:r>
              <a:rPr lang="en-US" b="1" dirty="0">
                <a:solidFill>
                  <a:srgbClr val="000000"/>
                </a:solidFill>
              </a:rPr>
              <a:t>clustering.</a:t>
            </a:r>
          </a:p>
        </p:txBody>
      </p:sp>
    </p:spTree>
    <p:extLst>
      <p:ext uri="{BB962C8B-B14F-4D97-AF65-F5344CB8AC3E}">
        <p14:creationId xmlns:p14="http://schemas.microsoft.com/office/powerpoint/2010/main" val="25792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0754" y="1087374"/>
            <a:ext cx="8983489" cy="1000978"/>
          </a:xfrm>
        </p:spPr>
        <p:txBody>
          <a:bodyPr>
            <a:normAutofit/>
          </a:bodyPr>
          <a:lstStyle/>
          <a:p>
            <a:r>
              <a:rPr lang="en-IN" dirty="0"/>
              <a:t>History</a:t>
            </a:r>
          </a:p>
        </p:txBody>
      </p:sp>
      <p:sp>
        <p:nvSpPr>
          <p:cNvPr id="3" name="Content Placeholder 2"/>
          <p:cNvSpPr>
            <a:spLocks noGrp="1"/>
          </p:cNvSpPr>
          <p:nvPr>
            <p:ph idx="1"/>
          </p:nvPr>
        </p:nvSpPr>
        <p:spPr>
          <a:xfrm>
            <a:off x="1600753" y="2535446"/>
            <a:ext cx="8983489" cy="3554457"/>
          </a:xfrm>
        </p:spPr>
        <p:txBody>
          <a:bodyPr>
            <a:normAutofit/>
          </a:bodyPr>
          <a:lstStyle/>
          <a:p>
            <a:r>
              <a:rPr lang="en-IN" dirty="0">
                <a:solidFill>
                  <a:srgbClr val="000000"/>
                </a:solidFill>
              </a:rPr>
              <a:t>Storm was initially created by </a:t>
            </a:r>
            <a:r>
              <a:rPr lang="en-IN" b="1" dirty="0">
                <a:solidFill>
                  <a:srgbClr val="000000"/>
                </a:solidFill>
              </a:rPr>
              <a:t>Nathan </a:t>
            </a:r>
            <a:r>
              <a:rPr lang="en-IN" b="1" dirty="0" err="1">
                <a:solidFill>
                  <a:srgbClr val="000000"/>
                </a:solidFill>
              </a:rPr>
              <a:t>Marz</a:t>
            </a:r>
            <a:r>
              <a:rPr lang="en-IN" b="1" dirty="0">
                <a:solidFill>
                  <a:srgbClr val="000000"/>
                </a:solidFill>
              </a:rPr>
              <a:t> </a:t>
            </a:r>
            <a:r>
              <a:rPr lang="en-IN" dirty="0">
                <a:solidFill>
                  <a:srgbClr val="000000"/>
                </a:solidFill>
              </a:rPr>
              <a:t>at </a:t>
            </a:r>
            <a:r>
              <a:rPr lang="en-IN" dirty="0" err="1">
                <a:solidFill>
                  <a:srgbClr val="000000"/>
                </a:solidFill>
              </a:rPr>
              <a:t>BackType</a:t>
            </a:r>
            <a:r>
              <a:rPr lang="en-IN" dirty="0">
                <a:solidFill>
                  <a:srgbClr val="000000"/>
                </a:solidFill>
              </a:rPr>
              <a:t>, and </a:t>
            </a:r>
            <a:r>
              <a:rPr lang="en-IN" dirty="0" err="1">
                <a:solidFill>
                  <a:srgbClr val="000000"/>
                </a:solidFill>
              </a:rPr>
              <a:t>BackType</a:t>
            </a:r>
            <a:r>
              <a:rPr lang="en-IN" dirty="0">
                <a:solidFill>
                  <a:srgbClr val="000000"/>
                </a:solidFill>
              </a:rPr>
              <a:t> was acquired by Twitter in 2011. </a:t>
            </a:r>
          </a:p>
          <a:p>
            <a:r>
              <a:rPr lang="en-IN" dirty="0">
                <a:solidFill>
                  <a:srgbClr val="000000"/>
                </a:solidFill>
              </a:rPr>
              <a:t>At Twitter, Storm has been improved in several ways, including scaling to a large number of nodes, and reducing the dependency of Storm on Zookeeper.</a:t>
            </a:r>
          </a:p>
          <a:p>
            <a:r>
              <a:rPr lang="en-IN" dirty="0">
                <a:solidFill>
                  <a:srgbClr val="000000"/>
                </a:solidFill>
              </a:rPr>
              <a:t>Twitter open-sourced Storm in 2012, and Storm was then picked up by various other organizations.</a:t>
            </a:r>
          </a:p>
          <a:p>
            <a:r>
              <a:rPr lang="en-IN" dirty="0">
                <a:solidFill>
                  <a:srgbClr val="000000"/>
                </a:solidFill>
              </a:rPr>
              <a:t> More than 60 companies are either using Storm or experimenting with Storm. Some of the organizations that currently use Storm are: Yahoo!, Groupon, The Weather Channel, Alibaba, Baidu.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FD65AB-1A0B-4A7B-8A18-2648A6B5F398}"/>
              </a:ext>
            </a:extLst>
          </p:cNvPr>
          <p:cNvSpPr>
            <a:spLocks noGrp="1"/>
          </p:cNvSpPr>
          <p:nvPr>
            <p:ph type="title"/>
          </p:nvPr>
        </p:nvSpPr>
        <p:spPr>
          <a:xfrm>
            <a:off x="1600754" y="1087374"/>
            <a:ext cx="8983489" cy="1000978"/>
          </a:xfrm>
        </p:spPr>
        <p:txBody>
          <a:bodyPr>
            <a:normAutofit/>
          </a:bodyPr>
          <a:lstStyle/>
          <a:p>
            <a:r>
              <a:rPr lang="en-US" b="1" dirty="0"/>
              <a:t>2</a:t>
            </a:r>
            <a:r>
              <a:rPr lang="en-US" dirty="0"/>
              <a:t>. </a:t>
            </a:r>
            <a:r>
              <a:rPr lang="en-US" b="1" dirty="0"/>
              <a:t>Storm Visualization Operations</a:t>
            </a:r>
            <a:endParaRPr lang="en-US" dirty="0"/>
          </a:p>
        </p:txBody>
      </p:sp>
      <p:sp>
        <p:nvSpPr>
          <p:cNvPr id="3" name="Content Placeholder 2">
            <a:extLst>
              <a:ext uri="{FF2B5EF4-FFF2-40B4-BE49-F238E27FC236}">
                <a16:creationId xmlns:a16="http://schemas.microsoft.com/office/drawing/2014/main" id="{D814FADD-FECB-4CB9-9BA4-5908E96E780A}"/>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dirty="0">
                <a:solidFill>
                  <a:srgbClr val="000000"/>
                </a:solidFill>
              </a:rPr>
              <a:t>Logs from Storm are continuously displayed using a rich visualization developed in-house.</a:t>
            </a:r>
          </a:p>
          <a:p>
            <a:pPr>
              <a:buFont typeface="Wingdings" panose="05000000000000000000" pitchFamily="2" charset="2"/>
              <a:buChar char="Ø"/>
            </a:pPr>
            <a:r>
              <a:rPr lang="en-US" dirty="0">
                <a:solidFill>
                  <a:srgbClr val="000000"/>
                </a:solidFill>
              </a:rPr>
              <a:t>All the metrics collected at each </a:t>
            </a:r>
            <a:r>
              <a:rPr lang="en-US" b="1" dirty="0">
                <a:solidFill>
                  <a:srgbClr val="000000"/>
                </a:solidFill>
              </a:rPr>
              <a:t>spout or bolt</a:t>
            </a:r>
            <a:r>
              <a:rPr lang="en-US" dirty="0">
                <a:solidFill>
                  <a:srgbClr val="000000"/>
                </a:solidFill>
              </a:rPr>
              <a:t> are sent to metrics bolt.</a:t>
            </a:r>
          </a:p>
          <a:p>
            <a:pPr>
              <a:buFont typeface="Wingdings" panose="05000000000000000000" pitchFamily="2" charset="2"/>
              <a:buChar char="Ø"/>
            </a:pPr>
            <a:r>
              <a:rPr lang="en-US" dirty="0">
                <a:solidFill>
                  <a:srgbClr val="000000"/>
                </a:solidFill>
              </a:rPr>
              <a:t>This bolt in turn writes the metrics to Scribe, which routes the data to a persistent key value store.</a:t>
            </a:r>
          </a:p>
          <a:p>
            <a:pPr>
              <a:buFont typeface="Wingdings" panose="05000000000000000000" pitchFamily="2" charset="2"/>
              <a:buChar char="Ø"/>
            </a:pPr>
            <a:r>
              <a:rPr lang="en-US" dirty="0">
                <a:solidFill>
                  <a:srgbClr val="000000"/>
                </a:solidFill>
              </a:rPr>
              <a:t>For each topology, a dashboard is created using this data for visualizing how this topology is behaving.</a:t>
            </a:r>
          </a:p>
          <a:p>
            <a:pPr>
              <a:buFont typeface="Wingdings" panose="05000000000000000000" pitchFamily="2" charset="2"/>
              <a:buChar char="Ø"/>
            </a:pPr>
            <a:r>
              <a:rPr lang="en-US" dirty="0">
                <a:solidFill>
                  <a:srgbClr val="000000"/>
                </a:solidFill>
              </a:rPr>
              <a:t>The rich visualization is critical in assisting with </a:t>
            </a:r>
            <a:r>
              <a:rPr lang="en-US" b="1" dirty="0">
                <a:solidFill>
                  <a:srgbClr val="000000"/>
                </a:solidFill>
              </a:rPr>
              <a:t>identifying and resolving issues </a:t>
            </a:r>
            <a:r>
              <a:rPr lang="en-US" dirty="0">
                <a:solidFill>
                  <a:srgbClr val="000000"/>
                </a:solidFill>
              </a:rPr>
              <a:t>that have caused alarms to be triggered</a:t>
            </a:r>
          </a:p>
        </p:txBody>
      </p:sp>
    </p:spTree>
    <p:extLst>
      <p:ext uri="{BB962C8B-B14F-4D97-AF65-F5344CB8AC3E}">
        <p14:creationId xmlns:p14="http://schemas.microsoft.com/office/powerpoint/2010/main" val="2015606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F63CE7C3-5B1C-4228-862C-8473FADE5055}"/>
              </a:ext>
            </a:extLst>
          </p:cNvPr>
          <p:cNvPicPr>
            <a:picLocks noGrp="1" noChangeAspect="1"/>
          </p:cNvPicPr>
          <p:nvPr>
            <p:ph idx="1"/>
          </p:nvPr>
        </p:nvPicPr>
        <p:blipFill>
          <a:blip r:embed="rId2"/>
          <a:stretch>
            <a:fillRect/>
          </a:stretch>
        </p:blipFill>
        <p:spPr>
          <a:xfrm>
            <a:off x="1570137" y="180563"/>
            <a:ext cx="8769270" cy="4155810"/>
          </a:xfrm>
          <a:prstGeom prst="rect">
            <a:avLst/>
          </a:prstGeom>
        </p:spPr>
      </p:pic>
      <p:sp>
        <p:nvSpPr>
          <p:cNvPr id="2" name="Title 1">
            <a:extLst>
              <a:ext uri="{FF2B5EF4-FFF2-40B4-BE49-F238E27FC236}">
                <a16:creationId xmlns:a16="http://schemas.microsoft.com/office/drawing/2014/main" id="{CA94AB92-9181-4A37-A784-B94A622C772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b="1" spc="-100"/>
              <a:t>Storm Visualization</a:t>
            </a:r>
            <a:endParaRPr lang="en-US" sz="5900" spc="-100"/>
          </a:p>
        </p:txBody>
      </p:sp>
    </p:spTree>
    <p:extLst>
      <p:ext uri="{BB962C8B-B14F-4D97-AF65-F5344CB8AC3E}">
        <p14:creationId xmlns:p14="http://schemas.microsoft.com/office/powerpoint/2010/main" val="103270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9"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7868A6-34B9-4493-A8A3-91368AFD356D}"/>
              </a:ext>
            </a:extLst>
          </p:cNvPr>
          <p:cNvSpPr>
            <a:spLocks noGrp="1"/>
          </p:cNvSpPr>
          <p:nvPr>
            <p:ph type="title"/>
          </p:nvPr>
        </p:nvSpPr>
        <p:spPr>
          <a:xfrm>
            <a:off x="1600754" y="1087374"/>
            <a:ext cx="8983489" cy="1000978"/>
          </a:xfrm>
        </p:spPr>
        <p:txBody>
          <a:bodyPr>
            <a:normAutofit/>
          </a:bodyPr>
          <a:lstStyle/>
          <a:p>
            <a:r>
              <a:rPr lang="en-US" b="1" dirty="0"/>
              <a:t>3. Operational Stories</a:t>
            </a:r>
          </a:p>
        </p:txBody>
      </p:sp>
      <p:sp>
        <p:nvSpPr>
          <p:cNvPr id="3" name="Content Placeholder 2">
            <a:extLst>
              <a:ext uri="{FF2B5EF4-FFF2-40B4-BE49-F238E27FC236}">
                <a16:creationId xmlns:a16="http://schemas.microsoft.com/office/drawing/2014/main" id="{AD25B7DB-6B13-4272-B103-6D0C0F5C2BC7}"/>
              </a:ext>
            </a:extLst>
          </p:cNvPr>
          <p:cNvSpPr>
            <a:spLocks noGrp="1"/>
          </p:cNvSpPr>
          <p:nvPr>
            <p:ph idx="1"/>
          </p:nvPr>
        </p:nvSpPr>
        <p:spPr>
          <a:xfrm>
            <a:off x="1600753" y="2535446"/>
            <a:ext cx="8983489" cy="3554457"/>
          </a:xfrm>
        </p:spPr>
        <p:txBody>
          <a:bodyPr>
            <a:normAutofit/>
          </a:bodyPr>
          <a:lstStyle/>
          <a:p>
            <a:r>
              <a:rPr lang="en-US" dirty="0">
                <a:solidFill>
                  <a:srgbClr val="000000"/>
                </a:solidFill>
              </a:rPr>
              <a:t>Here we present three Storm-related </a:t>
            </a:r>
            <a:r>
              <a:rPr lang="en-US" b="1" dirty="0">
                <a:solidFill>
                  <a:srgbClr val="000000"/>
                </a:solidFill>
              </a:rPr>
              <a:t>operational scenarios/stories</a:t>
            </a:r>
            <a:r>
              <a:rPr lang="en-US" dirty="0">
                <a:solidFill>
                  <a:srgbClr val="000000"/>
                </a:solidFill>
              </a:rPr>
              <a:t>.</a:t>
            </a:r>
          </a:p>
          <a:p>
            <a:pPr marL="457200" indent="-457200">
              <a:buFont typeface="+mj-lt"/>
              <a:buAutoNum type="alphaLcParenR"/>
            </a:pPr>
            <a:r>
              <a:rPr lang="en-US" dirty="0">
                <a:solidFill>
                  <a:srgbClr val="000000"/>
                </a:solidFill>
              </a:rPr>
              <a:t>Overloaded Zookeeper</a:t>
            </a:r>
          </a:p>
          <a:p>
            <a:pPr marL="457200" indent="-457200">
              <a:buFont typeface="+mj-lt"/>
              <a:buAutoNum type="alphaLcParenR"/>
            </a:pPr>
            <a:r>
              <a:rPr lang="en-US" dirty="0">
                <a:solidFill>
                  <a:srgbClr val="000000"/>
                </a:solidFill>
              </a:rPr>
              <a:t>Storm Overheads</a:t>
            </a:r>
          </a:p>
          <a:p>
            <a:pPr marL="457200" indent="-457200">
              <a:buFont typeface="+mj-lt"/>
              <a:buAutoNum type="alphaLcParenR"/>
            </a:pPr>
            <a:r>
              <a:rPr lang="en-US" dirty="0">
                <a:solidFill>
                  <a:srgbClr val="000000"/>
                </a:solidFill>
              </a:rPr>
              <a:t>Max Spout Tuning</a:t>
            </a:r>
          </a:p>
        </p:txBody>
      </p:sp>
    </p:spTree>
    <p:extLst>
      <p:ext uri="{BB962C8B-B14F-4D97-AF65-F5344CB8AC3E}">
        <p14:creationId xmlns:p14="http://schemas.microsoft.com/office/powerpoint/2010/main" val="1784701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21B3F7-F0F9-4011-90B7-76895B21A9B5}"/>
              </a:ext>
            </a:extLst>
          </p:cNvPr>
          <p:cNvSpPr>
            <a:spLocks noGrp="1"/>
          </p:cNvSpPr>
          <p:nvPr>
            <p:ph type="title"/>
          </p:nvPr>
        </p:nvSpPr>
        <p:spPr>
          <a:xfrm>
            <a:off x="1600754" y="1087374"/>
            <a:ext cx="8983489" cy="1000978"/>
          </a:xfrm>
        </p:spPr>
        <p:txBody>
          <a:bodyPr>
            <a:normAutofit/>
          </a:bodyPr>
          <a:lstStyle/>
          <a:p>
            <a:r>
              <a:rPr lang="en-US" sz="3300" b="1"/>
              <a:t>a) Overloaded Zookeeper</a:t>
            </a:r>
            <a:br>
              <a:rPr lang="en-US" sz="3300"/>
            </a:br>
            <a:endParaRPr lang="en-US" sz="3300"/>
          </a:p>
        </p:txBody>
      </p:sp>
      <p:sp>
        <p:nvSpPr>
          <p:cNvPr id="3" name="Content Placeholder 2">
            <a:extLst>
              <a:ext uri="{FF2B5EF4-FFF2-40B4-BE49-F238E27FC236}">
                <a16:creationId xmlns:a16="http://schemas.microsoft.com/office/drawing/2014/main" id="{B19EE7B0-4D30-4B30-B7E5-F5D49ABCF99F}"/>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dirty="0">
                <a:solidFill>
                  <a:srgbClr val="000000"/>
                </a:solidFill>
              </a:rPr>
              <a:t>Storm uses Zookeeper to keep track of state information.</a:t>
            </a:r>
          </a:p>
          <a:p>
            <a:pPr>
              <a:buFont typeface="Wingdings" panose="05000000000000000000" pitchFamily="2" charset="2"/>
              <a:buChar char="Ø"/>
            </a:pPr>
            <a:r>
              <a:rPr lang="en-US" dirty="0">
                <a:solidFill>
                  <a:srgbClr val="000000"/>
                </a:solidFill>
              </a:rPr>
              <a:t>Here, we are going to see how to configure Zookeeper with storm.</a:t>
            </a:r>
          </a:p>
          <a:p>
            <a:pPr marL="457200" indent="-457200">
              <a:buFont typeface="+mj-lt"/>
              <a:buAutoNum type="arabicPeriod"/>
            </a:pPr>
            <a:r>
              <a:rPr lang="en-US" dirty="0">
                <a:solidFill>
                  <a:srgbClr val="000000"/>
                </a:solidFill>
              </a:rPr>
              <a:t>The </a:t>
            </a:r>
            <a:r>
              <a:rPr lang="en-US" b="1" dirty="0">
                <a:solidFill>
                  <a:srgbClr val="000000"/>
                </a:solidFill>
              </a:rPr>
              <a:t>first configuration </a:t>
            </a:r>
            <a:r>
              <a:rPr lang="en-US" dirty="0">
                <a:solidFill>
                  <a:srgbClr val="000000"/>
                </a:solidFill>
              </a:rPr>
              <a:t>that we tried is to use an existing Zookeeper cluster at Twitter that was also being used by many other systems inside Twitter. We quickly exceeded the amount of clients that this Zookeeper cluster could support, which in turn impacted the uptime of other systems that were sharing the same Zookeeper cluster.</a:t>
            </a:r>
          </a:p>
          <a:p>
            <a:endParaRPr lang="en-US" dirty="0">
              <a:solidFill>
                <a:srgbClr val="000000"/>
              </a:solidFill>
            </a:endParaRPr>
          </a:p>
        </p:txBody>
      </p:sp>
    </p:spTree>
    <p:extLst>
      <p:ext uri="{BB962C8B-B14F-4D97-AF65-F5344CB8AC3E}">
        <p14:creationId xmlns:p14="http://schemas.microsoft.com/office/powerpoint/2010/main" val="398269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4963B9-EFFA-4052-8B40-7D5FEE49D357}"/>
              </a:ext>
            </a:extLst>
          </p:cNvPr>
          <p:cNvSpPr>
            <a:spLocks noGrp="1"/>
          </p:cNvSpPr>
          <p:nvPr>
            <p:ph type="title"/>
          </p:nvPr>
        </p:nvSpPr>
        <p:spPr>
          <a:xfrm>
            <a:off x="1600754" y="1087374"/>
            <a:ext cx="8983489" cy="1000978"/>
          </a:xfrm>
        </p:spPr>
        <p:txBody>
          <a:bodyPr>
            <a:normAutofit/>
          </a:bodyPr>
          <a:lstStyle/>
          <a:p>
            <a:r>
              <a:rPr lang="en-US" b="1" dirty="0"/>
              <a:t>Overloaded Zookeeper Cont.…</a:t>
            </a:r>
            <a:endParaRPr lang="en-US" dirty="0"/>
          </a:p>
        </p:txBody>
      </p:sp>
      <p:sp>
        <p:nvSpPr>
          <p:cNvPr id="3" name="Content Placeholder 2">
            <a:extLst>
              <a:ext uri="{FF2B5EF4-FFF2-40B4-BE49-F238E27FC236}">
                <a16:creationId xmlns:a16="http://schemas.microsoft.com/office/drawing/2014/main" id="{C84F9BE5-D847-4879-B737-12000F61A34A}"/>
              </a:ext>
            </a:extLst>
          </p:cNvPr>
          <p:cNvSpPr>
            <a:spLocks noGrp="1"/>
          </p:cNvSpPr>
          <p:nvPr>
            <p:ph idx="1"/>
          </p:nvPr>
        </p:nvSpPr>
        <p:spPr>
          <a:xfrm>
            <a:off x="1600753" y="2535446"/>
            <a:ext cx="8983489" cy="3554457"/>
          </a:xfrm>
        </p:spPr>
        <p:txBody>
          <a:bodyPr>
            <a:normAutofit/>
          </a:bodyPr>
          <a:lstStyle/>
          <a:p>
            <a:pPr marL="457200" indent="-457200">
              <a:buFont typeface="+mj-lt"/>
              <a:buAutoNum type="arabicPeriod" startAt="2"/>
            </a:pPr>
            <a:r>
              <a:rPr lang="en-US" dirty="0">
                <a:solidFill>
                  <a:srgbClr val="000000"/>
                </a:solidFill>
              </a:rPr>
              <a:t>Our </a:t>
            </a:r>
            <a:r>
              <a:rPr lang="en-US" b="1" dirty="0">
                <a:solidFill>
                  <a:srgbClr val="000000"/>
                </a:solidFill>
              </a:rPr>
              <a:t>second configuration </a:t>
            </a:r>
            <a:r>
              <a:rPr lang="en-US" dirty="0">
                <a:solidFill>
                  <a:srgbClr val="000000"/>
                </a:solidFill>
              </a:rPr>
              <a:t>of a Storm cluster was identical to the first one, except with dedicated hardware for the Zookeeper cluster.</a:t>
            </a:r>
          </a:p>
          <a:p>
            <a:pPr>
              <a:buFont typeface="Wingdings" panose="05000000000000000000" pitchFamily="2" charset="2"/>
              <a:buChar char="Ø"/>
            </a:pPr>
            <a:r>
              <a:rPr lang="en-US" dirty="0">
                <a:solidFill>
                  <a:srgbClr val="000000"/>
                </a:solidFill>
              </a:rPr>
              <a:t>While this significantly improved the number of worker processes and topologies that we could run in our Storm cluster.</a:t>
            </a:r>
          </a:p>
          <a:p>
            <a:pPr>
              <a:buFont typeface="Wingdings" panose="05000000000000000000" pitchFamily="2" charset="2"/>
              <a:buChar char="Ø"/>
            </a:pPr>
            <a:r>
              <a:rPr lang="en-US" dirty="0">
                <a:solidFill>
                  <a:srgbClr val="000000"/>
                </a:solidFill>
              </a:rPr>
              <a:t>If we exceeding this(3000 workers per cluster) number of workers, then we began to witness worker processes being killed and relaunched by the scheduler</a:t>
            </a:r>
          </a:p>
          <a:p>
            <a:pPr>
              <a:buFont typeface="Wingdings" panose="05000000000000000000" pitchFamily="2" charset="2"/>
              <a:buChar char="Ø"/>
            </a:pPr>
            <a:r>
              <a:rPr lang="en-US" dirty="0">
                <a:solidFill>
                  <a:srgbClr val="000000"/>
                </a:solidFill>
              </a:rPr>
              <a:t>Every worker process will have </a:t>
            </a:r>
            <a:r>
              <a:rPr lang="en-US" dirty="0" err="1">
                <a:solidFill>
                  <a:srgbClr val="000000"/>
                </a:solidFill>
              </a:rPr>
              <a:t>zknode</a:t>
            </a:r>
            <a:r>
              <a:rPr lang="en-US" dirty="0">
                <a:solidFill>
                  <a:srgbClr val="000000"/>
                </a:solidFill>
              </a:rPr>
              <a:t>(</a:t>
            </a:r>
            <a:r>
              <a:rPr lang="en-US" dirty="0" err="1">
                <a:solidFill>
                  <a:srgbClr val="000000"/>
                </a:solidFill>
              </a:rPr>
              <a:t>ZooKeeper</a:t>
            </a:r>
            <a:r>
              <a:rPr lang="en-US" dirty="0">
                <a:solidFill>
                  <a:srgbClr val="000000"/>
                </a:solidFill>
              </a:rPr>
              <a:t> Node) which must be written every 15 sec, otherwise Nimbus deems that the worker is not alive and reschedules that worker onto a new machine.</a:t>
            </a:r>
          </a:p>
        </p:txBody>
      </p:sp>
    </p:spTree>
    <p:extLst>
      <p:ext uri="{BB962C8B-B14F-4D97-AF65-F5344CB8AC3E}">
        <p14:creationId xmlns:p14="http://schemas.microsoft.com/office/powerpoint/2010/main" val="1646410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22024B-28C7-4926-9FF3-9652241A8F7E}"/>
              </a:ext>
            </a:extLst>
          </p:cNvPr>
          <p:cNvSpPr>
            <a:spLocks noGrp="1"/>
          </p:cNvSpPr>
          <p:nvPr>
            <p:ph type="title"/>
          </p:nvPr>
        </p:nvSpPr>
        <p:spPr>
          <a:xfrm>
            <a:off x="1600754" y="1087374"/>
            <a:ext cx="8983489" cy="1000978"/>
          </a:xfrm>
        </p:spPr>
        <p:txBody>
          <a:bodyPr>
            <a:normAutofit/>
          </a:bodyPr>
          <a:lstStyle/>
          <a:p>
            <a:r>
              <a:rPr lang="en-US" b="1" dirty="0"/>
              <a:t>Overloaded Zookeeper Cont.…</a:t>
            </a:r>
            <a:endParaRPr lang="en-US" dirty="0"/>
          </a:p>
        </p:txBody>
      </p:sp>
      <p:sp>
        <p:nvSpPr>
          <p:cNvPr id="3" name="Content Placeholder 2">
            <a:extLst>
              <a:ext uri="{FF2B5EF4-FFF2-40B4-BE49-F238E27FC236}">
                <a16:creationId xmlns:a16="http://schemas.microsoft.com/office/drawing/2014/main" id="{8A166FFB-55D8-4AF4-B1A7-168AE738FA26}"/>
              </a:ext>
            </a:extLst>
          </p:cNvPr>
          <p:cNvSpPr>
            <a:spLocks noGrp="1"/>
          </p:cNvSpPr>
          <p:nvPr>
            <p:ph idx="1"/>
          </p:nvPr>
        </p:nvSpPr>
        <p:spPr>
          <a:xfrm>
            <a:off x="1600753" y="2535446"/>
            <a:ext cx="8983489" cy="3554457"/>
          </a:xfrm>
        </p:spPr>
        <p:txBody>
          <a:bodyPr>
            <a:normAutofit/>
          </a:bodyPr>
          <a:lstStyle/>
          <a:p>
            <a:pPr marL="457200" indent="-457200">
              <a:buFont typeface="+mj-lt"/>
              <a:buAutoNum type="arabicPeriod" startAt="3"/>
            </a:pPr>
            <a:r>
              <a:rPr lang="en-US" dirty="0">
                <a:solidFill>
                  <a:srgbClr val="000000"/>
                </a:solidFill>
              </a:rPr>
              <a:t>In our </a:t>
            </a:r>
            <a:r>
              <a:rPr lang="en-US" b="1" dirty="0">
                <a:solidFill>
                  <a:srgbClr val="000000"/>
                </a:solidFill>
              </a:rPr>
              <a:t>third configuration </a:t>
            </a:r>
            <a:r>
              <a:rPr lang="en-US" dirty="0">
                <a:solidFill>
                  <a:srgbClr val="000000"/>
                </a:solidFill>
              </a:rPr>
              <a:t>of a Storm cluster, we changed the Zookeeper hardware and configuration again: We used database class hardware with 6x 500GB SATA Spindles in RAID1+0 on which we stored the Zookeeper transaction log, and a 1x 500GB spindle (no RAID) on which we stored the snapshots.</a:t>
            </a:r>
          </a:p>
          <a:p>
            <a:pPr>
              <a:buFont typeface="Wingdings" panose="05000000000000000000" pitchFamily="2" charset="2"/>
              <a:buChar char="Ø"/>
            </a:pPr>
            <a:r>
              <a:rPr lang="en-US" dirty="0">
                <a:solidFill>
                  <a:srgbClr val="000000"/>
                </a:solidFill>
              </a:rPr>
              <a:t>This third configuration scaled to approximately 1200 workers. If we exceeded this number of workers, once again we started to see workers being killed and restarted</a:t>
            </a:r>
          </a:p>
        </p:txBody>
      </p:sp>
    </p:spTree>
    <p:extLst>
      <p:ext uri="{BB962C8B-B14F-4D97-AF65-F5344CB8AC3E}">
        <p14:creationId xmlns:p14="http://schemas.microsoft.com/office/powerpoint/2010/main" val="3014115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CB1E83-A266-46CE-BACC-D8710DB6C746}"/>
              </a:ext>
            </a:extLst>
          </p:cNvPr>
          <p:cNvSpPr>
            <a:spLocks noGrp="1"/>
          </p:cNvSpPr>
          <p:nvPr>
            <p:ph type="title"/>
          </p:nvPr>
        </p:nvSpPr>
        <p:spPr>
          <a:xfrm>
            <a:off x="1600754" y="1087374"/>
            <a:ext cx="8983489" cy="1000978"/>
          </a:xfrm>
        </p:spPr>
        <p:txBody>
          <a:bodyPr>
            <a:normAutofit/>
          </a:bodyPr>
          <a:lstStyle/>
          <a:p>
            <a:r>
              <a:rPr lang="en-US" sz="3300" b="1"/>
              <a:t>b) Storm Overheads</a:t>
            </a:r>
            <a:br>
              <a:rPr lang="en-US" sz="3300"/>
            </a:br>
            <a:endParaRPr lang="en-US" sz="3300"/>
          </a:p>
        </p:txBody>
      </p:sp>
      <p:sp>
        <p:nvSpPr>
          <p:cNvPr id="3" name="Content Placeholder 2">
            <a:extLst>
              <a:ext uri="{FF2B5EF4-FFF2-40B4-BE49-F238E27FC236}">
                <a16:creationId xmlns:a16="http://schemas.microsoft.com/office/drawing/2014/main" id="{EA6AC7FA-190D-4FC5-B050-1410CFA7C1D7}"/>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a:solidFill>
                  <a:srgbClr val="000000"/>
                </a:solidFill>
              </a:rPr>
              <a:t>At one point there was some concern that Storm topologies that consumed data from a Kafka queue (i.e. used Kafka in the spouts) were underperforming relative to hand-written Java code that directly used the Kafka client.</a:t>
            </a:r>
          </a:p>
          <a:p>
            <a:pPr>
              <a:buFont typeface="Wingdings" panose="05000000000000000000" pitchFamily="2" charset="2"/>
              <a:buChar char="Ø"/>
            </a:pPr>
            <a:r>
              <a:rPr lang="en-US">
                <a:solidFill>
                  <a:srgbClr val="000000"/>
                </a:solidFill>
              </a:rPr>
              <a:t>The concern began when a Storm topology that was consuming from a Kafka queue needed 10 machines in order in order to successfully process the input that was arriving onto the queue at a rate of 300K msgs/sec.</a:t>
            </a:r>
          </a:p>
          <a:p>
            <a:pPr>
              <a:buFont typeface="Wingdings" panose="05000000000000000000" pitchFamily="2" charset="2"/>
              <a:buChar char="Ø"/>
            </a:pPr>
            <a:r>
              <a:rPr lang="en-US">
                <a:solidFill>
                  <a:srgbClr val="000000"/>
                </a:solidFill>
              </a:rPr>
              <a:t>If fewer than 10 machines were used, then the consumption rate of the topology would become lower than the production rate into the queue that the topology consumed. At that point, the topology would no longer be real-time.</a:t>
            </a:r>
          </a:p>
          <a:p>
            <a:pPr marL="0" indent="0">
              <a:buNone/>
            </a:pPr>
            <a:endParaRPr lang="en-US">
              <a:solidFill>
                <a:srgbClr val="000000"/>
              </a:solidFill>
            </a:endParaRPr>
          </a:p>
        </p:txBody>
      </p:sp>
    </p:spTree>
    <p:extLst>
      <p:ext uri="{BB962C8B-B14F-4D97-AF65-F5344CB8AC3E}">
        <p14:creationId xmlns:p14="http://schemas.microsoft.com/office/powerpoint/2010/main" val="964234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2349C1-5AD5-4448-8608-83C2B28A51EA}"/>
              </a:ext>
            </a:extLst>
          </p:cNvPr>
          <p:cNvSpPr>
            <a:spLocks noGrp="1"/>
          </p:cNvSpPr>
          <p:nvPr>
            <p:ph type="title"/>
          </p:nvPr>
        </p:nvSpPr>
        <p:spPr>
          <a:xfrm>
            <a:off x="1600754" y="1087374"/>
            <a:ext cx="8983489" cy="1000978"/>
          </a:xfrm>
        </p:spPr>
        <p:txBody>
          <a:bodyPr>
            <a:normAutofit/>
          </a:bodyPr>
          <a:lstStyle/>
          <a:p>
            <a:r>
              <a:rPr lang="en-US" b="1" dirty="0"/>
              <a:t>Storm Overhead Cont.… </a:t>
            </a:r>
          </a:p>
        </p:txBody>
      </p:sp>
      <p:sp>
        <p:nvSpPr>
          <p:cNvPr id="3" name="Content Placeholder 2">
            <a:extLst>
              <a:ext uri="{FF2B5EF4-FFF2-40B4-BE49-F238E27FC236}">
                <a16:creationId xmlns:a16="http://schemas.microsoft.com/office/drawing/2014/main" id="{0E40CB27-111C-4FCC-9400-A33E56EA04CE}"/>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sz="1400">
                <a:solidFill>
                  <a:srgbClr val="000000"/>
                </a:solidFill>
              </a:rPr>
              <a:t>In first experiment we wrote a Java program that did not use Storm.This program would use the Kafka Java client to consume from the same Kafka cluster and topic as the Storm topology, using just a “for loop” to read messages as fast as possible. This program was able to consume input at a rate of 300K msgs/sec, and process data in real-time while running on a single machine with CPU utilization averaging around 700% </a:t>
            </a:r>
          </a:p>
          <a:p>
            <a:pPr>
              <a:buFont typeface="Wingdings" panose="05000000000000000000" pitchFamily="2" charset="2"/>
              <a:buChar char="Ø"/>
            </a:pPr>
            <a:r>
              <a:rPr lang="en-US" sz="1400">
                <a:solidFill>
                  <a:srgbClr val="000000"/>
                </a:solidFill>
              </a:rPr>
              <a:t>The second experiment was to write a Storm topology that had a similar amount of logic/functionality as the Java program. This topology had 10 processes, and 38threads per process. This topology was also able to consume at the rate of 300K msgs/sec, and process the data in real-time while running on a single machine.</a:t>
            </a:r>
          </a:p>
          <a:p>
            <a:pPr>
              <a:buFont typeface="Wingdings" panose="05000000000000000000" pitchFamily="2" charset="2"/>
              <a:buChar char="Ø"/>
            </a:pPr>
            <a:r>
              <a:rPr lang="en-US" sz="1400">
                <a:solidFill>
                  <a:srgbClr val="000000"/>
                </a:solidFill>
              </a:rPr>
              <a:t>For the third experiment we took the same topology from experiment two, but now enabled message reliability. This topology needs at least 3 machines in order to consume input atthe rate of 300K msgs/sec. Additionally it was configured with 30 JVM processes (10 per machine), and 5 threads per process. The average CPU utilization was 924% as reported by top. These experiments give a rough indication of the CPU costs of enabling message reliability relative to the CPU costs associated with deserializing messages</a:t>
            </a:r>
          </a:p>
        </p:txBody>
      </p:sp>
    </p:spTree>
    <p:extLst>
      <p:ext uri="{BB962C8B-B14F-4D97-AF65-F5344CB8AC3E}">
        <p14:creationId xmlns:p14="http://schemas.microsoft.com/office/powerpoint/2010/main" val="3381252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BB4697-F5EE-44C0-8366-C11AD7043DFA}"/>
              </a:ext>
            </a:extLst>
          </p:cNvPr>
          <p:cNvSpPr>
            <a:spLocks noGrp="1"/>
          </p:cNvSpPr>
          <p:nvPr>
            <p:ph type="title"/>
          </p:nvPr>
        </p:nvSpPr>
        <p:spPr>
          <a:xfrm>
            <a:off x="1600754" y="1087374"/>
            <a:ext cx="8983489" cy="1000978"/>
          </a:xfrm>
        </p:spPr>
        <p:txBody>
          <a:bodyPr>
            <a:normAutofit/>
          </a:bodyPr>
          <a:lstStyle/>
          <a:p>
            <a:r>
              <a:rPr lang="en-US" b="1" dirty="0"/>
              <a:t>Storm Overhead Cont.… </a:t>
            </a:r>
            <a:endParaRPr lang="en-US" dirty="0"/>
          </a:p>
        </p:txBody>
      </p:sp>
      <p:sp>
        <p:nvSpPr>
          <p:cNvPr id="3" name="Content Placeholder 2">
            <a:extLst>
              <a:ext uri="{FF2B5EF4-FFF2-40B4-BE49-F238E27FC236}">
                <a16:creationId xmlns:a16="http://schemas.microsoft.com/office/drawing/2014/main" id="{FF10F238-3D8D-42AC-B473-3E946330FDAF}"/>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dirty="0">
                <a:solidFill>
                  <a:srgbClr val="000000"/>
                </a:solidFill>
              </a:rPr>
              <a:t>These experiments mitigated the concerns regarding Storm adding significant overhead compared to vanilla Java code that did the same computation, since when both applications provided the same message reliability guarantees, they had roughly the same CPU utilization.</a:t>
            </a:r>
          </a:p>
          <a:p>
            <a:pPr>
              <a:buFont typeface="Wingdings" panose="05000000000000000000" pitchFamily="2" charset="2"/>
              <a:buChar char="Ø"/>
            </a:pPr>
            <a:r>
              <a:rPr lang="en-US" dirty="0">
                <a:solidFill>
                  <a:srgbClr val="000000"/>
                </a:solidFill>
              </a:rPr>
              <a:t>These experiments did bring to light that the Storm CPU costs related to the message reliability mechanism in Storm are nontrivial, and on the same order as the message deserialization costs</a:t>
            </a:r>
          </a:p>
          <a:p>
            <a:pPr marL="0" indent="0">
              <a:buNone/>
            </a:pPr>
            <a:endParaRPr lang="en-US" dirty="0">
              <a:solidFill>
                <a:srgbClr val="000000"/>
              </a:solidFill>
            </a:endParaRPr>
          </a:p>
        </p:txBody>
      </p:sp>
    </p:spTree>
    <p:extLst>
      <p:ext uri="{BB962C8B-B14F-4D97-AF65-F5344CB8AC3E}">
        <p14:creationId xmlns:p14="http://schemas.microsoft.com/office/powerpoint/2010/main" val="2365105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DCDB62-D39F-444F-BEFB-FDF6DB423AE7}"/>
              </a:ext>
            </a:extLst>
          </p:cNvPr>
          <p:cNvSpPr>
            <a:spLocks noGrp="1"/>
          </p:cNvSpPr>
          <p:nvPr>
            <p:ph type="title"/>
          </p:nvPr>
        </p:nvSpPr>
        <p:spPr>
          <a:xfrm>
            <a:off x="1600754" y="1087374"/>
            <a:ext cx="8983489" cy="1000978"/>
          </a:xfrm>
        </p:spPr>
        <p:txBody>
          <a:bodyPr>
            <a:normAutofit/>
          </a:bodyPr>
          <a:lstStyle/>
          <a:p>
            <a:r>
              <a:rPr lang="en-US" sz="3300" b="1"/>
              <a:t>c) Max Spout Tuning</a:t>
            </a:r>
            <a:br>
              <a:rPr lang="en-US" sz="3300"/>
            </a:br>
            <a:endParaRPr lang="en-US" sz="3300"/>
          </a:p>
        </p:txBody>
      </p:sp>
      <p:sp>
        <p:nvSpPr>
          <p:cNvPr id="3" name="Content Placeholder 2">
            <a:extLst>
              <a:ext uri="{FF2B5EF4-FFF2-40B4-BE49-F238E27FC236}">
                <a16:creationId xmlns:a16="http://schemas.microsoft.com/office/drawing/2014/main" id="{3EA14ACA-14B6-4E1B-B20F-49ABD3675CF5}"/>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sz="1600">
                <a:solidFill>
                  <a:srgbClr val="000000"/>
                </a:solidFill>
              </a:rPr>
              <a:t>Storm topologies have a max spout pending parameter. The maxspout pending value for a topology can be configured via the “topology.max.spout.pending” setting in the topology configuration . This value puts a limit on how many tuples can be in flight, The need for this parameter comes from the fact that Storm uses ZeroMQ [25] to dispatch tuples from one task to another task.</a:t>
            </a:r>
          </a:p>
          <a:p>
            <a:pPr>
              <a:buFont typeface="Wingdings" panose="05000000000000000000" pitchFamily="2" charset="2"/>
              <a:buChar char="Ø"/>
            </a:pPr>
            <a:r>
              <a:rPr lang="en-US" sz="1600">
                <a:solidFill>
                  <a:srgbClr val="000000"/>
                </a:solidFill>
              </a:rPr>
              <a:t>If the consumer side of ZeroMQ is unable to keep up with the tuple rate, then the ZeroMQ queue starts to build up</a:t>
            </a:r>
          </a:p>
          <a:p>
            <a:pPr>
              <a:buFont typeface="Wingdings" panose="05000000000000000000" pitchFamily="2" charset="2"/>
              <a:buChar char="Ø"/>
            </a:pPr>
            <a:r>
              <a:rPr lang="en-US" sz="1600">
                <a:solidFill>
                  <a:srgbClr val="000000"/>
                </a:solidFill>
              </a:rPr>
              <a:t>To avoid this pathological failure case, Storm allows the user to put a limit on the number of tuples that are in flight in the topology</a:t>
            </a:r>
          </a:p>
          <a:p>
            <a:pPr>
              <a:buFont typeface="Wingdings" panose="05000000000000000000" pitchFamily="2" charset="2"/>
              <a:buChar char="Ø"/>
            </a:pPr>
            <a:r>
              <a:rPr lang="en-US" sz="1600">
                <a:solidFill>
                  <a:srgbClr val="000000"/>
                </a:solidFill>
              </a:rPr>
              <a:t>One of the problems that Storm users continually face is in coming up with the right value for this max spout pending parameter. A very small value can easily starve the topology and a sufficiently large value can overload the topology with a huge number of tuples to the extent of causing failures and replays</a:t>
            </a:r>
          </a:p>
          <a:p>
            <a:endParaRPr lang="en-US" sz="1600">
              <a:solidFill>
                <a:srgbClr val="000000"/>
              </a:solidFill>
            </a:endParaRPr>
          </a:p>
        </p:txBody>
      </p:sp>
    </p:spTree>
    <p:extLst>
      <p:ext uri="{BB962C8B-B14F-4D97-AF65-F5344CB8AC3E}">
        <p14:creationId xmlns:p14="http://schemas.microsoft.com/office/powerpoint/2010/main" val="125561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a:t>
            </a:r>
          </a:p>
        </p:txBody>
      </p:sp>
      <p:pic>
        <p:nvPicPr>
          <p:cNvPr id="4" name="Content Placeholder 3" descr="storm uc.png"/>
          <p:cNvPicPr>
            <a:picLocks noGrp="1" noChangeAspect="1"/>
          </p:cNvPicPr>
          <p:nvPr>
            <p:ph idx="1"/>
          </p:nvPr>
        </p:nvPicPr>
        <p:blipFill>
          <a:blip r:embed="rId2"/>
          <a:stretch>
            <a:fillRect/>
          </a:stretch>
        </p:blipFill>
        <p:spPr>
          <a:xfrm>
            <a:off x="4037594" y="863600"/>
            <a:ext cx="6977487" cy="512127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BE5DA4-AD0F-42CF-8446-208CB694650A}"/>
              </a:ext>
            </a:extLst>
          </p:cNvPr>
          <p:cNvSpPr>
            <a:spLocks noGrp="1"/>
          </p:cNvSpPr>
          <p:nvPr>
            <p:ph type="title"/>
          </p:nvPr>
        </p:nvSpPr>
        <p:spPr>
          <a:xfrm>
            <a:off x="1600754" y="1087374"/>
            <a:ext cx="8983489" cy="1000978"/>
          </a:xfrm>
        </p:spPr>
        <p:txBody>
          <a:bodyPr>
            <a:normAutofit/>
          </a:bodyPr>
          <a:lstStyle/>
          <a:p>
            <a:r>
              <a:rPr lang="en-US" b="1" dirty="0"/>
              <a:t>Max Spout Tuning Cont.… </a:t>
            </a:r>
            <a:endParaRPr lang="en-US" dirty="0"/>
          </a:p>
        </p:txBody>
      </p:sp>
      <p:sp>
        <p:nvSpPr>
          <p:cNvPr id="3" name="Content Placeholder 2">
            <a:extLst>
              <a:ext uri="{FF2B5EF4-FFF2-40B4-BE49-F238E27FC236}">
                <a16:creationId xmlns:a16="http://schemas.microsoft.com/office/drawing/2014/main" id="{12CF6423-BDF7-45B4-B598-FA4F79599756}"/>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sz="1600">
                <a:solidFill>
                  <a:srgbClr val="000000"/>
                </a:solidFill>
              </a:rPr>
              <a:t>To alleviate this problem, at Twitter we have implemented an auto-tuning algorithm for the max spout pending value which adjusts the value periodically to achieve maximum throughput in the topology. </a:t>
            </a:r>
          </a:p>
          <a:p>
            <a:pPr>
              <a:buFont typeface="Wingdings" panose="05000000000000000000" pitchFamily="2" charset="2"/>
              <a:buChar char="Ø"/>
            </a:pPr>
            <a:r>
              <a:rPr lang="en-US" sz="1600">
                <a:solidFill>
                  <a:srgbClr val="000000"/>
                </a:solidFill>
              </a:rPr>
              <a:t>The algorithm works as follows:</a:t>
            </a:r>
          </a:p>
          <a:p>
            <a:pPr>
              <a:buFont typeface="Arial" panose="020B0604020202020204" pitchFamily="34" charset="0"/>
              <a:buChar char="•"/>
            </a:pPr>
            <a:r>
              <a:rPr lang="en-US" sz="1600">
                <a:solidFill>
                  <a:srgbClr val="000000"/>
                </a:solidFill>
              </a:rPr>
              <a:t>a) The spout tasks keep track of a metric called “progress.” This metric is an indicator of how much data has been successfully processed for this spout task. </a:t>
            </a:r>
          </a:p>
          <a:p>
            <a:pPr>
              <a:buFont typeface="Arial" panose="020B0604020202020204" pitchFamily="34" charset="0"/>
              <a:buChar char="•"/>
            </a:pPr>
            <a:r>
              <a:rPr lang="en-US" sz="1600">
                <a:solidFill>
                  <a:srgbClr val="000000"/>
                </a:solidFill>
              </a:rPr>
              <a:t>b)We have a pluggable implementation of the max spout parameter “tuner” class that does auto-tuning of the max spout pending values. The two APIs that the default implementation support are:</a:t>
            </a:r>
          </a:p>
          <a:p>
            <a:pPr marL="0" indent="0">
              <a:buNone/>
            </a:pPr>
            <a:r>
              <a:rPr lang="en-US" sz="1600">
                <a:solidFill>
                  <a:srgbClr val="000000"/>
                </a:solidFill>
              </a:rPr>
              <a:t>	 void autoTune(long deltaProgress), which tunes the max</a:t>
            </a:r>
          </a:p>
          <a:p>
            <a:pPr marL="0" indent="0">
              <a:buNone/>
            </a:pPr>
            <a:r>
              <a:rPr lang="en-US" sz="1600">
                <a:solidFill>
                  <a:srgbClr val="000000"/>
                </a:solidFill>
              </a:rPr>
              <a:t>		spout pending value using the progress made     		between the last call to autoTune()</a:t>
            </a:r>
          </a:p>
          <a:p>
            <a:pPr marL="0" indent="0">
              <a:buNone/>
            </a:pPr>
            <a:r>
              <a:rPr lang="en-US" sz="1600">
                <a:solidFill>
                  <a:srgbClr val="000000"/>
                </a:solidFill>
              </a:rPr>
              <a:t>	   long get(), which returns the tuned max spout pending value</a:t>
            </a:r>
          </a:p>
        </p:txBody>
      </p:sp>
    </p:spTree>
    <p:extLst>
      <p:ext uri="{BB962C8B-B14F-4D97-AF65-F5344CB8AC3E}">
        <p14:creationId xmlns:p14="http://schemas.microsoft.com/office/powerpoint/2010/main" val="2746436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80A2C4-2EAE-42E8-9DA1-89985B2D9737}"/>
              </a:ext>
            </a:extLst>
          </p:cNvPr>
          <p:cNvSpPr>
            <a:spLocks noGrp="1"/>
          </p:cNvSpPr>
          <p:nvPr>
            <p:ph type="title"/>
          </p:nvPr>
        </p:nvSpPr>
        <p:spPr>
          <a:xfrm>
            <a:off x="1600754" y="1087374"/>
            <a:ext cx="8983489" cy="1000978"/>
          </a:xfrm>
        </p:spPr>
        <p:txBody>
          <a:bodyPr>
            <a:normAutofit/>
          </a:bodyPr>
          <a:lstStyle/>
          <a:p>
            <a:r>
              <a:rPr lang="en-US" b="1" dirty="0"/>
              <a:t>Max Spout Tuning Cont.… </a:t>
            </a:r>
            <a:endParaRPr lang="en-US" dirty="0"/>
          </a:p>
        </p:txBody>
      </p:sp>
      <p:sp>
        <p:nvSpPr>
          <p:cNvPr id="3" name="Content Placeholder 2">
            <a:extLst>
              <a:ext uri="{FF2B5EF4-FFF2-40B4-BE49-F238E27FC236}">
                <a16:creationId xmlns:a16="http://schemas.microsoft.com/office/drawing/2014/main" id="{FC2B5C40-C48A-41FD-BB8C-33BCBD5134E4}"/>
              </a:ext>
            </a:extLst>
          </p:cNvPr>
          <p:cNvSpPr>
            <a:spLocks noGrp="1"/>
          </p:cNvSpPr>
          <p:nvPr>
            <p:ph idx="1"/>
          </p:nvPr>
        </p:nvSpPr>
        <p:spPr>
          <a:xfrm>
            <a:off x="1600753" y="2535446"/>
            <a:ext cx="8983489" cy="3554457"/>
          </a:xfrm>
        </p:spPr>
        <p:txBody>
          <a:bodyPr>
            <a:normAutofit/>
          </a:bodyPr>
          <a:lstStyle/>
          <a:p>
            <a:pPr>
              <a:buNone/>
            </a:pPr>
            <a:r>
              <a:rPr lang="en-US" sz="1300">
                <a:solidFill>
                  <a:srgbClr val="000000"/>
                </a:solidFill>
              </a:rPr>
              <a:t>c)Every “t” seconds (in our case the default value for t is 120seconds), the spout calls autoTune and provides it the progress that the spout has made in the last t seconds.</a:t>
            </a:r>
          </a:p>
          <a:p>
            <a:pPr>
              <a:buNone/>
            </a:pPr>
            <a:r>
              <a:rPr lang="en-US" sz="1300">
                <a:solidFill>
                  <a:srgbClr val="000000"/>
                </a:solidFill>
              </a:rPr>
              <a:t>d)The tuner class records the last “action” that it took, and given the current progress value what actions it could take next. The action value affects the max spout pending value, and the possible values are: Increase, Decrease, or No Change</a:t>
            </a:r>
          </a:p>
          <a:p>
            <a:pPr>
              <a:buFont typeface="Wingdings" panose="05000000000000000000" pitchFamily="2" charset="2"/>
              <a:buChar char="Ø"/>
            </a:pPr>
            <a:r>
              <a:rPr lang="en-US" sz="1300">
                <a:solidFill>
                  <a:srgbClr val="000000"/>
                </a:solidFill>
              </a:rPr>
              <a:t>If the last action is equal to No Change, then</a:t>
            </a:r>
          </a:p>
          <a:p>
            <a:pPr marL="0" indent="0">
              <a:buNone/>
            </a:pPr>
            <a:r>
              <a:rPr lang="en-US" sz="1300">
                <a:solidFill>
                  <a:srgbClr val="000000"/>
                </a:solidFill>
              </a:rPr>
              <a:t>(i) If this is the first time that auto tuning has been invoked, then set action to Increase, and increase the max spout pending value.</a:t>
            </a:r>
          </a:p>
          <a:p>
            <a:pPr marL="0" indent="0">
              <a:buNone/>
            </a:pPr>
            <a:r>
              <a:rPr lang="en-US" sz="1300">
                <a:solidFill>
                  <a:srgbClr val="000000"/>
                </a:solidFill>
              </a:rPr>
              <a:t>(ii) If the last delta progress was higher than the current delta progress, then set action to Decrease and decrease max spout pending.</a:t>
            </a:r>
          </a:p>
          <a:p>
            <a:pPr marL="0" indent="0">
              <a:buNone/>
            </a:pPr>
            <a:r>
              <a:rPr lang="en-US" sz="1300">
                <a:solidFill>
                  <a:srgbClr val="000000"/>
                </a:solidFill>
              </a:rPr>
              <a:t>(iii) If the last delta progress is lower than the current delta progress, then set action to Increase and increase max spout pending.</a:t>
            </a:r>
          </a:p>
          <a:p>
            <a:pPr marL="0" indent="0">
              <a:buNone/>
            </a:pPr>
            <a:r>
              <a:rPr lang="en-US" sz="1300">
                <a:solidFill>
                  <a:srgbClr val="000000"/>
                </a:solidFill>
              </a:rPr>
              <a:t>(iv) If the last delta progress is similar to the current delta progress, then set action to No Change and increment a counter by 1, which states how many consecutive turns we have spent in this No Change state. If that counter is equal to 5 then set action to Increase, and increase the max spout pending value.</a:t>
            </a:r>
          </a:p>
        </p:txBody>
      </p:sp>
    </p:spTree>
    <p:extLst>
      <p:ext uri="{BB962C8B-B14F-4D97-AF65-F5344CB8AC3E}">
        <p14:creationId xmlns:p14="http://schemas.microsoft.com/office/powerpoint/2010/main" val="114739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1F736E-4E48-4815-ACE4-0E2933CC0BBA}"/>
              </a:ext>
            </a:extLst>
          </p:cNvPr>
          <p:cNvSpPr>
            <a:spLocks noGrp="1"/>
          </p:cNvSpPr>
          <p:nvPr>
            <p:ph type="title"/>
          </p:nvPr>
        </p:nvSpPr>
        <p:spPr>
          <a:xfrm>
            <a:off x="1600754" y="1087374"/>
            <a:ext cx="8983489" cy="1000978"/>
          </a:xfrm>
        </p:spPr>
        <p:txBody>
          <a:bodyPr>
            <a:normAutofit/>
          </a:bodyPr>
          <a:lstStyle/>
          <a:p>
            <a:r>
              <a:rPr lang="en-US" b="1" dirty="0"/>
              <a:t>Max Spout Tuning Cont.… </a:t>
            </a:r>
            <a:r>
              <a:rPr lang="en-US" dirty="0"/>
              <a:t> </a:t>
            </a:r>
          </a:p>
        </p:txBody>
      </p:sp>
      <p:sp>
        <p:nvSpPr>
          <p:cNvPr id="3" name="Content Placeholder 2">
            <a:extLst>
              <a:ext uri="{FF2B5EF4-FFF2-40B4-BE49-F238E27FC236}">
                <a16:creationId xmlns:a16="http://schemas.microsoft.com/office/drawing/2014/main" id="{84BD8EA9-B25A-4E87-BFDE-1CAD4A58B8A9}"/>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a:solidFill>
                  <a:srgbClr val="000000"/>
                </a:solidFill>
              </a:rPr>
              <a:t>If the last action is equal to Increase, then</a:t>
            </a:r>
          </a:p>
          <a:p>
            <a:pPr marL="0" indent="0">
              <a:buNone/>
            </a:pPr>
            <a:r>
              <a:rPr lang="en-US">
                <a:solidFill>
                  <a:srgbClr val="000000"/>
                </a:solidFill>
              </a:rPr>
              <a:t>(i) If the last delta progress was higher than the current delta progress, then set the action to Decrease, and decrease the max spout pending value.</a:t>
            </a:r>
          </a:p>
          <a:p>
            <a:pPr marL="0" indent="0">
              <a:buNone/>
            </a:pPr>
            <a:r>
              <a:rPr lang="en-US">
                <a:solidFill>
                  <a:srgbClr val="000000"/>
                </a:solidFill>
              </a:rPr>
              <a:t>(ii) If the last delta progress is lower than the current delta progress, then set the action to Increase, and increase the max spout pending value.</a:t>
            </a:r>
          </a:p>
          <a:p>
            <a:pPr marL="0" indent="0">
              <a:buNone/>
            </a:pPr>
            <a:r>
              <a:rPr lang="en-US">
                <a:solidFill>
                  <a:srgbClr val="000000"/>
                </a:solidFill>
              </a:rPr>
              <a:t>(iii) If the last delta progress is similar to the current delta progress, then set the action to No Change, and restore the max spout pending value to the value that it had before the last increase was made</a:t>
            </a:r>
          </a:p>
          <a:p>
            <a:endParaRPr lang="en-US">
              <a:solidFill>
                <a:srgbClr val="000000"/>
              </a:solidFill>
            </a:endParaRPr>
          </a:p>
        </p:txBody>
      </p:sp>
    </p:spTree>
    <p:extLst>
      <p:ext uri="{BB962C8B-B14F-4D97-AF65-F5344CB8AC3E}">
        <p14:creationId xmlns:p14="http://schemas.microsoft.com/office/powerpoint/2010/main" val="362446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2A7FFE-9C16-4048-A56F-AE6D15F74284}"/>
              </a:ext>
            </a:extLst>
          </p:cNvPr>
          <p:cNvSpPr>
            <a:spLocks noGrp="1"/>
          </p:cNvSpPr>
          <p:nvPr>
            <p:ph type="title"/>
          </p:nvPr>
        </p:nvSpPr>
        <p:spPr>
          <a:xfrm>
            <a:off x="1600754" y="1087374"/>
            <a:ext cx="8983489" cy="1000978"/>
          </a:xfrm>
        </p:spPr>
        <p:txBody>
          <a:bodyPr>
            <a:normAutofit/>
          </a:bodyPr>
          <a:lstStyle/>
          <a:p>
            <a:r>
              <a:rPr lang="en-US" b="1" dirty="0"/>
              <a:t>Max Spout Tuning Cont.… </a:t>
            </a:r>
            <a:endParaRPr lang="en-US" dirty="0"/>
          </a:p>
        </p:txBody>
      </p:sp>
      <p:sp>
        <p:nvSpPr>
          <p:cNvPr id="3" name="Content Placeholder 2">
            <a:extLst>
              <a:ext uri="{FF2B5EF4-FFF2-40B4-BE49-F238E27FC236}">
                <a16:creationId xmlns:a16="http://schemas.microsoft.com/office/drawing/2014/main" id="{31F40F6A-D739-4FB9-8F91-CF4FCE231828}"/>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Ø"/>
            </a:pPr>
            <a:r>
              <a:rPr lang="en-US">
                <a:solidFill>
                  <a:srgbClr val="000000"/>
                </a:solidFill>
              </a:rPr>
              <a:t>If the last action is equal to Decrease, then</a:t>
            </a:r>
          </a:p>
          <a:p>
            <a:pPr marL="0" indent="0">
              <a:buNone/>
            </a:pPr>
            <a:r>
              <a:rPr lang="en-US">
                <a:solidFill>
                  <a:srgbClr val="000000"/>
                </a:solidFill>
              </a:rPr>
              <a:t>(i) If the last delta progress is lower than the current delta progress, then set the action to Increase, and increase the max spout pending value.</a:t>
            </a:r>
          </a:p>
          <a:p>
            <a:pPr marL="0" indent="0">
              <a:buNone/>
            </a:pPr>
            <a:r>
              <a:rPr lang="en-US">
                <a:solidFill>
                  <a:srgbClr val="000000"/>
                </a:solidFill>
              </a:rPr>
              <a:t>(ii) For any other case, set the action to No Change.</a:t>
            </a:r>
          </a:p>
          <a:p>
            <a:endParaRPr lang="en-US">
              <a:solidFill>
                <a:srgbClr val="000000"/>
              </a:solidFill>
            </a:endParaRPr>
          </a:p>
        </p:txBody>
      </p:sp>
    </p:spTree>
    <p:extLst>
      <p:ext uri="{BB962C8B-B14F-4D97-AF65-F5344CB8AC3E}">
        <p14:creationId xmlns:p14="http://schemas.microsoft.com/office/powerpoint/2010/main" val="823335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FB26DF-1058-4FF2-A7D8-CC9D04982C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DF663E57-5EFE-40CA-99A5-7BDB95908F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Image result for thank you transparent">
            <a:extLst>
              <a:ext uri="{FF2B5EF4-FFF2-40B4-BE49-F238E27FC236}">
                <a16:creationId xmlns:a16="http://schemas.microsoft.com/office/drawing/2014/main" id="{D3136AF8-16C9-43A2-B7C5-8E61ED952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693" y="869409"/>
            <a:ext cx="8047304" cy="511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4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0754" y="1087374"/>
            <a:ext cx="8983489" cy="1000978"/>
          </a:xfrm>
        </p:spPr>
        <p:txBody>
          <a:bodyPr>
            <a:normAutofit/>
          </a:bodyPr>
          <a:lstStyle/>
          <a:p>
            <a:r>
              <a:rPr lang="en-IN" dirty="0"/>
              <a:t>Introduction</a:t>
            </a:r>
          </a:p>
        </p:txBody>
      </p:sp>
      <p:sp>
        <p:nvSpPr>
          <p:cNvPr id="3" name="Content Placeholder 2"/>
          <p:cNvSpPr>
            <a:spLocks noGrp="1"/>
          </p:cNvSpPr>
          <p:nvPr>
            <p:ph idx="1"/>
          </p:nvPr>
        </p:nvSpPr>
        <p:spPr>
          <a:xfrm>
            <a:off x="1600753" y="2535446"/>
            <a:ext cx="8983489" cy="3554457"/>
          </a:xfrm>
        </p:spPr>
        <p:txBody>
          <a:bodyPr>
            <a:normAutofit/>
          </a:bodyPr>
          <a:lstStyle/>
          <a:p>
            <a:r>
              <a:rPr lang="en-IN" dirty="0">
                <a:solidFill>
                  <a:srgbClr val="000000"/>
                </a:solidFill>
              </a:rPr>
              <a:t>Many modern data processing environments require processing complex computation on streaming data in real-time. </a:t>
            </a:r>
          </a:p>
          <a:p>
            <a:r>
              <a:rPr lang="en-IN" dirty="0">
                <a:solidFill>
                  <a:srgbClr val="000000"/>
                </a:solidFill>
              </a:rPr>
              <a:t>Apache Storm is a task parallel, free and open source distributed </a:t>
            </a:r>
            <a:r>
              <a:rPr lang="en-IN" dirty="0" err="1">
                <a:solidFill>
                  <a:srgbClr val="000000"/>
                </a:solidFill>
              </a:rPr>
              <a:t>realtime</a:t>
            </a:r>
            <a:r>
              <a:rPr lang="en-IN" dirty="0">
                <a:solidFill>
                  <a:srgbClr val="000000"/>
                </a:solidFill>
              </a:rPr>
              <a:t> computation system.</a:t>
            </a:r>
          </a:p>
          <a:p>
            <a:r>
              <a:rPr lang="en-IN" dirty="0">
                <a:solidFill>
                  <a:srgbClr val="000000"/>
                </a:solidFill>
              </a:rPr>
              <a:t>Storm makes it easy to reliably process unbounded streams of data, doing for </a:t>
            </a:r>
            <a:r>
              <a:rPr lang="en-IN" dirty="0" err="1">
                <a:solidFill>
                  <a:srgbClr val="000000"/>
                </a:solidFill>
              </a:rPr>
              <a:t>realtime</a:t>
            </a:r>
            <a:r>
              <a:rPr lang="en-IN" dirty="0">
                <a:solidFill>
                  <a:srgbClr val="000000"/>
                </a:solidFill>
              </a:rPr>
              <a:t> processing at Twitter.</a:t>
            </a:r>
          </a:p>
          <a:p>
            <a:r>
              <a:rPr lang="en-IN" dirty="0">
                <a:solidFill>
                  <a:srgbClr val="000000"/>
                </a:solidFill>
              </a:rPr>
              <a:t>Storm is simple, can be used with any programming language.</a:t>
            </a:r>
          </a:p>
          <a:p>
            <a:endParaRPr lang="en-IN"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0754" y="1087374"/>
            <a:ext cx="8983489" cy="1000978"/>
          </a:xfrm>
        </p:spPr>
        <p:txBody>
          <a:bodyPr>
            <a:normAutofit/>
          </a:bodyPr>
          <a:lstStyle/>
          <a:p>
            <a:r>
              <a:rPr lang="en-IN" sz="3300"/>
              <a:t>Five characteristics</a:t>
            </a:r>
            <a:br>
              <a:rPr lang="en-IN" sz="3300"/>
            </a:br>
            <a:r>
              <a:rPr lang="en-IN" sz="3300"/>
              <a:t>that make Storm ideal.</a:t>
            </a:r>
          </a:p>
        </p:txBody>
      </p:sp>
      <p:sp>
        <p:nvSpPr>
          <p:cNvPr id="3" name="Content Placeholder 2"/>
          <p:cNvSpPr>
            <a:spLocks noGrp="1"/>
          </p:cNvSpPr>
          <p:nvPr>
            <p:ph idx="1"/>
          </p:nvPr>
        </p:nvSpPr>
        <p:spPr>
          <a:xfrm>
            <a:off x="1600753" y="2535446"/>
            <a:ext cx="8983489" cy="3554457"/>
          </a:xfrm>
        </p:spPr>
        <p:txBody>
          <a:bodyPr>
            <a:normAutofit/>
          </a:bodyPr>
          <a:lstStyle/>
          <a:p>
            <a:r>
              <a:rPr lang="en-IN" b="1" dirty="0">
                <a:solidFill>
                  <a:srgbClr val="000000"/>
                </a:solidFill>
              </a:rPr>
              <a:t>Fast</a:t>
            </a:r>
            <a:r>
              <a:rPr lang="en-IN" dirty="0">
                <a:solidFill>
                  <a:srgbClr val="000000"/>
                </a:solidFill>
              </a:rPr>
              <a:t> – benchmarked at processing one million+ 100 byte messages per second per node</a:t>
            </a:r>
          </a:p>
          <a:p>
            <a:r>
              <a:rPr lang="en-IN" b="1" dirty="0">
                <a:solidFill>
                  <a:srgbClr val="000000"/>
                </a:solidFill>
              </a:rPr>
              <a:t>Scalable</a:t>
            </a:r>
            <a:r>
              <a:rPr lang="en-IN" dirty="0">
                <a:solidFill>
                  <a:srgbClr val="000000"/>
                </a:solidFill>
              </a:rPr>
              <a:t> – with parallel calculations that run across a cluster of machines. </a:t>
            </a:r>
          </a:p>
          <a:p>
            <a:r>
              <a:rPr lang="en-IN" b="1" dirty="0">
                <a:solidFill>
                  <a:srgbClr val="000000"/>
                </a:solidFill>
              </a:rPr>
              <a:t>Fault-tolerant</a:t>
            </a:r>
            <a:r>
              <a:rPr lang="en-IN" dirty="0">
                <a:solidFill>
                  <a:srgbClr val="000000"/>
                </a:solidFill>
              </a:rPr>
              <a:t> – when workers die, Storm will automatically restart them. If a  node dies, the work will be restarted on another node.</a:t>
            </a:r>
          </a:p>
          <a:p>
            <a:r>
              <a:rPr lang="en-IN" b="1" dirty="0">
                <a:solidFill>
                  <a:srgbClr val="000000"/>
                </a:solidFill>
              </a:rPr>
              <a:t>Reliable</a:t>
            </a:r>
            <a:r>
              <a:rPr lang="en-IN" dirty="0">
                <a:solidFill>
                  <a:srgbClr val="000000"/>
                </a:solidFill>
              </a:rPr>
              <a:t> – Storm guarantees that each unit of data (tuple) will be processed at  least once or exactly once. Messages are only replayed when there are failures.  </a:t>
            </a:r>
          </a:p>
          <a:p>
            <a:r>
              <a:rPr lang="en-IN" b="1" dirty="0">
                <a:solidFill>
                  <a:srgbClr val="000000"/>
                </a:solidFill>
              </a:rPr>
              <a:t>Easy to operate </a:t>
            </a:r>
            <a:r>
              <a:rPr lang="en-IN" dirty="0">
                <a:solidFill>
                  <a:srgbClr val="000000"/>
                </a:solidFill>
              </a:rPr>
              <a:t>– standard configurations are suitable for production on day  one. Once deployed, Storm is easy to operate.</a:t>
            </a:r>
          </a:p>
          <a:p>
            <a:endParaRPr lang="en-IN"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30" dirty="0"/>
              <a:t>Tweet </a:t>
            </a:r>
            <a:r>
              <a:rPr lang="en-IN" spc="-10" dirty="0"/>
              <a:t>from </a:t>
            </a:r>
            <a:r>
              <a:rPr lang="en-IN" spc="-5" dirty="0"/>
              <a:t>Nathan </a:t>
            </a:r>
            <a:r>
              <a:rPr lang="en-IN" spc="-105" dirty="0" err="1"/>
              <a:t>Marz</a:t>
            </a:r>
            <a:r>
              <a:rPr lang="en-IN" spc="-105" dirty="0"/>
              <a:t> </a:t>
            </a:r>
            <a:r>
              <a:rPr lang="en-IN" spc="-130" dirty="0"/>
              <a:t>(31 </a:t>
            </a:r>
            <a:r>
              <a:rPr lang="en-IN" spc="-229" dirty="0"/>
              <a:t>May</a:t>
            </a:r>
            <a:r>
              <a:rPr lang="en-IN" spc="325" dirty="0"/>
              <a:t> </a:t>
            </a:r>
            <a:r>
              <a:rPr lang="en-IN" spc="-125" dirty="0"/>
              <a:t>2012)</a:t>
            </a:r>
            <a:endParaRPr lang="en-IN" dirty="0"/>
          </a:p>
        </p:txBody>
      </p:sp>
      <p:pic>
        <p:nvPicPr>
          <p:cNvPr id="4" name="Content Placeholder 3" descr="nathan tweet.png"/>
          <p:cNvPicPr>
            <a:picLocks noGrp="1" noChangeAspect="1"/>
          </p:cNvPicPr>
          <p:nvPr>
            <p:ph idx="1"/>
          </p:nvPr>
        </p:nvPicPr>
        <p:blipFill>
          <a:blip r:embed="rId2"/>
          <a:stretch>
            <a:fillRect/>
          </a:stretch>
        </p:blipFill>
        <p:spPr>
          <a:xfrm>
            <a:off x="4539544" y="1284718"/>
            <a:ext cx="5973587" cy="427903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0754" y="1087374"/>
            <a:ext cx="8983489" cy="1000978"/>
          </a:xfrm>
        </p:spPr>
        <p:txBody>
          <a:bodyPr>
            <a:normAutofit/>
          </a:bodyPr>
          <a:lstStyle/>
          <a:p>
            <a:r>
              <a:rPr lang="en-IN" dirty="0"/>
              <a:t>Data Model and Execution Architecture</a:t>
            </a:r>
          </a:p>
        </p:txBody>
      </p:sp>
      <p:sp>
        <p:nvSpPr>
          <p:cNvPr id="3" name="Content Placeholder 2"/>
          <p:cNvSpPr>
            <a:spLocks noGrp="1"/>
          </p:cNvSpPr>
          <p:nvPr>
            <p:ph idx="1"/>
          </p:nvPr>
        </p:nvSpPr>
        <p:spPr>
          <a:xfrm>
            <a:off x="1600753" y="2535446"/>
            <a:ext cx="8983489" cy="3554457"/>
          </a:xfrm>
        </p:spPr>
        <p:txBody>
          <a:bodyPr>
            <a:normAutofit/>
          </a:bodyPr>
          <a:lstStyle/>
          <a:p>
            <a:r>
              <a:rPr lang="en-IN" dirty="0">
                <a:solidFill>
                  <a:srgbClr val="000000"/>
                </a:solidFill>
              </a:rPr>
              <a:t>An Apache Storm cluster is superficially similar to a Hadoop cluster.</a:t>
            </a:r>
          </a:p>
          <a:p>
            <a:r>
              <a:rPr lang="en-IN" dirty="0">
                <a:solidFill>
                  <a:srgbClr val="000000"/>
                </a:solidFill>
              </a:rPr>
              <a:t>There are two kinds of nodes in a Storm cluster: master node and worker nodes.</a:t>
            </a:r>
          </a:p>
          <a:p>
            <a:pPr marL="514350" indent="-514350">
              <a:buAutoNum type="arabicPeriod"/>
            </a:pPr>
            <a:r>
              <a:rPr lang="en-IN" dirty="0">
                <a:solidFill>
                  <a:srgbClr val="000000"/>
                </a:solidFill>
              </a:rPr>
              <a:t>Master Node (Nimbus)</a:t>
            </a:r>
          </a:p>
          <a:p>
            <a:pPr marL="514350" indent="-514350">
              <a:buAutoNum type="arabicPeriod"/>
            </a:pPr>
            <a:r>
              <a:rPr lang="en-IN" dirty="0">
                <a:solidFill>
                  <a:srgbClr val="000000"/>
                </a:solidFill>
              </a:rPr>
              <a:t>Worker Nodes (Supervisor)</a:t>
            </a:r>
          </a:p>
          <a:p>
            <a:r>
              <a:rPr lang="en-IN" dirty="0">
                <a:solidFill>
                  <a:srgbClr val="000000"/>
                </a:solidFill>
              </a:rPr>
              <a:t>The basic Storm data processing architecture consists of streams of tuples flowing through topologies. </a:t>
            </a:r>
          </a:p>
          <a:p>
            <a:r>
              <a:rPr lang="en-IN" dirty="0">
                <a:solidFill>
                  <a:srgbClr val="000000"/>
                </a:solidFill>
              </a:rPr>
              <a:t>A </a:t>
            </a:r>
            <a:r>
              <a:rPr lang="en-IN" b="1" dirty="0">
                <a:solidFill>
                  <a:srgbClr val="000000"/>
                </a:solidFill>
              </a:rPr>
              <a:t>topology</a:t>
            </a:r>
            <a:r>
              <a:rPr lang="en-IN" dirty="0">
                <a:solidFill>
                  <a:srgbClr val="000000"/>
                </a:solidFill>
              </a:rPr>
              <a:t> is a graph of computation and is implemented as DAG (directed acyclic graph) data structure.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3FE91770-CDBB-4D24-94E5-AD484F36C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01014442-855A-4E0F-8D09-C314661A48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0754" y="1087374"/>
            <a:ext cx="8983489" cy="1000978"/>
          </a:xfrm>
        </p:spPr>
        <p:txBody>
          <a:bodyPr>
            <a:normAutofit/>
          </a:bodyPr>
          <a:lstStyle/>
          <a:p>
            <a:r>
              <a:rPr lang="en-IN" dirty="0"/>
              <a:t>Contd..</a:t>
            </a:r>
          </a:p>
        </p:txBody>
      </p:sp>
      <p:sp>
        <p:nvSpPr>
          <p:cNvPr id="3" name="Content Placeholder 2"/>
          <p:cNvSpPr>
            <a:spLocks noGrp="1"/>
          </p:cNvSpPr>
          <p:nvPr>
            <p:ph idx="1"/>
          </p:nvPr>
        </p:nvSpPr>
        <p:spPr>
          <a:xfrm>
            <a:off x="1600753" y="2535446"/>
            <a:ext cx="8983489" cy="3554457"/>
          </a:xfrm>
        </p:spPr>
        <p:txBody>
          <a:bodyPr>
            <a:normAutofit/>
          </a:bodyPr>
          <a:lstStyle/>
          <a:p>
            <a:r>
              <a:rPr lang="en-IN" b="1" dirty="0">
                <a:solidFill>
                  <a:srgbClr val="000000"/>
                </a:solidFill>
              </a:rPr>
              <a:t>Streams</a:t>
            </a:r>
            <a:r>
              <a:rPr lang="en-IN" dirty="0">
                <a:solidFill>
                  <a:srgbClr val="000000"/>
                </a:solidFill>
              </a:rPr>
              <a:t> represent the unbounded sequences of </a:t>
            </a:r>
            <a:r>
              <a:rPr lang="en-IN" b="1" dirty="0">
                <a:solidFill>
                  <a:srgbClr val="000000"/>
                </a:solidFill>
              </a:rPr>
              <a:t>tuples</a:t>
            </a:r>
            <a:r>
              <a:rPr lang="en-IN" dirty="0">
                <a:solidFill>
                  <a:srgbClr val="000000"/>
                </a:solidFill>
              </a:rPr>
              <a:t> (collection of key-value pairs).</a:t>
            </a:r>
          </a:p>
          <a:p>
            <a:r>
              <a:rPr lang="en-IN" dirty="0">
                <a:solidFill>
                  <a:srgbClr val="000000"/>
                </a:solidFill>
              </a:rPr>
              <a:t>A </a:t>
            </a:r>
            <a:r>
              <a:rPr lang="en-IN" b="1" dirty="0">
                <a:solidFill>
                  <a:srgbClr val="000000"/>
                </a:solidFill>
              </a:rPr>
              <a:t>spout</a:t>
            </a:r>
            <a:r>
              <a:rPr lang="en-IN" dirty="0">
                <a:solidFill>
                  <a:srgbClr val="000000"/>
                </a:solidFill>
              </a:rPr>
              <a:t> is the entry point in a Storm topology. It represents the source of data in Storm.</a:t>
            </a:r>
          </a:p>
          <a:p>
            <a:r>
              <a:rPr lang="en-IN" dirty="0">
                <a:solidFill>
                  <a:srgbClr val="000000"/>
                </a:solidFill>
              </a:rPr>
              <a:t> All processing in topologies is done in bolts. </a:t>
            </a:r>
            <a:r>
              <a:rPr lang="en-IN" b="1" dirty="0">
                <a:solidFill>
                  <a:srgbClr val="000000"/>
                </a:solidFill>
              </a:rPr>
              <a:t>Bolts</a:t>
            </a:r>
            <a:r>
              <a:rPr lang="en-IN" dirty="0">
                <a:solidFill>
                  <a:srgbClr val="000000"/>
                </a:solidFill>
              </a:rPr>
              <a:t> can do anything from filtering and functions to aggregations, joins, talking to databases, and more. Bolts can do simple stream transformations. </a:t>
            </a:r>
          </a:p>
          <a:p>
            <a:endParaRPr lang="en-IN" dirty="0">
              <a:solidFill>
                <a:srgbClr val="000000"/>
              </a:solidFill>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163</TotalTime>
  <Words>3180</Words>
  <Application>Microsoft Office PowerPoint</Application>
  <PresentationFormat>Widescreen</PresentationFormat>
  <Paragraphs>218</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Corbel</vt:lpstr>
      <vt:lpstr>Courier New</vt:lpstr>
      <vt:lpstr>Wingdings</vt:lpstr>
      <vt:lpstr>Wingdings 2</vt:lpstr>
      <vt:lpstr>Frame</vt:lpstr>
      <vt:lpstr>Storm @ Twitter Authors: Ankit Toshniwal, Siddarth Taneja, Amit Shukla, Karthik Ramasamy, Jignesh M. Patel*, Sanjeev Kulkarni, Jason Jackson, Krishna Gade, Maosong Fu, Jake Donham, Nikunj Bhagat, Sailesh Mittal, Dmitriy Ryaboy</vt:lpstr>
      <vt:lpstr>Abstract</vt:lpstr>
      <vt:lpstr>History</vt:lpstr>
      <vt:lpstr>Use cases</vt:lpstr>
      <vt:lpstr>Introduction</vt:lpstr>
      <vt:lpstr>Five characteristics that make Storm ideal.</vt:lpstr>
      <vt:lpstr>Tweet from Nathan Marz (31 May 2012)</vt:lpstr>
      <vt:lpstr>Data Model and Execution Architecture</vt:lpstr>
      <vt:lpstr>Contd..</vt:lpstr>
      <vt:lpstr>Storm Topology</vt:lpstr>
      <vt:lpstr>Tweet Word Count  topology</vt:lpstr>
      <vt:lpstr>Storm Overview</vt:lpstr>
      <vt:lpstr>Architecture of Storm</vt:lpstr>
      <vt:lpstr>Some important terms used in Storm:</vt:lpstr>
      <vt:lpstr>Understanding the Parallelism of Storm Topology:</vt:lpstr>
      <vt:lpstr>Example of a Running Topology:</vt:lpstr>
      <vt:lpstr>Partitioning Strategies:</vt:lpstr>
      <vt:lpstr>Storm Internals:  </vt:lpstr>
      <vt:lpstr>Contd..</vt:lpstr>
      <vt:lpstr>Supervisor</vt:lpstr>
      <vt:lpstr>Cntd..</vt:lpstr>
      <vt:lpstr>Workers and Executors</vt:lpstr>
      <vt:lpstr>Cntd..</vt:lpstr>
      <vt:lpstr>Processing Semantics</vt:lpstr>
      <vt:lpstr>Cntd..</vt:lpstr>
      <vt:lpstr>At least once</vt:lpstr>
      <vt:lpstr>At most Once</vt:lpstr>
      <vt:lpstr>Storm in use @twitter</vt:lpstr>
      <vt:lpstr>1. Operational Overview</vt:lpstr>
      <vt:lpstr>2. Storm Visualization Operations</vt:lpstr>
      <vt:lpstr>Storm Visualization</vt:lpstr>
      <vt:lpstr>3. Operational Stories</vt:lpstr>
      <vt:lpstr>a) Overloaded Zookeeper </vt:lpstr>
      <vt:lpstr>Overloaded Zookeeper Cont.…</vt:lpstr>
      <vt:lpstr>Overloaded Zookeeper Cont.…</vt:lpstr>
      <vt:lpstr>b) Storm Overheads </vt:lpstr>
      <vt:lpstr>Storm Overhead Cont.… </vt:lpstr>
      <vt:lpstr>Storm Overhead Cont.… </vt:lpstr>
      <vt:lpstr>c) Max Spout Tuning </vt:lpstr>
      <vt:lpstr>Max Spout Tuning Cont.… </vt:lpstr>
      <vt:lpstr>Max Spout Tuning Cont.… </vt:lpstr>
      <vt:lpstr>Max Spout Tuning Cont.…  </vt:lpstr>
      <vt:lpstr>Max Spout Tuning 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Storm @ Twitter Authors: Ankit Toshniwal, Siddarth Taneja, Amit Shukla, Karthik Ramasamy, Jignesh M. Patel*, Sanjeev Kulkarni, Jason Jackson, Krishna Gade, Maosong Fu, Jake Donham, Nikunj Bhagat, Sailesh Mittal, Dmitriy Ryaboy</dc:title>
  <dc:creator>Polareddy, Venkata Bhavesh Reddy (UMKC-Student)</dc:creator>
  <cp:lastModifiedBy>Anil Kumar Cherukuri</cp:lastModifiedBy>
  <cp:revision>19</cp:revision>
  <dcterms:created xsi:type="dcterms:W3CDTF">2018-04-25T14:09:27Z</dcterms:created>
  <dcterms:modified xsi:type="dcterms:W3CDTF">2018-04-25T21:27:13Z</dcterms:modified>
</cp:coreProperties>
</file>