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5143500" cx="9144000"/>
  <p:notesSz cx="6858000" cy="9144000"/>
  <p:embeddedFontLst>
    <p:embeddedFont>
      <p:font typeface="Helvetica Neue"/>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HelveticaNeue-bold.fntdata"/><Relationship Id="rId20" Type="http://schemas.openxmlformats.org/officeDocument/2006/relationships/slide" Target="slides/slide16.xml"/><Relationship Id="rId42" Type="http://schemas.openxmlformats.org/officeDocument/2006/relationships/font" Target="fonts/HelveticaNeue-boldItalic.fntdata"/><Relationship Id="rId41" Type="http://schemas.openxmlformats.org/officeDocument/2006/relationships/font" Target="fonts/HelveticaNeue-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HelveticaNeue-regular.fntdata"/><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1/(no. Of vertices =0.2 -&gt; initial rank)</a:t>
            </a:r>
            <a:endParaRPr/>
          </a:p>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Shape 12"/>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Helvetica Neue"/>
              <a:buNone/>
              <a:defRPr b="0" i="0" sz="44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Shape 13"/>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Helvetica Neue"/>
                <a:ea typeface="Helvetica Neue"/>
                <a:cs typeface="Helvetica Neue"/>
                <a:sym typeface="Helvetica Neue"/>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Helvetica Neue"/>
                <a:ea typeface="Helvetica Neue"/>
                <a:cs typeface="Helvetica Neue"/>
                <a:sym typeface="Helvetica Neue"/>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Helvetica Neue"/>
                <a:ea typeface="Helvetica Neue"/>
                <a:cs typeface="Helvetica Neue"/>
                <a:sym typeface="Helvetica Neue"/>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Helvetica Neue"/>
                <a:ea typeface="Helvetica Neue"/>
                <a:cs typeface="Helvetica Neue"/>
                <a:sym typeface="Helvetica Neue"/>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Helvetica Neue"/>
                <a:ea typeface="Helvetica Neue"/>
                <a:cs typeface="Helvetica Neue"/>
                <a:sym typeface="Helvetica Neue"/>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4" name="Shape 14"/>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Helvetica Neue"/>
              <a:buNone/>
              <a:defRPr b="0" i="0" sz="44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Shape 70"/>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Helvetica Neue"/>
                <a:ea typeface="Helvetica Neue"/>
                <a:cs typeface="Helvetica Neue"/>
                <a:sym typeface="Helvetica Neue"/>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Helvetica Neue"/>
                <a:ea typeface="Helvetica Neue"/>
                <a:cs typeface="Helvetica Neue"/>
                <a:sym typeface="Helvetica Neue"/>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Helvetica Neue"/>
                <a:ea typeface="Helvetica Neue"/>
                <a:cs typeface="Helvetica Neue"/>
                <a:sym typeface="Helvetica Neue"/>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Shape 75"/>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Helvetica Neue"/>
              <a:buNone/>
              <a:defRPr b="0" i="0" sz="44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Shape 76"/>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Helvetica Neue"/>
                <a:ea typeface="Helvetica Neue"/>
                <a:cs typeface="Helvetica Neue"/>
                <a:sym typeface="Helvetica Neue"/>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Helvetica Neue"/>
                <a:ea typeface="Helvetica Neue"/>
                <a:cs typeface="Helvetica Neue"/>
                <a:sym typeface="Helvetica Neue"/>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Helvetica Neue"/>
                <a:ea typeface="Helvetica Neue"/>
                <a:cs typeface="Helvetica Neue"/>
                <a:sym typeface="Helvetica Neue"/>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80" name="Shape 80"/>
        <p:cNvGrpSpPr/>
        <p:nvPr/>
      </p:nvGrpSpPr>
      <p:grpSpPr>
        <a:xfrm>
          <a:off x="0" y="0"/>
          <a:ext cx="0" cy="0"/>
          <a:chOff x="0" y="0"/>
          <a:chExt cx="0" cy="0"/>
        </a:xfrm>
      </p:grpSpPr>
      <p:sp>
        <p:nvSpPr>
          <p:cNvPr id="81" name="Shape 8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Helvetica Neue"/>
              <a:buNone/>
              <a:defRPr b="0" i="0" sz="44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Shape 82"/>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Shape 8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ustom Layout">
  <p:cSld name="1_Custom Layout">
    <p:spTree>
      <p:nvGrpSpPr>
        <p:cNvPr id="85" name="Shape 85"/>
        <p:cNvGrpSpPr/>
        <p:nvPr/>
      </p:nvGrpSpPr>
      <p:grpSpPr>
        <a:xfrm>
          <a:off x="0" y="0"/>
          <a:ext cx="0" cy="0"/>
          <a:chOff x="0" y="0"/>
          <a:chExt cx="0" cy="0"/>
        </a:xfrm>
      </p:grpSpPr>
      <p:sp>
        <p:nvSpPr>
          <p:cNvPr id="86" name="Shape 8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Helvetica Neue"/>
              <a:buNone/>
              <a:defRPr b="0" i="0" sz="44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7" name="Shape 87"/>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Shape 88"/>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Shape 8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ctr" bIns="91425" lIns="91425" spcFirstLastPara="1" rIns="91425" wrap="square" tIns="91425"/>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2" name="Shape 92"/>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431800" lvl="0" marL="457200" rtl="0">
              <a:spcBef>
                <a:spcPts val="640"/>
              </a:spcBef>
              <a:spcAft>
                <a:spcPts val="0"/>
              </a:spcAft>
              <a:buSzPts val="3200"/>
              <a:buChar char="•"/>
              <a:defRPr/>
            </a:lvl1pPr>
            <a:lvl2pPr indent="-406400" lvl="1" marL="914400" rtl="0">
              <a:spcBef>
                <a:spcPts val="560"/>
              </a:spcBef>
              <a:spcAft>
                <a:spcPts val="0"/>
              </a:spcAft>
              <a:buSzPts val="2800"/>
              <a:buChar char="–"/>
              <a:defRPr/>
            </a:lvl2pPr>
            <a:lvl3pPr indent="-381000" lvl="2" marL="1371600" rtl="0">
              <a:spcBef>
                <a:spcPts val="480"/>
              </a:spcBef>
              <a:spcAft>
                <a:spcPts val="0"/>
              </a:spcAft>
              <a:buSzPts val="2400"/>
              <a:buChar char="•"/>
              <a:defRPr/>
            </a:lvl3pPr>
            <a:lvl4pPr indent="-355600" lvl="3" marL="1828800" rtl="0">
              <a:spcBef>
                <a:spcPts val="400"/>
              </a:spcBef>
              <a:spcAft>
                <a:spcPts val="0"/>
              </a:spcAft>
              <a:buSzPts val="2000"/>
              <a:buChar char="–"/>
              <a:defRPr/>
            </a:lvl4pPr>
            <a:lvl5pPr indent="-355600" lvl="4" marL="2286000" rtl="0">
              <a:spcBef>
                <a:spcPts val="400"/>
              </a:spcBef>
              <a:spcAft>
                <a:spcPts val="0"/>
              </a:spcAft>
              <a:buSzPts val="2000"/>
              <a:buChar char="»"/>
              <a:defRPr/>
            </a:lvl5pPr>
            <a:lvl6pPr indent="-355600" lvl="5" marL="2743200" rtl="0">
              <a:spcBef>
                <a:spcPts val="400"/>
              </a:spcBef>
              <a:spcAft>
                <a:spcPts val="0"/>
              </a:spcAft>
              <a:buSzPts val="2000"/>
              <a:buChar char="•"/>
              <a:defRPr/>
            </a:lvl6pPr>
            <a:lvl7pPr indent="-355600" lvl="6" marL="3200400" rtl="0">
              <a:spcBef>
                <a:spcPts val="400"/>
              </a:spcBef>
              <a:spcAft>
                <a:spcPts val="0"/>
              </a:spcAft>
              <a:buSzPts val="2000"/>
              <a:buChar char="•"/>
              <a:defRPr/>
            </a:lvl7pPr>
            <a:lvl8pPr indent="-355600" lvl="7" marL="3657600" rtl="0">
              <a:spcBef>
                <a:spcPts val="400"/>
              </a:spcBef>
              <a:spcAft>
                <a:spcPts val="0"/>
              </a:spcAft>
              <a:buSzPts val="2000"/>
              <a:buChar char="•"/>
              <a:defRPr/>
            </a:lvl8pPr>
            <a:lvl9pPr indent="-355600" lvl="8" marL="4114800" rtl="0">
              <a:spcBef>
                <a:spcPts val="400"/>
              </a:spcBef>
              <a:spcAft>
                <a:spcPts val="0"/>
              </a:spcAft>
              <a:buSzPts val="2000"/>
              <a:buChar char="•"/>
              <a:defRPr/>
            </a:lvl9pPr>
          </a:lstStyle>
          <a:p/>
        </p:txBody>
      </p:sp>
      <p:sp>
        <p:nvSpPr>
          <p:cNvPr id="93" name="Shape 93"/>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Shape 18"/>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Helvetica Neue"/>
              <a:buNone/>
              <a:defRPr b="0" i="0" sz="44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Shape 19"/>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Helvetica Neue"/>
                <a:ea typeface="Helvetica Neue"/>
                <a:cs typeface="Helvetica Neue"/>
                <a:sym typeface="Helvetica Neue"/>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Helvetica Neue"/>
                <a:ea typeface="Helvetica Neue"/>
                <a:cs typeface="Helvetica Neue"/>
                <a:sym typeface="Helvetica Neue"/>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Helvetica Neue"/>
                <a:ea typeface="Helvetica Neue"/>
                <a:cs typeface="Helvetica Neue"/>
                <a:sym typeface="Helvetica Neue"/>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Shape 24"/>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dk1"/>
              </a:buClr>
              <a:buSzPts val="4000"/>
              <a:buFont typeface="Helvetica Neue"/>
              <a:buNone/>
              <a:defRPr b="1" i="0" sz="40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Shape 25"/>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Helvetica Neue"/>
                <a:ea typeface="Helvetica Neue"/>
                <a:cs typeface="Helvetica Neue"/>
                <a:sym typeface="Helvetica Neue"/>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Helvetica Neue"/>
                <a:ea typeface="Helvetica Neue"/>
                <a:cs typeface="Helvetica Neue"/>
                <a:sym typeface="Helvetica Neue"/>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Helvetica Neue"/>
                <a:ea typeface="Helvetica Neue"/>
                <a:cs typeface="Helvetica Neue"/>
                <a:sym typeface="Helvetica Neue"/>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Helvetica Neue"/>
                <a:ea typeface="Helvetica Neue"/>
                <a:cs typeface="Helvetica Neue"/>
                <a:sym typeface="Helvetica Neue"/>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Helvetica Neue"/>
                <a:ea typeface="Helvetica Neue"/>
                <a:cs typeface="Helvetica Neue"/>
                <a:sym typeface="Helvetica Neue"/>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Shape 3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Helvetica Neue"/>
              <a:buNone/>
              <a:defRPr b="0" i="0" sz="44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Shape 31"/>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Helvetica Neue"/>
                <a:ea typeface="Helvetica Neue"/>
                <a:cs typeface="Helvetica Neue"/>
                <a:sym typeface="Helvetica Neue"/>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Helvetica Neue"/>
                <a:ea typeface="Helvetica Neue"/>
                <a:cs typeface="Helvetica Neue"/>
                <a:sym typeface="Helvetica Neue"/>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Helvetica Neue"/>
                <a:ea typeface="Helvetica Neue"/>
                <a:cs typeface="Helvetica Neue"/>
                <a:sym typeface="Helvetica Neue"/>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Helvetica Neue"/>
                <a:ea typeface="Helvetica Neue"/>
                <a:cs typeface="Helvetica Neue"/>
                <a:sym typeface="Helvetica Neue"/>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Shape 3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Helvetica Neue"/>
              <a:buNone/>
              <a:defRPr b="0" i="0" sz="44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Shape 38"/>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Helvetica Neue"/>
                <a:ea typeface="Helvetica Neue"/>
                <a:cs typeface="Helvetica Neue"/>
                <a:sym typeface="Helvetica Neue"/>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Helvetica Neue"/>
                <a:ea typeface="Helvetica Neue"/>
                <a:cs typeface="Helvetica Neue"/>
                <a:sym typeface="Helvetica Neue"/>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Helvetica Neue"/>
                <a:ea typeface="Helvetica Neue"/>
                <a:cs typeface="Helvetica Neue"/>
                <a:sym typeface="Helvetica Neue"/>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Helvetica Neue"/>
                <a:ea typeface="Helvetica Neue"/>
                <a:cs typeface="Helvetica Neue"/>
                <a:sym typeface="Helvetica Neue"/>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Helvetica Neue"/>
                <a:ea typeface="Helvetica Neue"/>
                <a:cs typeface="Helvetica Neue"/>
                <a:sym typeface="Helvetica Neue"/>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Helvetica Neue"/>
                <a:ea typeface="Helvetica Neue"/>
                <a:cs typeface="Helvetica Neue"/>
                <a:sym typeface="Helvetica Neue"/>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Helvetica Neue"/>
                <a:ea typeface="Helvetica Neue"/>
                <a:cs typeface="Helvetica Neue"/>
                <a:sym typeface="Helvetica Neue"/>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Helvetica Neue"/>
                <a:ea typeface="Helvetica Neue"/>
                <a:cs typeface="Helvetica Neue"/>
                <a:sym typeface="Helvetica Neue"/>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4645025" y="1151335"/>
            <a:ext cx="40419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Helvetica Neue"/>
                <a:ea typeface="Helvetica Neue"/>
                <a:cs typeface="Helvetica Neue"/>
                <a:sym typeface="Helvetica Neue"/>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Helvetica Neue"/>
                <a:ea typeface="Helvetica Neue"/>
                <a:cs typeface="Helvetica Neue"/>
                <a:sym typeface="Helvetica Neue"/>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Helvetica Neue"/>
                <a:ea typeface="Helvetica Neue"/>
                <a:cs typeface="Helvetica Neue"/>
                <a:sym typeface="Helvetica Neue"/>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Helvetica Neue"/>
                <a:ea typeface="Helvetica Neue"/>
                <a:cs typeface="Helvetica Neue"/>
                <a:sym typeface="Helvetica Neue"/>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Helvetica Neue"/>
                <a:ea typeface="Helvetica Neue"/>
                <a:cs typeface="Helvetica Neue"/>
                <a:sym typeface="Helvetica Neue"/>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Helvetica Neue"/>
                <a:ea typeface="Helvetica Neue"/>
                <a:cs typeface="Helvetica Neue"/>
                <a:sym typeface="Helvetica Neue"/>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Helvetica Neue"/>
                <a:ea typeface="Helvetica Neue"/>
                <a:cs typeface="Helvetica Neue"/>
                <a:sym typeface="Helvetica Neue"/>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Helvetica Neue"/>
                <a:ea typeface="Helvetica Neue"/>
                <a:cs typeface="Helvetica Neue"/>
                <a:sym typeface="Helvetica Neue"/>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Shape 4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Helvetica Neue"/>
              <a:buNone/>
              <a:defRPr b="0" i="0" sz="44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Shape 47"/>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Shape 55"/>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Helvetica Neue"/>
              <a:buNone/>
              <a:defRPr b="1" i="0" sz="20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Shape 56"/>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Helvetica Neue"/>
                <a:ea typeface="Helvetica Neue"/>
                <a:cs typeface="Helvetica Neue"/>
                <a:sym typeface="Helvetica Neue"/>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Helvetica Neue"/>
                <a:ea typeface="Helvetica Neue"/>
                <a:cs typeface="Helvetica Neue"/>
                <a:sym typeface="Helvetica Neue"/>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Helvetica Neue"/>
                <a:ea typeface="Helvetica Neue"/>
                <a:cs typeface="Helvetica Neue"/>
                <a:sym typeface="Helvetica Neue"/>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Helvetica Neue"/>
                <a:ea typeface="Helvetica Neue"/>
                <a:cs typeface="Helvetica Neue"/>
                <a:sym typeface="Helvetica Neue"/>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Helvetica Neue"/>
                <a:ea typeface="Helvetica Neue"/>
                <a:cs typeface="Helvetica Neue"/>
                <a:sym typeface="Helvetica Neue"/>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Helvetica Neue"/>
                <a:ea typeface="Helvetica Neue"/>
                <a:cs typeface="Helvetica Neue"/>
                <a:sym typeface="Helvetica Neue"/>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Helvetica Neue"/>
                <a:ea typeface="Helvetica Neue"/>
                <a:cs typeface="Helvetica Neue"/>
                <a:sym typeface="Helvetica Neue"/>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Shape 62"/>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Helvetica Neue"/>
              <a:buNone/>
              <a:defRPr b="1" i="0" sz="20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Shape 63"/>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Helvetica Neue"/>
                <a:ea typeface="Helvetica Neue"/>
                <a:cs typeface="Helvetica Neue"/>
                <a:sym typeface="Helvetica Neue"/>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Helvetica Neue"/>
                <a:ea typeface="Helvetica Neue"/>
                <a:cs typeface="Helvetica Neue"/>
                <a:sym typeface="Helvetica Neue"/>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Helvetica Neue"/>
                <a:ea typeface="Helvetica Neue"/>
                <a:cs typeface="Helvetica Neue"/>
                <a:sym typeface="Helvetica Neue"/>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Helvetica Neue"/>
                <a:ea typeface="Helvetica Neue"/>
                <a:cs typeface="Helvetica Neue"/>
                <a:sym typeface="Helvetica Neue"/>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Helvetica Neue"/>
                <a:ea typeface="Helvetica Neue"/>
                <a:cs typeface="Helvetica Neue"/>
                <a:sym typeface="Helvetica Neue"/>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Helvetica Neue"/>
                <a:ea typeface="Helvetica Neue"/>
                <a:cs typeface="Helvetica Neue"/>
                <a:sym typeface="Helvetica Neue"/>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Helvetica Neue"/>
                <a:ea typeface="Helvetica Neue"/>
                <a:cs typeface="Helvetica Neue"/>
                <a:sym typeface="Helvetica Neue"/>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Helvetica Neue"/>
                <a:ea typeface="Helvetica Neue"/>
                <a:cs typeface="Helvetica Neue"/>
                <a:sym typeface="Helvetica Neue"/>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Helvetica Neue"/>
                <a:ea typeface="Helvetica Neue"/>
                <a:cs typeface="Helvetica Neue"/>
                <a:sym typeface="Helvetica Neue"/>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Helvetica Neue"/>
              <a:buNone/>
              <a:defRPr b="0" i="0" sz="44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Helvetica Neue"/>
                <a:ea typeface="Helvetica Neue"/>
                <a:cs typeface="Helvetica Neue"/>
                <a:sym typeface="Helvetica Neue"/>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Helvetica Neue"/>
                <a:ea typeface="Helvetica Neue"/>
                <a:cs typeface="Helvetica Neue"/>
                <a:sym typeface="Helvetica Neue"/>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Helvetica Neue"/>
                <a:ea typeface="Helvetica Neue"/>
                <a:cs typeface="Helvetica Neue"/>
                <a:sym typeface="Helvetica Neue"/>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21.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7.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9.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15.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1.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ctrTitle"/>
          </p:nvPr>
        </p:nvSpPr>
        <p:spPr>
          <a:xfrm>
            <a:off x="685800" y="1597819"/>
            <a:ext cx="7772400" cy="1102500"/>
          </a:xfrm>
          <a:prstGeom prst="rect">
            <a:avLst/>
          </a:prstGeom>
          <a:effectLst>
            <a:outerShdw blurRad="57150" rotWithShape="0" algn="bl" dir="5400000" dist="19050">
              <a:srgbClr val="000000">
                <a:alpha val="10000"/>
              </a:srgbClr>
            </a:outerShdw>
            <a:reflection blurRad="0" dir="5400000" dist="228600" endA="0" fadeDir="5400012" kx="0" rotWithShape="0" algn="bl" stA="40000" stPos="0" sy="-100000" ky="0"/>
          </a:effectLst>
        </p:spPr>
        <p:txBody>
          <a:bodyPr anchorCtr="0" anchor="ctr" bIns="91425" lIns="91425" spcFirstLastPara="1" rIns="91425" wrap="square" tIns="91425">
            <a:noAutofit/>
          </a:bodyPr>
          <a:lstStyle/>
          <a:p>
            <a:pPr indent="0" lvl="0" marL="0">
              <a:spcBef>
                <a:spcPts val="0"/>
              </a:spcBef>
              <a:spcAft>
                <a:spcPts val="0"/>
              </a:spcAft>
              <a:buNone/>
            </a:pPr>
            <a:r>
              <a:t/>
            </a:r>
            <a:endParaRPr b="1">
              <a:latin typeface="Calibri"/>
              <a:ea typeface="Calibri"/>
              <a:cs typeface="Calibri"/>
              <a:sym typeface="Calibri"/>
            </a:endParaRPr>
          </a:p>
          <a:p>
            <a:pPr indent="0" lvl="0" marL="0">
              <a:spcBef>
                <a:spcPts val="0"/>
              </a:spcBef>
              <a:spcAft>
                <a:spcPts val="0"/>
              </a:spcAft>
              <a:buNone/>
            </a:pPr>
            <a:r>
              <a:t/>
            </a:r>
            <a:endParaRPr b="1">
              <a:latin typeface="Calibri"/>
              <a:ea typeface="Calibri"/>
              <a:cs typeface="Calibri"/>
              <a:sym typeface="Calibri"/>
            </a:endParaRPr>
          </a:p>
          <a:p>
            <a:pPr indent="0" lvl="0" marL="0">
              <a:spcBef>
                <a:spcPts val="0"/>
              </a:spcBef>
              <a:spcAft>
                <a:spcPts val="0"/>
              </a:spcAft>
              <a:buNone/>
            </a:pPr>
            <a:r>
              <a:rPr b="1" lang="en">
                <a:latin typeface="Calibri"/>
                <a:ea typeface="Calibri"/>
                <a:cs typeface="Calibri"/>
                <a:sym typeface="Calibri"/>
              </a:rPr>
              <a:t>Pregel: A System for Large-Scale Graph Processing</a:t>
            </a:r>
            <a:endParaRPr b="1">
              <a:latin typeface="Calibri"/>
              <a:ea typeface="Calibri"/>
              <a:cs typeface="Calibri"/>
              <a:sym typeface="Calibri"/>
            </a:endParaRPr>
          </a:p>
          <a:p>
            <a:pPr indent="0" lvl="0" marL="0">
              <a:spcBef>
                <a:spcPts val="0"/>
              </a:spcBef>
              <a:spcAft>
                <a:spcPts val="0"/>
              </a:spcAft>
              <a:buClr>
                <a:schemeClr val="dk1"/>
              </a:buClr>
              <a:buSzPts val="1100"/>
              <a:buFont typeface="Arial"/>
              <a:buNone/>
            </a:pPr>
            <a:r>
              <a:t/>
            </a:r>
            <a:endParaRPr b="1">
              <a:latin typeface="Calibri"/>
              <a:ea typeface="Calibri"/>
              <a:cs typeface="Calibri"/>
              <a:sym typeface="Calibri"/>
            </a:endParaRPr>
          </a:p>
          <a:p>
            <a:pPr indent="0" lvl="0" marL="0">
              <a:spcBef>
                <a:spcPts val="0"/>
              </a:spcBef>
              <a:spcAft>
                <a:spcPts val="0"/>
              </a:spcAft>
              <a:buNone/>
            </a:pPr>
            <a:r>
              <a:t/>
            </a:r>
            <a:endParaRPr b="1">
              <a:latin typeface="Calibri"/>
              <a:ea typeface="Calibri"/>
              <a:cs typeface="Calibri"/>
              <a:sym typeface="Calibri"/>
            </a:endParaRPr>
          </a:p>
          <a:p>
            <a:pPr indent="0" lvl="0" marL="0">
              <a:spcBef>
                <a:spcPts val="0"/>
              </a:spcBef>
              <a:spcAft>
                <a:spcPts val="0"/>
              </a:spcAft>
              <a:buNone/>
            </a:pPr>
            <a:r>
              <a:t/>
            </a:r>
            <a:endParaRPr>
              <a:latin typeface="Calibri"/>
              <a:ea typeface="Calibri"/>
              <a:cs typeface="Calibri"/>
              <a:sym typeface="Calibri"/>
            </a:endParaRPr>
          </a:p>
          <a:p>
            <a:pPr indent="0" lvl="0" marL="0">
              <a:spcBef>
                <a:spcPts val="0"/>
              </a:spcBef>
              <a:spcAft>
                <a:spcPts val="0"/>
              </a:spcAft>
              <a:buNone/>
            </a:pPr>
            <a:r>
              <a:t/>
            </a:r>
            <a:endParaRPr>
              <a:latin typeface="Calibri"/>
              <a:ea typeface="Calibri"/>
              <a:cs typeface="Calibri"/>
              <a:sym typeface="Calibri"/>
            </a:endParaRPr>
          </a:p>
          <a:p>
            <a:pPr indent="0" lvl="0" marL="0" rtl="0">
              <a:spcBef>
                <a:spcPts val="0"/>
              </a:spcBef>
              <a:spcAft>
                <a:spcPts val="0"/>
              </a:spcAft>
              <a:buNone/>
            </a:pPr>
            <a:r>
              <a:t/>
            </a:r>
            <a:endParaRPr>
              <a:latin typeface="Calibri"/>
              <a:ea typeface="Calibri"/>
              <a:cs typeface="Calibri"/>
              <a:sym typeface="Calibri"/>
            </a:endParaRPr>
          </a:p>
        </p:txBody>
      </p:sp>
      <p:sp>
        <p:nvSpPr>
          <p:cNvPr id="99" name="Shape 99"/>
          <p:cNvSpPr txBox="1"/>
          <p:nvPr>
            <p:ph idx="1" type="subTitle"/>
          </p:nvPr>
        </p:nvSpPr>
        <p:spPr>
          <a:xfrm>
            <a:off x="1308525" y="2291250"/>
            <a:ext cx="6400800" cy="1992600"/>
          </a:xfrm>
          <a:prstGeom prst="rect">
            <a:avLst/>
          </a:prstGeom>
        </p:spPr>
        <p:txBody>
          <a:bodyPr anchorCtr="0" anchor="t" bIns="91425" lIns="91425" spcFirstLastPara="1" rIns="91425" wrap="square" tIns="91425">
            <a:noAutofit/>
          </a:bodyPr>
          <a:lstStyle/>
          <a:p>
            <a:pPr indent="0" lvl="0" marL="0" algn="l">
              <a:spcBef>
                <a:spcPts val="640"/>
              </a:spcBef>
              <a:spcAft>
                <a:spcPts val="0"/>
              </a:spcAft>
              <a:buNone/>
            </a:pPr>
            <a:r>
              <a:rPr b="1" i="1" lang="en" sz="1800">
                <a:solidFill>
                  <a:srgbClr val="000000"/>
                </a:solidFill>
                <a:latin typeface="Calibri"/>
                <a:ea typeface="Calibri"/>
                <a:cs typeface="Calibri"/>
                <a:sym typeface="Calibri"/>
              </a:rPr>
              <a:t>Presentation by</a:t>
            </a:r>
            <a:endParaRPr b="1" i="1" sz="1800">
              <a:solidFill>
                <a:srgbClr val="000000"/>
              </a:solidFill>
              <a:latin typeface="Calibri"/>
              <a:ea typeface="Calibri"/>
              <a:cs typeface="Calibri"/>
              <a:sym typeface="Calibri"/>
            </a:endParaRPr>
          </a:p>
          <a:p>
            <a:pPr indent="-342900" lvl="0" marL="457200" rtl="0" algn="l">
              <a:spcBef>
                <a:spcPts val="640"/>
              </a:spcBef>
              <a:spcAft>
                <a:spcPts val="0"/>
              </a:spcAft>
              <a:buClr>
                <a:srgbClr val="000000"/>
              </a:buClr>
              <a:buSzPts val="1800"/>
              <a:buFont typeface="Calibri"/>
              <a:buChar char="❖"/>
            </a:pPr>
            <a:r>
              <a:rPr b="1" i="1" lang="en" sz="1800">
                <a:solidFill>
                  <a:srgbClr val="000000"/>
                </a:solidFill>
                <a:latin typeface="Calibri"/>
                <a:ea typeface="Calibri"/>
                <a:cs typeface="Calibri"/>
                <a:sym typeface="Calibri"/>
              </a:rPr>
              <a:t>Ruthvic Punyamurtula   </a:t>
            </a:r>
            <a:endParaRPr b="1" i="1" sz="1800">
              <a:solidFill>
                <a:srgbClr val="000000"/>
              </a:solidFill>
              <a:latin typeface="Calibri"/>
              <a:ea typeface="Calibri"/>
              <a:cs typeface="Calibri"/>
              <a:sym typeface="Calibri"/>
            </a:endParaRPr>
          </a:p>
          <a:p>
            <a:pPr indent="-342900" lvl="0" marL="457200" rtl="0" algn="l">
              <a:spcBef>
                <a:spcPts val="0"/>
              </a:spcBef>
              <a:spcAft>
                <a:spcPts val="0"/>
              </a:spcAft>
              <a:buClr>
                <a:srgbClr val="000000"/>
              </a:buClr>
              <a:buSzPts val="1800"/>
              <a:buFont typeface="Calibri"/>
              <a:buChar char="❖"/>
            </a:pPr>
            <a:r>
              <a:rPr b="1" i="1" lang="en" sz="1800">
                <a:solidFill>
                  <a:srgbClr val="000000"/>
                </a:solidFill>
                <a:latin typeface="Calibri"/>
                <a:ea typeface="Calibri"/>
                <a:cs typeface="Calibri"/>
                <a:sym typeface="Calibri"/>
              </a:rPr>
              <a:t>Navya Pillala</a:t>
            </a:r>
            <a:endParaRPr b="1" i="1" sz="1800">
              <a:solidFill>
                <a:srgbClr val="000000"/>
              </a:solidFill>
              <a:latin typeface="Calibri"/>
              <a:ea typeface="Calibri"/>
              <a:cs typeface="Calibri"/>
              <a:sym typeface="Calibri"/>
            </a:endParaRPr>
          </a:p>
          <a:p>
            <a:pPr indent="-342900" lvl="0" marL="457200" rtl="0" algn="l">
              <a:spcBef>
                <a:spcPts val="0"/>
              </a:spcBef>
              <a:spcAft>
                <a:spcPts val="0"/>
              </a:spcAft>
              <a:buClr>
                <a:srgbClr val="000000"/>
              </a:buClr>
              <a:buSzPts val="1800"/>
              <a:buFont typeface="Calibri"/>
              <a:buChar char="❖"/>
            </a:pPr>
            <a:r>
              <a:rPr b="1" i="1" lang="en" sz="1800">
                <a:solidFill>
                  <a:srgbClr val="000000"/>
                </a:solidFill>
                <a:latin typeface="Calibri"/>
                <a:ea typeface="Calibri"/>
                <a:cs typeface="Calibri"/>
                <a:sym typeface="Calibri"/>
              </a:rPr>
              <a:t>Sravya Reddy Bokka</a:t>
            </a:r>
            <a:endParaRPr b="1" i="1" sz="1800">
              <a:solidFill>
                <a:srgbClr val="000000"/>
              </a:solidFill>
              <a:latin typeface="Calibri"/>
              <a:ea typeface="Calibri"/>
              <a:cs typeface="Calibri"/>
              <a:sym typeface="Calibri"/>
            </a:endParaRPr>
          </a:p>
          <a:p>
            <a:pPr indent="-342900" lvl="0" marL="457200" algn="l">
              <a:spcBef>
                <a:spcPts val="0"/>
              </a:spcBef>
              <a:spcAft>
                <a:spcPts val="0"/>
              </a:spcAft>
              <a:buClr>
                <a:srgbClr val="000000"/>
              </a:buClr>
              <a:buSzPts val="1800"/>
              <a:buFont typeface="Calibri"/>
              <a:buChar char="❖"/>
            </a:pPr>
            <a:r>
              <a:rPr b="1" i="1" lang="en" sz="1800">
                <a:solidFill>
                  <a:srgbClr val="000000"/>
                </a:solidFill>
                <a:latin typeface="Calibri"/>
                <a:ea typeface="Calibri"/>
                <a:cs typeface="Calibri"/>
                <a:sym typeface="Calibri"/>
              </a:rPr>
              <a:t>Rajeswari Devi Namana</a:t>
            </a:r>
            <a:endParaRPr b="1" i="1" sz="1800">
              <a:solidFill>
                <a:srgbClr val="000000"/>
              </a:solidFill>
              <a:latin typeface="Calibri"/>
              <a:ea typeface="Calibri"/>
              <a:cs typeface="Calibri"/>
              <a:sym typeface="Calibri"/>
            </a:endParaRPr>
          </a:p>
        </p:txBody>
      </p:sp>
      <p:pic>
        <p:nvPicPr>
          <p:cNvPr id="100" name="Shape 100"/>
          <p:cNvPicPr preferRelativeResize="0"/>
          <p:nvPr/>
        </p:nvPicPr>
        <p:blipFill>
          <a:blip r:embed="rId3">
            <a:alphaModFix/>
          </a:blip>
          <a:stretch>
            <a:fillRect/>
          </a:stretch>
        </p:blipFill>
        <p:spPr>
          <a:xfrm>
            <a:off x="5201075" y="2291250"/>
            <a:ext cx="2686900" cy="1678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206425"/>
            <a:ext cx="85206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1" lang="en" sz="3000">
                <a:latin typeface="Calibri"/>
                <a:ea typeface="Calibri"/>
                <a:cs typeface="Calibri"/>
                <a:sym typeface="Calibri"/>
              </a:rPr>
              <a:t>The C++ API – Combiners</a:t>
            </a:r>
            <a:endParaRPr b="1" sz="3000">
              <a:latin typeface="Calibri"/>
              <a:ea typeface="Calibri"/>
              <a:cs typeface="Calibri"/>
              <a:sym typeface="Calibri"/>
            </a:endParaRPr>
          </a:p>
        </p:txBody>
      </p:sp>
      <p:sp>
        <p:nvSpPr>
          <p:cNvPr id="157" name="Shape 157"/>
          <p:cNvSpPr txBox="1"/>
          <p:nvPr>
            <p:ph idx="1" type="body"/>
          </p:nvPr>
        </p:nvSpPr>
        <p:spPr>
          <a:xfrm>
            <a:off x="311700" y="558650"/>
            <a:ext cx="8520600" cy="3416400"/>
          </a:xfrm>
          <a:prstGeom prst="rect">
            <a:avLst/>
          </a:prstGeom>
        </p:spPr>
        <p:txBody>
          <a:bodyPr anchorCtr="0" anchor="t" bIns="91425" lIns="91425" spcFirstLastPara="1" rIns="91425" wrap="square" tIns="91425">
            <a:noAutofit/>
          </a:bodyPr>
          <a:lstStyle/>
          <a:p>
            <a:pPr indent="0" lvl="0" marL="0">
              <a:spcBef>
                <a:spcPts val="640"/>
              </a:spcBef>
              <a:spcAft>
                <a:spcPts val="0"/>
              </a:spcAft>
              <a:buNone/>
            </a:pPr>
            <a:r>
              <a:rPr lang="en" sz="1800">
                <a:latin typeface="Calibri"/>
                <a:ea typeface="Calibri"/>
                <a:cs typeface="Calibri"/>
                <a:sym typeface="Calibri"/>
              </a:rPr>
              <a:t>Sending a message to another vertex that exists on a different machine has some overhead.</a:t>
            </a:r>
            <a:endParaRPr sz="1800">
              <a:latin typeface="Calibri"/>
              <a:ea typeface="Calibri"/>
              <a:cs typeface="Calibri"/>
              <a:sym typeface="Calibri"/>
            </a:endParaRPr>
          </a:p>
          <a:p>
            <a:pPr indent="0" lvl="0" marL="0">
              <a:spcBef>
                <a:spcPts val="640"/>
              </a:spcBef>
              <a:spcAft>
                <a:spcPts val="0"/>
              </a:spcAft>
              <a:buNone/>
            </a:pPr>
            <a:r>
              <a:rPr lang="en" sz="1800">
                <a:latin typeface="Calibri"/>
                <a:ea typeface="Calibri"/>
                <a:cs typeface="Calibri"/>
                <a:sym typeface="Calibri"/>
              </a:rPr>
              <a:t> </a:t>
            </a:r>
            <a:endParaRPr sz="1800">
              <a:latin typeface="Calibri"/>
              <a:ea typeface="Calibri"/>
              <a:cs typeface="Calibri"/>
              <a:sym typeface="Calibri"/>
            </a:endParaRPr>
          </a:p>
          <a:p>
            <a:pPr indent="0" lvl="0" marL="0">
              <a:spcBef>
                <a:spcPts val="640"/>
              </a:spcBef>
              <a:spcAft>
                <a:spcPts val="0"/>
              </a:spcAft>
              <a:buNone/>
            </a:pPr>
            <a:r>
              <a:rPr lang="en" sz="1800">
                <a:latin typeface="Calibri"/>
                <a:ea typeface="Calibri"/>
                <a:cs typeface="Calibri"/>
                <a:sym typeface="Calibri"/>
              </a:rPr>
              <a:t>However if the algorithm doesn’t require each message explicitly but a function of it (example sum) then combiners can be used. </a:t>
            </a:r>
            <a:endParaRPr sz="1800">
              <a:latin typeface="Calibri"/>
              <a:ea typeface="Calibri"/>
              <a:cs typeface="Calibri"/>
              <a:sym typeface="Calibri"/>
            </a:endParaRPr>
          </a:p>
          <a:p>
            <a:pPr indent="0" lvl="0" marL="0">
              <a:spcBef>
                <a:spcPts val="640"/>
              </a:spcBef>
              <a:spcAft>
                <a:spcPts val="0"/>
              </a:spcAft>
              <a:buNone/>
            </a:pPr>
            <a:r>
              <a:t/>
            </a:r>
            <a:endParaRPr sz="1800">
              <a:latin typeface="Calibri"/>
              <a:ea typeface="Calibri"/>
              <a:cs typeface="Calibri"/>
              <a:sym typeface="Calibri"/>
            </a:endParaRPr>
          </a:p>
          <a:p>
            <a:pPr indent="0" lvl="0" marL="0">
              <a:spcBef>
                <a:spcPts val="640"/>
              </a:spcBef>
              <a:spcAft>
                <a:spcPts val="0"/>
              </a:spcAft>
              <a:buNone/>
            </a:pPr>
            <a:r>
              <a:rPr lang="en" sz="1800">
                <a:latin typeface="Calibri"/>
                <a:ea typeface="Calibri"/>
                <a:cs typeface="Calibri"/>
                <a:sym typeface="Calibri"/>
              </a:rPr>
              <a:t> This can be done by overriding the Combine() method.</a:t>
            </a:r>
            <a:endParaRPr sz="1800">
              <a:latin typeface="Calibri"/>
              <a:ea typeface="Calibri"/>
              <a:cs typeface="Calibri"/>
              <a:sym typeface="Calibri"/>
            </a:endParaRPr>
          </a:p>
          <a:p>
            <a:pPr indent="0" lvl="0" marL="0">
              <a:spcBef>
                <a:spcPts val="640"/>
              </a:spcBef>
              <a:spcAft>
                <a:spcPts val="0"/>
              </a:spcAft>
              <a:buNone/>
            </a:pPr>
            <a:r>
              <a:t/>
            </a:r>
            <a:endParaRPr sz="1800">
              <a:latin typeface="Calibri"/>
              <a:ea typeface="Calibri"/>
              <a:cs typeface="Calibri"/>
              <a:sym typeface="Calibri"/>
            </a:endParaRPr>
          </a:p>
          <a:p>
            <a:pPr indent="0" lvl="0" marL="0">
              <a:spcBef>
                <a:spcPts val="640"/>
              </a:spcBef>
              <a:spcAft>
                <a:spcPts val="0"/>
              </a:spcAft>
              <a:buClr>
                <a:schemeClr val="dk1"/>
              </a:buClr>
              <a:buSzPts val="1100"/>
              <a:buFont typeface="Arial"/>
              <a:buNone/>
            </a:pPr>
            <a:r>
              <a:rPr lang="en" sz="1800">
                <a:latin typeface="Calibri"/>
                <a:ea typeface="Calibri"/>
                <a:cs typeface="Calibri"/>
                <a:sym typeface="Calibri"/>
              </a:rPr>
              <a:t> -It can be used only for associative and commutative operation</a:t>
            </a:r>
            <a:r>
              <a:rPr lang="en" sz="2400">
                <a:latin typeface="Times"/>
                <a:ea typeface="Times"/>
                <a:cs typeface="Times"/>
                <a:sym typeface="Times"/>
              </a:rPr>
              <a:t>. </a:t>
            </a:r>
            <a:endParaRPr sz="2400">
              <a:latin typeface="Times"/>
              <a:ea typeface="Times"/>
              <a:cs typeface="Times"/>
              <a:sym typeface="Times"/>
            </a:endParaRPr>
          </a:p>
          <a:p>
            <a:pPr indent="0" lvl="0" marL="0">
              <a:spcBef>
                <a:spcPts val="640"/>
              </a:spcBef>
              <a:spcAft>
                <a:spcPts val="0"/>
              </a:spcAft>
              <a:buClr>
                <a:schemeClr val="dk1"/>
              </a:buClr>
              <a:buSzPts val="1100"/>
              <a:buFont typeface="Arial"/>
              <a:buNone/>
            </a:pPr>
            <a:r>
              <a:rPr lang="en" sz="2400">
                <a:latin typeface="Times"/>
                <a:ea typeface="Times"/>
                <a:cs typeface="Times"/>
                <a:sym typeface="Times"/>
              </a:rPr>
              <a:t> </a:t>
            </a:r>
            <a:endParaRPr sz="2400">
              <a:latin typeface="Times"/>
              <a:ea typeface="Times"/>
              <a:cs typeface="Times"/>
              <a:sym typeface="Times"/>
            </a:endParaRPr>
          </a:p>
          <a:p>
            <a:pPr indent="0" lvl="0" marL="0">
              <a:spcBef>
                <a:spcPts val="640"/>
              </a:spcBef>
              <a:spcAft>
                <a:spcPts val="0"/>
              </a:spcAft>
              <a:buClr>
                <a:schemeClr val="dk1"/>
              </a:buClr>
              <a:buSzPts val="1100"/>
              <a:buFont typeface="Arial"/>
              <a:buNone/>
            </a:pPr>
            <a:r>
              <a:rPr lang="en"/>
              <a:t> </a:t>
            </a:r>
            <a:endParaRPr/>
          </a:p>
          <a:p>
            <a:pPr indent="0" lvl="0" marL="0">
              <a:spcBef>
                <a:spcPts val="64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algn="l">
              <a:spcBef>
                <a:spcPts val="0"/>
              </a:spcBef>
              <a:spcAft>
                <a:spcPts val="0"/>
              </a:spcAft>
              <a:buNone/>
            </a:pPr>
            <a:r>
              <a:rPr lang="en"/>
              <a:t>   </a:t>
            </a:r>
            <a:endParaRPr/>
          </a:p>
        </p:txBody>
      </p:sp>
      <p:sp>
        <p:nvSpPr>
          <p:cNvPr id="163" name="Shape 163"/>
          <p:cNvSpPr txBox="1"/>
          <p:nvPr>
            <p:ph idx="1" type="body"/>
          </p:nvPr>
        </p:nvSpPr>
        <p:spPr>
          <a:xfrm>
            <a:off x="311700" y="582425"/>
            <a:ext cx="8520600" cy="3416400"/>
          </a:xfrm>
          <a:prstGeom prst="rect">
            <a:avLst/>
          </a:prstGeom>
        </p:spPr>
        <p:txBody>
          <a:bodyPr anchorCtr="0" anchor="t" bIns="91425" lIns="91425" spcFirstLastPara="1" rIns="91425" wrap="square" tIns="91425">
            <a:noAutofit/>
          </a:bodyPr>
          <a:lstStyle/>
          <a:p>
            <a:pPr indent="0" lvl="0" marL="0">
              <a:spcBef>
                <a:spcPts val="640"/>
              </a:spcBef>
              <a:spcAft>
                <a:spcPts val="0"/>
              </a:spcAft>
              <a:buClr>
                <a:schemeClr val="dk1"/>
              </a:buClr>
              <a:buSzPts val="1100"/>
              <a:buFont typeface="Arial"/>
              <a:buNone/>
            </a:pPr>
            <a:r>
              <a:rPr lang="en" sz="1800">
                <a:latin typeface="Calibri"/>
                <a:ea typeface="Calibri"/>
                <a:cs typeface="Calibri"/>
                <a:sym typeface="Calibri"/>
              </a:rPr>
              <a:t>Example: Say we want to count the number of incoming links to all the pages in a set of interconnected pages. In the first iteration, for each link from a vertex(page) we will send a message to the destination page. Here, count function over the incoming messages can be used a combiner to optimize performance. </a:t>
            </a:r>
            <a:endParaRPr sz="1800">
              <a:latin typeface="Calibri"/>
              <a:ea typeface="Calibri"/>
              <a:cs typeface="Calibri"/>
              <a:sym typeface="Calibri"/>
            </a:endParaRPr>
          </a:p>
          <a:p>
            <a:pPr indent="0" lvl="0" marL="0">
              <a:spcBef>
                <a:spcPts val="640"/>
              </a:spcBef>
              <a:spcAft>
                <a:spcPts val="0"/>
              </a:spcAft>
              <a:buClr>
                <a:schemeClr val="dk1"/>
              </a:buClr>
              <a:buSzPts val="1100"/>
              <a:buFont typeface="Arial"/>
              <a:buNone/>
            </a:pPr>
            <a:r>
              <a:rPr lang="en" sz="1800">
                <a:latin typeface="Calibri"/>
                <a:ea typeface="Calibri"/>
                <a:cs typeface="Calibri"/>
                <a:sym typeface="Calibri"/>
              </a:rPr>
              <a:t> </a:t>
            </a:r>
            <a:endParaRPr sz="1800">
              <a:latin typeface="Calibri"/>
              <a:ea typeface="Calibri"/>
              <a:cs typeface="Calibri"/>
              <a:sym typeface="Calibri"/>
            </a:endParaRPr>
          </a:p>
          <a:p>
            <a:pPr indent="0" lvl="0" marL="0">
              <a:spcBef>
                <a:spcPts val="640"/>
              </a:spcBef>
              <a:spcAft>
                <a:spcPts val="0"/>
              </a:spcAft>
              <a:buClr>
                <a:schemeClr val="dk1"/>
              </a:buClr>
              <a:buSzPts val="1100"/>
              <a:buFont typeface="Arial"/>
              <a:buNone/>
            </a:pPr>
            <a:r>
              <a:rPr lang="en" sz="1800">
                <a:latin typeface="Calibri"/>
                <a:ea typeface="Calibri"/>
                <a:cs typeface="Calibri"/>
                <a:sym typeface="Calibri"/>
              </a:rPr>
              <a:t>In the MaxValue Example, a Max combiner would reduce the communication load.  </a:t>
            </a:r>
            <a:endParaRPr sz="1800">
              <a:latin typeface="Calibri"/>
              <a:ea typeface="Calibri"/>
              <a:cs typeface="Calibri"/>
              <a:sym typeface="Calibri"/>
            </a:endParaRPr>
          </a:p>
          <a:p>
            <a:pPr indent="0" lvl="0" marL="0">
              <a:spcBef>
                <a:spcPts val="640"/>
              </a:spcBef>
              <a:spcAft>
                <a:spcPts val="0"/>
              </a:spcAft>
              <a:buNone/>
            </a:pPr>
            <a:r>
              <a:t/>
            </a:r>
            <a:endParaRPr sz="1800">
              <a:latin typeface="Times"/>
              <a:ea typeface="Times"/>
              <a:cs typeface="Times"/>
              <a:sym typeface="Time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1" lang="en" sz="3000">
                <a:latin typeface="Calibri"/>
                <a:ea typeface="Calibri"/>
                <a:cs typeface="Calibri"/>
                <a:sym typeface="Calibri"/>
              </a:rPr>
              <a:t>The C++ API – Aggregators</a:t>
            </a:r>
            <a:endParaRPr b="1" sz="3000">
              <a:latin typeface="Calibri"/>
              <a:ea typeface="Calibri"/>
              <a:cs typeface="Calibri"/>
              <a:sym typeface="Calibri"/>
            </a:endParaRPr>
          </a:p>
        </p:txBody>
      </p:sp>
      <p:sp>
        <p:nvSpPr>
          <p:cNvPr id="169" name="Shape 1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640"/>
              </a:spcBef>
              <a:spcAft>
                <a:spcPts val="0"/>
              </a:spcAft>
              <a:buNone/>
            </a:pPr>
            <a:r>
              <a:rPr lang="en" sz="1800">
                <a:latin typeface="Times"/>
                <a:ea typeface="Times"/>
                <a:cs typeface="Times"/>
                <a:sym typeface="Times"/>
              </a:rPr>
              <a:t>They are used for Global communication, monitoring and data. Each vertex can produce a value in a superstep S for the Aggregator to use. </a:t>
            </a:r>
            <a:endParaRPr sz="1800">
              <a:latin typeface="Times"/>
              <a:ea typeface="Times"/>
              <a:cs typeface="Times"/>
              <a:sym typeface="Times"/>
            </a:endParaRPr>
          </a:p>
          <a:p>
            <a:pPr indent="0" lvl="0" marL="0">
              <a:spcBef>
                <a:spcPts val="640"/>
              </a:spcBef>
              <a:spcAft>
                <a:spcPts val="0"/>
              </a:spcAft>
              <a:buNone/>
            </a:pPr>
            <a:r>
              <a:t/>
            </a:r>
            <a:endParaRPr sz="1800">
              <a:latin typeface="Times"/>
              <a:ea typeface="Times"/>
              <a:cs typeface="Times"/>
              <a:sym typeface="Times"/>
            </a:endParaRPr>
          </a:p>
          <a:p>
            <a:pPr indent="0" lvl="0" marL="0">
              <a:spcBef>
                <a:spcPts val="640"/>
              </a:spcBef>
              <a:spcAft>
                <a:spcPts val="0"/>
              </a:spcAft>
              <a:buNone/>
            </a:pPr>
            <a:r>
              <a:rPr lang="en" sz="1800">
                <a:latin typeface="Times"/>
                <a:ea typeface="Times"/>
                <a:cs typeface="Times"/>
                <a:sym typeface="Times"/>
              </a:rPr>
              <a:t>The Aggregated value is available to all the vertices in superstep S+1.  Aggregators can be used for statistics and for global communication.</a:t>
            </a:r>
            <a:endParaRPr sz="1800">
              <a:latin typeface="Times"/>
              <a:ea typeface="Times"/>
              <a:cs typeface="Times"/>
              <a:sym typeface="Times"/>
            </a:endParaRPr>
          </a:p>
          <a:p>
            <a:pPr indent="0" lvl="0" marL="0">
              <a:spcBef>
                <a:spcPts val="640"/>
              </a:spcBef>
              <a:spcAft>
                <a:spcPts val="0"/>
              </a:spcAft>
              <a:buNone/>
            </a:pPr>
            <a:r>
              <a:t/>
            </a:r>
            <a:endParaRPr sz="1800">
              <a:latin typeface="Times"/>
              <a:ea typeface="Times"/>
              <a:cs typeface="Times"/>
              <a:sym typeface="Times"/>
            </a:endParaRPr>
          </a:p>
          <a:p>
            <a:pPr indent="0" lvl="0" marL="0">
              <a:spcBef>
                <a:spcPts val="640"/>
              </a:spcBef>
              <a:spcAft>
                <a:spcPts val="0"/>
              </a:spcAft>
              <a:buNone/>
            </a:pPr>
            <a:r>
              <a:rPr lang="en" sz="1800">
                <a:latin typeface="Times"/>
                <a:ea typeface="Times"/>
                <a:cs typeface="Times"/>
                <a:sym typeface="Times"/>
              </a:rPr>
              <a:t>Can be implemented by subclassing the Aggregator Class Commutativity and Assosiativity required.</a:t>
            </a:r>
            <a:endParaRPr sz="1800">
              <a:latin typeface="Times"/>
              <a:ea typeface="Times"/>
              <a:cs typeface="Times"/>
              <a:sym typeface="Time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idx="1" type="body"/>
          </p:nvPr>
        </p:nvSpPr>
        <p:spPr>
          <a:xfrm>
            <a:off x="79525" y="211250"/>
            <a:ext cx="8832300" cy="3951300"/>
          </a:xfrm>
          <a:prstGeom prst="rect">
            <a:avLst/>
          </a:prstGeom>
        </p:spPr>
        <p:txBody>
          <a:bodyPr anchorCtr="0" anchor="t" bIns="91425" lIns="91425" spcFirstLastPara="1" rIns="91425" wrap="square" tIns="91425">
            <a:noAutofit/>
          </a:bodyPr>
          <a:lstStyle/>
          <a:p>
            <a:pPr indent="0" lvl="0" marL="0">
              <a:spcBef>
                <a:spcPts val="640"/>
              </a:spcBef>
              <a:spcAft>
                <a:spcPts val="0"/>
              </a:spcAft>
              <a:buNone/>
            </a:pPr>
            <a:r>
              <a:rPr lang="en" sz="1800">
                <a:latin typeface="Calibri"/>
                <a:ea typeface="Calibri"/>
                <a:cs typeface="Calibri"/>
                <a:sym typeface="Calibri"/>
              </a:rPr>
              <a:t>Example:</a:t>
            </a:r>
            <a:endParaRPr sz="1800">
              <a:latin typeface="Calibri"/>
              <a:ea typeface="Calibri"/>
              <a:cs typeface="Calibri"/>
              <a:sym typeface="Calibri"/>
            </a:endParaRPr>
          </a:p>
          <a:p>
            <a:pPr indent="0" lvl="0" marL="0">
              <a:spcBef>
                <a:spcPts val="640"/>
              </a:spcBef>
              <a:spcAft>
                <a:spcPts val="0"/>
              </a:spcAft>
              <a:buNone/>
            </a:pPr>
            <a:r>
              <a:t/>
            </a:r>
            <a:endParaRPr sz="1800">
              <a:latin typeface="Calibri"/>
              <a:ea typeface="Calibri"/>
              <a:cs typeface="Calibri"/>
              <a:sym typeface="Calibri"/>
            </a:endParaRPr>
          </a:p>
          <a:p>
            <a:pPr indent="0" lvl="0" marL="0">
              <a:spcBef>
                <a:spcPts val="640"/>
              </a:spcBef>
              <a:spcAft>
                <a:spcPts val="0"/>
              </a:spcAft>
              <a:buNone/>
            </a:pPr>
            <a:r>
              <a:rPr lang="en" sz="1800">
                <a:latin typeface="Calibri"/>
                <a:ea typeface="Calibri"/>
                <a:cs typeface="Calibri"/>
                <a:sym typeface="Calibri"/>
              </a:rPr>
              <a:t>Sum operator applied to out-edge count of each vertex can be used to generate the total number of edges in the graph and communicate it to all the vertices. </a:t>
            </a:r>
            <a:endParaRPr sz="1800">
              <a:latin typeface="Calibri"/>
              <a:ea typeface="Calibri"/>
              <a:cs typeface="Calibri"/>
              <a:sym typeface="Calibri"/>
            </a:endParaRPr>
          </a:p>
          <a:p>
            <a:pPr indent="0" lvl="0" marL="0">
              <a:spcBef>
                <a:spcPts val="640"/>
              </a:spcBef>
              <a:spcAft>
                <a:spcPts val="0"/>
              </a:spcAft>
              <a:buNone/>
            </a:pPr>
            <a:r>
              <a:t/>
            </a:r>
            <a:endParaRPr sz="1800">
              <a:latin typeface="Calibri"/>
              <a:ea typeface="Calibri"/>
              <a:cs typeface="Calibri"/>
              <a:sym typeface="Calibri"/>
            </a:endParaRPr>
          </a:p>
          <a:p>
            <a:pPr indent="0" lvl="0" marL="0">
              <a:spcBef>
                <a:spcPts val="640"/>
              </a:spcBef>
              <a:spcAft>
                <a:spcPts val="0"/>
              </a:spcAft>
              <a:buNone/>
            </a:pPr>
            <a:r>
              <a:rPr lang="en" sz="1800">
                <a:latin typeface="Calibri"/>
                <a:ea typeface="Calibri"/>
                <a:cs typeface="Calibri"/>
                <a:sym typeface="Calibri"/>
              </a:rPr>
              <a:t>- More complex reduction operators can even generate histograms. </a:t>
            </a:r>
            <a:endParaRPr sz="1800">
              <a:latin typeface="Calibri"/>
              <a:ea typeface="Calibri"/>
              <a:cs typeface="Calibri"/>
              <a:sym typeface="Calibri"/>
            </a:endParaRPr>
          </a:p>
          <a:p>
            <a:pPr indent="0" lvl="0" marL="0">
              <a:spcBef>
                <a:spcPts val="640"/>
              </a:spcBef>
              <a:spcAft>
                <a:spcPts val="0"/>
              </a:spcAft>
              <a:buNone/>
            </a:pPr>
            <a:r>
              <a:t/>
            </a:r>
            <a:endParaRPr sz="1800">
              <a:latin typeface="Calibri"/>
              <a:ea typeface="Calibri"/>
              <a:cs typeface="Calibri"/>
              <a:sym typeface="Calibri"/>
            </a:endParaRPr>
          </a:p>
          <a:p>
            <a:pPr indent="0" lvl="0" marL="0">
              <a:spcBef>
                <a:spcPts val="640"/>
              </a:spcBef>
              <a:spcAft>
                <a:spcPts val="0"/>
              </a:spcAft>
              <a:buNone/>
            </a:pPr>
            <a:r>
              <a:rPr lang="en" sz="1800">
                <a:latin typeface="Calibri"/>
                <a:ea typeface="Calibri"/>
                <a:cs typeface="Calibri"/>
                <a:sym typeface="Calibri"/>
              </a:rPr>
              <a:t>In the MaxValue example, we can finish the entire program in a single superstep by using a Max aggregator. </a:t>
            </a:r>
            <a:endParaRPr sz="18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1" lang="en" sz="3000">
                <a:latin typeface="Calibri"/>
                <a:ea typeface="Calibri"/>
                <a:cs typeface="Calibri"/>
                <a:sym typeface="Calibri"/>
              </a:rPr>
              <a:t>Topology Mutation</a:t>
            </a:r>
            <a:endParaRPr sz="3000">
              <a:latin typeface="Calibri"/>
              <a:ea typeface="Calibri"/>
              <a:cs typeface="Calibri"/>
              <a:sym typeface="Calibri"/>
            </a:endParaRPr>
          </a:p>
        </p:txBody>
      </p:sp>
      <p:sp>
        <p:nvSpPr>
          <p:cNvPr id="180" name="Shape 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1000"/>
              </a:spcBef>
              <a:spcAft>
                <a:spcPts val="0"/>
              </a:spcAft>
              <a:buSzPts val="1800"/>
              <a:buFont typeface="Calibri"/>
              <a:buChar char="❖"/>
            </a:pPr>
            <a:r>
              <a:rPr lang="en" sz="1800">
                <a:latin typeface="Calibri"/>
                <a:ea typeface="Calibri"/>
                <a:cs typeface="Calibri"/>
                <a:sym typeface="Calibri"/>
              </a:rPr>
              <a:t>Compute() can be used to modify a graph topology i.e by sending messages, issuing requests to add/delete vertices or edges.</a:t>
            </a:r>
            <a:endParaRPr sz="1800">
              <a:latin typeface="Calibri"/>
              <a:ea typeface="Calibri"/>
              <a:cs typeface="Calibri"/>
              <a:sym typeface="Calibri"/>
            </a:endParaRPr>
          </a:p>
          <a:p>
            <a:pPr indent="-342900" lvl="0" marL="457200" rtl="0" algn="just">
              <a:lnSpc>
                <a:spcPct val="115000"/>
              </a:lnSpc>
              <a:spcBef>
                <a:spcPts val="0"/>
              </a:spcBef>
              <a:spcAft>
                <a:spcPts val="0"/>
              </a:spcAft>
              <a:buSzPts val="1800"/>
              <a:buFont typeface="Calibri"/>
              <a:buChar char="❖"/>
            </a:pPr>
            <a:r>
              <a:rPr lang="en" sz="1800">
                <a:latin typeface="Calibri"/>
                <a:ea typeface="Calibri"/>
                <a:cs typeface="Calibri"/>
                <a:sym typeface="Calibri"/>
              </a:rPr>
              <a:t>Mutations become effective in the superstep after the requests are issued.</a:t>
            </a:r>
            <a:endParaRPr sz="1800">
              <a:latin typeface="Calibri"/>
              <a:ea typeface="Calibri"/>
              <a:cs typeface="Calibri"/>
              <a:sym typeface="Calibri"/>
            </a:endParaRPr>
          </a:p>
          <a:p>
            <a:pPr indent="-342900" lvl="0" marL="457200" rtl="0" algn="just">
              <a:lnSpc>
                <a:spcPct val="115000"/>
              </a:lnSpc>
              <a:spcBef>
                <a:spcPts val="0"/>
              </a:spcBef>
              <a:spcAft>
                <a:spcPts val="0"/>
              </a:spcAft>
              <a:buSzPts val="1800"/>
              <a:buFont typeface="Calibri"/>
              <a:buChar char="❖"/>
            </a:pPr>
            <a:r>
              <a:rPr lang="en" sz="1800">
                <a:latin typeface="Calibri"/>
                <a:ea typeface="Calibri"/>
                <a:cs typeface="Calibri"/>
                <a:sym typeface="Calibri"/>
              </a:rPr>
              <a:t>Multiple requests to add/delete same vertex/edge in same superstep cause conflicts.</a:t>
            </a:r>
            <a:endParaRPr sz="1800">
              <a:latin typeface="Calibri"/>
              <a:ea typeface="Calibri"/>
              <a:cs typeface="Calibri"/>
              <a:sym typeface="Calibri"/>
            </a:endParaRPr>
          </a:p>
          <a:p>
            <a:pPr indent="-342900" lvl="0" marL="457200" rtl="0" algn="just">
              <a:lnSpc>
                <a:spcPct val="115000"/>
              </a:lnSpc>
              <a:spcBef>
                <a:spcPts val="0"/>
              </a:spcBef>
              <a:spcAft>
                <a:spcPts val="0"/>
              </a:spcAft>
              <a:buSzPts val="1800"/>
              <a:buFont typeface="Calibri"/>
              <a:buChar char="❖"/>
            </a:pPr>
            <a:r>
              <a:rPr lang="en" sz="1800">
                <a:latin typeface="Calibri"/>
                <a:ea typeface="Calibri"/>
                <a:cs typeface="Calibri"/>
                <a:sym typeface="Calibri"/>
              </a:rPr>
              <a:t>To deal with these, we have 2 mechanisms:</a:t>
            </a:r>
            <a:endParaRPr sz="1800">
              <a:latin typeface="Calibri"/>
              <a:ea typeface="Calibri"/>
              <a:cs typeface="Calibri"/>
              <a:sym typeface="Calibri"/>
            </a:endParaRPr>
          </a:p>
          <a:p>
            <a:pPr indent="0" lvl="0" marL="0" rtl="0" algn="just">
              <a:lnSpc>
                <a:spcPct val="115000"/>
              </a:lnSpc>
              <a:spcBef>
                <a:spcPts val="1000"/>
              </a:spcBef>
              <a:spcAft>
                <a:spcPts val="0"/>
              </a:spcAft>
              <a:buNone/>
            </a:pPr>
            <a:r>
              <a:rPr lang="en" sz="1800">
                <a:latin typeface="Calibri"/>
                <a:ea typeface="Calibri"/>
                <a:cs typeface="Calibri"/>
                <a:sym typeface="Calibri"/>
              </a:rPr>
              <a:t>        </a:t>
            </a:r>
            <a:r>
              <a:rPr lang="en" sz="1800">
                <a:latin typeface="Calibri"/>
                <a:ea typeface="Calibri"/>
                <a:cs typeface="Calibri"/>
                <a:sym typeface="Calibri"/>
              </a:rPr>
              <a:t>•Partial ordering</a:t>
            </a:r>
            <a:endParaRPr sz="1800">
              <a:latin typeface="Calibri"/>
              <a:ea typeface="Calibri"/>
              <a:cs typeface="Calibri"/>
              <a:sym typeface="Calibri"/>
            </a:endParaRPr>
          </a:p>
          <a:p>
            <a:pPr indent="0" lvl="0" marL="0" rtl="0" algn="just">
              <a:lnSpc>
                <a:spcPct val="115000"/>
              </a:lnSpc>
              <a:spcBef>
                <a:spcPts val="1000"/>
              </a:spcBef>
              <a:spcAft>
                <a:spcPts val="0"/>
              </a:spcAft>
              <a:buClr>
                <a:schemeClr val="dk1"/>
              </a:buClr>
              <a:buSzPts val="1100"/>
              <a:buFont typeface="Arial"/>
              <a:buNone/>
            </a:pPr>
            <a:r>
              <a:rPr lang="en" sz="1800">
                <a:latin typeface="Calibri"/>
                <a:ea typeface="Calibri"/>
                <a:cs typeface="Calibri"/>
                <a:sym typeface="Calibri"/>
              </a:rPr>
              <a:t>        •User defined handlers.</a:t>
            </a:r>
            <a:endParaRPr sz="1800">
              <a:latin typeface="Calibri"/>
              <a:ea typeface="Calibri"/>
              <a:cs typeface="Calibri"/>
              <a:sym typeface="Calibri"/>
            </a:endParaRPr>
          </a:p>
          <a:p>
            <a:pPr indent="0" lvl="0" marL="0" rtl="0" algn="just">
              <a:lnSpc>
                <a:spcPct val="90000"/>
              </a:lnSpc>
              <a:spcBef>
                <a:spcPts val="1000"/>
              </a:spcBef>
              <a:spcAft>
                <a:spcPts val="0"/>
              </a:spcAft>
              <a:buClr>
                <a:schemeClr val="dk1"/>
              </a:buClr>
              <a:buSzPts val="1100"/>
              <a:buFont typeface="Arial"/>
              <a:buNone/>
            </a:pPr>
            <a:r>
              <a:t/>
            </a:r>
            <a:endParaRPr sz="1800">
              <a:latin typeface="Calibri"/>
              <a:ea typeface="Calibri"/>
              <a:cs typeface="Calibri"/>
              <a:sym typeface="Calibri"/>
            </a:endParaRPr>
          </a:p>
          <a:p>
            <a:pPr indent="0" lvl="0" marL="0" algn="just">
              <a:spcBef>
                <a:spcPts val="640"/>
              </a:spcBef>
              <a:spcAft>
                <a:spcPts val="0"/>
              </a:spcAft>
              <a:buNone/>
            </a:pPr>
            <a:r>
              <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 sz="3000">
                <a:latin typeface="Calibri"/>
                <a:ea typeface="Calibri"/>
                <a:cs typeface="Calibri"/>
                <a:sym typeface="Calibri"/>
              </a:rPr>
              <a:t>Topology Mutation Continued..</a:t>
            </a:r>
            <a:endParaRPr/>
          </a:p>
        </p:txBody>
      </p:sp>
      <p:sp>
        <p:nvSpPr>
          <p:cNvPr id="186" name="Shape 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15000"/>
              </a:lnSpc>
              <a:spcBef>
                <a:spcPts val="1000"/>
              </a:spcBef>
              <a:spcAft>
                <a:spcPts val="0"/>
              </a:spcAft>
              <a:buSzPts val="1800"/>
              <a:buFont typeface="Calibri"/>
              <a:buChar char="❖"/>
            </a:pPr>
            <a:r>
              <a:rPr lang="en" sz="1800">
                <a:latin typeface="Calibri"/>
                <a:ea typeface="Calibri"/>
                <a:cs typeface="Calibri"/>
                <a:sym typeface="Calibri"/>
              </a:rPr>
              <a:t>This partial ordering of mutations can yield deterministic results</a:t>
            </a:r>
            <a:endParaRPr sz="1800">
              <a:latin typeface="Calibri"/>
              <a:ea typeface="Calibri"/>
              <a:cs typeface="Calibri"/>
              <a:sym typeface="Calibri"/>
            </a:endParaRPr>
          </a:p>
          <a:p>
            <a:pPr indent="0" lvl="0" marL="0" rtl="0">
              <a:lnSpc>
                <a:spcPct val="115000"/>
              </a:lnSpc>
              <a:spcBef>
                <a:spcPts val="1000"/>
              </a:spcBef>
              <a:spcAft>
                <a:spcPts val="0"/>
              </a:spcAft>
              <a:buNone/>
            </a:pPr>
            <a:r>
              <a:rPr lang="en" sz="1800">
                <a:latin typeface="Calibri"/>
                <a:ea typeface="Calibri"/>
                <a:cs typeface="Calibri"/>
                <a:sym typeface="Calibri"/>
              </a:rPr>
              <a:t>         • removals taking place before additions</a:t>
            </a:r>
            <a:endParaRPr sz="1800">
              <a:latin typeface="Calibri"/>
              <a:ea typeface="Calibri"/>
              <a:cs typeface="Calibri"/>
              <a:sym typeface="Calibri"/>
            </a:endParaRPr>
          </a:p>
          <a:p>
            <a:pPr indent="0" lvl="0" marL="0" rtl="0">
              <a:lnSpc>
                <a:spcPct val="115000"/>
              </a:lnSpc>
              <a:spcBef>
                <a:spcPts val="1000"/>
              </a:spcBef>
              <a:spcAft>
                <a:spcPts val="0"/>
              </a:spcAft>
              <a:buNone/>
            </a:pPr>
            <a:r>
              <a:rPr lang="en" sz="1800">
                <a:latin typeface="Calibri"/>
                <a:ea typeface="Calibri"/>
                <a:cs typeface="Calibri"/>
                <a:sym typeface="Calibri"/>
              </a:rPr>
              <a:t>         • removal of edges before vertices </a:t>
            </a:r>
            <a:endParaRPr sz="1800">
              <a:latin typeface="Calibri"/>
              <a:ea typeface="Calibri"/>
              <a:cs typeface="Calibri"/>
              <a:sym typeface="Calibri"/>
            </a:endParaRPr>
          </a:p>
          <a:p>
            <a:pPr indent="0" lvl="0" marL="0" rtl="0">
              <a:lnSpc>
                <a:spcPct val="115000"/>
              </a:lnSpc>
              <a:spcBef>
                <a:spcPts val="1000"/>
              </a:spcBef>
              <a:spcAft>
                <a:spcPts val="0"/>
              </a:spcAft>
              <a:buNone/>
            </a:pPr>
            <a:r>
              <a:rPr lang="en" sz="1800">
                <a:latin typeface="Calibri"/>
                <a:ea typeface="Calibri"/>
                <a:cs typeface="Calibri"/>
                <a:sym typeface="Calibri"/>
              </a:rPr>
              <a:t>         •addition of vertices before edges.</a:t>
            </a:r>
            <a:endParaRPr sz="1800">
              <a:latin typeface="Calibri"/>
              <a:ea typeface="Calibri"/>
              <a:cs typeface="Calibri"/>
              <a:sym typeface="Calibri"/>
            </a:endParaRPr>
          </a:p>
          <a:p>
            <a:pPr indent="-342900" lvl="0" marL="457200" rtl="0">
              <a:lnSpc>
                <a:spcPct val="115000"/>
              </a:lnSpc>
              <a:spcBef>
                <a:spcPts val="1000"/>
              </a:spcBef>
              <a:spcAft>
                <a:spcPts val="0"/>
              </a:spcAft>
              <a:buSzPts val="1800"/>
              <a:buFont typeface="Calibri"/>
              <a:buChar char="❖"/>
            </a:pPr>
            <a:r>
              <a:rPr lang="en" sz="1800">
                <a:latin typeface="Calibri"/>
                <a:ea typeface="Calibri"/>
                <a:cs typeface="Calibri"/>
                <a:sym typeface="Calibri"/>
              </a:rPr>
              <a:t>Any conflicts remaining conflicts are solved by the user-defined handlers.</a:t>
            </a:r>
            <a:endParaRPr sz="1800">
              <a:latin typeface="Calibri"/>
              <a:ea typeface="Calibri"/>
              <a:cs typeface="Calibri"/>
              <a:sym typeface="Calibri"/>
            </a:endParaRPr>
          </a:p>
          <a:p>
            <a:pPr indent="0" lvl="0" marL="0" rtl="0">
              <a:lnSpc>
                <a:spcPct val="115000"/>
              </a:lnSpc>
              <a:spcBef>
                <a:spcPts val="1000"/>
              </a:spcBef>
              <a:spcAft>
                <a:spcPts val="0"/>
              </a:spcAft>
              <a:buNone/>
            </a:pPr>
            <a:r>
              <a:rPr lang="en" sz="1800">
                <a:latin typeface="Calibri"/>
                <a:ea typeface="Calibri"/>
                <a:cs typeface="Calibri"/>
                <a:sym typeface="Calibri"/>
              </a:rPr>
              <a:t>         •System randomly picks one request arbitrarily</a:t>
            </a:r>
            <a:endParaRPr sz="1800">
              <a:latin typeface="Calibri"/>
              <a:ea typeface="Calibri"/>
              <a:cs typeface="Calibri"/>
              <a:sym typeface="Calibri"/>
            </a:endParaRPr>
          </a:p>
          <a:p>
            <a:pPr indent="0" lvl="0" marL="0" rtl="0">
              <a:lnSpc>
                <a:spcPct val="115000"/>
              </a:lnSpc>
              <a:spcBef>
                <a:spcPts val="1000"/>
              </a:spcBef>
              <a:spcAft>
                <a:spcPts val="0"/>
              </a:spcAft>
              <a:buNone/>
            </a:pPr>
            <a:r>
              <a:rPr lang="en" sz="1800">
                <a:latin typeface="Calibri"/>
                <a:ea typeface="Calibri"/>
                <a:cs typeface="Calibri"/>
                <a:sym typeface="Calibri"/>
              </a:rPr>
              <a:t>         •If there is any special need user can specify it in ‘Vertex’ subclass.</a:t>
            </a:r>
            <a:endParaRPr sz="1800">
              <a:latin typeface="Calibri"/>
              <a:ea typeface="Calibri"/>
              <a:cs typeface="Calibri"/>
              <a:sym typeface="Calibri"/>
            </a:endParaRPr>
          </a:p>
          <a:p>
            <a:pPr indent="0" lvl="0" marL="0">
              <a:lnSpc>
                <a:spcPct val="115000"/>
              </a:lnSpc>
              <a:spcBef>
                <a:spcPts val="640"/>
              </a:spcBef>
              <a:spcAft>
                <a:spcPts val="0"/>
              </a:spcAft>
              <a:buNone/>
            </a:pPr>
            <a:r>
              <a:t/>
            </a:r>
            <a:endParaRPr sz="18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1" lang="en" sz="3000">
                <a:latin typeface="Calibri"/>
                <a:ea typeface="Calibri"/>
                <a:cs typeface="Calibri"/>
                <a:sym typeface="Calibri"/>
              </a:rPr>
              <a:t>Input and Output</a:t>
            </a:r>
            <a:endParaRPr sz="3000">
              <a:latin typeface="Calibri"/>
              <a:ea typeface="Calibri"/>
              <a:cs typeface="Calibri"/>
              <a:sym typeface="Calibri"/>
            </a:endParaRPr>
          </a:p>
        </p:txBody>
      </p:sp>
      <p:sp>
        <p:nvSpPr>
          <p:cNvPr id="192" name="Shape 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15000"/>
              </a:lnSpc>
              <a:spcBef>
                <a:spcPts val="1000"/>
              </a:spcBef>
              <a:spcAft>
                <a:spcPts val="0"/>
              </a:spcAft>
              <a:buSzPts val="1800"/>
              <a:buFont typeface="Calibri"/>
              <a:buChar char="❖"/>
            </a:pPr>
            <a:r>
              <a:rPr lang="en" sz="1800">
                <a:latin typeface="Calibri"/>
                <a:ea typeface="Calibri"/>
                <a:cs typeface="Calibri"/>
                <a:sym typeface="Calibri"/>
              </a:rPr>
              <a:t>File formats for graphs are text file, a set of vertices in a relational database, or rows in Bigtable.</a:t>
            </a:r>
            <a:endParaRPr sz="1800">
              <a:latin typeface="Calibri"/>
              <a:ea typeface="Calibri"/>
              <a:cs typeface="Calibri"/>
              <a:sym typeface="Calibri"/>
            </a:endParaRPr>
          </a:p>
          <a:p>
            <a:pPr indent="-342900" lvl="0" marL="457200" rtl="0">
              <a:lnSpc>
                <a:spcPct val="115000"/>
              </a:lnSpc>
              <a:spcBef>
                <a:spcPts val="0"/>
              </a:spcBef>
              <a:spcAft>
                <a:spcPts val="0"/>
              </a:spcAft>
              <a:buSzPts val="1800"/>
              <a:buFont typeface="Calibri"/>
              <a:buChar char="❖"/>
            </a:pPr>
            <a:r>
              <a:rPr lang="en" sz="1800">
                <a:latin typeface="Calibri"/>
                <a:ea typeface="Calibri"/>
                <a:cs typeface="Calibri"/>
                <a:sym typeface="Calibri"/>
              </a:rPr>
              <a:t>Pregel provides flexibility by allowing its users to</a:t>
            </a:r>
            <a:endParaRPr sz="1800">
              <a:latin typeface="Calibri"/>
              <a:ea typeface="Calibri"/>
              <a:cs typeface="Calibri"/>
              <a:sym typeface="Calibri"/>
            </a:endParaRPr>
          </a:p>
          <a:p>
            <a:pPr indent="-342900" lvl="0" marL="457200" rtl="0">
              <a:lnSpc>
                <a:spcPct val="115000"/>
              </a:lnSpc>
              <a:spcBef>
                <a:spcPts val="0"/>
              </a:spcBef>
              <a:spcAft>
                <a:spcPts val="0"/>
              </a:spcAft>
              <a:buSzPts val="1800"/>
              <a:buFont typeface="Calibri"/>
              <a:buChar char="-"/>
            </a:pPr>
            <a:r>
              <a:rPr lang="en" sz="1800">
                <a:latin typeface="Calibri"/>
                <a:ea typeface="Calibri"/>
                <a:cs typeface="Calibri"/>
                <a:sym typeface="Calibri"/>
              </a:rPr>
              <a:t>Decouple the task of interpreting an input file as a graph.</a:t>
            </a:r>
            <a:endParaRPr sz="1800">
              <a:latin typeface="Calibri"/>
              <a:ea typeface="Calibri"/>
              <a:cs typeface="Calibri"/>
              <a:sym typeface="Calibri"/>
            </a:endParaRPr>
          </a:p>
          <a:p>
            <a:pPr indent="-342900" lvl="0" marL="457200" rtl="0">
              <a:lnSpc>
                <a:spcPct val="115000"/>
              </a:lnSpc>
              <a:spcBef>
                <a:spcPts val="0"/>
              </a:spcBef>
              <a:spcAft>
                <a:spcPts val="0"/>
              </a:spcAft>
              <a:buSzPts val="1800"/>
              <a:buFont typeface="Calibri"/>
              <a:buChar char="-"/>
            </a:pPr>
            <a:r>
              <a:rPr lang="en" sz="1800">
                <a:latin typeface="Calibri"/>
                <a:ea typeface="Calibri"/>
                <a:cs typeface="Calibri"/>
                <a:sym typeface="Calibri"/>
              </a:rPr>
              <a:t>And, output can be generated in an arbitrary format and stored in most suitabl</a:t>
            </a:r>
            <a:r>
              <a:rPr lang="en" sz="1800">
                <a:latin typeface="Calibri"/>
                <a:ea typeface="Calibri"/>
                <a:cs typeface="Calibri"/>
                <a:sym typeface="Calibri"/>
              </a:rPr>
              <a:t>e for </a:t>
            </a:r>
            <a:r>
              <a:rPr lang="en" sz="1800">
                <a:latin typeface="Calibri"/>
                <a:ea typeface="Calibri"/>
                <a:cs typeface="Calibri"/>
                <a:sym typeface="Calibri"/>
              </a:rPr>
              <a:t>that application            </a:t>
            </a:r>
            <a:endParaRPr sz="1800">
              <a:latin typeface="Calibri"/>
              <a:ea typeface="Calibri"/>
              <a:cs typeface="Calibri"/>
              <a:sym typeface="Calibri"/>
            </a:endParaRPr>
          </a:p>
          <a:p>
            <a:pPr indent="-342900" lvl="0" marL="457200" rtl="0">
              <a:lnSpc>
                <a:spcPct val="115000"/>
              </a:lnSpc>
              <a:spcBef>
                <a:spcPts val="0"/>
              </a:spcBef>
              <a:spcAft>
                <a:spcPts val="0"/>
              </a:spcAft>
              <a:buSzPts val="1800"/>
              <a:buFont typeface="Calibri"/>
              <a:buChar char="❖"/>
            </a:pPr>
            <a:r>
              <a:rPr lang="en" sz="1800">
                <a:latin typeface="Calibri"/>
                <a:ea typeface="Calibri"/>
                <a:cs typeface="Calibri"/>
                <a:sym typeface="Calibri"/>
              </a:rPr>
              <a:t>Pregel library provides both readers and writers for commonly used file formats and users can also subclass the abstract base classes.</a:t>
            </a:r>
            <a:endParaRPr sz="1800">
              <a:latin typeface="Calibri"/>
              <a:ea typeface="Calibri"/>
              <a:cs typeface="Calibri"/>
              <a:sym typeface="Calibri"/>
            </a:endParaRPr>
          </a:p>
          <a:p>
            <a:pPr indent="0" lvl="0" marL="0">
              <a:spcBef>
                <a:spcPts val="640"/>
              </a:spcBef>
              <a:spcAft>
                <a:spcPts val="0"/>
              </a:spcAft>
              <a:buNone/>
            </a:pPr>
            <a:r>
              <a:t/>
            </a:r>
            <a:endParaRPr sz="18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1" lang="en" sz="3000">
                <a:latin typeface="Calibri"/>
                <a:ea typeface="Calibri"/>
                <a:cs typeface="Calibri"/>
                <a:sym typeface="Calibri"/>
              </a:rPr>
              <a:t>Implementation of Pregel</a:t>
            </a:r>
            <a:endParaRPr sz="3000">
              <a:latin typeface="Calibri"/>
              <a:ea typeface="Calibri"/>
              <a:cs typeface="Calibri"/>
              <a:sym typeface="Calibri"/>
            </a:endParaRPr>
          </a:p>
        </p:txBody>
      </p:sp>
      <p:sp>
        <p:nvSpPr>
          <p:cNvPr id="198" name="Shape 1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15000"/>
              </a:lnSpc>
              <a:spcBef>
                <a:spcPts val="1000"/>
              </a:spcBef>
              <a:spcAft>
                <a:spcPts val="0"/>
              </a:spcAft>
              <a:buSzPts val="1800"/>
              <a:buFont typeface="Calibri"/>
              <a:buChar char="❖"/>
            </a:pPr>
            <a:r>
              <a:rPr lang="en" sz="1800">
                <a:latin typeface="Calibri"/>
                <a:ea typeface="Calibri"/>
                <a:cs typeface="Calibri"/>
                <a:sym typeface="Calibri"/>
              </a:rPr>
              <a:t>Pregel is designed for Google cluster architecture where each cluster has enormous number of PC’s arranged in racks.</a:t>
            </a:r>
            <a:endParaRPr sz="1800">
              <a:latin typeface="Calibri"/>
              <a:ea typeface="Calibri"/>
              <a:cs typeface="Calibri"/>
              <a:sym typeface="Calibri"/>
            </a:endParaRPr>
          </a:p>
          <a:p>
            <a:pPr indent="-342900" lvl="0" marL="457200" rtl="0">
              <a:lnSpc>
                <a:spcPct val="115000"/>
              </a:lnSpc>
              <a:spcBef>
                <a:spcPts val="0"/>
              </a:spcBef>
              <a:spcAft>
                <a:spcPts val="0"/>
              </a:spcAft>
              <a:buSzPts val="1800"/>
              <a:buFont typeface="Calibri"/>
              <a:buChar char="❖"/>
            </a:pPr>
            <a:r>
              <a:rPr lang="en" sz="1800">
                <a:latin typeface="Calibri"/>
                <a:ea typeface="Calibri"/>
                <a:cs typeface="Calibri"/>
                <a:sym typeface="Calibri"/>
              </a:rPr>
              <a:t>Clusters are distributed geographically but are interconnected.</a:t>
            </a:r>
            <a:endParaRPr sz="1800">
              <a:latin typeface="Calibri"/>
              <a:ea typeface="Calibri"/>
              <a:cs typeface="Calibri"/>
              <a:sym typeface="Calibri"/>
            </a:endParaRPr>
          </a:p>
          <a:p>
            <a:pPr indent="-342900" lvl="0" marL="457200" rtl="0">
              <a:lnSpc>
                <a:spcPct val="115000"/>
              </a:lnSpc>
              <a:spcBef>
                <a:spcPts val="0"/>
              </a:spcBef>
              <a:spcAft>
                <a:spcPts val="0"/>
              </a:spcAft>
              <a:buSzPts val="1800"/>
              <a:buFont typeface="Calibri"/>
              <a:buChar char="❖"/>
            </a:pPr>
            <a:r>
              <a:rPr lang="en" sz="1800">
                <a:latin typeface="Calibri"/>
                <a:ea typeface="Calibri"/>
                <a:cs typeface="Calibri"/>
                <a:sym typeface="Calibri"/>
              </a:rPr>
              <a:t>Pregel execute on cluster management where the jobs are scheduled to optimize resource allocation, sometimes killing instances or moving them to other machines.</a:t>
            </a:r>
            <a:endParaRPr sz="1800">
              <a:latin typeface="Calibri"/>
              <a:ea typeface="Calibri"/>
              <a:cs typeface="Calibri"/>
              <a:sym typeface="Calibri"/>
            </a:endParaRPr>
          </a:p>
          <a:p>
            <a:pPr indent="-342900" lvl="0" marL="457200" rtl="0">
              <a:lnSpc>
                <a:spcPct val="115000"/>
              </a:lnSpc>
              <a:spcBef>
                <a:spcPts val="0"/>
              </a:spcBef>
              <a:spcAft>
                <a:spcPts val="0"/>
              </a:spcAft>
              <a:buSzPts val="1800"/>
              <a:buFont typeface="Calibri"/>
              <a:buChar char="❖"/>
            </a:pPr>
            <a:r>
              <a:rPr lang="en" sz="1800">
                <a:latin typeface="Calibri"/>
                <a:ea typeface="Calibri"/>
                <a:cs typeface="Calibri"/>
                <a:sym typeface="Calibri"/>
              </a:rPr>
              <a:t>Pregel stores persistent data on a distributed file system like GFS Or Bigtable and temporary data on local disk.</a:t>
            </a:r>
            <a:endParaRPr sz="1800">
              <a:latin typeface="Calibri"/>
              <a:ea typeface="Calibri"/>
              <a:cs typeface="Calibri"/>
              <a:sym typeface="Calibri"/>
            </a:endParaRPr>
          </a:p>
          <a:p>
            <a:pPr indent="0" lvl="0" marL="0">
              <a:lnSpc>
                <a:spcPct val="115000"/>
              </a:lnSpc>
              <a:spcBef>
                <a:spcPts val="640"/>
              </a:spcBef>
              <a:spcAft>
                <a:spcPts val="0"/>
              </a:spcAft>
              <a:buNone/>
            </a:pPr>
            <a:r>
              <a:t/>
            </a:r>
            <a:endParaRPr sz="18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1" lang="en" sz="3000">
                <a:latin typeface="Calibri"/>
                <a:ea typeface="Calibri"/>
                <a:cs typeface="Calibri"/>
                <a:sym typeface="Calibri"/>
              </a:rPr>
              <a:t>Basic Architecture</a:t>
            </a:r>
            <a:endParaRPr sz="3000">
              <a:latin typeface="Calibri"/>
              <a:ea typeface="Calibri"/>
              <a:cs typeface="Calibri"/>
              <a:sym typeface="Calibri"/>
            </a:endParaRPr>
          </a:p>
        </p:txBody>
      </p:sp>
      <p:sp>
        <p:nvSpPr>
          <p:cNvPr id="204" name="Shape 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1000"/>
              </a:spcBef>
              <a:spcAft>
                <a:spcPts val="0"/>
              </a:spcAft>
              <a:buSzPts val="1800"/>
              <a:buFont typeface="Calibri"/>
              <a:buChar char="❖"/>
            </a:pPr>
            <a:r>
              <a:rPr lang="en" sz="1800">
                <a:latin typeface="Calibri"/>
                <a:ea typeface="Calibri"/>
                <a:cs typeface="Calibri"/>
                <a:sym typeface="Calibri"/>
              </a:rPr>
              <a:t>The Pregel library divides a graph into partitions, based on the vertex ID, each consisting of a set of vertices and all its out-going edges.</a:t>
            </a:r>
            <a:endParaRPr sz="1800">
              <a:latin typeface="Calibri"/>
              <a:ea typeface="Calibri"/>
              <a:cs typeface="Calibri"/>
              <a:sym typeface="Calibri"/>
            </a:endParaRPr>
          </a:p>
          <a:p>
            <a:pPr indent="-342900" lvl="0" marL="457200" rtl="0" algn="just">
              <a:lnSpc>
                <a:spcPct val="115000"/>
              </a:lnSpc>
              <a:spcBef>
                <a:spcPts val="0"/>
              </a:spcBef>
              <a:spcAft>
                <a:spcPts val="0"/>
              </a:spcAft>
              <a:buSzPts val="1800"/>
              <a:buFont typeface="Calibri"/>
              <a:buChar char="❖"/>
            </a:pPr>
            <a:r>
              <a:rPr lang="en" sz="1800">
                <a:latin typeface="Calibri"/>
                <a:ea typeface="Calibri"/>
                <a:cs typeface="Calibri"/>
                <a:sym typeface="Calibri"/>
              </a:rPr>
              <a:t>The default function is hash(ID) mod N, where N is the number of partitions.</a:t>
            </a:r>
            <a:endParaRPr sz="1800">
              <a:latin typeface="Calibri"/>
              <a:ea typeface="Calibri"/>
              <a:cs typeface="Calibri"/>
              <a:sym typeface="Calibri"/>
            </a:endParaRPr>
          </a:p>
          <a:p>
            <a:pPr indent="-342900" lvl="0" marL="457200" rtl="0" algn="just">
              <a:lnSpc>
                <a:spcPct val="115000"/>
              </a:lnSpc>
              <a:spcBef>
                <a:spcPts val="0"/>
              </a:spcBef>
              <a:spcAft>
                <a:spcPts val="0"/>
              </a:spcAft>
              <a:buSzPts val="1800"/>
              <a:buFont typeface="Calibri"/>
              <a:buChar char="❖"/>
            </a:pPr>
            <a:r>
              <a:rPr lang="en" sz="1800">
                <a:latin typeface="Calibri"/>
                <a:ea typeface="Calibri"/>
                <a:cs typeface="Calibri"/>
                <a:sym typeface="Calibri"/>
              </a:rPr>
              <a:t>Vertices are assigned based on the vertex ID which makes it possible to know which partition it belongs.</a:t>
            </a:r>
            <a:endParaRPr sz="1800">
              <a:latin typeface="Calibri"/>
              <a:ea typeface="Calibri"/>
              <a:cs typeface="Calibri"/>
              <a:sym typeface="Calibri"/>
            </a:endParaRPr>
          </a:p>
          <a:p>
            <a:pPr indent="0" lvl="0" marL="0" rtl="0" algn="just">
              <a:lnSpc>
                <a:spcPct val="115000"/>
              </a:lnSpc>
              <a:spcBef>
                <a:spcPts val="1000"/>
              </a:spcBef>
              <a:spcAft>
                <a:spcPts val="0"/>
              </a:spcAft>
              <a:buNone/>
            </a:pPr>
            <a:r>
              <a:t/>
            </a:r>
            <a:endParaRPr sz="1800">
              <a:latin typeface="Calibri"/>
              <a:ea typeface="Calibri"/>
              <a:cs typeface="Calibri"/>
              <a:sym typeface="Calibri"/>
            </a:endParaRPr>
          </a:p>
          <a:p>
            <a:pPr indent="0" lvl="0" marL="0" rtl="0" algn="just">
              <a:lnSpc>
                <a:spcPct val="115000"/>
              </a:lnSpc>
              <a:spcBef>
                <a:spcPts val="1000"/>
              </a:spcBef>
              <a:spcAft>
                <a:spcPts val="0"/>
              </a:spcAft>
              <a:buNone/>
            </a:pPr>
            <a:r>
              <a:t/>
            </a:r>
            <a:endParaRPr sz="1800">
              <a:latin typeface="Calibri"/>
              <a:ea typeface="Calibri"/>
              <a:cs typeface="Calibri"/>
              <a:sym typeface="Calibri"/>
            </a:endParaRPr>
          </a:p>
          <a:p>
            <a:pPr indent="0" lvl="0" marL="0" rtl="0" algn="just">
              <a:lnSpc>
                <a:spcPct val="100000"/>
              </a:lnSpc>
              <a:spcBef>
                <a:spcPts val="1000"/>
              </a:spcBef>
              <a:spcAft>
                <a:spcPts val="0"/>
              </a:spcAft>
              <a:buNone/>
            </a:pPr>
            <a:r>
              <a:t/>
            </a:r>
            <a:endParaRPr sz="1800">
              <a:latin typeface="Calibri"/>
              <a:ea typeface="Calibri"/>
              <a:cs typeface="Calibri"/>
              <a:sym typeface="Calibri"/>
            </a:endParaRPr>
          </a:p>
          <a:p>
            <a:pPr indent="0" lvl="0" marL="0" rtl="0" algn="just">
              <a:lnSpc>
                <a:spcPct val="100000"/>
              </a:lnSpc>
              <a:spcBef>
                <a:spcPts val="1000"/>
              </a:spcBef>
              <a:spcAft>
                <a:spcPts val="0"/>
              </a:spcAft>
              <a:buNone/>
            </a:pPr>
            <a:r>
              <a:rPr lang="en" sz="600">
                <a:latin typeface="Calibri"/>
                <a:ea typeface="Calibri"/>
                <a:cs typeface="Calibri"/>
                <a:sym typeface="Calibri"/>
              </a:rPr>
              <a:t>                                                                                                                                                          </a:t>
            </a:r>
            <a:r>
              <a:rPr lang="en" sz="600">
                <a:latin typeface="Calibri"/>
                <a:ea typeface="Calibri"/>
                <a:cs typeface="Calibri"/>
                <a:sym typeface="Calibri"/>
              </a:rPr>
              <a:t>  https://blog.octo.com/en/introduction-to-large-scale-graph-processing/</a:t>
            </a:r>
            <a:endParaRPr sz="600">
              <a:latin typeface="Calibri"/>
              <a:ea typeface="Calibri"/>
              <a:cs typeface="Calibri"/>
              <a:sym typeface="Calibri"/>
            </a:endParaRPr>
          </a:p>
          <a:p>
            <a:pPr indent="0" lvl="0" marL="0" rtl="0" algn="just">
              <a:lnSpc>
                <a:spcPct val="90000"/>
              </a:lnSpc>
              <a:spcBef>
                <a:spcPts val="1000"/>
              </a:spcBef>
              <a:spcAft>
                <a:spcPts val="0"/>
              </a:spcAft>
              <a:buNone/>
            </a:pPr>
            <a:r>
              <a:t/>
            </a:r>
            <a:endParaRPr sz="1800">
              <a:latin typeface="Calibri"/>
              <a:ea typeface="Calibri"/>
              <a:cs typeface="Calibri"/>
              <a:sym typeface="Calibri"/>
            </a:endParaRPr>
          </a:p>
          <a:p>
            <a:pPr indent="0" lvl="0" marL="0" rtl="0" algn="just">
              <a:lnSpc>
                <a:spcPct val="90000"/>
              </a:lnSpc>
              <a:spcBef>
                <a:spcPts val="1000"/>
              </a:spcBef>
              <a:spcAft>
                <a:spcPts val="0"/>
              </a:spcAft>
              <a:buNone/>
            </a:pPr>
            <a:r>
              <a:t/>
            </a:r>
            <a:endParaRPr sz="1800">
              <a:latin typeface="Calibri"/>
              <a:ea typeface="Calibri"/>
              <a:cs typeface="Calibri"/>
              <a:sym typeface="Calibri"/>
            </a:endParaRPr>
          </a:p>
        </p:txBody>
      </p:sp>
      <p:pic>
        <p:nvPicPr>
          <p:cNvPr id="205" name="Shape 205"/>
          <p:cNvPicPr preferRelativeResize="0"/>
          <p:nvPr/>
        </p:nvPicPr>
        <p:blipFill>
          <a:blip r:embed="rId3">
            <a:alphaModFix/>
          </a:blip>
          <a:stretch>
            <a:fillRect/>
          </a:stretch>
        </p:blipFill>
        <p:spPr>
          <a:xfrm>
            <a:off x="1410125" y="2916000"/>
            <a:ext cx="6172200" cy="1323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1" lang="en" sz="3000">
                <a:latin typeface="Calibri"/>
                <a:ea typeface="Calibri"/>
                <a:cs typeface="Calibri"/>
                <a:sym typeface="Calibri"/>
              </a:rPr>
              <a:t>Execution of Pregel </a:t>
            </a:r>
            <a:endParaRPr sz="3000">
              <a:latin typeface="Calibri"/>
              <a:ea typeface="Calibri"/>
              <a:cs typeface="Calibri"/>
              <a:sym typeface="Calibri"/>
            </a:endParaRPr>
          </a:p>
        </p:txBody>
      </p:sp>
      <p:sp>
        <p:nvSpPr>
          <p:cNvPr id="211" name="Shape 211"/>
          <p:cNvSpPr txBox="1"/>
          <p:nvPr>
            <p:ph idx="1" type="body"/>
          </p:nvPr>
        </p:nvSpPr>
        <p:spPr>
          <a:xfrm>
            <a:off x="311700" y="895625"/>
            <a:ext cx="8520600" cy="3886800"/>
          </a:xfrm>
          <a:prstGeom prst="rect">
            <a:avLst/>
          </a:prstGeom>
        </p:spPr>
        <p:txBody>
          <a:bodyPr anchorCtr="0" anchor="t" bIns="91425" lIns="91425" spcFirstLastPara="1" rIns="91425" wrap="square" tIns="91425">
            <a:noAutofit/>
          </a:bodyPr>
          <a:lstStyle/>
          <a:p>
            <a:pPr indent="-342900" lvl="0" marL="457200" rtl="0" algn="just">
              <a:lnSpc>
                <a:spcPct val="100000"/>
              </a:lnSpc>
              <a:spcBef>
                <a:spcPts val="1000"/>
              </a:spcBef>
              <a:spcAft>
                <a:spcPts val="0"/>
              </a:spcAft>
              <a:buSzPts val="1800"/>
              <a:buFont typeface="Calibri"/>
              <a:buAutoNum type="arabicPeriod"/>
            </a:pPr>
            <a:r>
              <a:rPr lang="en" sz="1800">
                <a:latin typeface="Calibri"/>
                <a:ea typeface="Calibri"/>
                <a:cs typeface="Calibri"/>
                <a:sym typeface="Calibri"/>
              </a:rPr>
              <a:t>Many copies of the user program begin executing on a cluster of machines. One of these copies acts as the m</a:t>
            </a:r>
            <a:r>
              <a:rPr lang="en" sz="1800">
                <a:latin typeface="Calibri"/>
                <a:ea typeface="Calibri"/>
                <a:cs typeface="Calibri"/>
                <a:sym typeface="Calibri"/>
              </a:rPr>
              <a:t>aster.</a:t>
            </a:r>
            <a:endParaRPr sz="1800">
              <a:latin typeface="Calibri"/>
              <a:ea typeface="Calibri"/>
              <a:cs typeface="Calibri"/>
              <a:sym typeface="Calibri"/>
            </a:endParaRPr>
          </a:p>
          <a:p>
            <a:pPr indent="0" lvl="0" marL="0" rtl="0" algn="just">
              <a:lnSpc>
                <a:spcPct val="100000"/>
              </a:lnSpc>
              <a:spcBef>
                <a:spcPts val="1000"/>
              </a:spcBef>
              <a:spcAft>
                <a:spcPts val="0"/>
              </a:spcAft>
              <a:buNone/>
            </a:pPr>
            <a:r>
              <a:t/>
            </a:r>
            <a:endParaRPr sz="1800">
              <a:latin typeface="Calibri"/>
              <a:ea typeface="Calibri"/>
              <a:cs typeface="Calibri"/>
              <a:sym typeface="Calibri"/>
            </a:endParaRPr>
          </a:p>
          <a:p>
            <a:pPr indent="0" lvl="0" marL="0" rtl="0" algn="just">
              <a:lnSpc>
                <a:spcPct val="100000"/>
              </a:lnSpc>
              <a:spcBef>
                <a:spcPts val="1000"/>
              </a:spcBef>
              <a:spcAft>
                <a:spcPts val="0"/>
              </a:spcAft>
              <a:buNone/>
            </a:pPr>
            <a:r>
              <a:t/>
            </a:r>
            <a:endParaRPr sz="1800">
              <a:latin typeface="Calibri"/>
              <a:ea typeface="Calibri"/>
              <a:cs typeface="Calibri"/>
              <a:sym typeface="Calibri"/>
            </a:endParaRPr>
          </a:p>
          <a:p>
            <a:pPr indent="0" lvl="0" marL="0" rtl="0" algn="just">
              <a:lnSpc>
                <a:spcPct val="100000"/>
              </a:lnSpc>
              <a:spcBef>
                <a:spcPts val="1000"/>
              </a:spcBef>
              <a:spcAft>
                <a:spcPts val="0"/>
              </a:spcAft>
              <a:buNone/>
            </a:pPr>
            <a:r>
              <a:t/>
            </a:r>
            <a:endParaRPr sz="1800">
              <a:latin typeface="Calibri"/>
              <a:ea typeface="Calibri"/>
              <a:cs typeface="Calibri"/>
              <a:sym typeface="Calibri"/>
            </a:endParaRPr>
          </a:p>
          <a:p>
            <a:pPr indent="0" lvl="0" marL="0" rtl="0" algn="just">
              <a:lnSpc>
                <a:spcPct val="100000"/>
              </a:lnSpc>
              <a:spcBef>
                <a:spcPts val="640"/>
              </a:spcBef>
              <a:spcAft>
                <a:spcPts val="0"/>
              </a:spcAft>
              <a:buNone/>
            </a:pPr>
            <a:r>
              <a:t/>
            </a:r>
            <a:endParaRPr sz="1800">
              <a:latin typeface="Calibri"/>
              <a:ea typeface="Calibri"/>
              <a:cs typeface="Calibri"/>
              <a:sym typeface="Calibri"/>
            </a:endParaRPr>
          </a:p>
          <a:p>
            <a:pPr indent="0" lvl="0" marL="0" rtl="0" algn="just">
              <a:lnSpc>
                <a:spcPct val="100000"/>
              </a:lnSpc>
              <a:spcBef>
                <a:spcPts val="640"/>
              </a:spcBef>
              <a:spcAft>
                <a:spcPts val="0"/>
              </a:spcAft>
              <a:buNone/>
            </a:pPr>
            <a:r>
              <a:t/>
            </a:r>
            <a:endParaRPr sz="1800">
              <a:latin typeface="Calibri"/>
              <a:ea typeface="Calibri"/>
              <a:cs typeface="Calibri"/>
              <a:sym typeface="Calibri"/>
            </a:endParaRPr>
          </a:p>
          <a:p>
            <a:pPr indent="0" lvl="0" marL="0" rtl="0" algn="just">
              <a:lnSpc>
                <a:spcPct val="100000"/>
              </a:lnSpc>
              <a:spcBef>
                <a:spcPts val="640"/>
              </a:spcBef>
              <a:spcAft>
                <a:spcPts val="0"/>
              </a:spcAft>
              <a:buNone/>
            </a:pPr>
            <a:r>
              <a:rPr lang="en" sz="600">
                <a:latin typeface="Calibri"/>
                <a:ea typeface="Calibri"/>
                <a:cs typeface="Calibri"/>
                <a:sym typeface="Calibri"/>
              </a:rPr>
              <a:t>                                                                                                                                                                                  </a:t>
            </a:r>
            <a:r>
              <a:rPr lang="en" sz="600">
                <a:latin typeface="Calibri"/>
                <a:ea typeface="Calibri"/>
                <a:cs typeface="Calibri"/>
                <a:sym typeface="Calibri"/>
              </a:rPr>
              <a:t> https://www.slideshare.net/juliaproskurnia/pregel</a:t>
            </a:r>
            <a:endParaRPr sz="600">
              <a:latin typeface="Calibri"/>
              <a:ea typeface="Calibri"/>
              <a:cs typeface="Calibri"/>
              <a:sym typeface="Calibri"/>
            </a:endParaRPr>
          </a:p>
          <a:p>
            <a:pPr indent="0" lvl="0" marL="0" algn="just">
              <a:lnSpc>
                <a:spcPct val="100000"/>
              </a:lnSpc>
              <a:spcBef>
                <a:spcPts val="640"/>
              </a:spcBef>
              <a:spcAft>
                <a:spcPts val="0"/>
              </a:spcAft>
              <a:buNone/>
            </a:pPr>
            <a:r>
              <a:rPr lang="en" sz="1800">
                <a:latin typeface="Calibri"/>
                <a:ea typeface="Calibri"/>
                <a:cs typeface="Calibri"/>
                <a:sym typeface="Calibri"/>
              </a:rPr>
              <a:t>But the master is not assigned any portion of the graph, instead is responsible for coordinating worker activities.</a:t>
            </a:r>
            <a:endParaRPr sz="1800">
              <a:latin typeface="Calibri"/>
              <a:ea typeface="Calibri"/>
              <a:cs typeface="Calibri"/>
              <a:sym typeface="Calibri"/>
            </a:endParaRPr>
          </a:p>
        </p:txBody>
      </p:sp>
      <p:pic>
        <p:nvPicPr>
          <p:cNvPr id="212" name="Shape 212"/>
          <p:cNvPicPr preferRelativeResize="0"/>
          <p:nvPr/>
        </p:nvPicPr>
        <p:blipFill rotWithShape="1">
          <a:blip r:embed="rId3">
            <a:alphaModFix/>
          </a:blip>
          <a:srcRect b="6234" l="2780" r="3927" t="25927"/>
          <a:stretch/>
        </p:blipFill>
        <p:spPr>
          <a:xfrm>
            <a:off x="1737262" y="1846175"/>
            <a:ext cx="5669475" cy="1827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1" lang="en" sz="3000">
                <a:latin typeface="Calibri"/>
                <a:ea typeface="Calibri"/>
                <a:cs typeface="Calibri"/>
                <a:sym typeface="Calibri"/>
              </a:rPr>
              <a:t>Abstract</a:t>
            </a:r>
            <a:endParaRPr b="1" sz="3000">
              <a:latin typeface="Calibri"/>
              <a:ea typeface="Calibri"/>
              <a:cs typeface="Calibri"/>
              <a:sym typeface="Calibri"/>
            </a:endParaRPr>
          </a:p>
        </p:txBody>
      </p:sp>
      <p:sp>
        <p:nvSpPr>
          <p:cNvPr id="106" name="Shape 106"/>
          <p:cNvSpPr txBox="1"/>
          <p:nvPr>
            <p:ph idx="1" type="body"/>
          </p:nvPr>
        </p:nvSpPr>
        <p:spPr>
          <a:xfrm>
            <a:off x="311700" y="1152475"/>
            <a:ext cx="8520600" cy="2854200"/>
          </a:xfrm>
          <a:prstGeom prst="rect">
            <a:avLst/>
          </a:prstGeom>
        </p:spPr>
        <p:txBody>
          <a:bodyPr anchorCtr="0" anchor="t" bIns="91425" lIns="91425" spcFirstLastPara="1" rIns="91425" wrap="square" tIns="91425">
            <a:noAutofit/>
          </a:bodyPr>
          <a:lstStyle/>
          <a:p>
            <a:pPr indent="-342900" lvl="0" marL="457200" rtl="0">
              <a:lnSpc>
                <a:spcPct val="100000"/>
              </a:lnSpc>
              <a:spcBef>
                <a:spcPts val="1000"/>
              </a:spcBef>
              <a:spcAft>
                <a:spcPts val="0"/>
              </a:spcAft>
              <a:buSzPts val="1800"/>
              <a:buFont typeface="Calibri"/>
              <a:buChar char="❖"/>
            </a:pPr>
            <a:r>
              <a:rPr lang="en" sz="1800">
                <a:latin typeface="Calibri"/>
                <a:ea typeface="Calibri"/>
                <a:cs typeface="Calibri"/>
                <a:sym typeface="Calibri"/>
              </a:rPr>
              <a:t>Practical computing problems based on graphs</a:t>
            </a:r>
            <a:endParaRPr sz="1800">
              <a:latin typeface="Calibri"/>
              <a:ea typeface="Calibri"/>
              <a:cs typeface="Calibri"/>
              <a:sym typeface="Calibri"/>
            </a:endParaRPr>
          </a:p>
          <a:p>
            <a:pPr indent="-342900" lvl="0" marL="457200" rtl="0">
              <a:lnSpc>
                <a:spcPct val="100000"/>
              </a:lnSpc>
              <a:spcBef>
                <a:spcPts val="1000"/>
              </a:spcBef>
              <a:spcAft>
                <a:spcPts val="0"/>
              </a:spcAft>
              <a:buSzPts val="1800"/>
              <a:buFont typeface="Calibri"/>
              <a:buChar char="❖"/>
            </a:pPr>
            <a:r>
              <a:rPr lang="en" sz="1800">
                <a:latin typeface="Calibri"/>
                <a:ea typeface="Calibri"/>
                <a:cs typeface="Calibri"/>
                <a:sym typeface="Calibri"/>
              </a:rPr>
              <a:t>Each graph - billions of vertices and edges</a:t>
            </a:r>
            <a:endParaRPr sz="1800">
              <a:latin typeface="Calibri"/>
              <a:ea typeface="Calibri"/>
              <a:cs typeface="Calibri"/>
              <a:sym typeface="Calibri"/>
            </a:endParaRPr>
          </a:p>
          <a:p>
            <a:pPr indent="-342900" lvl="0" marL="457200" rtl="0">
              <a:lnSpc>
                <a:spcPct val="100000"/>
              </a:lnSpc>
              <a:spcBef>
                <a:spcPts val="1000"/>
              </a:spcBef>
              <a:spcAft>
                <a:spcPts val="0"/>
              </a:spcAft>
              <a:buSzPts val="1800"/>
              <a:buFont typeface="Calibri"/>
              <a:buChar char="❖"/>
            </a:pPr>
            <a:r>
              <a:rPr lang="en" sz="1800">
                <a:latin typeface="Calibri"/>
                <a:ea typeface="Calibri"/>
                <a:cs typeface="Calibri"/>
                <a:sym typeface="Calibri"/>
              </a:rPr>
              <a:t>Process :  S</a:t>
            </a:r>
            <a:r>
              <a:rPr lang="en" sz="1800">
                <a:latin typeface="Calibri"/>
                <a:ea typeface="Calibri"/>
                <a:cs typeface="Calibri"/>
                <a:sym typeface="Calibri"/>
              </a:rPr>
              <a:t>equence of iterations </a:t>
            </a:r>
            <a:endParaRPr sz="1800">
              <a:latin typeface="Calibri"/>
              <a:ea typeface="Calibri"/>
              <a:cs typeface="Calibri"/>
              <a:sym typeface="Calibri"/>
            </a:endParaRPr>
          </a:p>
          <a:p>
            <a:pPr indent="-342900" lvl="1" marL="914400" rtl="0">
              <a:lnSpc>
                <a:spcPct val="100000"/>
              </a:lnSpc>
              <a:spcBef>
                <a:spcPts val="1000"/>
              </a:spcBef>
              <a:spcAft>
                <a:spcPts val="0"/>
              </a:spcAft>
              <a:buSzPts val="1800"/>
              <a:buFont typeface="Calibri"/>
              <a:buChar char="➢"/>
            </a:pPr>
            <a:r>
              <a:rPr lang="en" sz="1800">
                <a:latin typeface="Calibri"/>
                <a:ea typeface="Calibri"/>
                <a:cs typeface="Calibri"/>
                <a:sym typeface="Calibri"/>
              </a:rPr>
              <a:t>Each vertex can receive messages sent in previous iteration</a:t>
            </a:r>
            <a:endParaRPr sz="1800">
              <a:latin typeface="Calibri"/>
              <a:ea typeface="Calibri"/>
              <a:cs typeface="Calibri"/>
              <a:sym typeface="Calibri"/>
            </a:endParaRPr>
          </a:p>
          <a:p>
            <a:pPr indent="-342900" lvl="1" marL="914400" rtl="0">
              <a:lnSpc>
                <a:spcPct val="100000"/>
              </a:lnSpc>
              <a:spcBef>
                <a:spcPts val="1000"/>
              </a:spcBef>
              <a:spcAft>
                <a:spcPts val="0"/>
              </a:spcAft>
              <a:buSzPts val="1800"/>
              <a:buFont typeface="Calibri"/>
              <a:buChar char="➢"/>
            </a:pPr>
            <a:r>
              <a:rPr lang="en" sz="1800">
                <a:latin typeface="Calibri"/>
                <a:ea typeface="Calibri"/>
                <a:cs typeface="Calibri"/>
                <a:sym typeface="Calibri"/>
              </a:rPr>
              <a:t>Send messages to other vertices over edges</a:t>
            </a:r>
            <a:endParaRPr sz="1800">
              <a:latin typeface="Calibri"/>
              <a:ea typeface="Calibri"/>
              <a:cs typeface="Calibri"/>
              <a:sym typeface="Calibri"/>
            </a:endParaRPr>
          </a:p>
          <a:p>
            <a:pPr indent="-342900" lvl="1" marL="914400" rtl="0">
              <a:lnSpc>
                <a:spcPct val="100000"/>
              </a:lnSpc>
              <a:spcBef>
                <a:spcPts val="1000"/>
              </a:spcBef>
              <a:spcAft>
                <a:spcPts val="0"/>
              </a:spcAft>
              <a:buSzPts val="1800"/>
              <a:buFont typeface="Calibri"/>
              <a:buChar char="➢"/>
            </a:pPr>
            <a:r>
              <a:rPr lang="en" sz="1800">
                <a:latin typeface="Calibri"/>
                <a:ea typeface="Calibri"/>
                <a:cs typeface="Calibri"/>
                <a:sym typeface="Calibri"/>
              </a:rPr>
              <a:t>Modify its own state</a:t>
            </a:r>
            <a:endParaRPr sz="1800">
              <a:latin typeface="Calibri"/>
              <a:ea typeface="Calibri"/>
              <a:cs typeface="Calibri"/>
              <a:sym typeface="Calibri"/>
            </a:endParaRPr>
          </a:p>
          <a:p>
            <a:pPr indent="-342900" lvl="0" marL="457200" rtl="0">
              <a:lnSpc>
                <a:spcPct val="100000"/>
              </a:lnSpc>
              <a:spcBef>
                <a:spcPts val="1000"/>
              </a:spcBef>
              <a:spcAft>
                <a:spcPts val="0"/>
              </a:spcAft>
              <a:buSzPts val="1800"/>
              <a:buFont typeface="Calibri"/>
              <a:buChar char="❖"/>
            </a:pPr>
            <a:r>
              <a:rPr lang="en" sz="1800">
                <a:latin typeface="Calibri"/>
                <a:ea typeface="Calibri"/>
                <a:cs typeface="Calibri"/>
                <a:sym typeface="Calibri"/>
              </a:rPr>
              <a:t>Vertex centric approach is flexible in expressing other algorithms</a:t>
            </a:r>
            <a:endParaRPr sz="18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240475"/>
            <a:ext cx="8520600" cy="505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b="1" sz="3000">
              <a:latin typeface="Calibri"/>
              <a:ea typeface="Calibri"/>
              <a:cs typeface="Calibri"/>
              <a:sym typeface="Calibri"/>
            </a:endParaRPr>
          </a:p>
          <a:p>
            <a:pPr indent="0" lvl="0" marL="0">
              <a:spcBef>
                <a:spcPts val="0"/>
              </a:spcBef>
              <a:spcAft>
                <a:spcPts val="0"/>
              </a:spcAft>
              <a:buNone/>
            </a:pPr>
            <a:r>
              <a:t/>
            </a:r>
            <a:endParaRPr b="1" sz="3000">
              <a:latin typeface="Calibri"/>
              <a:ea typeface="Calibri"/>
              <a:cs typeface="Calibri"/>
              <a:sym typeface="Calibri"/>
            </a:endParaRPr>
          </a:p>
          <a:p>
            <a:pPr indent="0" lvl="0" marL="0">
              <a:spcBef>
                <a:spcPts val="0"/>
              </a:spcBef>
              <a:spcAft>
                <a:spcPts val="0"/>
              </a:spcAft>
              <a:buClr>
                <a:schemeClr val="dk1"/>
              </a:buClr>
              <a:buSzPts val="1100"/>
              <a:buFont typeface="Arial"/>
              <a:buNone/>
            </a:pPr>
            <a:r>
              <a:rPr b="1" lang="en" sz="3000">
                <a:latin typeface="Calibri"/>
                <a:ea typeface="Calibri"/>
                <a:cs typeface="Calibri"/>
                <a:sym typeface="Calibri"/>
              </a:rPr>
              <a:t>Execution of Pregel Contd..  </a:t>
            </a:r>
            <a:endParaRPr sz="3000">
              <a:latin typeface="Calibri"/>
              <a:ea typeface="Calibri"/>
              <a:cs typeface="Calibri"/>
              <a:sym typeface="Calibri"/>
            </a:endParaRPr>
          </a:p>
          <a:p>
            <a:pPr indent="0" lvl="0" marL="0">
              <a:spcBef>
                <a:spcPts val="0"/>
              </a:spcBef>
              <a:spcAft>
                <a:spcPts val="0"/>
              </a:spcAft>
              <a:buNone/>
            </a:pPr>
            <a:r>
              <a:t/>
            </a:r>
            <a:endParaRPr/>
          </a:p>
        </p:txBody>
      </p:sp>
      <p:sp>
        <p:nvSpPr>
          <p:cNvPr id="218" name="Shape 218"/>
          <p:cNvSpPr txBox="1"/>
          <p:nvPr>
            <p:ph idx="1" type="body"/>
          </p:nvPr>
        </p:nvSpPr>
        <p:spPr>
          <a:xfrm>
            <a:off x="184925" y="881225"/>
            <a:ext cx="8520600" cy="3685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latin typeface="Calibri"/>
                <a:ea typeface="Calibri"/>
                <a:cs typeface="Calibri"/>
                <a:sym typeface="Calibri"/>
              </a:rPr>
              <a:t>2. The master determines how many partitions the graph will have and assigns one or           more partitions to each worker machine. </a:t>
            </a:r>
            <a:endParaRPr sz="1800">
              <a:latin typeface="Calibri"/>
              <a:ea typeface="Calibri"/>
              <a:cs typeface="Calibri"/>
              <a:sym typeface="Calibri"/>
            </a:endParaRPr>
          </a:p>
          <a:p>
            <a:pPr indent="0" lvl="0" marL="0" algn="just">
              <a:lnSpc>
                <a:spcPct val="115000"/>
              </a:lnSpc>
              <a:spcBef>
                <a:spcPts val="0"/>
              </a:spcBef>
              <a:spcAft>
                <a:spcPts val="0"/>
              </a:spcAft>
              <a:buNone/>
            </a:pPr>
            <a:r>
              <a:rPr lang="en" sz="1800">
                <a:latin typeface="Calibri"/>
                <a:ea typeface="Calibri"/>
                <a:cs typeface="Calibri"/>
                <a:sym typeface="Calibri"/>
              </a:rPr>
              <a:t>Each worker is then responsible for</a:t>
            </a:r>
            <a:endParaRPr sz="1800">
              <a:latin typeface="Calibri"/>
              <a:ea typeface="Calibri"/>
              <a:cs typeface="Calibri"/>
              <a:sym typeface="Calibri"/>
            </a:endParaRPr>
          </a:p>
          <a:p>
            <a:pPr indent="-342900" lvl="0" marL="457200" rtl="0" algn="just">
              <a:lnSpc>
                <a:spcPct val="115000"/>
              </a:lnSpc>
              <a:spcBef>
                <a:spcPts val="0"/>
              </a:spcBef>
              <a:spcAft>
                <a:spcPts val="0"/>
              </a:spcAft>
              <a:buSzPts val="1800"/>
              <a:buFont typeface="Calibri"/>
              <a:buChar char="❖"/>
            </a:pPr>
            <a:r>
              <a:rPr lang="en" sz="1800">
                <a:latin typeface="Calibri"/>
                <a:ea typeface="Calibri"/>
                <a:cs typeface="Calibri"/>
                <a:sym typeface="Calibri"/>
              </a:rPr>
              <a:t>maintaining the state of its partition of </a:t>
            </a:r>
            <a:endParaRPr sz="1800">
              <a:latin typeface="Calibri"/>
              <a:ea typeface="Calibri"/>
              <a:cs typeface="Calibri"/>
              <a:sym typeface="Calibri"/>
            </a:endParaRPr>
          </a:p>
          <a:p>
            <a:pPr indent="0" lvl="0" marL="0" rtl="0" algn="just">
              <a:lnSpc>
                <a:spcPct val="115000"/>
              </a:lnSpc>
              <a:spcBef>
                <a:spcPts val="0"/>
              </a:spcBef>
              <a:spcAft>
                <a:spcPts val="0"/>
              </a:spcAft>
              <a:buNone/>
            </a:pPr>
            <a:r>
              <a:rPr lang="en" sz="1800">
                <a:latin typeface="Calibri"/>
                <a:ea typeface="Calibri"/>
                <a:cs typeface="Calibri"/>
                <a:sym typeface="Calibri"/>
              </a:rPr>
              <a:t>         the graph. </a:t>
            </a:r>
            <a:endParaRPr sz="1800">
              <a:latin typeface="Calibri"/>
              <a:ea typeface="Calibri"/>
              <a:cs typeface="Calibri"/>
              <a:sym typeface="Calibri"/>
            </a:endParaRPr>
          </a:p>
          <a:p>
            <a:pPr indent="-342900" lvl="0" marL="457200" algn="just">
              <a:lnSpc>
                <a:spcPct val="115000"/>
              </a:lnSpc>
              <a:spcBef>
                <a:spcPts val="0"/>
              </a:spcBef>
              <a:spcAft>
                <a:spcPts val="0"/>
              </a:spcAft>
              <a:buSzPts val="1800"/>
              <a:buFont typeface="Calibri"/>
              <a:buChar char="❖"/>
            </a:pPr>
            <a:r>
              <a:rPr lang="en" sz="1800">
                <a:latin typeface="Calibri"/>
                <a:ea typeface="Calibri"/>
                <a:cs typeface="Calibri"/>
                <a:sym typeface="Calibri"/>
              </a:rPr>
              <a:t>Executing compute() on its vertices</a:t>
            </a:r>
            <a:endParaRPr sz="1800">
              <a:latin typeface="Calibri"/>
              <a:ea typeface="Calibri"/>
              <a:cs typeface="Calibri"/>
              <a:sym typeface="Calibri"/>
            </a:endParaRPr>
          </a:p>
          <a:p>
            <a:pPr indent="-342900" lvl="0" marL="457200" rtl="0" algn="just">
              <a:lnSpc>
                <a:spcPct val="115000"/>
              </a:lnSpc>
              <a:spcBef>
                <a:spcPts val="0"/>
              </a:spcBef>
              <a:spcAft>
                <a:spcPts val="0"/>
              </a:spcAft>
              <a:buSzPts val="1800"/>
              <a:buFont typeface="Calibri"/>
              <a:buChar char="❖"/>
            </a:pPr>
            <a:r>
              <a:rPr lang="en" sz="1800">
                <a:latin typeface="Calibri"/>
                <a:ea typeface="Calibri"/>
                <a:cs typeface="Calibri"/>
                <a:sym typeface="Calibri"/>
              </a:rPr>
              <a:t>Managing the messages to and from </a:t>
            </a:r>
            <a:endParaRPr sz="1800">
              <a:latin typeface="Calibri"/>
              <a:ea typeface="Calibri"/>
              <a:cs typeface="Calibri"/>
              <a:sym typeface="Calibri"/>
            </a:endParaRPr>
          </a:p>
          <a:p>
            <a:pPr indent="0" lvl="0" marL="0" algn="just">
              <a:lnSpc>
                <a:spcPct val="115000"/>
              </a:lnSpc>
              <a:spcBef>
                <a:spcPts val="0"/>
              </a:spcBef>
              <a:spcAft>
                <a:spcPts val="0"/>
              </a:spcAft>
              <a:buNone/>
            </a:pPr>
            <a:r>
              <a:rPr lang="en" sz="1800">
                <a:latin typeface="Calibri"/>
                <a:ea typeface="Calibri"/>
                <a:cs typeface="Calibri"/>
                <a:sym typeface="Calibri"/>
              </a:rPr>
              <a:t>        other  workers.  </a:t>
            </a:r>
            <a:endParaRPr sz="1800">
              <a:latin typeface="Calibri"/>
              <a:ea typeface="Calibri"/>
              <a:cs typeface="Calibri"/>
              <a:sym typeface="Calibri"/>
            </a:endParaRPr>
          </a:p>
          <a:p>
            <a:pPr indent="0" lvl="0" marL="0" algn="just">
              <a:lnSpc>
                <a:spcPct val="115000"/>
              </a:lnSpc>
              <a:spcBef>
                <a:spcPts val="640"/>
              </a:spcBef>
              <a:spcAft>
                <a:spcPts val="0"/>
              </a:spcAft>
              <a:buNone/>
            </a:pPr>
            <a:r>
              <a:rPr lang="en" sz="600">
                <a:latin typeface="Calibri"/>
                <a:ea typeface="Calibri"/>
                <a:cs typeface="Calibri"/>
                <a:sym typeface="Calibri"/>
              </a:rPr>
              <a:t>                                                                                                                                                                                                                                             </a:t>
            </a:r>
            <a:endParaRPr sz="600">
              <a:latin typeface="Calibri"/>
              <a:ea typeface="Calibri"/>
              <a:cs typeface="Calibri"/>
              <a:sym typeface="Calibri"/>
            </a:endParaRPr>
          </a:p>
          <a:p>
            <a:pPr indent="0" lvl="0" marL="0" algn="just">
              <a:spcBef>
                <a:spcPts val="640"/>
              </a:spcBef>
              <a:spcAft>
                <a:spcPts val="0"/>
              </a:spcAft>
              <a:buNone/>
            </a:pPr>
            <a:r>
              <a:t/>
            </a:r>
            <a:endParaRPr sz="600">
              <a:latin typeface="Calibri"/>
              <a:ea typeface="Calibri"/>
              <a:cs typeface="Calibri"/>
              <a:sym typeface="Calibri"/>
            </a:endParaRPr>
          </a:p>
          <a:p>
            <a:pPr indent="0" lvl="0" marL="0" rtl="0" algn="just">
              <a:spcBef>
                <a:spcPts val="640"/>
              </a:spcBef>
              <a:spcAft>
                <a:spcPts val="0"/>
              </a:spcAft>
              <a:buNone/>
            </a:pPr>
            <a:r>
              <a:rPr lang="en" sz="600">
                <a:latin typeface="Calibri"/>
                <a:ea typeface="Calibri"/>
                <a:cs typeface="Calibri"/>
                <a:sym typeface="Calibri"/>
              </a:rPr>
              <a:t>                                                                                                                                                                                                                                                                                                                           https://www.slideshare.net/juliaproskurnia/pregel</a:t>
            </a:r>
            <a:endParaRPr sz="600">
              <a:latin typeface="Calibri"/>
              <a:ea typeface="Calibri"/>
              <a:cs typeface="Calibri"/>
              <a:sym typeface="Calibri"/>
            </a:endParaRPr>
          </a:p>
          <a:p>
            <a:pPr indent="0" lvl="0" marL="0" rtl="0" algn="just">
              <a:spcBef>
                <a:spcPts val="640"/>
              </a:spcBef>
              <a:spcAft>
                <a:spcPts val="0"/>
              </a:spcAft>
              <a:buNone/>
            </a:pPr>
            <a:r>
              <a:t/>
            </a:r>
            <a:endParaRPr sz="1800">
              <a:latin typeface="Calibri"/>
              <a:ea typeface="Calibri"/>
              <a:cs typeface="Calibri"/>
              <a:sym typeface="Calibri"/>
            </a:endParaRPr>
          </a:p>
        </p:txBody>
      </p:sp>
      <p:pic>
        <p:nvPicPr>
          <p:cNvPr id="219" name="Shape 219"/>
          <p:cNvPicPr preferRelativeResize="0"/>
          <p:nvPr/>
        </p:nvPicPr>
        <p:blipFill rotWithShape="1">
          <a:blip r:embed="rId3">
            <a:alphaModFix/>
          </a:blip>
          <a:srcRect b="2756" l="11955" r="11749" t="15936"/>
          <a:stretch/>
        </p:blipFill>
        <p:spPr>
          <a:xfrm>
            <a:off x="4351375" y="1330763"/>
            <a:ext cx="4480924" cy="24819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b="1" sz="3000">
              <a:latin typeface="Calibri"/>
              <a:ea typeface="Calibri"/>
              <a:cs typeface="Calibri"/>
              <a:sym typeface="Calibri"/>
            </a:endParaRPr>
          </a:p>
          <a:p>
            <a:pPr indent="0" lvl="0" marL="0">
              <a:spcBef>
                <a:spcPts val="0"/>
              </a:spcBef>
              <a:spcAft>
                <a:spcPts val="0"/>
              </a:spcAft>
              <a:buClr>
                <a:schemeClr val="dk1"/>
              </a:buClr>
              <a:buSzPts val="1100"/>
              <a:buFont typeface="Arial"/>
              <a:buNone/>
            </a:pPr>
            <a:r>
              <a:rPr b="1" lang="en" sz="3000">
                <a:latin typeface="Calibri"/>
                <a:ea typeface="Calibri"/>
                <a:cs typeface="Calibri"/>
                <a:sym typeface="Calibri"/>
              </a:rPr>
              <a:t>Execution of Pregel Contd..  </a:t>
            </a:r>
            <a:endParaRPr sz="3000">
              <a:latin typeface="Calibri"/>
              <a:ea typeface="Calibri"/>
              <a:cs typeface="Calibri"/>
              <a:sym typeface="Calibri"/>
            </a:endParaRPr>
          </a:p>
          <a:p>
            <a:pPr indent="0" lvl="0" marL="0">
              <a:spcBef>
                <a:spcPts val="0"/>
              </a:spcBef>
              <a:spcAft>
                <a:spcPts val="0"/>
              </a:spcAft>
              <a:buNone/>
            </a:pPr>
            <a:r>
              <a:t/>
            </a:r>
            <a:endParaRPr/>
          </a:p>
        </p:txBody>
      </p:sp>
      <p:sp>
        <p:nvSpPr>
          <p:cNvPr id="225" name="Shape 225"/>
          <p:cNvSpPr txBox="1"/>
          <p:nvPr>
            <p:ph idx="1" type="body"/>
          </p:nvPr>
        </p:nvSpPr>
        <p:spPr>
          <a:xfrm>
            <a:off x="311700" y="758325"/>
            <a:ext cx="8520600" cy="3810600"/>
          </a:xfrm>
          <a:prstGeom prst="rect">
            <a:avLst/>
          </a:prstGeom>
        </p:spPr>
        <p:txBody>
          <a:bodyPr anchorCtr="0" anchor="t" bIns="91425" lIns="91425" spcFirstLastPara="1" rIns="91425" wrap="square" tIns="91425">
            <a:noAutofit/>
          </a:bodyPr>
          <a:lstStyle/>
          <a:p>
            <a:pPr indent="0" lvl="0" marL="0" algn="just">
              <a:lnSpc>
                <a:spcPct val="115000"/>
              </a:lnSpc>
              <a:spcBef>
                <a:spcPts val="640"/>
              </a:spcBef>
              <a:spcAft>
                <a:spcPts val="0"/>
              </a:spcAft>
              <a:buNone/>
            </a:pPr>
            <a:r>
              <a:rPr lang="en" sz="1800">
                <a:latin typeface="Calibri"/>
                <a:ea typeface="Calibri"/>
                <a:cs typeface="Calibri"/>
                <a:sym typeface="Calibri"/>
              </a:rPr>
              <a:t>3.  The master assigns a portion of the user’s input to each worker. The input is treated as          a set of records, each of which contains an arbitrary number of vertices and edges.</a:t>
            </a:r>
            <a:endParaRPr sz="1800">
              <a:latin typeface="Calibri"/>
              <a:ea typeface="Calibri"/>
              <a:cs typeface="Calibri"/>
              <a:sym typeface="Calibri"/>
            </a:endParaRPr>
          </a:p>
          <a:p>
            <a:pPr indent="0" lvl="0" marL="0" algn="just">
              <a:spcBef>
                <a:spcPts val="640"/>
              </a:spcBef>
              <a:spcAft>
                <a:spcPts val="0"/>
              </a:spcAft>
              <a:buNone/>
            </a:pPr>
            <a:r>
              <a:t/>
            </a:r>
            <a:endParaRPr sz="1800">
              <a:latin typeface="Calibri"/>
              <a:ea typeface="Calibri"/>
              <a:cs typeface="Calibri"/>
              <a:sym typeface="Calibri"/>
            </a:endParaRPr>
          </a:p>
          <a:p>
            <a:pPr indent="0" lvl="0" marL="0" algn="just">
              <a:spcBef>
                <a:spcPts val="640"/>
              </a:spcBef>
              <a:spcAft>
                <a:spcPts val="0"/>
              </a:spcAft>
              <a:buNone/>
            </a:pPr>
            <a:r>
              <a:t/>
            </a:r>
            <a:endParaRPr sz="1800">
              <a:latin typeface="Calibri"/>
              <a:ea typeface="Calibri"/>
              <a:cs typeface="Calibri"/>
              <a:sym typeface="Calibri"/>
            </a:endParaRPr>
          </a:p>
          <a:p>
            <a:pPr indent="0" lvl="0" marL="0" algn="just">
              <a:spcBef>
                <a:spcPts val="640"/>
              </a:spcBef>
              <a:spcAft>
                <a:spcPts val="0"/>
              </a:spcAft>
              <a:buNone/>
            </a:pPr>
            <a:r>
              <a:t/>
            </a:r>
            <a:endParaRPr sz="1800">
              <a:latin typeface="Calibri"/>
              <a:ea typeface="Calibri"/>
              <a:cs typeface="Calibri"/>
              <a:sym typeface="Calibri"/>
            </a:endParaRPr>
          </a:p>
          <a:p>
            <a:pPr indent="0" lvl="0" marL="0" algn="just">
              <a:spcBef>
                <a:spcPts val="640"/>
              </a:spcBef>
              <a:spcAft>
                <a:spcPts val="0"/>
              </a:spcAft>
              <a:buNone/>
            </a:pPr>
            <a:r>
              <a:t/>
            </a:r>
            <a:endParaRPr sz="1800">
              <a:latin typeface="Calibri"/>
              <a:ea typeface="Calibri"/>
              <a:cs typeface="Calibri"/>
              <a:sym typeface="Calibri"/>
            </a:endParaRPr>
          </a:p>
          <a:p>
            <a:pPr indent="0" lvl="0" marL="0" algn="just">
              <a:spcBef>
                <a:spcPts val="640"/>
              </a:spcBef>
              <a:spcAft>
                <a:spcPts val="0"/>
              </a:spcAft>
              <a:buNone/>
            </a:pPr>
            <a:r>
              <a:t/>
            </a:r>
            <a:endParaRPr sz="1800">
              <a:latin typeface="Calibri"/>
              <a:ea typeface="Calibri"/>
              <a:cs typeface="Calibri"/>
              <a:sym typeface="Calibri"/>
            </a:endParaRPr>
          </a:p>
          <a:p>
            <a:pPr indent="0" lvl="0" marL="0" rtl="0" algn="just">
              <a:spcBef>
                <a:spcPts val="640"/>
              </a:spcBef>
              <a:spcAft>
                <a:spcPts val="0"/>
              </a:spcAft>
              <a:buNone/>
            </a:pPr>
            <a:r>
              <a:t/>
            </a:r>
            <a:endParaRPr sz="1800">
              <a:latin typeface="Calibri"/>
              <a:ea typeface="Calibri"/>
              <a:cs typeface="Calibri"/>
              <a:sym typeface="Calibri"/>
            </a:endParaRPr>
          </a:p>
          <a:p>
            <a:pPr indent="0" lvl="0" marL="0" rtl="0" algn="just">
              <a:spcBef>
                <a:spcPts val="640"/>
              </a:spcBef>
              <a:spcAft>
                <a:spcPts val="0"/>
              </a:spcAft>
              <a:buClr>
                <a:schemeClr val="dk1"/>
              </a:buClr>
              <a:buSzPts val="1100"/>
              <a:buFont typeface="Arial"/>
              <a:buNone/>
            </a:pPr>
            <a:r>
              <a:rPr lang="en" sz="1800">
                <a:latin typeface="Calibri"/>
                <a:ea typeface="Calibri"/>
                <a:cs typeface="Calibri"/>
                <a:sym typeface="Calibri"/>
              </a:rPr>
              <a:t>                                                               </a:t>
            </a:r>
            <a:r>
              <a:rPr lang="en" sz="600">
                <a:latin typeface="Calibri"/>
                <a:ea typeface="Calibri"/>
                <a:cs typeface="Calibri"/>
                <a:sym typeface="Calibri"/>
              </a:rPr>
              <a:t> https://www.slideshare.net/juliaproskurnia/pregel</a:t>
            </a:r>
            <a:endParaRPr sz="600">
              <a:latin typeface="Calibri"/>
              <a:ea typeface="Calibri"/>
              <a:cs typeface="Calibri"/>
              <a:sym typeface="Calibri"/>
            </a:endParaRPr>
          </a:p>
          <a:p>
            <a:pPr indent="0" lvl="0" marL="0" algn="just">
              <a:spcBef>
                <a:spcPts val="640"/>
              </a:spcBef>
              <a:spcAft>
                <a:spcPts val="0"/>
              </a:spcAft>
              <a:buClr>
                <a:srgbClr val="000000"/>
              </a:buClr>
              <a:buSzPts val="1100"/>
              <a:buFont typeface="Arial"/>
              <a:buNone/>
            </a:pPr>
            <a:r>
              <a:rPr lang="en" sz="1800">
                <a:latin typeface="Calibri"/>
                <a:ea typeface="Calibri"/>
                <a:cs typeface="Calibri"/>
                <a:sym typeface="Calibri"/>
              </a:rPr>
              <a:t>A</a:t>
            </a:r>
            <a:r>
              <a:rPr lang="en" sz="1800">
                <a:latin typeface="Calibri"/>
                <a:ea typeface="Calibri"/>
                <a:cs typeface="Calibri"/>
                <a:sym typeface="Calibri"/>
              </a:rPr>
              <a:t>fter the input has finished loading, all vertices are marked as active.</a:t>
            </a:r>
            <a:endParaRPr sz="1800">
              <a:latin typeface="Calibri"/>
              <a:ea typeface="Calibri"/>
              <a:cs typeface="Calibri"/>
              <a:sym typeface="Calibri"/>
            </a:endParaRPr>
          </a:p>
        </p:txBody>
      </p:sp>
      <p:pic>
        <p:nvPicPr>
          <p:cNvPr id="226" name="Shape 226"/>
          <p:cNvPicPr preferRelativeResize="0"/>
          <p:nvPr/>
        </p:nvPicPr>
        <p:blipFill rotWithShape="1">
          <a:blip r:embed="rId3">
            <a:alphaModFix/>
          </a:blip>
          <a:srcRect b="5477" l="0" r="1312" t="14554"/>
          <a:stretch/>
        </p:blipFill>
        <p:spPr>
          <a:xfrm>
            <a:off x="1931600" y="1536125"/>
            <a:ext cx="5280799" cy="2286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311700" y="193875"/>
            <a:ext cx="8520600" cy="447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b="1" sz="3000">
              <a:latin typeface="Calibri"/>
              <a:ea typeface="Calibri"/>
              <a:cs typeface="Calibri"/>
              <a:sym typeface="Calibri"/>
            </a:endParaRPr>
          </a:p>
          <a:p>
            <a:pPr indent="0" lvl="0" marL="0">
              <a:spcBef>
                <a:spcPts val="0"/>
              </a:spcBef>
              <a:spcAft>
                <a:spcPts val="0"/>
              </a:spcAft>
              <a:buNone/>
            </a:pPr>
            <a:r>
              <a:t/>
            </a:r>
            <a:endParaRPr b="1" sz="3000">
              <a:latin typeface="Calibri"/>
              <a:ea typeface="Calibri"/>
              <a:cs typeface="Calibri"/>
              <a:sym typeface="Calibri"/>
            </a:endParaRPr>
          </a:p>
          <a:p>
            <a:pPr indent="0" lvl="0" marL="0">
              <a:spcBef>
                <a:spcPts val="0"/>
              </a:spcBef>
              <a:spcAft>
                <a:spcPts val="0"/>
              </a:spcAft>
              <a:buClr>
                <a:schemeClr val="dk1"/>
              </a:buClr>
              <a:buSzPts val="1100"/>
              <a:buFont typeface="Arial"/>
              <a:buNone/>
            </a:pPr>
            <a:r>
              <a:rPr b="1" lang="en" sz="3000">
                <a:latin typeface="Calibri"/>
                <a:ea typeface="Calibri"/>
                <a:cs typeface="Calibri"/>
                <a:sym typeface="Calibri"/>
              </a:rPr>
              <a:t>Execution of Pregel Contd..  </a:t>
            </a:r>
            <a:endParaRPr sz="3000">
              <a:latin typeface="Calibri"/>
              <a:ea typeface="Calibri"/>
              <a:cs typeface="Calibri"/>
              <a:sym typeface="Calibri"/>
            </a:endParaRPr>
          </a:p>
          <a:p>
            <a:pPr indent="0" lvl="0" marL="0">
              <a:spcBef>
                <a:spcPts val="0"/>
              </a:spcBef>
              <a:spcAft>
                <a:spcPts val="0"/>
              </a:spcAft>
              <a:buNone/>
            </a:pPr>
            <a:r>
              <a:t/>
            </a:r>
            <a:endParaRPr/>
          </a:p>
        </p:txBody>
      </p:sp>
      <p:sp>
        <p:nvSpPr>
          <p:cNvPr id="232" name="Shape 232"/>
          <p:cNvSpPr txBox="1"/>
          <p:nvPr>
            <p:ph idx="1" type="body"/>
          </p:nvPr>
        </p:nvSpPr>
        <p:spPr>
          <a:xfrm>
            <a:off x="311700" y="799750"/>
            <a:ext cx="8520600" cy="3895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latin typeface="Calibri"/>
                <a:ea typeface="Calibri"/>
                <a:cs typeface="Calibri"/>
                <a:sym typeface="Calibri"/>
              </a:rPr>
              <a:t>4. The master instructs each worker to perform a superstep.</a:t>
            </a:r>
            <a:endParaRPr sz="1800">
              <a:latin typeface="Calibri"/>
              <a:ea typeface="Calibri"/>
              <a:cs typeface="Calibri"/>
              <a:sym typeface="Calibri"/>
            </a:endParaRPr>
          </a:p>
          <a:p>
            <a:pPr indent="-342900" lvl="0" marL="457200" rtl="0" algn="just">
              <a:lnSpc>
                <a:spcPct val="115000"/>
              </a:lnSpc>
              <a:spcBef>
                <a:spcPts val="0"/>
              </a:spcBef>
              <a:spcAft>
                <a:spcPts val="0"/>
              </a:spcAft>
              <a:buSzPts val="1800"/>
              <a:buFont typeface="Calibri"/>
              <a:buChar char="❖"/>
            </a:pPr>
            <a:r>
              <a:rPr lang="en" sz="1800">
                <a:latin typeface="Calibri"/>
                <a:ea typeface="Calibri"/>
                <a:cs typeface="Calibri"/>
                <a:sym typeface="Calibri"/>
              </a:rPr>
              <a:t> The worker loops through all its active vertices using one thread for each partition</a:t>
            </a:r>
            <a:endParaRPr sz="1800">
              <a:latin typeface="Calibri"/>
              <a:ea typeface="Calibri"/>
              <a:cs typeface="Calibri"/>
              <a:sym typeface="Calibri"/>
            </a:endParaRPr>
          </a:p>
          <a:p>
            <a:pPr indent="-342900" lvl="0" marL="457200" rtl="0" algn="just">
              <a:lnSpc>
                <a:spcPct val="115000"/>
              </a:lnSpc>
              <a:spcBef>
                <a:spcPts val="0"/>
              </a:spcBef>
              <a:spcAft>
                <a:spcPts val="0"/>
              </a:spcAft>
              <a:buSzPts val="1800"/>
              <a:buFont typeface="Calibri"/>
              <a:buChar char="❖"/>
            </a:pPr>
            <a:r>
              <a:rPr lang="en" sz="1800">
                <a:latin typeface="Calibri"/>
                <a:ea typeface="Calibri"/>
                <a:cs typeface="Calibri"/>
                <a:sym typeface="Calibri"/>
              </a:rPr>
              <a:t> Invokes compute() for each vertex , delivering  messages sent in the previous superstep.</a:t>
            </a:r>
            <a:endParaRPr sz="1800">
              <a:latin typeface="Calibri"/>
              <a:ea typeface="Calibri"/>
              <a:cs typeface="Calibri"/>
              <a:sym typeface="Calibri"/>
            </a:endParaRPr>
          </a:p>
          <a:p>
            <a:pPr indent="-342900" lvl="0" marL="457200" rtl="0" algn="just">
              <a:lnSpc>
                <a:spcPct val="115000"/>
              </a:lnSpc>
              <a:spcBef>
                <a:spcPts val="0"/>
              </a:spcBef>
              <a:spcAft>
                <a:spcPts val="0"/>
              </a:spcAft>
              <a:buSzPts val="1800"/>
              <a:buFont typeface="Calibri"/>
              <a:buChar char="❖"/>
            </a:pPr>
            <a:r>
              <a:rPr lang="en" sz="1800">
                <a:latin typeface="Calibri"/>
                <a:ea typeface="Calibri"/>
                <a:cs typeface="Calibri"/>
                <a:sym typeface="Calibri"/>
              </a:rPr>
              <a:t> Messages are sent asynchronously to enable </a:t>
            </a:r>
            <a:endParaRPr sz="1800">
              <a:latin typeface="Calibri"/>
              <a:ea typeface="Calibri"/>
              <a:cs typeface="Calibri"/>
              <a:sym typeface="Calibri"/>
            </a:endParaRPr>
          </a:p>
          <a:p>
            <a:pPr indent="0" lvl="0" marL="0" rtl="0" algn="just">
              <a:lnSpc>
                <a:spcPct val="115000"/>
              </a:lnSpc>
              <a:spcBef>
                <a:spcPts val="0"/>
              </a:spcBef>
              <a:spcAft>
                <a:spcPts val="0"/>
              </a:spcAft>
              <a:buNone/>
            </a:pPr>
            <a:r>
              <a:rPr lang="en" sz="1800">
                <a:latin typeface="Calibri"/>
                <a:ea typeface="Calibri"/>
                <a:cs typeface="Calibri"/>
                <a:sym typeface="Calibri"/>
              </a:rPr>
              <a:t>          overlapping of computation and communication. </a:t>
            </a:r>
            <a:endParaRPr sz="1800">
              <a:latin typeface="Calibri"/>
              <a:ea typeface="Calibri"/>
              <a:cs typeface="Calibri"/>
              <a:sym typeface="Calibri"/>
            </a:endParaRPr>
          </a:p>
          <a:p>
            <a:pPr indent="-342900" lvl="0" marL="457200" rtl="0" algn="just">
              <a:lnSpc>
                <a:spcPct val="115000"/>
              </a:lnSpc>
              <a:spcBef>
                <a:spcPts val="0"/>
              </a:spcBef>
              <a:spcAft>
                <a:spcPts val="0"/>
              </a:spcAft>
              <a:buSzPts val="1800"/>
              <a:buFont typeface="Calibri"/>
              <a:buChar char="❖"/>
            </a:pPr>
            <a:r>
              <a:rPr lang="en" sz="1800">
                <a:latin typeface="Calibri"/>
                <a:ea typeface="Calibri"/>
                <a:cs typeface="Calibri"/>
                <a:sym typeface="Calibri"/>
              </a:rPr>
              <a:t>After the worker is finished it tells the master how </a:t>
            </a:r>
            <a:endParaRPr sz="1800">
              <a:latin typeface="Calibri"/>
              <a:ea typeface="Calibri"/>
              <a:cs typeface="Calibri"/>
              <a:sym typeface="Calibri"/>
            </a:endParaRPr>
          </a:p>
          <a:p>
            <a:pPr indent="0" lvl="0" marL="0" rtl="0" algn="just">
              <a:lnSpc>
                <a:spcPct val="115000"/>
              </a:lnSpc>
              <a:spcBef>
                <a:spcPts val="0"/>
              </a:spcBef>
              <a:spcAft>
                <a:spcPts val="0"/>
              </a:spcAft>
              <a:buNone/>
            </a:pPr>
            <a:r>
              <a:rPr lang="en" sz="1800">
                <a:latin typeface="Calibri"/>
                <a:ea typeface="Calibri"/>
                <a:cs typeface="Calibri"/>
                <a:sym typeface="Calibri"/>
              </a:rPr>
              <a:t>         many vertices will be active in the next superstep. </a:t>
            </a:r>
            <a:endParaRPr sz="1800">
              <a:latin typeface="Calibri"/>
              <a:ea typeface="Calibri"/>
              <a:cs typeface="Calibri"/>
              <a:sym typeface="Calibri"/>
            </a:endParaRPr>
          </a:p>
          <a:p>
            <a:pPr indent="0" lvl="0" marL="0" rtl="0" algn="just">
              <a:lnSpc>
                <a:spcPct val="115000"/>
              </a:lnSpc>
              <a:spcBef>
                <a:spcPts val="0"/>
              </a:spcBef>
              <a:spcAft>
                <a:spcPts val="0"/>
              </a:spcAft>
              <a:buNone/>
            </a:pPr>
            <a:r>
              <a:rPr lang="en" sz="1800">
                <a:latin typeface="Calibri"/>
                <a:ea typeface="Calibri"/>
                <a:cs typeface="Calibri"/>
                <a:sym typeface="Calibri"/>
              </a:rPr>
              <a:t>The steps are repeated as long as there are active vertices.</a:t>
            </a:r>
            <a:endParaRPr sz="1800">
              <a:latin typeface="Calibri"/>
              <a:ea typeface="Calibri"/>
              <a:cs typeface="Calibri"/>
              <a:sym typeface="Calibri"/>
            </a:endParaRPr>
          </a:p>
          <a:p>
            <a:pPr indent="0" lvl="0" marL="0" rtl="0" algn="just">
              <a:lnSpc>
                <a:spcPct val="115000"/>
              </a:lnSpc>
              <a:spcBef>
                <a:spcPts val="0"/>
              </a:spcBef>
              <a:spcAft>
                <a:spcPts val="0"/>
              </a:spcAft>
              <a:buNone/>
            </a:pPr>
            <a:r>
              <a:rPr lang="en" sz="1800">
                <a:latin typeface="Calibri"/>
                <a:ea typeface="Calibri"/>
                <a:cs typeface="Calibri"/>
                <a:sym typeface="Calibri"/>
              </a:rPr>
              <a:t>Once all the vertices vote to halt, master instructs each </a:t>
            </a:r>
            <a:endParaRPr sz="1800">
              <a:latin typeface="Calibri"/>
              <a:ea typeface="Calibri"/>
              <a:cs typeface="Calibri"/>
              <a:sym typeface="Calibri"/>
            </a:endParaRPr>
          </a:p>
          <a:p>
            <a:pPr indent="0" lvl="0" marL="0" rtl="0" algn="just">
              <a:lnSpc>
                <a:spcPct val="115000"/>
              </a:lnSpc>
              <a:spcBef>
                <a:spcPts val="0"/>
              </a:spcBef>
              <a:spcAft>
                <a:spcPts val="0"/>
              </a:spcAft>
              <a:buNone/>
            </a:pPr>
            <a:r>
              <a:rPr lang="en" sz="1800">
                <a:latin typeface="Calibri"/>
                <a:ea typeface="Calibri"/>
                <a:cs typeface="Calibri"/>
                <a:sym typeface="Calibri"/>
              </a:rPr>
              <a:t>worker to save its state of graph.</a:t>
            </a:r>
            <a:endParaRPr sz="1800">
              <a:latin typeface="Calibri"/>
              <a:ea typeface="Calibri"/>
              <a:cs typeface="Calibri"/>
              <a:sym typeface="Calibri"/>
            </a:endParaRPr>
          </a:p>
          <a:p>
            <a:pPr indent="0" lvl="0" marL="0" rtl="0" algn="just">
              <a:spcBef>
                <a:spcPts val="0"/>
              </a:spcBef>
              <a:spcAft>
                <a:spcPts val="0"/>
              </a:spcAft>
              <a:buNone/>
            </a:pPr>
            <a:r>
              <a:t/>
            </a:r>
            <a:endParaRPr sz="1800">
              <a:latin typeface="Calibri"/>
              <a:ea typeface="Calibri"/>
              <a:cs typeface="Calibri"/>
              <a:sym typeface="Calibri"/>
            </a:endParaRPr>
          </a:p>
          <a:p>
            <a:pPr indent="0" lvl="0" marL="0" algn="just">
              <a:spcBef>
                <a:spcPts val="0"/>
              </a:spcBef>
              <a:spcAft>
                <a:spcPts val="0"/>
              </a:spcAft>
              <a:buNone/>
            </a:pPr>
            <a:r>
              <a:t/>
            </a:r>
            <a:endParaRPr sz="1800">
              <a:latin typeface="Calibri"/>
              <a:ea typeface="Calibri"/>
              <a:cs typeface="Calibri"/>
              <a:sym typeface="Calibri"/>
            </a:endParaRPr>
          </a:p>
        </p:txBody>
      </p:sp>
      <p:pic>
        <p:nvPicPr>
          <p:cNvPr id="233" name="Shape 233"/>
          <p:cNvPicPr preferRelativeResize="0"/>
          <p:nvPr/>
        </p:nvPicPr>
        <p:blipFill>
          <a:blip r:embed="rId3">
            <a:alphaModFix/>
          </a:blip>
          <a:stretch>
            <a:fillRect/>
          </a:stretch>
        </p:blipFill>
        <p:spPr>
          <a:xfrm>
            <a:off x="5892725" y="1813463"/>
            <a:ext cx="2876550" cy="2486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1" lang="en" sz="3000">
                <a:latin typeface="Calibri"/>
                <a:ea typeface="Calibri"/>
                <a:cs typeface="Calibri"/>
                <a:sym typeface="Calibri"/>
              </a:rPr>
              <a:t>Fault tolerance</a:t>
            </a:r>
            <a:endParaRPr b="1" sz="3000">
              <a:latin typeface="Calibri"/>
              <a:ea typeface="Calibri"/>
              <a:cs typeface="Calibri"/>
              <a:sym typeface="Calibri"/>
            </a:endParaRPr>
          </a:p>
        </p:txBody>
      </p:sp>
      <p:sp>
        <p:nvSpPr>
          <p:cNvPr id="239" name="Shape 2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640"/>
              </a:spcBef>
              <a:spcAft>
                <a:spcPts val="0"/>
              </a:spcAft>
              <a:buSzPts val="1800"/>
              <a:buFont typeface="Calibri"/>
              <a:buChar char="❖"/>
            </a:pPr>
            <a:r>
              <a:rPr lang="en" sz="1800">
                <a:latin typeface="Calibri"/>
                <a:ea typeface="Calibri"/>
                <a:cs typeface="Calibri"/>
                <a:sym typeface="Calibri"/>
              </a:rPr>
              <a:t>Checkpointing is used to achieve fault tolerance in pregel.</a:t>
            </a:r>
            <a:endParaRPr sz="1800">
              <a:latin typeface="Calibri"/>
              <a:ea typeface="Calibri"/>
              <a:cs typeface="Calibri"/>
              <a:sym typeface="Calibri"/>
            </a:endParaRPr>
          </a:p>
          <a:p>
            <a:pPr indent="-342900" lvl="0" marL="457200" rtl="0" algn="just">
              <a:lnSpc>
                <a:spcPct val="115000"/>
              </a:lnSpc>
              <a:spcBef>
                <a:spcPts val="0"/>
              </a:spcBef>
              <a:spcAft>
                <a:spcPts val="0"/>
              </a:spcAft>
              <a:buSzPts val="1800"/>
              <a:buFont typeface="Calibri"/>
              <a:buChar char="❖"/>
            </a:pPr>
            <a:r>
              <a:rPr lang="en" sz="1800">
                <a:latin typeface="Calibri"/>
                <a:ea typeface="Calibri"/>
                <a:cs typeface="Calibri"/>
                <a:sym typeface="Calibri"/>
              </a:rPr>
              <a:t>Master uses a “ping” messages to detect worker failures. </a:t>
            </a:r>
            <a:endParaRPr sz="1800">
              <a:latin typeface="Calibri"/>
              <a:ea typeface="Calibri"/>
              <a:cs typeface="Calibri"/>
              <a:sym typeface="Calibri"/>
            </a:endParaRPr>
          </a:p>
          <a:p>
            <a:pPr indent="-342900" lvl="0" marL="457200" rtl="0" algn="just">
              <a:lnSpc>
                <a:spcPct val="115000"/>
              </a:lnSpc>
              <a:spcBef>
                <a:spcPts val="0"/>
              </a:spcBef>
              <a:spcAft>
                <a:spcPts val="0"/>
              </a:spcAft>
              <a:buSzPts val="1800"/>
              <a:buFont typeface="Calibri"/>
              <a:buChar char="-"/>
            </a:pPr>
            <a:r>
              <a:rPr lang="en" sz="1800">
                <a:latin typeface="Calibri"/>
                <a:ea typeface="Calibri"/>
                <a:cs typeface="Calibri"/>
                <a:sym typeface="Calibri"/>
              </a:rPr>
              <a:t>If no message is heard from the worker, master marks that worker process as failed.</a:t>
            </a:r>
            <a:endParaRPr sz="1800">
              <a:latin typeface="Calibri"/>
              <a:ea typeface="Calibri"/>
              <a:cs typeface="Calibri"/>
              <a:sym typeface="Calibri"/>
            </a:endParaRPr>
          </a:p>
          <a:p>
            <a:pPr indent="-342900" lvl="0" marL="457200" rtl="0" algn="just">
              <a:lnSpc>
                <a:spcPct val="115000"/>
              </a:lnSpc>
              <a:spcBef>
                <a:spcPts val="0"/>
              </a:spcBef>
              <a:spcAft>
                <a:spcPts val="0"/>
              </a:spcAft>
              <a:buSzPts val="1800"/>
              <a:buFont typeface="Calibri"/>
              <a:buChar char="-"/>
            </a:pPr>
            <a:r>
              <a:rPr lang="en" sz="1800">
                <a:latin typeface="Calibri"/>
                <a:ea typeface="Calibri"/>
                <a:cs typeface="Calibri"/>
                <a:sym typeface="Calibri"/>
              </a:rPr>
              <a:t>If a worker does not receive a ping message after a specified interval,the worker process terminates itself.</a:t>
            </a:r>
            <a:endParaRPr sz="1800">
              <a:latin typeface="Calibri"/>
              <a:ea typeface="Calibri"/>
              <a:cs typeface="Calibri"/>
              <a:sym typeface="Calibri"/>
            </a:endParaRPr>
          </a:p>
          <a:p>
            <a:pPr indent="-342900" lvl="0" marL="457200" rtl="0" algn="just">
              <a:lnSpc>
                <a:spcPct val="115000"/>
              </a:lnSpc>
              <a:spcBef>
                <a:spcPts val="0"/>
              </a:spcBef>
              <a:spcAft>
                <a:spcPts val="0"/>
              </a:spcAft>
              <a:buSzPts val="1800"/>
              <a:buFont typeface="Calibri"/>
              <a:buChar char="❖"/>
            </a:pPr>
            <a:r>
              <a:rPr lang="en" sz="1800">
                <a:latin typeface="Calibri"/>
                <a:ea typeface="Calibri"/>
                <a:cs typeface="Calibri"/>
                <a:sym typeface="Calibri"/>
              </a:rPr>
              <a:t>When more than one worker fail, the current state of the partitions assigned to these workers is lost. And the master reassigns that partition to other available workers by reloading their state from the most recent checkpoint. </a:t>
            </a:r>
            <a:endParaRPr sz="1800">
              <a:latin typeface="Calibri"/>
              <a:ea typeface="Calibri"/>
              <a:cs typeface="Calibri"/>
              <a:sym typeface="Calibri"/>
            </a:endParaRPr>
          </a:p>
          <a:p>
            <a:pPr indent="0" lvl="0" marL="0" rtl="0">
              <a:lnSpc>
                <a:spcPct val="115000"/>
              </a:lnSpc>
              <a:spcBef>
                <a:spcPts val="640"/>
              </a:spcBef>
              <a:spcAft>
                <a:spcPts val="0"/>
              </a:spcAft>
              <a:buNone/>
            </a:pPr>
            <a:r>
              <a:t/>
            </a:r>
            <a:endParaRPr sz="1800">
              <a:latin typeface="Calibri"/>
              <a:ea typeface="Calibri"/>
              <a:cs typeface="Calibri"/>
              <a:sym typeface="Calibri"/>
            </a:endParaRPr>
          </a:p>
          <a:p>
            <a:pPr indent="0" lvl="0" marL="0">
              <a:lnSpc>
                <a:spcPct val="115000"/>
              </a:lnSpc>
              <a:spcBef>
                <a:spcPts val="640"/>
              </a:spcBef>
              <a:spcAft>
                <a:spcPts val="0"/>
              </a:spcAft>
              <a:buNone/>
            </a:pPr>
            <a:r>
              <a:rPr lang="en" sz="1800">
                <a:latin typeface="Calibri"/>
                <a:ea typeface="Calibri"/>
                <a:cs typeface="Calibri"/>
                <a:sym typeface="Calibri"/>
              </a:rPr>
              <a:t>  </a:t>
            </a:r>
            <a:endParaRPr sz="18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1" lang="en" sz="3000">
                <a:latin typeface="Calibri"/>
                <a:ea typeface="Calibri"/>
                <a:cs typeface="Calibri"/>
                <a:sym typeface="Calibri"/>
              </a:rPr>
              <a:t>Worker Implementation</a:t>
            </a:r>
            <a:r>
              <a:rPr lang="en"/>
              <a:t> </a:t>
            </a:r>
            <a:endParaRPr/>
          </a:p>
        </p:txBody>
      </p:sp>
      <p:sp>
        <p:nvSpPr>
          <p:cNvPr id="245" name="Shape 2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24292E"/>
              </a:buClr>
              <a:buSzPts val="1800"/>
              <a:buFont typeface="Calibri"/>
              <a:buChar char="❖"/>
            </a:pPr>
            <a:r>
              <a:rPr lang="en" sz="1800">
                <a:solidFill>
                  <a:srgbClr val="24292E"/>
                </a:solidFill>
                <a:latin typeface="Calibri"/>
                <a:ea typeface="Calibri"/>
                <a:cs typeface="Calibri"/>
                <a:sym typeface="Calibri"/>
              </a:rPr>
              <a:t>A worker contains a mapping of vertex id to vertex state for its portion of the complete graph. </a:t>
            </a:r>
            <a:endParaRPr sz="1800">
              <a:solidFill>
                <a:srgbClr val="24292E"/>
              </a:solidFill>
              <a:latin typeface="Calibri"/>
              <a:ea typeface="Calibri"/>
              <a:cs typeface="Calibri"/>
              <a:sym typeface="Calibri"/>
            </a:endParaRPr>
          </a:p>
          <a:p>
            <a:pPr indent="-342900" lvl="0" marL="457200" rtl="0" algn="just">
              <a:lnSpc>
                <a:spcPct val="115000"/>
              </a:lnSpc>
              <a:spcBef>
                <a:spcPts val="0"/>
              </a:spcBef>
              <a:spcAft>
                <a:spcPts val="0"/>
              </a:spcAft>
              <a:buClr>
                <a:srgbClr val="24292E"/>
              </a:buClr>
              <a:buSzPts val="1800"/>
              <a:buFont typeface="Calibri"/>
              <a:buChar char="❖"/>
            </a:pPr>
            <a:r>
              <a:rPr lang="en" sz="1800">
                <a:solidFill>
                  <a:srgbClr val="24292E"/>
                </a:solidFill>
                <a:latin typeface="Calibri"/>
                <a:ea typeface="Calibri"/>
                <a:cs typeface="Calibri"/>
                <a:sym typeface="Calibri"/>
              </a:rPr>
              <a:t>The vertex state would comprise of:</a:t>
            </a:r>
            <a:endParaRPr sz="1800">
              <a:solidFill>
                <a:srgbClr val="24292E"/>
              </a:solidFill>
              <a:latin typeface="Calibri"/>
              <a:ea typeface="Calibri"/>
              <a:cs typeface="Calibri"/>
              <a:sym typeface="Calibri"/>
            </a:endParaRPr>
          </a:p>
          <a:p>
            <a:pPr indent="-342900" lvl="1" marL="914400" rtl="0" algn="just">
              <a:lnSpc>
                <a:spcPct val="115000"/>
              </a:lnSpc>
              <a:spcBef>
                <a:spcPts val="0"/>
              </a:spcBef>
              <a:spcAft>
                <a:spcPts val="0"/>
              </a:spcAft>
              <a:buClr>
                <a:srgbClr val="24292E"/>
              </a:buClr>
              <a:buSzPts val="1800"/>
              <a:buFont typeface="Calibri"/>
              <a:buChar char="➢"/>
            </a:pPr>
            <a:r>
              <a:rPr lang="en" sz="1800">
                <a:solidFill>
                  <a:srgbClr val="24292E"/>
                </a:solidFill>
                <a:latin typeface="Calibri"/>
                <a:ea typeface="Calibri"/>
                <a:cs typeface="Calibri"/>
                <a:sym typeface="Calibri"/>
              </a:rPr>
              <a:t> Current value</a:t>
            </a:r>
            <a:endParaRPr sz="1800">
              <a:solidFill>
                <a:srgbClr val="24292E"/>
              </a:solidFill>
              <a:latin typeface="Calibri"/>
              <a:ea typeface="Calibri"/>
              <a:cs typeface="Calibri"/>
              <a:sym typeface="Calibri"/>
            </a:endParaRPr>
          </a:p>
          <a:p>
            <a:pPr indent="-342900" lvl="1" marL="914400" rtl="0" algn="just">
              <a:lnSpc>
                <a:spcPct val="115000"/>
              </a:lnSpc>
              <a:spcBef>
                <a:spcPts val="0"/>
              </a:spcBef>
              <a:spcAft>
                <a:spcPts val="0"/>
              </a:spcAft>
              <a:buClr>
                <a:srgbClr val="24292E"/>
              </a:buClr>
              <a:buSzPts val="1800"/>
              <a:buFont typeface="Calibri"/>
              <a:buChar char="➢"/>
            </a:pPr>
            <a:r>
              <a:rPr lang="en" sz="1800">
                <a:solidFill>
                  <a:srgbClr val="24292E"/>
                </a:solidFill>
                <a:latin typeface="Calibri"/>
                <a:ea typeface="Calibri"/>
                <a:cs typeface="Calibri"/>
                <a:sym typeface="Calibri"/>
              </a:rPr>
              <a:t>O</a:t>
            </a:r>
            <a:r>
              <a:rPr lang="en" sz="1800">
                <a:solidFill>
                  <a:srgbClr val="24292E"/>
                </a:solidFill>
                <a:latin typeface="Calibri"/>
                <a:ea typeface="Calibri"/>
                <a:cs typeface="Calibri"/>
                <a:sym typeface="Calibri"/>
              </a:rPr>
              <a:t>utgoing</a:t>
            </a:r>
            <a:r>
              <a:rPr lang="en" sz="1800">
                <a:solidFill>
                  <a:srgbClr val="24292E"/>
                </a:solidFill>
                <a:latin typeface="Calibri"/>
                <a:ea typeface="Calibri"/>
                <a:cs typeface="Calibri"/>
                <a:sym typeface="Calibri"/>
              </a:rPr>
              <a:t> edges</a:t>
            </a:r>
            <a:endParaRPr sz="1800">
              <a:solidFill>
                <a:srgbClr val="24292E"/>
              </a:solidFill>
              <a:latin typeface="Calibri"/>
              <a:ea typeface="Calibri"/>
              <a:cs typeface="Calibri"/>
              <a:sym typeface="Calibri"/>
            </a:endParaRPr>
          </a:p>
          <a:p>
            <a:pPr indent="-342900" lvl="1" marL="914400" rtl="0" algn="just">
              <a:lnSpc>
                <a:spcPct val="115000"/>
              </a:lnSpc>
              <a:spcBef>
                <a:spcPts val="0"/>
              </a:spcBef>
              <a:spcAft>
                <a:spcPts val="0"/>
              </a:spcAft>
              <a:buClr>
                <a:srgbClr val="24292E"/>
              </a:buClr>
              <a:buSzPts val="1800"/>
              <a:buFont typeface="Calibri"/>
              <a:buChar char="➢"/>
            </a:pPr>
            <a:r>
              <a:rPr lang="en" sz="1800">
                <a:solidFill>
                  <a:srgbClr val="24292E"/>
                </a:solidFill>
                <a:latin typeface="Calibri"/>
                <a:ea typeface="Calibri"/>
                <a:cs typeface="Calibri"/>
                <a:sym typeface="Calibri"/>
              </a:rPr>
              <a:t>Queue containing incoming messages </a:t>
            </a:r>
            <a:endParaRPr sz="1800">
              <a:solidFill>
                <a:srgbClr val="24292E"/>
              </a:solidFill>
              <a:latin typeface="Calibri"/>
              <a:ea typeface="Calibri"/>
              <a:cs typeface="Calibri"/>
              <a:sym typeface="Calibri"/>
            </a:endParaRPr>
          </a:p>
          <a:p>
            <a:pPr indent="-342900" lvl="1" marL="914400" rtl="0" algn="just">
              <a:lnSpc>
                <a:spcPct val="115000"/>
              </a:lnSpc>
              <a:spcBef>
                <a:spcPts val="0"/>
              </a:spcBef>
              <a:spcAft>
                <a:spcPts val="0"/>
              </a:spcAft>
              <a:buClr>
                <a:srgbClr val="24292E"/>
              </a:buClr>
              <a:buSzPts val="1800"/>
              <a:buFont typeface="Calibri"/>
              <a:buChar char="➢"/>
            </a:pPr>
            <a:r>
              <a:rPr lang="en" sz="1800">
                <a:solidFill>
                  <a:srgbClr val="24292E"/>
                </a:solidFill>
                <a:latin typeface="Calibri"/>
                <a:ea typeface="Calibri"/>
                <a:cs typeface="Calibri"/>
                <a:sym typeface="Calibri"/>
              </a:rPr>
              <a:t>A flag marking whether it is in the active state</a:t>
            </a:r>
            <a:endParaRPr sz="1800">
              <a:solidFill>
                <a:srgbClr val="24292E"/>
              </a:solidFill>
              <a:latin typeface="Calibri"/>
              <a:ea typeface="Calibri"/>
              <a:cs typeface="Calibri"/>
              <a:sym typeface="Calibri"/>
            </a:endParaRPr>
          </a:p>
          <a:p>
            <a:pPr indent="-342900" lvl="0" marL="457200" rtl="0" algn="just">
              <a:lnSpc>
                <a:spcPct val="115000"/>
              </a:lnSpc>
              <a:spcBef>
                <a:spcPts val="0"/>
              </a:spcBef>
              <a:spcAft>
                <a:spcPts val="0"/>
              </a:spcAft>
              <a:buClr>
                <a:srgbClr val="24292E"/>
              </a:buClr>
              <a:buSzPts val="1800"/>
              <a:buFont typeface="Calibri"/>
              <a:buChar char="❖"/>
            </a:pPr>
            <a:r>
              <a:rPr lang="en" sz="1800">
                <a:solidFill>
                  <a:srgbClr val="24292E"/>
                </a:solidFill>
                <a:latin typeface="Calibri"/>
                <a:ea typeface="Calibri"/>
                <a:cs typeface="Calibri"/>
                <a:sym typeface="Calibri"/>
              </a:rPr>
              <a:t> Two copies of queue and flag are maintained, one for the current superstep and one for the next superstep.</a:t>
            </a:r>
            <a:endParaRPr sz="1800">
              <a:solidFill>
                <a:srgbClr val="24292E"/>
              </a:solidFill>
              <a:latin typeface="Calibri"/>
              <a:ea typeface="Calibri"/>
              <a:cs typeface="Calibri"/>
              <a:sym typeface="Calibri"/>
            </a:endParaRPr>
          </a:p>
          <a:p>
            <a:pPr indent="0" lvl="0" marL="0" rtl="0">
              <a:lnSpc>
                <a:spcPct val="115000"/>
              </a:lnSpc>
              <a:spcBef>
                <a:spcPts val="1200"/>
              </a:spcBef>
              <a:spcAft>
                <a:spcPts val="0"/>
              </a:spcAft>
              <a:buNone/>
            </a:pPr>
            <a:r>
              <a:t/>
            </a:r>
            <a:endParaRPr sz="1800">
              <a:solidFill>
                <a:srgbClr val="24292E"/>
              </a:solidFill>
              <a:latin typeface="Calibri"/>
              <a:ea typeface="Calibri"/>
              <a:cs typeface="Calibri"/>
              <a:sym typeface="Calibri"/>
            </a:endParaRPr>
          </a:p>
          <a:p>
            <a:pPr indent="0" lvl="0" marL="0" rtl="0">
              <a:lnSpc>
                <a:spcPct val="115000"/>
              </a:lnSpc>
              <a:spcBef>
                <a:spcPts val="1200"/>
              </a:spcBef>
              <a:spcAft>
                <a:spcPts val="0"/>
              </a:spcAft>
              <a:buNone/>
            </a:pPr>
            <a:r>
              <a:t/>
            </a:r>
            <a:endParaRPr sz="1400">
              <a:solidFill>
                <a:srgbClr val="24292E"/>
              </a:solidFill>
              <a:latin typeface="Arial"/>
              <a:ea typeface="Arial"/>
              <a:cs typeface="Arial"/>
              <a:sym typeface="Arial"/>
            </a:endParaRPr>
          </a:p>
          <a:p>
            <a:pPr indent="0" lvl="0" marL="0">
              <a:spcBef>
                <a:spcPts val="12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1" lang="en" sz="3000">
                <a:latin typeface="Calibri"/>
                <a:ea typeface="Calibri"/>
                <a:cs typeface="Calibri"/>
                <a:sym typeface="Calibri"/>
              </a:rPr>
              <a:t>Master Implementation</a:t>
            </a:r>
            <a:endParaRPr b="1" sz="3000">
              <a:latin typeface="Calibri"/>
              <a:ea typeface="Calibri"/>
              <a:cs typeface="Calibri"/>
              <a:sym typeface="Calibri"/>
            </a:endParaRPr>
          </a:p>
        </p:txBody>
      </p:sp>
      <p:sp>
        <p:nvSpPr>
          <p:cNvPr id="251" name="Shape 2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24292E"/>
              </a:buClr>
              <a:buSzPts val="1800"/>
              <a:buFont typeface="Calibri"/>
              <a:buChar char="❖"/>
            </a:pPr>
            <a:r>
              <a:rPr lang="en" sz="1800">
                <a:solidFill>
                  <a:srgbClr val="24292E"/>
                </a:solidFill>
                <a:latin typeface="Calibri"/>
                <a:ea typeface="Calibri"/>
                <a:cs typeface="Calibri"/>
                <a:sym typeface="Calibri"/>
              </a:rPr>
              <a:t>The master coordinates the workers by maintaining a list of currently alive workers - having unique identifiers, their addressing information and which portion of the graph has been assigned to them.</a:t>
            </a:r>
            <a:endParaRPr sz="1800">
              <a:solidFill>
                <a:srgbClr val="24292E"/>
              </a:solidFill>
              <a:latin typeface="Calibri"/>
              <a:ea typeface="Calibri"/>
              <a:cs typeface="Calibri"/>
              <a:sym typeface="Calibri"/>
            </a:endParaRPr>
          </a:p>
          <a:p>
            <a:pPr indent="-342900" lvl="0" marL="457200" rtl="0" algn="just">
              <a:lnSpc>
                <a:spcPct val="115000"/>
              </a:lnSpc>
              <a:spcBef>
                <a:spcPts val="0"/>
              </a:spcBef>
              <a:spcAft>
                <a:spcPts val="0"/>
              </a:spcAft>
              <a:buClr>
                <a:srgbClr val="24292E"/>
              </a:buClr>
              <a:buSzPts val="1800"/>
              <a:buFont typeface="Calibri"/>
              <a:buChar char="❖"/>
            </a:pPr>
            <a:r>
              <a:rPr lang="en" sz="1800">
                <a:solidFill>
                  <a:srgbClr val="24292E"/>
                </a:solidFill>
                <a:latin typeface="Calibri"/>
                <a:ea typeface="Calibri"/>
                <a:cs typeface="Calibri"/>
                <a:sym typeface="Calibri"/>
              </a:rPr>
              <a:t>The master sends the same request to every worker and waits for a response. </a:t>
            </a:r>
            <a:endParaRPr sz="1800">
              <a:solidFill>
                <a:srgbClr val="24292E"/>
              </a:solidFill>
              <a:latin typeface="Calibri"/>
              <a:ea typeface="Calibri"/>
              <a:cs typeface="Calibri"/>
              <a:sym typeface="Calibri"/>
            </a:endParaRPr>
          </a:p>
          <a:p>
            <a:pPr indent="-342900" lvl="0" marL="457200" rtl="0" algn="just">
              <a:lnSpc>
                <a:spcPct val="115000"/>
              </a:lnSpc>
              <a:spcBef>
                <a:spcPts val="0"/>
              </a:spcBef>
              <a:spcAft>
                <a:spcPts val="0"/>
              </a:spcAft>
              <a:buClr>
                <a:srgbClr val="24292E"/>
              </a:buClr>
              <a:buSzPts val="1800"/>
              <a:buFont typeface="Calibri"/>
              <a:buChar char="❖"/>
            </a:pPr>
            <a:r>
              <a:rPr lang="en" sz="1800">
                <a:solidFill>
                  <a:srgbClr val="24292E"/>
                </a:solidFill>
                <a:latin typeface="Calibri"/>
                <a:ea typeface="Calibri"/>
                <a:cs typeface="Calibri"/>
                <a:sym typeface="Calibri"/>
              </a:rPr>
              <a:t>If any worker fails, the master enters recovery mode. Otherwise, it proceeds to the next superstep.</a:t>
            </a:r>
            <a:endParaRPr sz="1800">
              <a:solidFill>
                <a:srgbClr val="24292E"/>
              </a:solidFill>
              <a:latin typeface="Calibri"/>
              <a:ea typeface="Calibri"/>
              <a:cs typeface="Calibri"/>
              <a:sym typeface="Calibri"/>
            </a:endParaRPr>
          </a:p>
          <a:p>
            <a:pPr indent="-342900" lvl="0" marL="457200" rtl="0" algn="just">
              <a:lnSpc>
                <a:spcPct val="115000"/>
              </a:lnSpc>
              <a:spcBef>
                <a:spcPts val="0"/>
              </a:spcBef>
              <a:spcAft>
                <a:spcPts val="0"/>
              </a:spcAft>
              <a:buClr>
                <a:srgbClr val="24292E"/>
              </a:buClr>
              <a:buSzPts val="1800"/>
              <a:buFont typeface="Calibri"/>
              <a:buChar char="❖"/>
            </a:pPr>
            <a:r>
              <a:rPr lang="en" sz="1800">
                <a:solidFill>
                  <a:srgbClr val="24292E"/>
                </a:solidFill>
                <a:latin typeface="Calibri"/>
                <a:ea typeface="Calibri"/>
                <a:cs typeface="Calibri"/>
                <a:sym typeface="Calibri"/>
              </a:rPr>
              <a:t> It also maintains statistics about progress of computation and the state of the graph.</a:t>
            </a:r>
            <a:endParaRPr sz="1800">
              <a:solidFill>
                <a:srgbClr val="24292E"/>
              </a:solidFill>
              <a:latin typeface="Calibri"/>
              <a:ea typeface="Calibri"/>
              <a:cs typeface="Calibri"/>
              <a:sym typeface="Calibri"/>
            </a:endParaRPr>
          </a:p>
          <a:p>
            <a:pPr indent="-342900" lvl="0" marL="457200" rtl="0" algn="just">
              <a:lnSpc>
                <a:spcPct val="115000"/>
              </a:lnSpc>
              <a:spcBef>
                <a:spcPts val="0"/>
              </a:spcBef>
              <a:spcAft>
                <a:spcPts val="0"/>
              </a:spcAft>
              <a:buClr>
                <a:srgbClr val="24292E"/>
              </a:buClr>
              <a:buSzPts val="1800"/>
              <a:buFont typeface="Calibri"/>
              <a:buChar char="❖"/>
            </a:pPr>
            <a:r>
              <a:rPr lang="en" sz="1800">
                <a:solidFill>
                  <a:srgbClr val="24292E"/>
                </a:solidFill>
                <a:latin typeface="Calibri"/>
                <a:ea typeface="Calibri"/>
                <a:cs typeface="Calibri"/>
                <a:sym typeface="Calibri"/>
              </a:rPr>
              <a:t>To enable user monitoring, the master runs an HTTP server that displays this information.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 sz="3000">
                <a:latin typeface="Calibri"/>
                <a:ea typeface="Calibri"/>
                <a:cs typeface="Calibri"/>
                <a:sym typeface="Calibri"/>
              </a:rPr>
              <a:t>Worker Implementation Continued..</a:t>
            </a:r>
            <a:endParaRPr b="1" sz="3000">
              <a:latin typeface="Calibri"/>
              <a:ea typeface="Calibri"/>
              <a:cs typeface="Calibri"/>
              <a:sym typeface="Calibri"/>
            </a:endParaRPr>
          </a:p>
        </p:txBody>
      </p:sp>
      <p:sp>
        <p:nvSpPr>
          <p:cNvPr id="257" name="Shape 257"/>
          <p:cNvSpPr txBox="1"/>
          <p:nvPr>
            <p:ph idx="1" type="body"/>
          </p:nvPr>
        </p:nvSpPr>
        <p:spPr>
          <a:xfrm>
            <a:off x="311700" y="1093775"/>
            <a:ext cx="8520600" cy="34752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24292E"/>
              </a:buClr>
              <a:buSzPts val="1800"/>
              <a:buFont typeface="Calibri"/>
              <a:buChar char="❖"/>
            </a:pPr>
            <a:r>
              <a:rPr lang="en" sz="1800">
                <a:solidFill>
                  <a:srgbClr val="24292E"/>
                </a:solidFill>
                <a:latin typeface="Calibri"/>
                <a:ea typeface="Calibri"/>
                <a:cs typeface="Calibri"/>
                <a:sym typeface="Calibri"/>
              </a:rPr>
              <a:t>While sending a message to another vertex, the worker checks if the destination vertex is on the same machine.</a:t>
            </a:r>
            <a:endParaRPr sz="1800">
              <a:solidFill>
                <a:srgbClr val="24292E"/>
              </a:solidFill>
              <a:latin typeface="Calibri"/>
              <a:ea typeface="Calibri"/>
              <a:cs typeface="Calibri"/>
              <a:sym typeface="Calibri"/>
            </a:endParaRPr>
          </a:p>
          <a:p>
            <a:pPr indent="-342900" lvl="1" marL="914400" rtl="0" algn="just">
              <a:lnSpc>
                <a:spcPct val="115000"/>
              </a:lnSpc>
              <a:spcBef>
                <a:spcPts val="0"/>
              </a:spcBef>
              <a:spcAft>
                <a:spcPts val="0"/>
              </a:spcAft>
              <a:buClr>
                <a:srgbClr val="24292E"/>
              </a:buClr>
              <a:buSzPts val="1800"/>
              <a:buFont typeface="Calibri"/>
              <a:buChar char="➢"/>
            </a:pPr>
            <a:r>
              <a:rPr lang="en" sz="1800">
                <a:solidFill>
                  <a:srgbClr val="24292E"/>
                </a:solidFill>
                <a:latin typeface="Calibri"/>
                <a:ea typeface="Calibri"/>
                <a:cs typeface="Calibri"/>
                <a:sym typeface="Calibri"/>
              </a:rPr>
              <a:t> If yes, it places the message directly on the receiver's queue instead of sending it via the network. </a:t>
            </a:r>
            <a:endParaRPr sz="1800">
              <a:solidFill>
                <a:srgbClr val="24292E"/>
              </a:solidFill>
              <a:latin typeface="Calibri"/>
              <a:ea typeface="Calibri"/>
              <a:cs typeface="Calibri"/>
              <a:sym typeface="Calibri"/>
            </a:endParaRPr>
          </a:p>
          <a:p>
            <a:pPr indent="-342900" lvl="1" marL="914400" rtl="0" algn="just">
              <a:lnSpc>
                <a:spcPct val="115000"/>
              </a:lnSpc>
              <a:spcBef>
                <a:spcPts val="0"/>
              </a:spcBef>
              <a:spcAft>
                <a:spcPts val="0"/>
              </a:spcAft>
              <a:buClr>
                <a:srgbClr val="24292E"/>
              </a:buClr>
              <a:buSzPts val="1800"/>
              <a:buFont typeface="Calibri"/>
              <a:buChar char="➢"/>
            </a:pPr>
            <a:r>
              <a:rPr lang="en" sz="1800">
                <a:solidFill>
                  <a:srgbClr val="24292E"/>
                </a:solidFill>
                <a:latin typeface="Calibri"/>
                <a:ea typeface="Calibri"/>
                <a:cs typeface="Calibri"/>
                <a:sym typeface="Calibri"/>
              </a:rPr>
              <a:t>In case the vertex lies on the remote machine, the messages are buffered and sent to destination worker as a single network message.</a:t>
            </a:r>
            <a:endParaRPr sz="1800">
              <a:solidFill>
                <a:srgbClr val="24292E"/>
              </a:solidFill>
              <a:latin typeface="Calibri"/>
              <a:ea typeface="Calibri"/>
              <a:cs typeface="Calibri"/>
              <a:sym typeface="Calibri"/>
            </a:endParaRPr>
          </a:p>
          <a:p>
            <a:pPr indent="-342900" lvl="0" marL="457200" rtl="0" algn="just">
              <a:lnSpc>
                <a:spcPct val="115000"/>
              </a:lnSpc>
              <a:spcBef>
                <a:spcPts val="0"/>
              </a:spcBef>
              <a:spcAft>
                <a:spcPts val="0"/>
              </a:spcAft>
              <a:buClr>
                <a:srgbClr val="24292E"/>
              </a:buClr>
              <a:buSzPts val="1800"/>
              <a:buFont typeface="Calibri"/>
              <a:buChar char="❖"/>
            </a:pPr>
            <a:r>
              <a:rPr lang="en" sz="1800">
                <a:solidFill>
                  <a:srgbClr val="24292E"/>
                </a:solidFill>
                <a:latin typeface="Calibri"/>
                <a:ea typeface="Calibri"/>
                <a:cs typeface="Calibri"/>
                <a:sym typeface="Calibri"/>
              </a:rPr>
              <a:t>If a combiner is specified, it is applied to both the message being added to the outgoing message queue and to the message received at the incoming message queue.</a:t>
            </a:r>
            <a:endParaRPr sz="1800">
              <a:solidFill>
                <a:srgbClr val="24292E"/>
              </a:solidFill>
              <a:latin typeface="Calibri"/>
              <a:ea typeface="Calibri"/>
              <a:cs typeface="Calibri"/>
              <a:sym typeface="Calibri"/>
            </a:endParaRPr>
          </a:p>
          <a:p>
            <a:pPr indent="0" lvl="0" marL="0" rtl="0">
              <a:lnSpc>
                <a:spcPct val="115000"/>
              </a:lnSpc>
              <a:spcBef>
                <a:spcPts val="1200"/>
              </a:spcBef>
              <a:spcAft>
                <a:spcPts val="0"/>
              </a:spcAft>
              <a:buNone/>
            </a:pPr>
            <a:r>
              <a:t/>
            </a:r>
            <a:endParaRPr b="1" sz="1800">
              <a:latin typeface="Calibri"/>
              <a:ea typeface="Calibri"/>
              <a:cs typeface="Calibri"/>
              <a:sym typeface="Calibri"/>
            </a:endParaRPr>
          </a:p>
          <a:p>
            <a:pPr indent="0" lvl="0" marL="0" rtl="0" algn="l">
              <a:spcBef>
                <a:spcPts val="1200"/>
              </a:spcBef>
              <a:spcAft>
                <a:spcPts val="0"/>
              </a:spcAft>
              <a:buNone/>
            </a:pPr>
            <a:r>
              <a:t/>
            </a:r>
            <a:endParaRPr b="1" sz="18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1" lang="en" sz="3000">
                <a:latin typeface="Calibri"/>
                <a:ea typeface="Calibri"/>
                <a:cs typeface="Calibri"/>
                <a:sym typeface="Calibri"/>
              </a:rPr>
              <a:t>Aggregators</a:t>
            </a:r>
            <a:endParaRPr b="1" sz="3000">
              <a:latin typeface="Calibri"/>
              <a:ea typeface="Calibri"/>
              <a:cs typeface="Calibri"/>
              <a:sym typeface="Calibri"/>
            </a:endParaRPr>
          </a:p>
        </p:txBody>
      </p:sp>
      <p:sp>
        <p:nvSpPr>
          <p:cNvPr id="263" name="Shape 2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lgn="just">
              <a:spcBef>
                <a:spcPts val="640"/>
              </a:spcBef>
              <a:spcAft>
                <a:spcPts val="0"/>
              </a:spcAft>
              <a:buClr>
                <a:srgbClr val="24292E"/>
              </a:buClr>
              <a:buSzPts val="1800"/>
              <a:buFont typeface="Calibri"/>
              <a:buChar char="❖"/>
            </a:pPr>
            <a:r>
              <a:rPr lang="en" sz="1800">
                <a:solidFill>
                  <a:srgbClr val="24292E"/>
                </a:solidFill>
                <a:highlight>
                  <a:srgbClr val="FFFFFF"/>
                </a:highlight>
                <a:latin typeface="Calibri"/>
                <a:ea typeface="Calibri"/>
                <a:cs typeface="Calibri"/>
                <a:sym typeface="Calibri"/>
              </a:rPr>
              <a:t>Workers combine all the values supplied to an aggregator, by all the vertices in a superstep, into a single local value. At the end of the superstep, the workers perform the tree-based reduction on the local value and deliver the global values to the master. </a:t>
            </a:r>
            <a:endParaRPr sz="1800">
              <a:solidFill>
                <a:srgbClr val="24292E"/>
              </a:solidFill>
              <a:highlight>
                <a:srgbClr val="FFFFFF"/>
              </a:highlight>
              <a:latin typeface="Calibri"/>
              <a:ea typeface="Calibri"/>
              <a:cs typeface="Calibri"/>
              <a:sym typeface="Calibri"/>
            </a:endParaRPr>
          </a:p>
          <a:p>
            <a:pPr indent="-342900" lvl="0" marL="457200" algn="just">
              <a:spcBef>
                <a:spcPts val="0"/>
              </a:spcBef>
              <a:spcAft>
                <a:spcPts val="0"/>
              </a:spcAft>
              <a:buClr>
                <a:srgbClr val="24292E"/>
              </a:buClr>
              <a:buSzPts val="1800"/>
              <a:buFont typeface="Calibri"/>
              <a:buChar char="❖"/>
            </a:pPr>
            <a:r>
              <a:rPr lang="en" sz="1800">
                <a:solidFill>
                  <a:srgbClr val="24292E"/>
                </a:solidFill>
                <a:highlight>
                  <a:srgbClr val="FFFFFF"/>
                </a:highlight>
                <a:latin typeface="Calibri"/>
                <a:ea typeface="Calibri"/>
                <a:cs typeface="Calibri"/>
                <a:sym typeface="Calibri"/>
              </a:rPr>
              <a:t>The tree-based reduction is better than pipelining with a chain of workers as it allows for more parallelization.</a:t>
            </a:r>
            <a:endParaRPr sz="18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1" lang="en" sz="3000">
                <a:latin typeface="Calibri"/>
                <a:ea typeface="Calibri"/>
                <a:cs typeface="Calibri"/>
                <a:sym typeface="Calibri"/>
              </a:rPr>
              <a:t>Application: Page Rank</a:t>
            </a:r>
            <a:endParaRPr b="1" sz="3000">
              <a:latin typeface="Calibri"/>
              <a:ea typeface="Calibri"/>
              <a:cs typeface="Calibri"/>
              <a:sym typeface="Calibri"/>
            </a:endParaRPr>
          </a:p>
        </p:txBody>
      </p:sp>
      <p:pic>
        <p:nvPicPr>
          <p:cNvPr id="269" name="Shape 269"/>
          <p:cNvPicPr preferRelativeResize="0"/>
          <p:nvPr/>
        </p:nvPicPr>
        <p:blipFill>
          <a:blip r:embed="rId3">
            <a:alphaModFix/>
          </a:blip>
          <a:stretch>
            <a:fillRect/>
          </a:stretch>
        </p:blipFill>
        <p:spPr>
          <a:xfrm>
            <a:off x="116125" y="1149050"/>
            <a:ext cx="4485000" cy="3152775"/>
          </a:xfrm>
          <a:prstGeom prst="rect">
            <a:avLst/>
          </a:prstGeom>
          <a:noFill/>
          <a:ln>
            <a:noFill/>
          </a:ln>
        </p:spPr>
      </p:pic>
      <p:pic>
        <p:nvPicPr>
          <p:cNvPr id="270" name="Shape 270"/>
          <p:cNvPicPr preferRelativeResize="0"/>
          <p:nvPr/>
        </p:nvPicPr>
        <p:blipFill>
          <a:blip r:embed="rId4">
            <a:alphaModFix/>
          </a:blip>
          <a:stretch>
            <a:fillRect/>
          </a:stretch>
        </p:blipFill>
        <p:spPr>
          <a:xfrm>
            <a:off x="4656300" y="1238250"/>
            <a:ext cx="4328400" cy="2819400"/>
          </a:xfrm>
          <a:prstGeom prst="rect">
            <a:avLst/>
          </a:prstGeom>
          <a:noFill/>
          <a:ln>
            <a:noFill/>
          </a:ln>
        </p:spPr>
      </p:pic>
      <p:cxnSp>
        <p:nvCxnSpPr>
          <p:cNvPr id="271" name="Shape 271"/>
          <p:cNvCxnSpPr/>
          <p:nvPr/>
        </p:nvCxnSpPr>
        <p:spPr>
          <a:xfrm>
            <a:off x="4646325" y="1166100"/>
            <a:ext cx="18000" cy="2784300"/>
          </a:xfrm>
          <a:prstGeom prst="straightConnector1">
            <a:avLst/>
          </a:prstGeom>
          <a:noFill/>
          <a:ln cap="flat" cmpd="sng" w="9525">
            <a:solidFill>
              <a:schemeClr val="dk2"/>
            </a:solidFill>
            <a:prstDash val="solid"/>
            <a:round/>
            <a:headEnd len="med" w="med" type="none"/>
            <a:tailEnd len="med" w="med" type="none"/>
          </a:ln>
        </p:spPr>
      </p:cxnSp>
      <p:sp>
        <p:nvSpPr>
          <p:cNvPr id="272" name="Shape 272"/>
          <p:cNvSpPr txBox="1"/>
          <p:nvPr/>
        </p:nvSpPr>
        <p:spPr>
          <a:xfrm>
            <a:off x="479100" y="1211300"/>
            <a:ext cx="5206800" cy="607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100">
                <a:solidFill>
                  <a:schemeClr val="dk1"/>
                </a:solidFill>
              </a:rPr>
              <a:t>1/(no. Of vertices) = 0.2 -&gt; initial rank</a:t>
            </a:r>
            <a:endParaRPr/>
          </a:p>
        </p:txBody>
      </p:sp>
      <p:sp>
        <p:nvSpPr>
          <p:cNvPr id="273" name="Shape 273"/>
          <p:cNvSpPr txBox="1"/>
          <p:nvPr/>
        </p:nvSpPr>
        <p:spPr>
          <a:xfrm>
            <a:off x="3514500" y="3950400"/>
            <a:ext cx="7926900" cy="1121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Reference: </a:t>
            </a:r>
            <a:r>
              <a:rPr lang="en"/>
              <a:t>https://www.youtube.com/watch?v=X8z_MOU5N00</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 sz="3000">
                <a:latin typeface="Calibri"/>
                <a:ea typeface="Calibri"/>
                <a:cs typeface="Calibri"/>
                <a:sym typeface="Calibri"/>
              </a:rPr>
              <a:t>Page Rank Continued ..</a:t>
            </a:r>
            <a:endParaRPr/>
          </a:p>
        </p:txBody>
      </p:sp>
      <p:cxnSp>
        <p:nvCxnSpPr>
          <p:cNvPr id="279" name="Shape 279"/>
          <p:cNvCxnSpPr/>
          <p:nvPr/>
        </p:nvCxnSpPr>
        <p:spPr>
          <a:xfrm>
            <a:off x="4570125" y="1166100"/>
            <a:ext cx="36000" cy="2784300"/>
          </a:xfrm>
          <a:prstGeom prst="straightConnector1">
            <a:avLst/>
          </a:prstGeom>
          <a:noFill/>
          <a:ln cap="flat" cmpd="sng" w="9525">
            <a:solidFill>
              <a:schemeClr val="dk2"/>
            </a:solidFill>
            <a:prstDash val="solid"/>
            <a:round/>
            <a:headEnd len="med" w="med" type="none"/>
            <a:tailEnd len="med" w="med" type="none"/>
          </a:ln>
        </p:spPr>
      </p:cxnSp>
      <p:pic>
        <p:nvPicPr>
          <p:cNvPr id="280" name="Shape 280"/>
          <p:cNvPicPr preferRelativeResize="0"/>
          <p:nvPr/>
        </p:nvPicPr>
        <p:blipFill>
          <a:blip r:embed="rId3">
            <a:alphaModFix/>
          </a:blip>
          <a:stretch>
            <a:fillRect/>
          </a:stretch>
        </p:blipFill>
        <p:spPr>
          <a:xfrm>
            <a:off x="263099" y="1263725"/>
            <a:ext cx="4177325" cy="2819400"/>
          </a:xfrm>
          <a:prstGeom prst="rect">
            <a:avLst/>
          </a:prstGeom>
          <a:noFill/>
          <a:ln>
            <a:noFill/>
          </a:ln>
        </p:spPr>
      </p:pic>
      <p:pic>
        <p:nvPicPr>
          <p:cNvPr id="281" name="Shape 281"/>
          <p:cNvPicPr preferRelativeResize="0"/>
          <p:nvPr/>
        </p:nvPicPr>
        <p:blipFill>
          <a:blip r:embed="rId4">
            <a:alphaModFix/>
          </a:blip>
          <a:stretch>
            <a:fillRect/>
          </a:stretch>
        </p:blipFill>
        <p:spPr>
          <a:xfrm>
            <a:off x="4862375" y="1339925"/>
            <a:ext cx="3999150" cy="2784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1" lang="en" sz="3000">
                <a:latin typeface="Calibri"/>
                <a:ea typeface="Calibri"/>
                <a:cs typeface="Calibri"/>
                <a:sym typeface="Calibri"/>
              </a:rPr>
              <a:t>Introduction</a:t>
            </a:r>
            <a:endParaRPr b="1" sz="3000">
              <a:latin typeface="Calibri"/>
              <a:ea typeface="Calibri"/>
              <a:cs typeface="Calibri"/>
              <a:sym typeface="Calibri"/>
            </a:endParaRPr>
          </a:p>
        </p:txBody>
      </p:sp>
      <p:sp>
        <p:nvSpPr>
          <p:cNvPr id="112" name="Shape 1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640"/>
              </a:spcBef>
              <a:spcAft>
                <a:spcPts val="0"/>
              </a:spcAft>
              <a:buSzPts val="1800"/>
              <a:buFont typeface="Calibri"/>
              <a:buChar char="❖"/>
            </a:pPr>
            <a:r>
              <a:rPr lang="en" sz="1800">
                <a:latin typeface="Calibri"/>
                <a:ea typeface="Calibri"/>
                <a:cs typeface="Calibri"/>
                <a:sym typeface="Calibri"/>
              </a:rPr>
              <a:t>Internet made web graph a popular object for analysis and research</a:t>
            </a:r>
            <a:endParaRPr sz="1800">
              <a:latin typeface="Calibri"/>
              <a:ea typeface="Calibri"/>
              <a:cs typeface="Calibri"/>
              <a:sym typeface="Calibri"/>
            </a:endParaRPr>
          </a:p>
          <a:p>
            <a:pPr indent="0" lvl="0" marL="0">
              <a:spcBef>
                <a:spcPts val="0"/>
              </a:spcBef>
              <a:spcAft>
                <a:spcPts val="0"/>
              </a:spcAft>
              <a:buNone/>
            </a:pPr>
            <a:r>
              <a:rPr lang="en" sz="1800">
                <a:latin typeface="Calibri"/>
                <a:ea typeface="Calibri"/>
                <a:cs typeface="Calibri"/>
                <a:sym typeface="Calibri"/>
              </a:rPr>
              <a:t>	What is a web graph ?</a:t>
            </a:r>
            <a:endParaRPr sz="1800">
              <a:latin typeface="Calibri"/>
              <a:ea typeface="Calibri"/>
              <a:cs typeface="Calibri"/>
              <a:sym typeface="Calibri"/>
            </a:endParaRPr>
          </a:p>
          <a:p>
            <a:pPr indent="457200" lvl="0" marL="0" rtl="0">
              <a:spcBef>
                <a:spcPts val="0"/>
              </a:spcBef>
              <a:spcAft>
                <a:spcPts val="0"/>
              </a:spcAft>
              <a:buNone/>
            </a:pPr>
            <a:r>
              <a:rPr lang="en" sz="1800">
                <a:solidFill>
                  <a:srgbClr val="222222"/>
                </a:solidFill>
                <a:highlight>
                  <a:srgbClr val="FFFFFF"/>
                </a:highlight>
                <a:latin typeface="Calibri"/>
                <a:ea typeface="Calibri"/>
                <a:cs typeface="Calibri"/>
                <a:sym typeface="Calibri"/>
              </a:rPr>
              <a:t>The webgraph is a directed graph, whose vertices correspond to the pages of the </a:t>
            </a:r>
            <a:endParaRPr sz="1800">
              <a:solidFill>
                <a:srgbClr val="222222"/>
              </a:solidFill>
              <a:highlight>
                <a:srgbClr val="FFFFFF"/>
              </a:highlight>
              <a:latin typeface="Calibri"/>
              <a:ea typeface="Calibri"/>
              <a:cs typeface="Calibri"/>
              <a:sym typeface="Calibri"/>
            </a:endParaRPr>
          </a:p>
          <a:p>
            <a:pPr indent="457200" lvl="0" marL="0" rtl="0">
              <a:spcBef>
                <a:spcPts val="0"/>
              </a:spcBef>
              <a:spcAft>
                <a:spcPts val="0"/>
              </a:spcAft>
              <a:buNone/>
            </a:pPr>
            <a:r>
              <a:rPr lang="en" sz="1800">
                <a:solidFill>
                  <a:srgbClr val="222222"/>
                </a:solidFill>
                <a:highlight>
                  <a:srgbClr val="FFFFFF"/>
                </a:highlight>
                <a:latin typeface="Calibri"/>
                <a:ea typeface="Calibri"/>
                <a:cs typeface="Calibri"/>
                <a:sym typeface="Calibri"/>
              </a:rPr>
              <a:t>WWW</a:t>
            </a:r>
            <a:endParaRPr sz="1800">
              <a:solidFill>
                <a:srgbClr val="222222"/>
              </a:solidFill>
              <a:highlight>
                <a:srgbClr val="FFFFFF"/>
              </a:highlight>
              <a:latin typeface="Calibri"/>
              <a:ea typeface="Calibri"/>
              <a:cs typeface="Calibri"/>
              <a:sym typeface="Calibri"/>
            </a:endParaRPr>
          </a:p>
          <a:p>
            <a:pPr indent="457200" lvl="0" marL="0" rtl="0">
              <a:spcBef>
                <a:spcPts val="0"/>
              </a:spcBef>
              <a:spcAft>
                <a:spcPts val="0"/>
              </a:spcAft>
              <a:buNone/>
            </a:pPr>
            <a:r>
              <a:t/>
            </a:r>
            <a:endParaRPr sz="1800">
              <a:solidFill>
                <a:srgbClr val="222222"/>
              </a:solidFill>
              <a:highlight>
                <a:srgbClr val="FFFFFF"/>
              </a:highlight>
              <a:latin typeface="Calibri"/>
              <a:ea typeface="Calibri"/>
              <a:cs typeface="Calibri"/>
              <a:sym typeface="Calibri"/>
            </a:endParaRPr>
          </a:p>
          <a:p>
            <a:pPr indent="-342900" lvl="0" marL="457200" rtl="0">
              <a:spcBef>
                <a:spcPts val="0"/>
              </a:spcBef>
              <a:spcAft>
                <a:spcPts val="0"/>
              </a:spcAft>
              <a:buClr>
                <a:srgbClr val="222222"/>
              </a:buClr>
              <a:buSzPts val="1800"/>
              <a:buFont typeface="Calibri"/>
              <a:buChar char="❖"/>
            </a:pPr>
            <a:r>
              <a:rPr lang="en" sz="1800">
                <a:solidFill>
                  <a:srgbClr val="222222"/>
                </a:solidFill>
                <a:highlight>
                  <a:srgbClr val="FFFFFF"/>
                </a:highlight>
                <a:latin typeface="Calibri"/>
                <a:ea typeface="Calibri"/>
                <a:cs typeface="Calibri"/>
                <a:sym typeface="Calibri"/>
              </a:rPr>
              <a:t>Directed graph : Edges point towards the vertices</a:t>
            </a:r>
            <a:endParaRPr sz="1800">
              <a:solidFill>
                <a:srgbClr val="222222"/>
              </a:solidFill>
              <a:highlight>
                <a:srgbClr val="FFFFFF"/>
              </a:highlight>
              <a:latin typeface="Calibri"/>
              <a:ea typeface="Calibri"/>
              <a:cs typeface="Calibri"/>
              <a:sym typeface="Calibri"/>
            </a:endParaRPr>
          </a:p>
          <a:p>
            <a:pPr indent="0" lvl="0" marL="0" rtl="0">
              <a:spcBef>
                <a:spcPts val="0"/>
              </a:spcBef>
              <a:spcAft>
                <a:spcPts val="0"/>
              </a:spcAft>
              <a:buNone/>
            </a:pPr>
            <a:r>
              <a:t/>
            </a:r>
            <a:endParaRPr sz="1800">
              <a:solidFill>
                <a:srgbClr val="222222"/>
              </a:solidFill>
              <a:highlight>
                <a:srgbClr val="FFFFFF"/>
              </a:highlight>
              <a:latin typeface="Calibri"/>
              <a:ea typeface="Calibri"/>
              <a:cs typeface="Calibri"/>
              <a:sym typeface="Calibri"/>
            </a:endParaRPr>
          </a:p>
          <a:p>
            <a:pPr indent="457200" lvl="0" marL="0" rtl="0">
              <a:spcBef>
                <a:spcPts val="0"/>
              </a:spcBef>
              <a:spcAft>
                <a:spcPts val="0"/>
              </a:spcAft>
              <a:buNone/>
            </a:pPr>
            <a:r>
              <a:rPr lang="en" sz="1200">
                <a:solidFill>
                  <a:srgbClr val="222222"/>
                </a:solidFill>
                <a:highlight>
                  <a:srgbClr val="FFFFFF"/>
                </a:highlight>
                <a:latin typeface="Calibri"/>
                <a:ea typeface="Calibri"/>
                <a:cs typeface="Calibri"/>
                <a:sym typeface="Calibri"/>
              </a:rPr>
              <a:t>(Image Ref : https://en.wikipedia.org/wiki/Directed_graph)</a:t>
            </a:r>
            <a:endParaRPr sz="1200">
              <a:solidFill>
                <a:srgbClr val="222222"/>
              </a:solidFill>
              <a:highlight>
                <a:srgbClr val="FFFFFF"/>
              </a:highlight>
              <a:latin typeface="Calibri"/>
              <a:ea typeface="Calibri"/>
              <a:cs typeface="Calibri"/>
              <a:sym typeface="Calibri"/>
            </a:endParaRPr>
          </a:p>
          <a:p>
            <a:pPr indent="0" lvl="0" marL="0" rtl="0">
              <a:spcBef>
                <a:spcPts val="0"/>
              </a:spcBef>
              <a:spcAft>
                <a:spcPts val="0"/>
              </a:spcAft>
              <a:buNone/>
            </a:pPr>
            <a:r>
              <a:rPr lang="en" sz="1800">
                <a:solidFill>
                  <a:srgbClr val="222222"/>
                </a:solidFill>
                <a:highlight>
                  <a:srgbClr val="FFFFFF"/>
                </a:highlight>
                <a:latin typeface="Calibri"/>
                <a:ea typeface="Calibri"/>
                <a:cs typeface="Calibri"/>
                <a:sym typeface="Calibri"/>
              </a:rPr>
              <a:t>	</a:t>
            </a:r>
            <a:endParaRPr sz="1800">
              <a:solidFill>
                <a:srgbClr val="222222"/>
              </a:solidFill>
              <a:highlight>
                <a:srgbClr val="FFFFFF"/>
              </a:highlight>
              <a:latin typeface="Calibri"/>
              <a:ea typeface="Calibri"/>
              <a:cs typeface="Calibri"/>
              <a:sym typeface="Calibri"/>
            </a:endParaRPr>
          </a:p>
          <a:p>
            <a:pPr indent="-342900" lvl="0" marL="457200" rtl="0">
              <a:spcBef>
                <a:spcPts val="640"/>
              </a:spcBef>
              <a:spcAft>
                <a:spcPts val="0"/>
              </a:spcAft>
              <a:buSzPts val="1800"/>
              <a:buFont typeface="Calibri"/>
              <a:buChar char="❖"/>
            </a:pPr>
            <a:r>
              <a:rPr lang="en" sz="1800">
                <a:latin typeface="Calibri"/>
                <a:ea typeface="Calibri"/>
                <a:cs typeface="Calibri"/>
                <a:sym typeface="Calibri"/>
              </a:rPr>
              <a:t>Past Research : transport routes, paths of disease outbreak, published citation relationships - were based on graph analysis</a:t>
            </a:r>
            <a:endParaRPr sz="1800">
              <a:latin typeface="Calibri"/>
              <a:ea typeface="Calibri"/>
              <a:cs typeface="Calibri"/>
              <a:sym typeface="Calibri"/>
            </a:endParaRPr>
          </a:p>
          <a:p>
            <a:pPr indent="0" lvl="0" marL="457200" rtl="0">
              <a:spcBef>
                <a:spcPts val="640"/>
              </a:spcBef>
              <a:spcAft>
                <a:spcPts val="0"/>
              </a:spcAft>
              <a:buNone/>
            </a:pPr>
            <a:r>
              <a:t/>
            </a:r>
            <a:endParaRPr sz="1800">
              <a:solidFill>
                <a:srgbClr val="222222"/>
              </a:solidFill>
              <a:highlight>
                <a:srgbClr val="FFFFFF"/>
              </a:highlight>
              <a:latin typeface="Calibri"/>
              <a:ea typeface="Calibri"/>
              <a:cs typeface="Calibri"/>
              <a:sym typeface="Calibri"/>
            </a:endParaRPr>
          </a:p>
          <a:p>
            <a:pPr indent="0" lvl="0" marL="457200">
              <a:spcBef>
                <a:spcPts val="640"/>
              </a:spcBef>
              <a:spcAft>
                <a:spcPts val="0"/>
              </a:spcAft>
              <a:buNone/>
            </a:pPr>
            <a:r>
              <a:t/>
            </a:r>
            <a:endParaRPr sz="1800">
              <a:latin typeface="Calibri"/>
              <a:ea typeface="Calibri"/>
              <a:cs typeface="Calibri"/>
              <a:sym typeface="Calibri"/>
            </a:endParaRPr>
          </a:p>
        </p:txBody>
      </p:sp>
      <p:pic>
        <p:nvPicPr>
          <p:cNvPr id="113" name="Shape 113"/>
          <p:cNvPicPr preferRelativeResize="0"/>
          <p:nvPr/>
        </p:nvPicPr>
        <p:blipFill>
          <a:blip r:embed="rId3">
            <a:alphaModFix/>
          </a:blip>
          <a:stretch>
            <a:fillRect/>
          </a:stretch>
        </p:blipFill>
        <p:spPr>
          <a:xfrm>
            <a:off x="6034475" y="2318350"/>
            <a:ext cx="1501325" cy="10846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 sz="3000">
                <a:latin typeface="Calibri"/>
                <a:ea typeface="Calibri"/>
                <a:cs typeface="Calibri"/>
                <a:sym typeface="Calibri"/>
              </a:rPr>
              <a:t>Page Rank Continued ..</a:t>
            </a:r>
            <a:endParaRPr/>
          </a:p>
        </p:txBody>
      </p:sp>
      <p:cxnSp>
        <p:nvCxnSpPr>
          <p:cNvPr id="287" name="Shape 287"/>
          <p:cNvCxnSpPr/>
          <p:nvPr/>
        </p:nvCxnSpPr>
        <p:spPr>
          <a:xfrm>
            <a:off x="4646325" y="1166100"/>
            <a:ext cx="18000" cy="2784300"/>
          </a:xfrm>
          <a:prstGeom prst="straightConnector1">
            <a:avLst/>
          </a:prstGeom>
          <a:noFill/>
          <a:ln cap="flat" cmpd="sng" w="9525">
            <a:solidFill>
              <a:schemeClr val="dk2"/>
            </a:solidFill>
            <a:prstDash val="solid"/>
            <a:round/>
            <a:headEnd len="med" w="med" type="none"/>
            <a:tailEnd len="med" w="med" type="none"/>
          </a:ln>
        </p:spPr>
      </p:cxnSp>
      <p:pic>
        <p:nvPicPr>
          <p:cNvPr id="288" name="Shape 288"/>
          <p:cNvPicPr preferRelativeResize="0"/>
          <p:nvPr/>
        </p:nvPicPr>
        <p:blipFill>
          <a:blip r:embed="rId3">
            <a:alphaModFix/>
          </a:blip>
          <a:stretch>
            <a:fillRect/>
          </a:stretch>
        </p:blipFill>
        <p:spPr>
          <a:xfrm>
            <a:off x="220525" y="1339925"/>
            <a:ext cx="4277975" cy="2616473"/>
          </a:xfrm>
          <a:prstGeom prst="rect">
            <a:avLst/>
          </a:prstGeom>
          <a:noFill/>
          <a:ln>
            <a:noFill/>
          </a:ln>
        </p:spPr>
      </p:pic>
      <p:pic>
        <p:nvPicPr>
          <p:cNvPr id="289" name="Shape 289"/>
          <p:cNvPicPr preferRelativeResize="0"/>
          <p:nvPr/>
        </p:nvPicPr>
        <p:blipFill>
          <a:blip r:embed="rId4">
            <a:alphaModFix/>
          </a:blip>
          <a:stretch>
            <a:fillRect/>
          </a:stretch>
        </p:blipFill>
        <p:spPr>
          <a:xfrm>
            <a:off x="4739600" y="1230975"/>
            <a:ext cx="4277975" cy="27843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 sz="3000">
                <a:latin typeface="Calibri"/>
                <a:ea typeface="Calibri"/>
                <a:cs typeface="Calibri"/>
                <a:sym typeface="Calibri"/>
              </a:rPr>
              <a:t>Page Rank Continued ..</a:t>
            </a:r>
            <a:endParaRPr/>
          </a:p>
        </p:txBody>
      </p:sp>
      <p:pic>
        <p:nvPicPr>
          <p:cNvPr id="295" name="Shape 295"/>
          <p:cNvPicPr preferRelativeResize="0"/>
          <p:nvPr/>
        </p:nvPicPr>
        <p:blipFill>
          <a:blip r:embed="rId3">
            <a:alphaModFix/>
          </a:blip>
          <a:stretch>
            <a:fillRect/>
          </a:stretch>
        </p:blipFill>
        <p:spPr>
          <a:xfrm>
            <a:off x="592175" y="1247450"/>
            <a:ext cx="4096050" cy="2588475"/>
          </a:xfrm>
          <a:prstGeom prst="rect">
            <a:avLst/>
          </a:prstGeom>
          <a:noFill/>
          <a:ln>
            <a:noFill/>
          </a:ln>
        </p:spPr>
      </p:pic>
      <p:pic>
        <p:nvPicPr>
          <p:cNvPr id="296" name="Shape 296"/>
          <p:cNvPicPr preferRelativeResize="0"/>
          <p:nvPr/>
        </p:nvPicPr>
        <p:blipFill>
          <a:blip r:embed="rId4">
            <a:alphaModFix/>
          </a:blip>
          <a:stretch>
            <a:fillRect/>
          </a:stretch>
        </p:blipFill>
        <p:spPr>
          <a:xfrm>
            <a:off x="4894600" y="1323125"/>
            <a:ext cx="4096050" cy="2717550"/>
          </a:xfrm>
          <a:prstGeom prst="rect">
            <a:avLst/>
          </a:prstGeom>
          <a:noFill/>
          <a:ln>
            <a:noFill/>
          </a:ln>
        </p:spPr>
      </p:pic>
      <p:cxnSp>
        <p:nvCxnSpPr>
          <p:cNvPr id="297" name="Shape 297"/>
          <p:cNvCxnSpPr/>
          <p:nvPr/>
        </p:nvCxnSpPr>
        <p:spPr>
          <a:xfrm>
            <a:off x="4646325" y="1166100"/>
            <a:ext cx="18000" cy="2784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 sz="3000">
                <a:latin typeface="Calibri"/>
                <a:ea typeface="Calibri"/>
                <a:cs typeface="Calibri"/>
                <a:sym typeface="Calibri"/>
              </a:rPr>
              <a:t>Page Rank Continued ..</a:t>
            </a:r>
            <a:endParaRPr/>
          </a:p>
        </p:txBody>
      </p:sp>
      <p:pic>
        <p:nvPicPr>
          <p:cNvPr id="303" name="Shape 303"/>
          <p:cNvPicPr preferRelativeResize="0"/>
          <p:nvPr/>
        </p:nvPicPr>
        <p:blipFill>
          <a:blip r:embed="rId3">
            <a:alphaModFix/>
          </a:blip>
          <a:stretch>
            <a:fillRect/>
          </a:stretch>
        </p:blipFill>
        <p:spPr>
          <a:xfrm>
            <a:off x="514725" y="1323125"/>
            <a:ext cx="4059201" cy="2770675"/>
          </a:xfrm>
          <a:prstGeom prst="rect">
            <a:avLst/>
          </a:prstGeom>
          <a:noFill/>
          <a:ln>
            <a:noFill/>
          </a:ln>
        </p:spPr>
      </p:pic>
      <p:pic>
        <p:nvPicPr>
          <p:cNvPr id="304" name="Shape 304"/>
          <p:cNvPicPr preferRelativeResize="0"/>
          <p:nvPr/>
        </p:nvPicPr>
        <p:blipFill>
          <a:blip r:embed="rId4">
            <a:alphaModFix/>
          </a:blip>
          <a:stretch>
            <a:fillRect/>
          </a:stretch>
        </p:blipFill>
        <p:spPr>
          <a:xfrm>
            <a:off x="4736725" y="1154075"/>
            <a:ext cx="4283449" cy="3117900"/>
          </a:xfrm>
          <a:prstGeom prst="rect">
            <a:avLst/>
          </a:prstGeom>
          <a:noFill/>
          <a:ln>
            <a:noFill/>
          </a:ln>
        </p:spPr>
      </p:pic>
      <p:cxnSp>
        <p:nvCxnSpPr>
          <p:cNvPr id="305" name="Shape 305"/>
          <p:cNvCxnSpPr/>
          <p:nvPr/>
        </p:nvCxnSpPr>
        <p:spPr>
          <a:xfrm>
            <a:off x="4646325" y="1166100"/>
            <a:ext cx="18000" cy="2784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 sz="3000">
                <a:latin typeface="Calibri"/>
                <a:ea typeface="Calibri"/>
                <a:cs typeface="Calibri"/>
                <a:sym typeface="Calibri"/>
              </a:rPr>
              <a:t>Limitations &amp; </a:t>
            </a:r>
            <a:r>
              <a:rPr b="1" lang="en" sz="3000">
                <a:latin typeface="Calibri"/>
                <a:ea typeface="Calibri"/>
                <a:cs typeface="Calibri"/>
                <a:sym typeface="Calibri"/>
              </a:rPr>
              <a:t>Conclusion:</a:t>
            </a:r>
            <a:endParaRPr b="1" sz="3000">
              <a:latin typeface="Calibri"/>
              <a:ea typeface="Calibri"/>
              <a:cs typeface="Calibri"/>
              <a:sym typeface="Calibri"/>
            </a:endParaRPr>
          </a:p>
        </p:txBody>
      </p:sp>
      <p:sp>
        <p:nvSpPr>
          <p:cNvPr id="311" name="Shape 3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640"/>
              </a:spcBef>
              <a:spcAft>
                <a:spcPts val="0"/>
              </a:spcAft>
              <a:buClr>
                <a:srgbClr val="24292E"/>
              </a:buClr>
              <a:buSzPts val="1800"/>
              <a:buFont typeface="Calibri"/>
              <a:buChar char="❖"/>
            </a:pPr>
            <a:r>
              <a:rPr lang="en" sz="1800">
                <a:solidFill>
                  <a:srgbClr val="24292E"/>
                </a:solidFill>
                <a:highlight>
                  <a:srgbClr val="FFFFFF"/>
                </a:highlight>
                <a:latin typeface="Calibri"/>
                <a:ea typeface="Calibri"/>
                <a:cs typeface="Calibri"/>
                <a:sym typeface="Calibri"/>
              </a:rPr>
              <a:t>One obvious limitation is that the entire computation state resides in main memory. </a:t>
            </a:r>
            <a:endParaRPr sz="1800">
              <a:solidFill>
                <a:srgbClr val="24292E"/>
              </a:solidFill>
              <a:highlight>
                <a:srgbClr val="FFFFFF"/>
              </a:highlight>
              <a:latin typeface="Calibri"/>
              <a:ea typeface="Calibri"/>
              <a:cs typeface="Calibri"/>
              <a:sym typeface="Calibri"/>
            </a:endParaRPr>
          </a:p>
          <a:p>
            <a:pPr indent="-342900" lvl="0" marL="457200" rtl="0" algn="just">
              <a:spcBef>
                <a:spcPts val="0"/>
              </a:spcBef>
              <a:spcAft>
                <a:spcPts val="0"/>
              </a:spcAft>
              <a:buClr>
                <a:srgbClr val="24292E"/>
              </a:buClr>
              <a:buSzPts val="1800"/>
              <a:buFont typeface="Calibri"/>
              <a:buChar char="❖"/>
            </a:pPr>
            <a:r>
              <a:rPr lang="en" sz="1800">
                <a:solidFill>
                  <a:srgbClr val="24292E"/>
                </a:solidFill>
                <a:highlight>
                  <a:srgbClr val="FFFFFF"/>
                </a:highlight>
                <a:latin typeface="Calibri"/>
                <a:ea typeface="Calibri"/>
                <a:cs typeface="Calibri"/>
                <a:sym typeface="Calibri"/>
              </a:rPr>
              <a:t>Secondly, Pregel is designed around sparse graphs and performance will take a hit in case of dense graphs where a lot of communication takes place between vertices. </a:t>
            </a:r>
            <a:endParaRPr sz="1800">
              <a:solidFill>
                <a:srgbClr val="24292E"/>
              </a:solidFill>
              <a:highlight>
                <a:srgbClr val="FFFFFF"/>
              </a:highlight>
              <a:latin typeface="Calibri"/>
              <a:ea typeface="Calibri"/>
              <a:cs typeface="Calibri"/>
              <a:sym typeface="Calibri"/>
            </a:endParaRPr>
          </a:p>
          <a:p>
            <a:pPr indent="-342900" lvl="0" marL="457200" rtl="0" algn="just">
              <a:spcBef>
                <a:spcPts val="0"/>
              </a:spcBef>
              <a:spcAft>
                <a:spcPts val="0"/>
              </a:spcAft>
              <a:buClr>
                <a:srgbClr val="24292E"/>
              </a:buClr>
              <a:buSzPts val="1800"/>
              <a:buFont typeface="Calibri"/>
              <a:buChar char="❖"/>
            </a:pPr>
            <a:r>
              <a:rPr lang="en" sz="1800">
                <a:solidFill>
                  <a:srgbClr val="24292E"/>
                </a:solidFill>
                <a:highlight>
                  <a:srgbClr val="FFFFFF"/>
                </a:highlight>
                <a:latin typeface="Calibri"/>
                <a:ea typeface="Calibri"/>
                <a:cs typeface="Calibri"/>
                <a:sym typeface="Calibri"/>
              </a:rPr>
              <a:t>The paper counters this by arguing that realistic dense graphs and algorithms with dense computation are rare. </a:t>
            </a:r>
            <a:endParaRPr sz="1800">
              <a:solidFill>
                <a:srgbClr val="24292E"/>
              </a:solidFill>
              <a:highlight>
                <a:srgbClr val="FFFFFF"/>
              </a:highlight>
              <a:latin typeface="Calibri"/>
              <a:ea typeface="Calibri"/>
              <a:cs typeface="Calibri"/>
              <a:sym typeface="Calibri"/>
            </a:endParaRPr>
          </a:p>
          <a:p>
            <a:pPr indent="-342900" lvl="0" marL="457200" rtl="0" algn="just">
              <a:spcBef>
                <a:spcPts val="0"/>
              </a:spcBef>
              <a:spcAft>
                <a:spcPts val="0"/>
              </a:spcAft>
              <a:buClr>
                <a:srgbClr val="24292E"/>
              </a:buClr>
              <a:buSzPts val="1800"/>
              <a:buFont typeface="Calibri"/>
              <a:buChar char="❖"/>
            </a:pPr>
            <a:r>
              <a:rPr lang="en" sz="1800">
                <a:solidFill>
                  <a:srgbClr val="24292E"/>
                </a:solidFill>
                <a:highlight>
                  <a:srgbClr val="FFFFFF"/>
                </a:highlight>
                <a:latin typeface="Calibri"/>
                <a:ea typeface="Calibri"/>
                <a:cs typeface="Calibri"/>
                <a:sym typeface="Calibri"/>
              </a:rPr>
              <a:t>Moreover, communication in such dense networks can be reduced by using aggregators and combiners. </a:t>
            </a:r>
            <a:endParaRPr sz="1800">
              <a:solidFill>
                <a:srgbClr val="24292E"/>
              </a:solidFill>
              <a:highlight>
                <a:srgbClr val="FFFFFF"/>
              </a:highlight>
              <a:latin typeface="Calibri"/>
              <a:ea typeface="Calibri"/>
              <a:cs typeface="Calibri"/>
              <a:sym typeface="Calibri"/>
            </a:endParaRPr>
          </a:p>
          <a:p>
            <a:pPr indent="-342900" lvl="0" marL="457200" algn="just">
              <a:spcBef>
                <a:spcPts val="0"/>
              </a:spcBef>
              <a:spcAft>
                <a:spcPts val="0"/>
              </a:spcAft>
              <a:buClr>
                <a:srgbClr val="24292E"/>
              </a:buClr>
              <a:buSzPts val="1800"/>
              <a:buFont typeface="Calibri"/>
              <a:buChar char="❖"/>
            </a:pPr>
            <a:r>
              <a:rPr lang="en" sz="1800">
                <a:solidFill>
                  <a:srgbClr val="24292E"/>
                </a:solidFill>
                <a:highlight>
                  <a:srgbClr val="FFFFFF"/>
                </a:highlight>
                <a:latin typeface="Calibri"/>
                <a:ea typeface="Calibri"/>
                <a:cs typeface="Calibri"/>
                <a:sym typeface="Calibri"/>
              </a:rPr>
              <a:t>An add-on would be to support dynamic partitioning of graph based on message traffic to minimize communication over the network.</a:t>
            </a:r>
            <a:endParaRPr sz="1800">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pic>
        <p:nvPicPr>
          <p:cNvPr id="316" name="Shape 316"/>
          <p:cNvPicPr preferRelativeResize="0"/>
          <p:nvPr/>
        </p:nvPicPr>
        <p:blipFill>
          <a:blip r:embed="rId3">
            <a:alphaModFix/>
          </a:blip>
          <a:stretch>
            <a:fillRect/>
          </a:stretch>
        </p:blipFill>
        <p:spPr>
          <a:xfrm>
            <a:off x="1531625" y="1120550"/>
            <a:ext cx="6162300" cy="2696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1" lang="en" sz="3000">
                <a:latin typeface="Calibri"/>
                <a:ea typeface="Calibri"/>
                <a:cs typeface="Calibri"/>
                <a:sym typeface="Calibri"/>
              </a:rPr>
              <a:t>Introduction - Ctd..</a:t>
            </a:r>
            <a:endParaRPr b="1" sz="3000">
              <a:latin typeface="Calibri"/>
              <a:ea typeface="Calibri"/>
              <a:cs typeface="Calibri"/>
              <a:sym typeface="Calibri"/>
            </a:endParaRPr>
          </a:p>
        </p:txBody>
      </p:sp>
      <p:sp>
        <p:nvSpPr>
          <p:cNvPr id="119" name="Shape 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15000"/>
              </a:lnSpc>
              <a:spcBef>
                <a:spcPts val="640"/>
              </a:spcBef>
              <a:spcAft>
                <a:spcPts val="0"/>
              </a:spcAft>
              <a:buSzPts val="1800"/>
              <a:buFont typeface="Calibri"/>
              <a:buChar char="❖"/>
            </a:pPr>
            <a:r>
              <a:rPr lang="en" sz="1800">
                <a:latin typeface="Calibri"/>
                <a:ea typeface="Calibri"/>
                <a:cs typeface="Calibri"/>
                <a:sym typeface="Calibri"/>
              </a:rPr>
              <a:t>Also used shortest path, variations in page rank</a:t>
            </a:r>
            <a:endParaRPr sz="1800">
              <a:latin typeface="Calibri"/>
              <a:ea typeface="Calibri"/>
              <a:cs typeface="Calibri"/>
              <a:sym typeface="Calibri"/>
            </a:endParaRPr>
          </a:p>
          <a:p>
            <a:pPr indent="-342900" lvl="0" marL="457200" rtl="0">
              <a:lnSpc>
                <a:spcPct val="115000"/>
              </a:lnSpc>
              <a:spcBef>
                <a:spcPts val="0"/>
              </a:spcBef>
              <a:spcAft>
                <a:spcPts val="0"/>
              </a:spcAft>
              <a:buSzPts val="1800"/>
              <a:buFont typeface="Calibri"/>
              <a:buChar char="❖"/>
            </a:pPr>
            <a:r>
              <a:rPr lang="en" sz="1800">
                <a:latin typeface="Calibri"/>
                <a:ea typeface="Calibri"/>
                <a:cs typeface="Calibri"/>
                <a:sym typeface="Calibri"/>
              </a:rPr>
              <a:t>Graph computing problems </a:t>
            </a:r>
            <a:endParaRPr sz="1800">
              <a:latin typeface="Calibri"/>
              <a:ea typeface="Calibri"/>
              <a:cs typeface="Calibri"/>
              <a:sym typeface="Calibri"/>
            </a:endParaRPr>
          </a:p>
          <a:p>
            <a:pPr indent="-342900" lvl="1" marL="914400" rtl="0">
              <a:lnSpc>
                <a:spcPct val="115000"/>
              </a:lnSpc>
              <a:spcBef>
                <a:spcPts val="0"/>
              </a:spcBef>
              <a:spcAft>
                <a:spcPts val="0"/>
              </a:spcAft>
              <a:buSzPts val="1800"/>
              <a:buFont typeface="Calibri"/>
              <a:buChar char="➢"/>
            </a:pPr>
            <a:r>
              <a:rPr lang="en" sz="1800">
                <a:latin typeface="Calibri"/>
                <a:ea typeface="Calibri"/>
                <a:cs typeface="Calibri"/>
                <a:sym typeface="Calibri"/>
              </a:rPr>
              <a:t>Ex : Minimum cut - </a:t>
            </a:r>
            <a:r>
              <a:rPr lang="en" sz="1800">
                <a:solidFill>
                  <a:srgbClr val="222222"/>
                </a:solidFill>
                <a:highlight>
                  <a:srgbClr val="FFFFFF"/>
                </a:highlight>
                <a:latin typeface="Calibri"/>
                <a:ea typeface="Calibri"/>
                <a:cs typeface="Calibri"/>
                <a:sym typeface="Calibri"/>
              </a:rPr>
              <a:t>the smallest total weight</a:t>
            </a:r>
            <a:endParaRPr sz="1800">
              <a:solidFill>
                <a:srgbClr val="222222"/>
              </a:solidFill>
              <a:highlight>
                <a:srgbClr val="FFFFFF"/>
              </a:highlight>
              <a:latin typeface="Calibri"/>
              <a:ea typeface="Calibri"/>
              <a:cs typeface="Calibri"/>
              <a:sym typeface="Calibri"/>
            </a:endParaRPr>
          </a:p>
          <a:p>
            <a:pPr indent="457200" lvl="0" marL="457200" rtl="0">
              <a:lnSpc>
                <a:spcPct val="115000"/>
              </a:lnSpc>
              <a:spcBef>
                <a:spcPts val="640"/>
              </a:spcBef>
              <a:spcAft>
                <a:spcPts val="0"/>
              </a:spcAft>
              <a:buNone/>
            </a:pPr>
            <a:r>
              <a:rPr lang="en" sz="1800">
                <a:solidFill>
                  <a:srgbClr val="222222"/>
                </a:solidFill>
                <a:highlight>
                  <a:srgbClr val="FFFFFF"/>
                </a:highlight>
                <a:latin typeface="Calibri"/>
                <a:ea typeface="Calibri"/>
                <a:cs typeface="Calibri"/>
                <a:sym typeface="Calibri"/>
              </a:rPr>
              <a:t>of the edges which if removed would disconnect </a:t>
            </a:r>
            <a:endParaRPr sz="1800">
              <a:solidFill>
                <a:srgbClr val="222222"/>
              </a:solidFill>
              <a:highlight>
                <a:srgbClr val="FFFFFF"/>
              </a:highlight>
              <a:latin typeface="Calibri"/>
              <a:ea typeface="Calibri"/>
              <a:cs typeface="Calibri"/>
              <a:sym typeface="Calibri"/>
            </a:endParaRPr>
          </a:p>
          <a:p>
            <a:pPr indent="457200" lvl="0" marL="457200" rtl="0">
              <a:lnSpc>
                <a:spcPct val="115000"/>
              </a:lnSpc>
              <a:spcBef>
                <a:spcPts val="640"/>
              </a:spcBef>
              <a:spcAft>
                <a:spcPts val="0"/>
              </a:spcAft>
              <a:buNone/>
            </a:pPr>
            <a:r>
              <a:rPr lang="en" sz="1800">
                <a:solidFill>
                  <a:srgbClr val="222222"/>
                </a:solidFill>
                <a:highlight>
                  <a:srgbClr val="FFFFFF"/>
                </a:highlight>
                <a:latin typeface="Calibri"/>
                <a:ea typeface="Calibri"/>
                <a:cs typeface="Calibri"/>
                <a:sym typeface="Calibri"/>
              </a:rPr>
              <a:t>the source from the sink.</a:t>
            </a:r>
            <a:endParaRPr sz="1800">
              <a:solidFill>
                <a:srgbClr val="222222"/>
              </a:solidFill>
              <a:highlight>
                <a:srgbClr val="FFFFFF"/>
              </a:highlight>
              <a:latin typeface="Calibri"/>
              <a:ea typeface="Calibri"/>
              <a:cs typeface="Calibri"/>
              <a:sym typeface="Calibri"/>
            </a:endParaRPr>
          </a:p>
          <a:p>
            <a:pPr indent="-342900" lvl="0" marL="457200" rtl="0">
              <a:lnSpc>
                <a:spcPct val="115000"/>
              </a:lnSpc>
              <a:spcBef>
                <a:spcPts val="640"/>
              </a:spcBef>
              <a:spcAft>
                <a:spcPts val="0"/>
              </a:spcAft>
              <a:buClr>
                <a:srgbClr val="222222"/>
              </a:buClr>
              <a:buSzPts val="1800"/>
              <a:buFont typeface="Calibri"/>
              <a:buChar char="❖"/>
            </a:pPr>
            <a:r>
              <a:rPr lang="en" sz="1800">
                <a:solidFill>
                  <a:srgbClr val="222222"/>
                </a:solidFill>
                <a:highlight>
                  <a:srgbClr val="FFFFFF"/>
                </a:highlight>
                <a:latin typeface="Calibri"/>
                <a:ea typeface="Calibri"/>
                <a:cs typeface="Calibri"/>
                <a:sym typeface="Calibri"/>
              </a:rPr>
              <a:t>Processing large graphs is challenging</a:t>
            </a:r>
            <a:endParaRPr sz="1800">
              <a:solidFill>
                <a:srgbClr val="222222"/>
              </a:solidFill>
              <a:highlight>
                <a:srgbClr val="FFFFFF"/>
              </a:highlight>
              <a:latin typeface="Calibri"/>
              <a:ea typeface="Calibri"/>
              <a:cs typeface="Calibri"/>
              <a:sym typeface="Calibri"/>
            </a:endParaRPr>
          </a:p>
          <a:p>
            <a:pPr indent="-342900" lvl="1" marL="914400" rtl="0">
              <a:lnSpc>
                <a:spcPct val="115000"/>
              </a:lnSpc>
              <a:spcBef>
                <a:spcPts val="0"/>
              </a:spcBef>
              <a:spcAft>
                <a:spcPts val="0"/>
              </a:spcAft>
              <a:buClr>
                <a:srgbClr val="222222"/>
              </a:buClr>
              <a:buSzPts val="1800"/>
              <a:buFont typeface="Calibri"/>
              <a:buChar char="➢"/>
            </a:pPr>
            <a:r>
              <a:rPr lang="en" sz="1800">
                <a:solidFill>
                  <a:srgbClr val="222222"/>
                </a:solidFill>
                <a:highlight>
                  <a:srgbClr val="FFFFFF"/>
                </a:highlight>
                <a:latin typeface="Calibri"/>
                <a:ea typeface="Calibri"/>
                <a:cs typeface="Calibri"/>
                <a:sym typeface="Calibri"/>
              </a:rPr>
              <a:t>Poor memory access						</a:t>
            </a:r>
            <a:r>
              <a:rPr lang="en" sz="1200">
                <a:latin typeface="Calibri"/>
                <a:ea typeface="Calibri"/>
                <a:cs typeface="Calibri"/>
                <a:sym typeface="Calibri"/>
              </a:rPr>
              <a:t>https://en.wikipedia.org/wiki/Minimum_cut</a:t>
            </a:r>
            <a:endParaRPr sz="1800">
              <a:solidFill>
                <a:srgbClr val="222222"/>
              </a:solidFill>
              <a:highlight>
                <a:srgbClr val="FFFFFF"/>
              </a:highlight>
              <a:latin typeface="Calibri"/>
              <a:ea typeface="Calibri"/>
              <a:cs typeface="Calibri"/>
              <a:sym typeface="Calibri"/>
            </a:endParaRPr>
          </a:p>
          <a:p>
            <a:pPr indent="-342900" lvl="1" marL="914400" rtl="0">
              <a:lnSpc>
                <a:spcPct val="115000"/>
              </a:lnSpc>
              <a:spcBef>
                <a:spcPts val="0"/>
              </a:spcBef>
              <a:spcAft>
                <a:spcPts val="0"/>
              </a:spcAft>
              <a:buClr>
                <a:srgbClr val="222222"/>
              </a:buClr>
              <a:buSzPts val="1800"/>
              <a:buFont typeface="Calibri"/>
              <a:buChar char="➢"/>
            </a:pPr>
            <a:r>
              <a:rPr lang="en" sz="1800">
                <a:solidFill>
                  <a:srgbClr val="222222"/>
                </a:solidFill>
                <a:highlight>
                  <a:srgbClr val="FFFFFF"/>
                </a:highlight>
                <a:latin typeface="Calibri"/>
                <a:ea typeface="Calibri"/>
                <a:cs typeface="Calibri"/>
                <a:sym typeface="Calibri"/>
              </a:rPr>
              <a:t>Little work per vertex</a:t>
            </a:r>
            <a:endParaRPr sz="1800">
              <a:solidFill>
                <a:srgbClr val="222222"/>
              </a:solidFill>
              <a:highlight>
                <a:srgbClr val="FFFFFF"/>
              </a:highlight>
              <a:latin typeface="Calibri"/>
              <a:ea typeface="Calibri"/>
              <a:cs typeface="Calibri"/>
              <a:sym typeface="Calibri"/>
            </a:endParaRPr>
          </a:p>
          <a:p>
            <a:pPr indent="-342900" lvl="1" marL="914400" rtl="0">
              <a:lnSpc>
                <a:spcPct val="115000"/>
              </a:lnSpc>
              <a:spcBef>
                <a:spcPts val="0"/>
              </a:spcBef>
              <a:spcAft>
                <a:spcPts val="0"/>
              </a:spcAft>
              <a:buClr>
                <a:srgbClr val="222222"/>
              </a:buClr>
              <a:buSzPts val="1800"/>
              <a:buFont typeface="Calibri"/>
              <a:buChar char="➢"/>
            </a:pPr>
            <a:r>
              <a:rPr lang="en" sz="1800">
                <a:solidFill>
                  <a:srgbClr val="222222"/>
                </a:solidFill>
                <a:highlight>
                  <a:srgbClr val="FFFFFF"/>
                </a:highlight>
                <a:latin typeface="Calibri"/>
                <a:ea typeface="Calibri"/>
                <a:cs typeface="Calibri"/>
                <a:sym typeface="Calibri"/>
              </a:rPr>
              <a:t>Locality issue - increases probability that a machine can fail</a:t>
            </a:r>
            <a:endParaRPr sz="1800">
              <a:solidFill>
                <a:srgbClr val="222222"/>
              </a:solidFill>
              <a:highlight>
                <a:srgbClr val="FFFFFF"/>
              </a:highlight>
              <a:latin typeface="Calibri"/>
              <a:ea typeface="Calibri"/>
              <a:cs typeface="Calibri"/>
              <a:sym typeface="Calibri"/>
            </a:endParaRPr>
          </a:p>
          <a:p>
            <a:pPr indent="0" lvl="0" marL="457200" rtl="0">
              <a:spcBef>
                <a:spcPts val="640"/>
              </a:spcBef>
              <a:spcAft>
                <a:spcPts val="0"/>
              </a:spcAft>
              <a:buNone/>
            </a:pPr>
            <a:r>
              <a:t/>
            </a:r>
            <a:endParaRPr sz="1800">
              <a:solidFill>
                <a:srgbClr val="222222"/>
              </a:solidFill>
              <a:highlight>
                <a:srgbClr val="FFFFFF"/>
              </a:highlight>
              <a:latin typeface="Calibri"/>
              <a:ea typeface="Calibri"/>
              <a:cs typeface="Calibri"/>
              <a:sym typeface="Calibri"/>
            </a:endParaRPr>
          </a:p>
          <a:p>
            <a:pPr indent="457200" lvl="0" marL="5029200">
              <a:spcBef>
                <a:spcPts val="640"/>
              </a:spcBef>
              <a:spcAft>
                <a:spcPts val="0"/>
              </a:spcAft>
              <a:buNone/>
            </a:pPr>
            <a:r>
              <a:t/>
            </a:r>
            <a:endParaRPr sz="1200">
              <a:latin typeface="Calibri"/>
              <a:ea typeface="Calibri"/>
              <a:cs typeface="Calibri"/>
              <a:sym typeface="Calibri"/>
            </a:endParaRPr>
          </a:p>
        </p:txBody>
      </p:sp>
      <p:pic>
        <p:nvPicPr>
          <p:cNvPr id="120" name="Shape 120"/>
          <p:cNvPicPr preferRelativeResize="0"/>
          <p:nvPr/>
        </p:nvPicPr>
        <p:blipFill>
          <a:blip r:embed="rId3">
            <a:alphaModFix/>
          </a:blip>
          <a:stretch>
            <a:fillRect/>
          </a:stretch>
        </p:blipFill>
        <p:spPr>
          <a:xfrm>
            <a:off x="6344000" y="1583612"/>
            <a:ext cx="2019375" cy="1572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1" lang="en" sz="3000">
                <a:latin typeface="Calibri"/>
                <a:ea typeface="Calibri"/>
                <a:cs typeface="Calibri"/>
                <a:sym typeface="Calibri"/>
              </a:rPr>
              <a:t>Introduction-Ctd..</a:t>
            </a:r>
            <a:endParaRPr b="1" sz="3000">
              <a:latin typeface="Calibri"/>
              <a:ea typeface="Calibri"/>
              <a:cs typeface="Calibri"/>
              <a:sym typeface="Calibri"/>
            </a:endParaRPr>
          </a:p>
        </p:txBody>
      </p:sp>
      <p:sp>
        <p:nvSpPr>
          <p:cNvPr id="126" name="Shape 126"/>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42900" lvl="0" marL="457200" rtl="0">
              <a:spcBef>
                <a:spcPts val="1000"/>
              </a:spcBef>
              <a:spcAft>
                <a:spcPts val="0"/>
              </a:spcAft>
              <a:buSzPts val="1800"/>
              <a:buFont typeface="Calibri"/>
              <a:buChar char="❖"/>
            </a:pPr>
            <a:r>
              <a:rPr lang="en" sz="1800">
                <a:latin typeface="Calibri"/>
                <a:ea typeface="Calibri"/>
                <a:cs typeface="Calibri"/>
                <a:sym typeface="Calibri"/>
              </a:rPr>
              <a:t>No scalable general-purpose system for implementing graph algorithms</a:t>
            </a:r>
            <a:endParaRPr sz="1800">
              <a:latin typeface="Calibri"/>
              <a:ea typeface="Calibri"/>
              <a:cs typeface="Calibri"/>
              <a:sym typeface="Calibri"/>
            </a:endParaRPr>
          </a:p>
          <a:p>
            <a:pPr indent="-342900" lvl="0" marL="457200" rtl="0">
              <a:spcBef>
                <a:spcPts val="1000"/>
              </a:spcBef>
              <a:spcAft>
                <a:spcPts val="0"/>
              </a:spcAft>
              <a:buSzPts val="1800"/>
              <a:buFont typeface="Calibri"/>
              <a:buChar char="❖"/>
            </a:pPr>
            <a:r>
              <a:rPr lang="en" sz="1800">
                <a:latin typeface="Calibri"/>
                <a:ea typeface="Calibri"/>
                <a:cs typeface="Calibri"/>
                <a:sym typeface="Calibri"/>
              </a:rPr>
              <a:t>Implementation of such algorithm requires :</a:t>
            </a:r>
            <a:endParaRPr sz="1800">
              <a:latin typeface="Calibri"/>
              <a:ea typeface="Calibri"/>
              <a:cs typeface="Calibri"/>
              <a:sym typeface="Calibri"/>
            </a:endParaRPr>
          </a:p>
          <a:p>
            <a:pPr indent="-342900" lvl="1" marL="914400" rtl="0">
              <a:spcBef>
                <a:spcPts val="1000"/>
              </a:spcBef>
              <a:spcAft>
                <a:spcPts val="0"/>
              </a:spcAft>
              <a:buSzPts val="1800"/>
              <a:buFont typeface="Calibri"/>
              <a:buChar char="➢"/>
            </a:pPr>
            <a:r>
              <a:rPr lang="en" sz="1800">
                <a:latin typeface="Calibri"/>
                <a:ea typeface="Calibri"/>
                <a:cs typeface="Calibri"/>
                <a:sym typeface="Calibri"/>
              </a:rPr>
              <a:t>Crafting an infrastructure that can implement each new algorithm or graph</a:t>
            </a:r>
            <a:endParaRPr sz="1800">
              <a:latin typeface="Calibri"/>
              <a:ea typeface="Calibri"/>
              <a:cs typeface="Calibri"/>
              <a:sym typeface="Calibri"/>
            </a:endParaRPr>
          </a:p>
          <a:p>
            <a:pPr indent="-342900" lvl="1" marL="914400" rtl="0">
              <a:spcBef>
                <a:spcPts val="1000"/>
              </a:spcBef>
              <a:spcAft>
                <a:spcPts val="0"/>
              </a:spcAft>
              <a:buSzPts val="1800"/>
              <a:buFont typeface="Calibri"/>
              <a:buChar char="➢"/>
            </a:pPr>
            <a:r>
              <a:rPr lang="en" sz="1800">
                <a:latin typeface="Calibri"/>
                <a:ea typeface="Calibri"/>
                <a:cs typeface="Calibri"/>
                <a:sym typeface="Calibri"/>
              </a:rPr>
              <a:t>Relying on existing computing platforms</a:t>
            </a:r>
            <a:endParaRPr sz="1800">
              <a:latin typeface="Calibri"/>
              <a:ea typeface="Calibri"/>
              <a:cs typeface="Calibri"/>
              <a:sym typeface="Calibri"/>
            </a:endParaRPr>
          </a:p>
          <a:p>
            <a:pPr indent="457200" lvl="0" marL="457200" rtl="0">
              <a:spcBef>
                <a:spcPts val="1000"/>
              </a:spcBef>
              <a:spcAft>
                <a:spcPts val="0"/>
              </a:spcAft>
              <a:buNone/>
            </a:pPr>
            <a:r>
              <a:rPr lang="en" sz="1800">
                <a:latin typeface="Calibri"/>
                <a:ea typeface="Calibri"/>
                <a:cs typeface="Calibri"/>
                <a:sym typeface="Calibri"/>
              </a:rPr>
              <a:t>Ex : MapReduce</a:t>
            </a:r>
            <a:endParaRPr sz="1800">
              <a:latin typeface="Calibri"/>
              <a:ea typeface="Calibri"/>
              <a:cs typeface="Calibri"/>
              <a:sym typeface="Calibri"/>
            </a:endParaRPr>
          </a:p>
          <a:p>
            <a:pPr indent="-342900" lvl="0" marL="457200" rtl="0">
              <a:spcBef>
                <a:spcPts val="1000"/>
              </a:spcBef>
              <a:spcAft>
                <a:spcPts val="0"/>
              </a:spcAft>
              <a:buSzPts val="1800"/>
              <a:buFont typeface="Calibri"/>
              <a:buChar char="❖"/>
            </a:pPr>
            <a:r>
              <a:rPr lang="en" sz="1800">
                <a:latin typeface="Calibri"/>
                <a:ea typeface="Calibri"/>
                <a:cs typeface="Calibri"/>
                <a:sym typeface="Calibri"/>
              </a:rPr>
              <a:t>Using a single-computer graph based library - BGL, GraphBase etc.,</a:t>
            </a:r>
            <a:endParaRPr sz="1800">
              <a:latin typeface="Calibri"/>
              <a:ea typeface="Calibri"/>
              <a:cs typeface="Calibri"/>
              <a:sym typeface="Calibri"/>
            </a:endParaRPr>
          </a:p>
          <a:p>
            <a:pPr indent="-342900" lvl="0" marL="457200" rtl="0">
              <a:spcBef>
                <a:spcPts val="1000"/>
              </a:spcBef>
              <a:spcAft>
                <a:spcPts val="0"/>
              </a:spcAft>
              <a:buSzPts val="1800"/>
              <a:buFont typeface="Calibri"/>
              <a:buChar char="❖"/>
            </a:pPr>
            <a:r>
              <a:rPr lang="en" sz="1800">
                <a:latin typeface="Calibri"/>
                <a:ea typeface="Calibri"/>
                <a:cs typeface="Calibri"/>
                <a:sym typeface="Calibri"/>
              </a:rPr>
              <a:t>Using existing parallel graph systems - Parallel BGL</a:t>
            </a:r>
            <a:endParaRPr sz="1800">
              <a:latin typeface="Calibri"/>
              <a:ea typeface="Calibri"/>
              <a:cs typeface="Calibri"/>
              <a:sym typeface="Calibri"/>
            </a:endParaRPr>
          </a:p>
          <a:p>
            <a:pPr indent="-342900" lvl="0" marL="457200" rtl="0">
              <a:spcBef>
                <a:spcPts val="1000"/>
              </a:spcBef>
              <a:spcAft>
                <a:spcPts val="0"/>
              </a:spcAft>
              <a:buSzPts val="1800"/>
              <a:buFont typeface="Calibri"/>
              <a:buChar char="❖"/>
            </a:pPr>
            <a:r>
              <a:rPr lang="en" sz="1800">
                <a:latin typeface="Calibri"/>
                <a:ea typeface="Calibri"/>
                <a:cs typeface="Calibri"/>
                <a:sym typeface="Calibri"/>
              </a:rPr>
              <a:t>These only address graph processing but not fault tolerance</a:t>
            </a: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3000">
                <a:latin typeface="Calibri"/>
                <a:ea typeface="Calibri"/>
                <a:cs typeface="Calibri"/>
                <a:sym typeface="Calibri"/>
              </a:rPr>
              <a:t>Pregel</a:t>
            </a:r>
            <a:endParaRPr sz="3000">
              <a:latin typeface="Calibri"/>
              <a:ea typeface="Calibri"/>
              <a:cs typeface="Calibri"/>
              <a:sym typeface="Calibri"/>
            </a:endParaRPr>
          </a:p>
        </p:txBody>
      </p:sp>
      <p:sp>
        <p:nvSpPr>
          <p:cNvPr id="132" name="Shape 1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640"/>
              </a:spcBef>
              <a:spcAft>
                <a:spcPts val="0"/>
              </a:spcAft>
              <a:buNone/>
            </a:pPr>
            <a:r>
              <a:rPr lang="en" sz="1800">
                <a:latin typeface="Calibri"/>
                <a:ea typeface="Calibri"/>
                <a:cs typeface="Calibri"/>
                <a:sym typeface="Calibri"/>
              </a:rPr>
              <a:t>What is Pregel ?</a:t>
            </a:r>
            <a:endParaRPr sz="1800">
              <a:latin typeface="Calibri"/>
              <a:ea typeface="Calibri"/>
              <a:cs typeface="Calibri"/>
              <a:sym typeface="Calibri"/>
            </a:endParaRPr>
          </a:p>
          <a:p>
            <a:pPr indent="0" lvl="0" marL="0">
              <a:spcBef>
                <a:spcPts val="640"/>
              </a:spcBef>
              <a:spcAft>
                <a:spcPts val="0"/>
              </a:spcAft>
              <a:buNone/>
            </a:pPr>
            <a:r>
              <a:t/>
            </a:r>
            <a:endParaRPr sz="1800">
              <a:latin typeface="Calibri"/>
              <a:ea typeface="Calibri"/>
              <a:cs typeface="Calibri"/>
              <a:sym typeface="Calibri"/>
            </a:endParaRPr>
          </a:p>
          <a:p>
            <a:pPr indent="0" lvl="0" marL="0">
              <a:spcBef>
                <a:spcPts val="640"/>
              </a:spcBef>
              <a:spcAft>
                <a:spcPts val="0"/>
              </a:spcAft>
              <a:buNone/>
            </a:pPr>
            <a:r>
              <a:rPr lang="en" sz="1800">
                <a:latin typeface="Calibri"/>
                <a:ea typeface="Calibri"/>
                <a:cs typeface="Calibri"/>
                <a:sym typeface="Calibri"/>
              </a:rPr>
              <a:t>Origin of Graph theory</a:t>
            </a:r>
            <a:endParaRPr sz="1800">
              <a:latin typeface="Calibri"/>
              <a:ea typeface="Calibri"/>
              <a:cs typeface="Calibri"/>
              <a:sym typeface="Calibri"/>
            </a:endParaRPr>
          </a:p>
          <a:p>
            <a:pPr indent="0" lvl="0" marL="0">
              <a:spcBef>
                <a:spcPts val="640"/>
              </a:spcBef>
              <a:spcAft>
                <a:spcPts val="0"/>
              </a:spcAft>
              <a:buNone/>
            </a:pPr>
            <a:r>
              <a:rPr lang="en" sz="1200">
                <a:latin typeface="Calibri"/>
                <a:ea typeface="Calibri"/>
                <a:cs typeface="Calibri"/>
                <a:sym typeface="Calibri"/>
              </a:rPr>
              <a:t>https://www.maa.org/press/periodicals/convergence/leonard-eulers-solution-to-the-konigsberg-bridge-problem</a:t>
            </a:r>
            <a:endParaRPr sz="1200">
              <a:latin typeface="Calibri"/>
              <a:ea typeface="Calibri"/>
              <a:cs typeface="Calibri"/>
              <a:sym typeface="Calibri"/>
            </a:endParaRPr>
          </a:p>
          <a:p>
            <a:pPr indent="0" lvl="0" marL="0">
              <a:spcBef>
                <a:spcPts val="640"/>
              </a:spcBef>
              <a:spcAft>
                <a:spcPts val="0"/>
              </a:spcAft>
              <a:buNone/>
            </a:pPr>
            <a:r>
              <a:t/>
            </a:r>
            <a:endParaRPr sz="1800">
              <a:latin typeface="Calibri"/>
              <a:ea typeface="Calibri"/>
              <a:cs typeface="Calibri"/>
              <a:sym typeface="Calibri"/>
            </a:endParaRPr>
          </a:p>
          <a:p>
            <a:pPr indent="0" lvl="0" marL="0">
              <a:spcBef>
                <a:spcPts val="640"/>
              </a:spcBef>
              <a:spcAft>
                <a:spcPts val="0"/>
              </a:spcAft>
              <a:buNone/>
            </a:pPr>
            <a:r>
              <a:rPr lang="en" sz="1800">
                <a:latin typeface="Calibri"/>
                <a:ea typeface="Calibri"/>
                <a:cs typeface="Calibri"/>
                <a:sym typeface="Calibri"/>
              </a:rPr>
              <a:t>Features </a:t>
            </a:r>
            <a:endParaRPr sz="1800">
              <a:latin typeface="Calibri"/>
              <a:ea typeface="Calibri"/>
              <a:cs typeface="Calibri"/>
              <a:sym typeface="Calibri"/>
            </a:endParaRPr>
          </a:p>
          <a:p>
            <a:pPr indent="-342900" lvl="0" marL="457200" rtl="0">
              <a:spcBef>
                <a:spcPts val="640"/>
              </a:spcBef>
              <a:spcAft>
                <a:spcPts val="0"/>
              </a:spcAft>
              <a:buSzPts val="1800"/>
              <a:buFont typeface="Calibri"/>
              <a:buChar char="❖"/>
            </a:pPr>
            <a:r>
              <a:rPr lang="en" sz="1800">
                <a:latin typeface="Calibri"/>
                <a:ea typeface="Calibri"/>
                <a:cs typeface="Calibri"/>
                <a:sym typeface="Calibri"/>
              </a:rPr>
              <a:t>Scalable</a:t>
            </a:r>
            <a:endParaRPr sz="1800">
              <a:latin typeface="Calibri"/>
              <a:ea typeface="Calibri"/>
              <a:cs typeface="Calibri"/>
              <a:sym typeface="Calibri"/>
            </a:endParaRPr>
          </a:p>
          <a:p>
            <a:pPr indent="-342900" lvl="0" marL="457200" rtl="0">
              <a:spcBef>
                <a:spcPts val="0"/>
              </a:spcBef>
              <a:spcAft>
                <a:spcPts val="0"/>
              </a:spcAft>
              <a:buSzPts val="1800"/>
              <a:buFont typeface="Calibri"/>
              <a:buChar char="❖"/>
            </a:pPr>
            <a:r>
              <a:rPr lang="en" sz="1800">
                <a:latin typeface="Calibri"/>
                <a:ea typeface="Calibri"/>
                <a:cs typeface="Calibri"/>
                <a:sym typeface="Calibri"/>
              </a:rPr>
              <a:t>Fault-tolerant</a:t>
            </a:r>
            <a:endParaRPr sz="1800">
              <a:latin typeface="Calibri"/>
              <a:ea typeface="Calibri"/>
              <a:cs typeface="Calibri"/>
              <a:sym typeface="Calibri"/>
            </a:endParaRPr>
          </a:p>
          <a:p>
            <a:pPr indent="-342900" lvl="0" marL="457200">
              <a:spcBef>
                <a:spcPts val="0"/>
              </a:spcBef>
              <a:spcAft>
                <a:spcPts val="0"/>
              </a:spcAft>
              <a:buSzPts val="1800"/>
              <a:buFont typeface="Calibri"/>
              <a:buChar char="❖"/>
            </a:pPr>
            <a:r>
              <a:rPr lang="en" sz="1800">
                <a:latin typeface="Calibri"/>
                <a:ea typeface="Calibri"/>
                <a:cs typeface="Calibri"/>
                <a:sym typeface="Calibri"/>
              </a:rPr>
              <a:t>Flexible API</a:t>
            </a:r>
            <a:endParaRPr sz="1800">
              <a:latin typeface="Calibri"/>
              <a:ea typeface="Calibri"/>
              <a:cs typeface="Calibri"/>
              <a:sym typeface="Calibri"/>
            </a:endParaRPr>
          </a:p>
        </p:txBody>
      </p:sp>
      <p:pic>
        <p:nvPicPr>
          <p:cNvPr id="133" name="Shape 133"/>
          <p:cNvPicPr preferRelativeResize="0"/>
          <p:nvPr/>
        </p:nvPicPr>
        <p:blipFill>
          <a:blip r:embed="rId3">
            <a:alphaModFix/>
          </a:blip>
          <a:stretch>
            <a:fillRect/>
          </a:stretch>
        </p:blipFill>
        <p:spPr>
          <a:xfrm>
            <a:off x="4478200" y="1291725"/>
            <a:ext cx="4354100" cy="2560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spcBef>
                <a:spcPts val="640"/>
              </a:spcBef>
              <a:spcAft>
                <a:spcPts val="0"/>
              </a:spcAft>
              <a:buClr>
                <a:schemeClr val="dk1"/>
              </a:buClr>
              <a:buSzPts val="1100"/>
              <a:buFont typeface="Arial"/>
              <a:buNone/>
            </a:pPr>
            <a:r>
              <a:rPr b="1" lang="en" sz="3000">
                <a:latin typeface="Calibri"/>
                <a:ea typeface="Calibri"/>
                <a:cs typeface="Calibri"/>
                <a:sym typeface="Calibri"/>
              </a:rPr>
              <a:t>The C++ API </a:t>
            </a:r>
            <a:endParaRPr b="1" sz="3000">
              <a:latin typeface="Calibri"/>
              <a:ea typeface="Calibri"/>
              <a:cs typeface="Calibri"/>
              <a:sym typeface="Calibri"/>
            </a:endParaRPr>
          </a:p>
        </p:txBody>
      </p:sp>
      <p:sp>
        <p:nvSpPr>
          <p:cNvPr id="139" name="Shape 139"/>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a:spcBef>
                <a:spcPts val="640"/>
              </a:spcBef>
              <a:spcAft>
                <a:spcPts val="0"/>
              </a:spcAft>
              <a:buNone/>
            </a:pPr>
            <a:r>
              <a:rPr lang="en" sz="1800">
                <a:latin typeface="Calibri"/>
                <a:ea typeface="Calibri"/>
                <a:cs typeface="Calibri"/>
                <a:sym typeface="Calibri"/>
              </a:rPr>
              <a:t>Creating a Pregel program typically involves subclassing the predefined Vertex class. </a:t>
            </a:r>
            <a:endParaRPr sz="1800">
              <a:latin typeface="Calibri"/>
              <a:ea typeface="Calibri"/>
              <a:cs typeface="Calibri"/>
              <a:sym typeface="Calibri"/>
            </a:endParaRPr>
          </a:p>
          <a:p>
            <a:pPr indent="0" lvl="0" marL="0">
              <a:spcBef>
                <a:spcPts val="640"/>
              </a:spcBef>
              <a:spcAft>
                <a:spcPts val="0"/>
              </a:spcAft>
              <a:buNone/>
            </a:pPr>
            <a:r>
              <a:t/>
            </a:r>
            <a:endParaRPr sz="1800">
              <a:latin typeface="Calibri"/>
              <a:ea typeface="Calibri"/>
              <a:cs typeface="Calibri"/>
              <a:sym typeface="Calibri"/>
            </a:endParaRPr>
          </a:p>
          <a:p>
            <a:pPr indent="0" lvl="0" marL="0">
              <a:spcBef>
                <a:spcPts val="640"/>
              </a:spcBef>
              <a:spcAft>
                <a:spcPts val="0"/>
              </a:spcAft>
              <a:buNone/>
            </a:pPr>
            <a:r>
              <a:rPr lang="en" sz="1800">
                <a:latin typeface="Calibri"/>
                <a:ea typeface="Calibri"/>
                <a:cs typeface="Calibri"/>
                <a:sym typeface="Calibri"/>
              </a:rPr>
              <a:t>• The user overrides the virtual Compute() method. This method is the function that is computed for every active vertex in supersteps. </a:t>
            </a:r>
            <a:endParaRPr sz="1800">
              <a:latin typeface="Calibri"/>
              <a:ea typeface="Calibri"/>
              <a:cs typeface="Calibri"/>
              <a:sym typeface="Calibri"/>
            </a:endParaRPr>
          </a:p>
          <a:p>
            <a:pPr indent="0" lvl="0" marL="0">
              <a:spcBef>
                <a:spcPts val="640"/>
              </a:spcBef>
              <a:spcAft>
                <a:spcPts val="0"/>
              </a:spcAft>
              <a:buNone/>
            </a:pPr>
            <a:r>
              <a:t/>
            </a:r>
            <a:endParaRPr sz="1800">
              <a:latin typeface="Calibri"/>
              <a:ea typeface="Calibri"/>
              <a:cs typeface="Calibri"/>
              <a:sym typeface="Calibri"/>
            </a:endParaRPr>
          </a:p>
          <a:p>
            <a:pPr indent="0" lvl="0" marL="0">
              <a:spcBef>
                <a:spcPts val="640"/>
              </a:spcBef>
              <a:spcAft>
                <a:spcPts val="0"/>
              </a:spcAft>
              <a:buNone/>
            </a:pPr>
            <a:r>
              <a:rPr lang="en" sz="1800">
                <a:latin typeface="Calibri"/>
                <a:ea typeface="Calibri"/>
                <a:cs typeface="Calibri"/>
                <a:sym typeface="Calibri"/>
              </a:rPr>
              <a:t>• Compute() can get the vertex’s associated value by GetValue() or modify it using MutableValue() </a:t>
            </a:r>
            <a:endParaRPr sz="1800">
              <a:latin typeface="Calibri"/>
              <a:ea typeface="Calibri"/>
              <a:cs typeface="Calibri"/>
              <a:sym typeface="Calibri"/>
            </a:endParaRPr>
          </a:p>
          <a:p>
            <a:pPr indent="0" lvl="0" marL="0">
              <a:spcBef>
                <a:spcPts val="640"/>
              </a:spcBef>
              <a:spcAft>
                <a:spcPts val="0"/>
              </a:spcAft>
              <a:buNone/>
            </a:pPr>
            <a:r>
              <a:t/>
            </a:r>
            <a:endParaRPr sz="1800">
              <a:latin typeface="Calibri"/>
              <a:ea typeface="Calibri"/>
              <a:cs typeface="Calibri"/>
              <a:sym typeface="Calibri"/>
            </a:endParaRPr>
          </a:p>
          <a:p>
            <a:pPr indent="0" lvl="0" marL="0">
              <a:spcBef>
                <a:spcPts val="640"/>
              </a:spcBef>
              <a:spcAft>
                <a:spcPts val="0"/>
              </a:spcAft>
              <a:buNone/>
            </a:pPr>
            <a:r>
              <a:rPr lang="en" sz="1800">
                <a:latin typeface="Calibri"/>
                <a:ea typeface="Calibri"/>
                <a:cs typeface="Calibri"/>
                <a:sym typeface="Calibri"/>
              </a:rPr>
              <a:t>• Values of edges can be inspected and modified using the out-edge iterator.</a:t>
            </a: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219650"/>
            <a:ext cx="85206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1" lang="en" sz="3000">
                <a:latin typeface="Calibri"/>
                <a:ea typeface="Calibri"/>
                <a:cs typeface="Calibri"/>
                <a:sym typeface="Calibri"/>
              </a:rPr>
              <a:t>The C++ API – Message Passing</a:t>
            </a:r>
            <a:endParaRPr b="1" sz="3000">
              <a:latin typeface="Calibri"/>
              <a:ea typeface="Calibri"/>
              <a:cs typeface="Calibri"/>
              <a:sym typeface="Calibri"/>
            </a:endParaRPr>
          </a:p>
        </p:txBody>
      </p:sp>
      <p:sp>
        <p:nvSpPr>
          <p:cNvPr id="145" name="Shape 145"/>
          <p:cNvSpPr txBox="1"/>
          <p:nvPr>
            <p:ph idx="1" type="body"/>
          </p:nvPr>
        </p:nvSpPr>
        <p:spPr>
          <a:xfrm>
            <a:off x="311700" y="704475"/>
            <a:ext cx="8520600" cy="3416400"/>
          </a:xfrm>
          <a:prstGeom prst="rect">
            <a:avLst/>
          </a:prstGeom>
        </p:spPr>
        <p:txBody>
          <a:bodyPr anchorCtr="0" anchor="t" bIns="91425" lIns="91425" spcFirstLastPara="1" rIns="91425" wrap="square" tIns="91425">
            <a:noAutofit/>
          </a:bodyPr>
          <a:lstStyle/>
          <a:p>
            <a:pPr indent="0" lvl="0" marL="0">
              <a:spcBef>
                <a:spcPts val="640"/>
              </a:spcBef>
              <a:spcAft>
                <a:spcPts val="0"/>
              </a:spcAft>
              <a:buNone/>
            </a:pPr>
            <a:r>
              <a:rPr lang="en" sz="1800">
                <a:latin typeface="Calibri"/>
                <a:ea typeface="Calibri"/>
                <a:cs typeface="Calibri"/>
                <a:sym typeface="Calibri"/>
              </a:rPr>
              <a:t>Each message consists of a value and the name of the destination vertex. </a:t>
            </a:r>
            <a:endParaRPr sz="1800">
              <a:latin typeface="Calibri"/>
              <a:ea typeface="Calibri"/>
              <a:cs typeface="Calibri"/>
              <a:sym typeface="Calibri"/>
            </a:endParaRPr>
          </a:p>
          <a:p>
            <a:pPr indent="0" lvl="0" marL="0">
              <a:spcBef>
                <a:spcPts val="640"/>
              </a:spcBef>
              <a:spcAft>
                <a:spcPts val="0"/>
              </a:spcAft>
              <a:buNone/>
            </a:pPr>
            <a:r>
              <a:t/>
            </a:r>
            <a:endParaRPr sz="1800">
              <a:latin typeface="Calibri"/>
              <a:ea typeface="Calibri"/>
              <a:cs typeface="Calibri"/>
              <a:sym typeface="Calibri"/>
            </a:endParaRPr>
          </a:p>
          <a:p>
            <a:pPr indent="0" lvl="0" marL="0">
              <a:spcBef>
                <a:spcPts val="640"/>
              </a:spcBef>
              <a:spcAft>
                <a:spcPts val="0"/>
              </a:spcAft>
              <a:buNone/>
            </a:pPr>
            <a:r>
              <a:rPr lang="en" sz="1800">
                <a:latin typeface="Calibri"/>
                <a:ea typeface="Calibri"/>
                <a:cs typeface="Calibri"/>
                <a:sym typeface="Calibri"/>
              </a:rPr>
              <a:t>–The type of value is specified in the template parameter of the Vertex class. Any number of messages can be sent in a superstep.</a:t>
            </a:r>
            <a:endParaRPr sz="1800">
              <a:latin typeface="Calibri"/>
              <a:ea typeface="Calibri"/>
              <a:cs typeface="Calibri"/>
              <a:sym typeface="Calibri"/>
            </a:endParaRPr>
          </a:p>
          <a:p>
            <a:pPr indent="0" lvl="0" marL="0">
              <a:spcBef>
                <a:spcPts val="640"/>
              </a:spcBef>
              <a:spcAft>
                <a:spcPts val="0"/>
              </a:spcAft>
              <a:buNone/>
            </a:pPr>
            <a:r>
              <a:t/>
            </a:r>
            <a:endParaRPr sz="1800">
              <a:latin typeface="Calibri"/>
              <a:ea typeface="Calibri"/>
              <a:cs typeface="Calibri"/>
              <a:sym typeface="Calibri"/>
            </a:endParaRPr>
          </a:p>
          <a:p>
            <a:pPr indent="0" lvl="0" marL="0">
              <a:spcBef>
                <a:spcPts val="640"/>
              </a:spcBef>
              <a:spcAft>
                <a:spcPts val="0"/>
              </a:spcAft>
              <a:buNone/>
            </a:pPr>
            <a:r>
              <a:rPr lang="en" sz="1800">
                <a:latin typeface="Calibri"/>
                <a:ea typeface="Calibri"/>
                <a:cs typeface="Calibri"/>
                <a:sym typeface="Calibri"/>
              </a:rPr>
              <a:t> –The framework guarantees delivery and nonduplication but not in-order delivery. A message can be sent to any vertex if it’s identifier is known.</a:t>
            </a:r>
            <a:endParaRPr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245400" y="153375"/>
            <a:ext cx="85206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1" lang="en" sz="3000">
                <a:latin typeface="Calibri"/>
                <a:ea typeface="Calibri"/>
                <a:cs typeface="Calibri"/>
                <a:sym typeface="Calibri"/>
              </a:rPr>
              <a:t>The C++ API – Pregel Code </a:t>
            </a:r>
            <a:endParaRPr b="1" sz="3000">
              <a:latin typeface="Calibri"/>
              <a:ea typeface="Calibri"/>
              <a:cs typeface="Calibri"/>
              <a:sym typeface="Calibri"/>
            </a:endParaRPr>
          </a:p>
        </p:txBody>
      </p:sp>
      <p:sp>
        <p:nvSpPr>
          <p:cNvPr id="151" name="Shape 151"/>
          <p:cNvSpPr txBox="1"/>
          <p:nvPr>
            <p:ph idx="1" type="body"/>
          </p:nvPr>
        </p:nvSpPr>
        <p:spPr>
          <a:xfrm>
            <a:off x="245400" y="648725"/>
            <a:ext cx="8520600" cy="3739200"/>
          </a:xfrm>
          <a:prstGeom prst="rect">
            <a:avLst/>
          </a:prstGeom>
        </p:spPr>
        <p:txBody>
          <a:bodyPr anchorCtr="0" anchor="t" bIns="91425" lIns="91425" spcFirstLastPara="1" rIns="91425" wrap="square" tIns="91425">
            <a:noAutofit/>
          </a:bodyPr>
          <a:lstStyle/>
          <a:p>
            <a:pPr indent="0" lvl="0" marL="0">
              <a:spcBef>
                <a:spcPts val="640"/>
              </a:spcBef>
              <a:spcAft>
                <a:spcPts val="0"/>
              </a:spcAft>
              <a:buNone/>
            </a:pPr>
            <a:r>
              <a:rPr lang="en" sz="1800">
                <a:latin typeface="Times"/>
                <a:ea typeface="Times"/>
                <a:cs typeface="Times"/>
                <a:sym typeface="Times"/>
              </a:rPr>
              <a:t>Pregel Code for finding the max value Class MaxFindVertex : </a:t>
            </a:r>
            <a:endParaRPr sz="1800">
              <a:latin typeface="Times"/>
              <a:ea typeface="Times"/>
              <a:cs typeface="Times"/>
              <a:sym typeface="Times"/>
            </a:endParaRPr>
          </a:p>
          <a:p>
            <a:pPr indent="0" lvl="0" marL="0">
              <a:spcBef>
                <a:spcPts val="640"/>
              </a:spcBef>
              <a:spcAft>
                <a:spcPts val="0"/>
              </a:spcAft>
              <a:buNone/>
            </a:pPr>
            <a:r>
              <a:rPr lang="en" sz="1400">
                <a:solidFill>
                  <a:srgbClr val="000000"/>
                </a:solidFill>
                <a:latin typeface="Times"/>
                <a:ea typeface="Times"/>
                <a:cs typeface="Times"/>
                <a:sym typeface="Times"/>
              </a:rPr>
              <a:t>public Vertex { public: virtual void Compute(MessageIterator* msgs) </a:t>
            </a:r>
            <a:endParaRPr sz="1400">
              <a:solidFill>
                <a:srgbClr val="000000"/>
              </a:solidFill>
              <a:latin typeface="Times"/>
              <a:ea typeface="Times"/>
              <a:cs typeface="Times"/>
              <a:sym typeface="Times"/>
            </a:endParaRPr>
          </a:p>
          <a:p>
            <a:pPr indent="0" lvl="0" marL="0">
              <a:spcBef>
                <a:spcPts val="640"/>
              </a:spcBef>
              <a:spcAft>
                <a:spcPts val="0"/>
              </a:spcAft>
              <a:buNone/>
            </a:pPr>
            <a:r>
              <a:rPr lang="en" sz="1400">
                <a:solidFill>
                  <a:srgbClr val="000000"/>
                </a:solidFill>
                <a:latin typeface="Times"/>
                <a:ea typeface="Times"/>
                <a:cs typeface="Times"/>
                <a:sym typeface="Times"/>
              </a:rPr>
              <a:t>{</a:t>
            </a:r>
            <a:endParaRPr sz="1400">
              <a:solidFill>
                <a:srgbClr val="000000"/>
              </a:solidFill>
              <a:latin typeface="Times"/>
              <a:ea typeface="Times"/>
              <a:cs typeface="Times"/>
              <a:sym typeface="Times"/>
            </a:endParaRPr>
          </a:p>
          <a:p>
            <a:pPr indent="0" lvl="0" marL="0">
              <a:spcBef>
                <a:spcPts val="640"/>
              </a:spcBef>
              <a:spcAft>
                <a:spcPts val="0"/>
              </a:spcAft>
              <a:buNone/>
            </a:pPr>
            <a:r>
              <a:rPr lang="en" sz="1400">
                <a:solidFill>
                  <a:srgbClr val="000000"/>
                </a:solidFill>
                <a:latin typeface="Times"/>
                <a:ea typeface="Times"/>
                <a:cs typeface="Times"/>
                <a:sym typeface="Times"/>
              </a:rPr>
              <a:t> int currMax = GetValue(); </a:t>
            </a:r>
            <a:endParaRPr sz="1400">
              <a:solidFill>
                <a:srgbClr val="000000"/>
              </a:solidFill>
              <a:latin typeface="Times"/>
              <a:ea typeface="Times"/>
              <a:cs typeface="Times"/>
              <a:sym typeface="Times"/>
            </a:endParaRPr>
          </a:p>
          <a:p>
            <a:pPr indent="0" lvl="0" marL="0">
              <a:spcBef>
                <a:spcPts val="640"/>
              </a:spcBef>
              <a:spcAft>
                <a:spcPts val="0"/>
              </a:spcAft>
              <a:buNone/>
            </a:pPr>
            <a:r>
              <a:rPr lang="en" sz="1400">
                <a:solidFill>
                  <a:srgbClr val="000000"/>
                </a:solidFill>
                <a:latin typeface="Times"/>
                <a:ea typeface="Times"/>
                <a:cs typeface="Times"/>
                <a:sym typeface="Times"/>
              </a:rPr>
              <a:t>SendMessageToAllNeighbors(currMax);</a:t>
            </a:r>
            <a:endParaRPr sz="1400">
              <a:solidFill>
                <a:srgbClr val="000000"/>
              </a:solidFill>
              <a:latin typeface="Times"/>
              <a:ea typeface="Times"/>
              <a:cs typeface="Times"/>
              <a:sym typeface="Times"/>
            </a:endParaRPr>
          </a:p>
          <a:p>
            <a:pPr indent="0" lvl="0" marL="0">
              <a:spcBef>
                <a:spcPts val="640"/>
              </a:spcBef>
              <a:spcAft>
                <a:spcPts val="0"/>
              </a:spcAft>
              <a:buNone/>
            </a:pPr>
            <a:r>
              <a:rPr lang="en" sz="1400">
                <a:solidFill>
                  <a:srgbClr val="000000"/>
                </a:solidFill>
                <a:latin typeface="Times"/>
                <a:ea typeface="Times"/>
                <a:cs typeface="Times"/>
                <a:sym typeface="Times"/>
              </a:rPr>
              <a:t> for ( ; !msgs-&gt;Done(); msgs-&gt;Next()) </a:t>
            </a:r>
            <a:endParaRPr sz="1400">
              <a:solidFill>
                <a:srgbClr val="000000"/>
              </a:solidFill>
              <a:latin typeface="Times"/>
              <a:ea typeface="Times"/>
              <a:cs typeface="Times"/>
              <a:sym typeface="Times"/>
            </a:endParaRPr>
          </a:p>
          <a:p>
            <a:pPr indent="0" lvl="0" marL="0">
              <a:spcBef>
                <a:spcPts val="640"/>
              </a:spcBef>
              <a:spcAft>
                <a:spcPts val="0"/>
              </a:spcAft>
              <a:buNone/>
            </a:pPr>
            <a:r>
              <a:rPr lang="en" sz="1400">
                <a:solidFill>
                  <a:srgbClr val="000000"/>
                </a:solidFill>
                <a:latin typeface="Times"/>
                <a:ea typeface="Times"/>
                <a:cs typeface="Times"/>
                <a:sym typeface="Times"/>
              </a:rPr>
              <a:t>{ </a:t>
            </a:r>
            <a:endParaRPr sz="1400">
              <a:solidFill>
                <a:srgbClr val="000000"/>
              </a:solidFill>
              <a:latin typeface="Times"/>
              <a:ea typeface="Times"/>
              <a:cs typeface="Times"/>
              <a:sym typeface="Times"/>
            </a:endParaRPr>
          </a:p>
          <a:p>
            <a:pPr indent="0" lvl="0" marL="0">
              <a:spcBef>
                <a:spcPts val="640"/>
              </a:spcBef>
              <a:spcAft>
                <a:spcPts val="0"/>
              </a:spcAft>
              <a:buNone/>
            </a:pPr>
            <a:r>
              <a:rPr lang="en" sz="1400">
                <a:solidFill>
                  <a:srgbClr val="000000"/>
                </a:solidFill>
                <a:latin typeface="Times"/>
                <a:ea typeface="Times"/>
                <a:cs typeface="Times"/>
                <a:sym typeface="Times"/>
              </a:rPr>
              <a:t>if (msgs-&gt;Value() &gt; currMax) currMax = msgs-&gt;Value(); </a:t>
            </a:r>
            <a:endParaRPr sz="1400">
              <a:solidFill>
                <a:srgbClr val="000000"/>
              </a:solidFill>
              <a:latin typeface="Times"/>
              <a:ea typeface="Times"/>
              <a:cs typeface="Times"/>
              <a:sym typeface="Times"/>
            </a:endParaRPr>
          </a:p>
          <a:p>
            <a:pPr indent="0" lvl="0" marL="0">
              <a:spcBef>
                <a:spcPts val="640"/>
              </a:spcBef>
              <a:spcAft>
                <a:spcPts val="0"/>
              </a:spcAft>
              <a:buNone/>
            </a:pPr>
            <a:r>
              <a:rPr lang="en" sz="1400">
                <a:solidFill>
                  <a:srgbClr val="000000"/>
                </a:solidFill>
                <a:latin typeface="Times"/>
                <a:ea typeface="Times"/>
                <a:cs typeface="Times"/>
                <a:sym typeface="Times"/>
              </a:rPr>
              <a:t>} if (currMax &gt; GetValue()) </a:t>
            </a:r>
            <a:endParaRPr sz="1400">
              <a:solidFill>
                <a:srgbClr val="000000"/>
              </a:solidFill>
              <a:latin typeface="Times"/>
              <a:ea typeface="Times"/>
              <a:cs typeface="Times"/>
              <a:sym typeface="Times"/>
            </a:endParaRPr>
          </a:p>
          <a:p>
            <a:pPr indent="0" lvl="0" marL="0">
              <a:spcBef>
                <a:spcPts val="640"/>
              </a:spcBef>
              <a:spcAft>
                <a:spcPts val="0"/>
              </a:spcAft>
              <a:buNone/>
            </a:pPr>
            <a:r>
              <a:rPr lang="en" sz="1400">
                <a:solidFill>
                  <a:srgbClr val="000000"/>
                </a:solidFill>
                <a:latin typeface="Times"/>
                <a:ea typeface="Times"/>
                <a:cs typeface="Times"/>
                <a:sym typeface="Times"/>
              </a:rPr>
              <a:t>*MutableValue() = currMax; </a:t>
            </a:r>
            <a:endParaRPr sz="1400">
              <a:solidFill>
                <a:srgbClr val="000000"/>
              </a:solidFill>
              <a:latin typeface="Times"/>
              <a:ea typeface="Times"/>
              <a:cs typeface="Times"/>
              <a:sym typeface="Times"/>
            </a:endParaRPr>
          </a:p>
          <a:p>
            <a:pPr indent="0" lvl="0" marL="0">
              <a:spcBef>
                <a:spcPts val="640"/>
              </a:spcBef>
              <a:spcAft>
                <a:spcPts val="0"/>
              </a:spcAft>
              <a:buNone/>
            </a:pPr>
            <a:r>
              <a:rPr lang="en" sz="1400">
                <a:solidFill>
                  <a:srgbClr val="000000"/>
                </a:solidFill>
                <a:latin typeface="Times"/>
                <a:ea typeface="Times"/>
                <a:cs typeface="Times"/>
                <a:sym typeface="Times"/>
              </a:rPr>
              <a:t>else VoteToHalt();</a:t>
            </a:r>
            <a:endParaRPr sz="1400">
              <a:solidFill>
                <a:srgbClr val="000000"/>
              </a:solidFill>
              <a:latin typeface="Times"/>
              <a:ea typeface="Times"/>
              <a:cs typeface="Times"/>
              <a:sym typeface="Times"/>
            </a:endParaRPr>
          </a:p>
          <a:p>
            <a:pPr indent="0" lvl="0" marL="0">
              <a:spcBef>
                <a:spcPts val="640"/>
              </a:spcBef>
              <a:spcAft>
                <a:spcPts val="0"/>
              </a:spcAft>
              <a:buNone/>
            </a:pPr>
            <a:r>
              <a:rPr lang="en" sz="1400">
                <a:solidFill>
                  <a:srgbClr val="000000"/>
                </a:solidFill>
                <a:latin typeface="Times"/>
                <a:ea typeface="Times"/>
                <a:cs typeface="Times"/>
                <a:sym typeface="Times"/>
              </a:rPr>
              <a:t> } }; </a:t>
            </a:r>
            <a:endParaRPr sz="1400">
              <a:solidFill>
                <a:srgbClr val="000000"/>
              </a:solidFill>
              <a:latin typeface="Times"/>
              <a:ea typeface="Times"/>
              <a:cs typeface="Times"/>
              <a:sym typeface="Time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