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[03 excel_formattingcells_practice 1 (1).xlsx]Sheet1!PivotTable2</c:name>
    <c:fmtId val="-1"/>
  </c:pivotSource>
  <c:chart>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x"/>
          <c:size val="6"/>
          <c:spPr>
            <a:no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star"/>
          <c:size val="6"/>
          <c:spPr>
            <a:no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circle"/>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plus"/>
          <c:size val="6"/>
          <c:spPr>
            <a:noFill/>
            <a:ln w="9525">
              <a:solidFill>
                <a:schemeClr val="accent1">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dot"/>
          <c:size val="6"/>
          <c:spPr>
            <a:solidFill>
              <a:schemeClr val="accent2">
                <a:lumMod val="60000"/>
              </a:schemeClr>
            </a:solidFill>
            <a:ln w="9525">
              <a:solidFill>
                <a:schemeClr val="accent2">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dash"/>
          <c:size val="6"/>
          <c:spPr>
            <a:solidFill>
              <a:schemeClr val="accent3">
                <a:lumMod val="60000"/>
              </a:schemeClr>
            </a:solidFill>
            <a:ln w="9525">
              <a:solidFill>
                <a:schemeClr val="accent3">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diamond"/>
          <c:size val="6"/>
          <c:spPr>
            <a:solidFill>
              <a:schemeClr val="accent4">
                <a:lumMod val="60000"/>
              </a:schemeClr>
            </a:solidFill>
            <a:ln w="9525">
              <a:solidFill>
                <a:schemeClr val="accent4">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Sheet1!$B$3:$B$5</c:f>
              <c:strCache>
                <c:ptCount val="1"/>
                <c:pt idx="0">
                  <c:v>Sum of Forearm - May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Sheet1!$B$6:$B$11</c:f>
              <c:numCache>
                <c:formatCode>General</c:formatCode>
                <c:ptCount val="5"/>
                <c:pt idx="0">
                  <c:v>11.5</c:v>
                </c:pt>
                <c:pt idx="1">
                  <c:v>11.5</c:v>
                </c:pt>
                <c:pt idx="2">
                  <c:v>11.5</c:v>
                </c:pt>
                <c:pt idx="3">
                  <c:v>11</c:v>
                </c:pt>
              </c:numCache>
            </c:numRef>
          </c:val>
          <c:extLst xmlns:c16r2="http://schemas.microsoft.com/office/drawing/2015/06/chart">
            <c:ext xmlns:c16="http://schemas.microsoft.com/office/drawing/2014/chart" uri="{C3380CC4-5D6E-409C-BE32-E72D297353CC}">
              <c16:uniqueId val="{00000000-95F6-4C53-9E0C-C1ABA2134E7C}"/>
            </c:ext>
          </c:extLst>
        </c:ser>
        <c:ser>
          <c:idx val="1"/>
          <c:order val="1"/>
          <c:tx>
            <c:strRef>
              <c:f>Sheet1!$C$3:$C$5</c:f>
              <c:strCache>
                <c:ptCount val="1"/>
                <c:pt idx="0">
                  <c:v>Sum of Forearm - Jun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Sheet1!$C$6:$C$11</c:f>
              <c:numCache>
                <c:formatCode>General</c:formatCode>
                <c:ptCount val="5"/>
                <c:pt idx="4">
                  <c:v>11</c:v>
                </c:pt>
              </c:numCache>
            </c:numRef>
          </c:val>
          <c:extLst xmlns:c16r2="http://schemas.microsoft.com/office/drawing/2015/06/chart">
            <c:ext xmlns:c16="http://schemas.microsoft.com/office/drawing/2014/chart" uri="{C3380CC4-5D6E-409C-BE32-E72D297353CC}">
              <c16:uniqueId val="{00000001-95F6-4C53-9E0C-C1ABA2134E7C}"/>
            </c:ext>
          </c:extLst>
        </c:ser>
        <c:ser>
          <c:idx val="2"/>
          <c:order val="2"/>
          <c:tx>
            <c:strRef>
              <c:f>Sheet1!$D$3:$D$5</c:f>
              <c:strCache>
                <c:ptCount val="1"/>
                <c:pt idx="0">
                  <c:v>Sum of Hips - May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trendline>
            <c:spPr>
              <a:ln w="19050" cap="rnd">
                <a:solidFill>
                  <a:schemeClr val="accent3"/>
                </a:solidFill>
                <a:prstDash val="sysDash"/>
              </a:ln>
              <a:effectLst/>
            </c:spPr>
            <c:trendlineType val="linear"/>
            <c:dispRSqr val="0"/>
            <c:dispEq val="0"/>
          </c:trendline>
          <c:cat>
            <c:strRef>
              <c:f>Sheet1!$A$6:$A$11</c:f>
              <c:strCache>
                <c:ptCount val="5"/>
                <c:pt idx="0">
                  <c:v>03-May</c:v>
                </c:pt>
                <c:pt idx="1">
                  <c:v>11-May</c:v>
                </c:pt>
                <c:pt idx="2">
                  <c:v>19-May</c:v>
                </c:pt>
                <c:pt idx="3">
                  <c:v>26-May</c:v>
                </c:pt>
                <c:pt idx="4">
                  <c:v>01-Jun</c:v>
                </c:pt>
              </c:strCache>
            </c:strRef>
          </c:cat>
          <c:val>
            <c:numRef>
              <c:f>Sheet1!$D$6:$D$11</c:f>
              <c:numCache>
                <c:formatCode>General</c:formatCode>
                <c:ptCount val="5"/>
                <c:pt idx="0">
                  <c:v>40</c:v>
                </c:pt>
                <c:pt idx="1">
                  <c:v>39.5</c:v>
                </c:pt>
                <c:pt idx="2">
                  <c:v>39.5</c:v>
                </c:pt>
                <c:pt idx="3">
                  <c:v>39</c:v>
                </c:pt>
              </c:numCache>
            </c:numRef>
          </c:val>
          <c:extLst xmlns:c16r2="http://schemas.microsoft.com/office/drawing/2015/06/chart">
            <c:ext xmlns:c16="http://schemas.microsoft.com/office/drawing/2014/chart" uri="{C3380CC4-5D6E-409C-BE32-E72D297353CC}">
              <c16:uniqueId val="{00000003-95F6-4C53-9E0C-C1ABA2134E7C}"/>
            </c:ext>
          </c:extLst>
        </c:ser>
        <c:ser>
          <c:idx val="3"/>
          <c:order val="3"/>
          <c:tx>
            <c:strRef>
              <c:f>Sheet1!$E$3:$E$5</c:f>
              <c:strCache>
                <c:ptCount val="1"/>
                <c:pt idx="0">
                  <c:v>Sum of Hips - Jun</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Sheet1!$E$6:$E$11</c:f>
              <c:numCache>
                <c:formatCode>General</c:formatCode>
                <c:ptCount val="5"/>
                <c:pt idx="4">
                  <c:v>39</c:v>
                </c:pt>
              </c:numCache>
            </c:numRef>
          </c:val>
          <c:extLst xmlns:c16r2="http://schemas.microsoft.com/office/drawing/2015/06/chart">
            <c:ext xmlns:c16="http://schemas.microsoft.com/office/drawing/2014/chart" uri="{C3380CC4-5D6E-409C-BE32-E72D297353CC}">
              <c16:uniqueId val="{00000004-95F6-4C53-9E0C-C1ABA2134E7C}"/>
            </c:ext>
          </c:extLst>
        </c:ser>
        <c:ser>
          <c:idx val="4"/>
          <c:order val="4"/>
          <c:tx>
            <c:strRef>
              <c:f>Sheet1!$F$3:$F$5</c:f>
              <c:strCache>
                <c:ptCount val="1"/>
                <c:pt idx="0">
                  <c:v>Sum of Estimated Lean Body - May</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Sheet1!$F$6:$F$11</c:f>
              <c:numCache>
                <c:formatCode>General</c:formatCode>
                <c:ptCount val="5"/>
                <c:pt idx="0">
                  <c:v>103.8</c:v>
                </c:pt>
                <c:pt idx="1">
                  <c:v>103.9</c:v>
                </c:pt>
                <c:pt idx="2">
                  <c:v>103.2</c:v>
                </c:pt>
                <c:pt idx="3">
                  <c:v>103.4</c:v>
                </c:pt>
              </c:numCache>
            </c:numRef>
          </c:val>
          <c:extLst xmlns:c16r2="http://schemas.microsoft.com/office/drawing/2015/06/chart">
            <c:ext xmlns:c16="http://schemas.microsoft.com/office/drawing/2014/chart" uri="{C3380CC4-5D6E-409C-BE32-E72D297353CC}">
              <c16:uniqueId val="{00000005-95F6-4C53-9E0C-C1ABA2134E7C}"/>
            </c:ext>
          </c:extLst>
        </c:ser>
        <c:ser>
          <c:idx val="5"/>
          <c:order val="5"/>
          <c:tx>
            <c:strRef>
              <c:f>Sheet1!$G$3:$G$5</c:f>
              <c:strCache>
                <c:ptCount val="1"/>
                <c:pt idx="0">
                  <c:v>Sum of Estimated Lean Body - Jun</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Sheet1!$G$6:$G$11</c:f>
              <c:numCache>
                <c:formatCode>General</c:formatCode>
                <c:ptCount val="5"/>
                <c:pt idx="4">
                  <c:v>103.4</c:v>
                </c:pt>
              </c:numCache>
            </c:numRef>
          </c:val>
          <c:extLst xmlns:c16r2="http://schemas.microsoft.com/office/drawing/2015/06/chart">
            <c:ext xmlns:c16="http://schemas.microsoft.com/office/drawing/2014/chart" uri="{C3380CC4-5D6E-409C-BE32-E72D297353CC}">
              <c16:uniqueId val="{00000006-95F6-4C53-9E0C-C1ABA2134E7C}"/>
            </c:ext>
          </c:extLst>
        </c:ser>
        <c:ser>
          <c:idx val="6"/>
          <c:order val="6"/>
          <c:tx>
            <c:strRef>
              <c:f>Sheet1!$H$3:$H$5</c:f>
              <c:strCache>
                <c:ptCount val="1"/>
                <c:pt idx="0">
                  <c:v>Sum of Waist - May</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Sheet1!$H$6:$H$11</c:f>
              <c:numCache>
                <c:formatCode>General</c:formatCode>
                <c:ptCount val="5"/>
                <c:pt idx="0">
                  <c:v>31</c:v>
                </c:pt>
                <c:pt idx="1">
                  <c:v>31</c:v>
                </c:pt>
                <c:pt idx="2">
                  <c:v>31</c:v>
                </c:pt>
                <c:pt idx="3">
                  <c:v>30</c:v>
                </c:pt>
              </c:numCache>
            </c:numRef>
          </c:val>
          <c:extLst xmlns:c16r2="http://schemas.microsoft.com/office/drawing/2015/06/chart">
            <c:ext xmlns:c16="http://schemas.microsoft.com/office/drawing/2014/chart" uri="{C3380CC4-5D6E-409C-BE32-E72D297353CC}">
              <c16:uniqueId val="{00000007-95F6-4C53-9E0C-C1ABA2134E7C}"/>
            </c:ext>
          </c:extLst>
        </c:ser>
        <c:ser>
          <c:idx val="7"/>
          <c:order val="7"/>
          <c:tx>
            <c:strRef>
              <c:f>Sheet1!$I$3:$I$5</c:f>
              <c:strCache>
                <c:ptCount val="1"/>
                <c:pt idx="0">
                  <c:v>Sum of Waist - Jun</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Sheet1!$I$6:$I$11</c:f>
              <c:numCache>
                <c:formatCode>General</c:formatCode>
                <c:ptCount val="5"/>
                <c:pt idx="4">
                  <c:v>30</c:v>
                </c:pt>
              </c:numCache>
            </c:numRef>
          </c:val>
          <c:extLst xmlns:c16r2="http://schemas.microsoft.com/office/drawing/2015/06/chart">
            <c:ext xmlns:c16="http://schemas.microsoft.com/office/drawing/2014/chart" uri="{C3380CC4-5D6E-409C-BE32-E72D297353CC}">
              <c16:uniqueId val="{00000008-95F6-4C53-9E0C-C1ABA2134E7C}"/>
            </c:ext>
          </c:extLst>
        </c:ser>
        <c:ser>
          <c:idx val="8"/>
          <c:order val="8"/>
          <c:tx>
            <c:strRef>
              <c:f>Sheet1!$J$3:$J$5</c:f>
              <c:strCache>
                <c:ptCount val="1"/>
                <c:pt idx="0">
                  <c:v>Sum of Chest - May</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Sheet1!$J$6:$J$11</c:f>
              <c:numCache>
                <c:formatCode>General</c:formatCode>
                <c:ptCount val="5"/>
                <c:pt idx="0">
                  <c:v>32</c:v>
                </c:pt>
                <c:pt idx="1">
                  <c:v>32</c:v>
                </c:pt>
                <c:pt idx="2">
                  <c:v>32</c:v>
                </c:pt>
                <c:pt idx="3">
                  <c:v>31</c:v>
                </c:pt>
              </c:numCache>
            </c:numRef>
          </c:val>
          <c:extLst xmlns:c16r2="http://schemas.microsoft.com/office/drawing/2015/06/chart">
            <c:ext xmlns:c16="http://schemas.microsoft.com/office/drawing/2014/chart" uri="{C3380CC4-5D6E-409C-BE32-E72D297353CC}">
              <c16:uniqueId val="{00000009-95F6-4C53-9E0C-C1ABA2134E7C}"/>
            </c:ext>
          </c:extLst>
        </c:ser>
        <c:ser>
          <c:idx val="9"/>
          <c:order val="9"/>
          <c:tx>
            <c:strRef>
              <c:f>Sheet1!$K$3:$K$5</c:f>
              <c:strCache>
                <c:ptCount val="1"/>
                <c:pt idx="0">
                  <c:v>Sum of Chest - Jun</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Sheet1!$A$6:$A$11</c:f>
              <c:strCache>
                <c:ptCount val="5"/>
                <c:pt idx="0">
                  <c:v>03-May</c:v>
                </c:pt>
                <c:pt idx="1">
                  <c:v>11-May</c:v>
                </c:pt>
                <c:pt idx="2">
                  <c:v>19-May</c:v>
                </c:pt>
                <c:pt idx="3">
                  <c:v>26-May</c:v>
                </c:pt>
                <c:pt idx="4">
                  <c:v>01-Jun</c:v>
                </c:pt>
              </c:strCache>
            </c:strRef>
          </c:cat>
          <c:val>
            <c:numRef>
              <c:f>Sheet1!$K$6:$K$11</c:f>
              <c:numCache>
                <c:formatCode>General</c:formatCode>
                <c:ptCount val="5"/>
                <c:pt idx="4">
                  <c:v>31</c:v>
                </c:pt>
              </c:numCache>
            </c:numRef>
          </c:val>
          <c:extLst xmlns:c16r2="http://schemas.microsoft.com/office/drawing/2015/06/chart">
            <c:ext xmlns:c16="http://schemas.microsoft.com/office/drawing/2014/chart" uri="{C3380CC4-5D6E-409C-BE32-E72D297353CC}">
              <c16:uniqueId val="{0000000A-95F6-4C53-9E0C-C1ABA2134E7C}"/>
            </c:ext>
          </c:extLst>
        </c:ser>
        <c:dLbls>
          <c:dLblPos val="outEnd"/>
          <c:showLegendKey val="0"/>
          <c:showVal val="1"/>
          <c:showCatName val="0"/>
          <c:showSerName val="0"/>
          <c:showPercent val="0"/>
          <c:showBubbleSize val="0"/>
        </c:dLbls>
        <c:gapWidth val="444"/>
        <c:overlap val="-90"/>
        <c:axId val="768367808"/>
        <c:axId val="768368352"/>
      </c:barChart>
      <c:catAx>
        <c:axId val="768367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68368352"/>
        <c:crosses val="autoZero"/>
        <c:auto val="1"/>
        <c:lblAlgn val="ctr"/>
        <c:lblOffset val="100"/>
        <c:noMultiLvlLbl val="0"/>
      </c:catAx>
      <c:valAx>
        <c:axId val="768368352"/>
        <c:scaling>
          <c:orientation val="minMax"/>
        </c:scaling>
        <c:delete val="1"/>
        <c:axPos val="l"/>
        <c:numFmt formatCode="General" sourceLinked="1"/>
        <c:majorTickMark val="none"/>
        <c:minorTickMark val="none"/>
        <c:tickLblPos val="nextTo"/>
        <c:crossAx val="7683678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SHRUTHI P</a:t>
            </a:r>
            <a:endParaRPr lang="en-US" sz="2400" dirty="0"/>
          </a:p>
          <a:p>
            <a:r>
              <a:rPr lang="en-US" sz="2400" dirty="0"/>
              <a:t>REGISTER NO</a:t>
            </a:r>
            <a:r>
              <a:rPr lang="en-US" sz="2400" dirty="0" smtClean="0"/>
              <a:t>: 312216304</a:t>
            </a:r>
            <a:endParaRPr lang="en-US" sz="2400" dirty="0"/>
          </a:p>
          <a:p>
            <a:r>
              <a:rPr lang="en-US" sz="2400" dirty="0"/>
              <a:t>DEPARTMENT</a:t>
            </a:r>
            <a:r>
              <a:rPr lang="en-US" sz="2400" dirty="0" smtClean="0"/>
              <a:t>: III BCOM GENERAL  B SECTION </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432425" cy="5286704"/>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698500" indent="-685800">
              <a:lnSpc>
                <a:spcPct val="100000"/>
              </a:lnSpc>
              <a:spcBef>
                <a:spcPts val="105"/>
              </a:spcBef>
              <a:buFont typeface="Arial" panose="020B0604020202020204" pitchFamily="34" charset="0"/>
              <a:buChar char="•"/>
            </a:pPr>
            <a:r>
              <a:rPr lang="en-IN" sz="3200" spc="5" dirty="0">
                <a:latin typeface="Trebuchet MS"/>
                <a:cs typeface="Trebuchet MS"/>
              </a:rPr>
              <a:t>DATA COLLECTION</a:t>
            </a:r>
          </a:p>
          <a:p>
            <a:pPr marL="698500" indent="-685800">
              <a:lnSpc>
                <a:spcPct val="100000"/>
              </a:lnSpc>
              <a:spcBef>
                <a:spcPts val="105"/>
              </a:spcBef>
              <a:buFont typeface="Arial" panose="020B0604020202020204" pitchFamily="34" charset="0"/>
              <a:buChar char="•"/>
            </a:pPr>
            <a:r>
              <a:rPr lang="en-IN" sz="3200" spc="5" dirty="0" smtClean="0">
                <a:latin typeface="Trebuchet MS"/>
                <a:cs typeface="Trebuchet MS"/>
              </a:rPr>
              <a:t>DATA CLEANING</a:t>
            </a:r>
            <a:endParaRPr lang="en-IN" sz="3200" spc="5" dirty="0">
              <a:latin typeface="Trebuchet MS"/>
              <a:cs typeface="Trebuchet MS"/>
            </a:endParaRPr>
          </a:p>
          <a:p>
            <a:pPr marL="698500" indent="-685800">
              <a:lnSpc>
                <a:spcPct val="100000"/>
              </a:lnSpc>
              <a:spcBef>
                <a:spcPts val="105"/>
              </a:spcBef>
              <a:buFont typeface="Arial" panose="020B0604020202020204" pitchFamily="34" charset="0"/>
              <a:buChar char="•"/>
            </a:pPr>
            <a:r>
              <a:rPr lang="en-IN" sz="3200" spc="5" dirty="0">
                <a:latin typeface="Trebuchet MS"/>
                <a:cs typeface="Trebuchet MS"/>
              </a:rPr>
              <a:t>TECHNIQUES</a:t>
            </a:r>
          </a:p>
          <a:p>
            <a:pPr marL="698500" indent="-685800">
              <a:lnSpc>
                <a:spcPct val="100000"/>
              </a:lnSpc>
              <a:spcBef>
                <a:spcPts val="105"/>
              </a:spcBef>
              <a:buFont typeface="Arial" panose="020B0604020202020204" pitchFamily="34" charset="0"/>
              <a:buChar char="•"/>
            </a:pPr>
            <a:r>
              <a:rPr lang="en-IN" sz="3200" spc="5" dirty="0">
                <a:latin typeface="Trebuchet MS"/>
                <a:cs typeface="Trebuchet MS"/>
              </a:rPr>
              <a:t>RESULTS</a:t>
            </a:r>
          </a:p>
          <a:p>
            <a:pPr marL="698500" indent="-685800">
              <a:lnSpc>
                <a:spcPct val="100000"/>
              </a:lnSpc>
              <a:spcBef>
                <a:spcPts val="105"/>
              </a:spcBef>
              <a:buFont typeface="Arial" panose="020B0604020202020204" pitchFamily="34" charset="0"/>
              <a:buChar char="•"/>
            </a:pPr>
            <a:r>
              <a:rPr lang="en-IN" sz="3200" spc="5" dirty="0">
                <a:latin typeface="Trebuchet MS"/>
                <a:cs typeface="Trebuchet MS"/>
              </a:rPr>
              <a:t>PIVOT TABLE</a:t>
            </a:r>
          </a:p>
          <a:p>
            <a:pPr marL="698500" indent="-685800">
              <a:lnSpc>
                <a:spcPct val="100000"/>
              </a:lnSpc>
              <a:spcBef>
                <a:spcPts val="105"/>
              </a:spcBef>
              <a:buFont typeface="Arial" panose="020B0604020202020204" pitchFamily="34" charset="0"/>
              <a:buChar char="•"/>
            </a:pPr>
            <a:r>
              <a:rPr lang="en-IN" sz="3200" spc="5" dirty="0">
                <a:latin typeface="Trebuchet MS"/>
                <a:cs typeface="Trebuchet MS"/>
              </a:rPr>
              <a:t>CHARTS &amp;GRAPHS</a:t>
            </a: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2229456"/>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xmlns="" id="{6FC4F679-3B8B-CF03-79B5-41AA05DAE9E2}"/>
              </a:ext>
            </a:extLst>
          </p:cNvPr>
          <p:cNvGraphicFramePr>
            <a:graphicFrameLocks/>
          </p:cNvGraphicFramePr>
          <p:nvPr>
            <p:extLst>
              <p:ext uri="{D42A27DB-BD31-4B8C-83A1-F6EECF244321}">
                <p14:modId xmlns:p14="http://schemas.microsoft.com/office/powerpoint/2010/main" val="2977716516"/>
              </p:ext>
            </p:extLst>
          </p:nvPr>
        </p:nvGraphicFramePr>
        <p:xfrm>
          <a:off x="2514600" y="2349500"/>
          <a:ext cx="6094413" cy="3289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3693319"/>
          </a:xfrm>
        </p:spPr>
        <p:txBody>
          <a:bodyPr/>
          <a:lstStyle/>
          <a:p>
            <a:r>
              <a:rPr lang="en-US" dirty="0" smtClean="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3200" b="0" dirty="0" smtClean="0">
                <a:latin typeface="Times New Roman" panose="02020603050405020304" pitchFamily="18" charset="0"/>
                <a:cs typeface="Times New Roman" panose="02020603050405020304" pitchFamily="18" charset="0"/>
              </a:rPr>
              <a:t>In this project, we can able to witness the </a:t>
            </a:r>
            <a:br>
              <a:rPr lang="en-US" sz="3200" b="0" dirty="0" smtClean="0">
                <a:latin typeface="Times New Roman" panose="02020603050405020304" pitchFamily="18" charset="0"/>
                <a:cs typeface="Times New Roman" panose="02020603050405020304" pitchFamily="18" charset="0"/>
              </a:rPr>
            </a:br>
            <a:r>
              <a:rPr lang="en-US" sz="3200" b="0" dirty="0" smtClean="0">
                <a:latin typeface="Times New Roman" panose="02020603050405020304" pitchFamily="18" charset="0"/>
                <a:cs typeface="Times New Roman" panose="02020603050405020304" pitchFamily="18" charset="0"/>
              </a:rPr>
              <a:t>data set easily and it makes our work easier. By doing this we can able to save our time and the calculations are also made easier 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3" y="575054"/>
            <a:ext cx="5862002" cy="509498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br>
              <a:rPr lang="en-US" sz="4250" spc="10" dirty="0" smtClean="0"/>
            </a:br>
            <a:r>
              <a:rPr lang="en-US" sz="4250" spc="10" dirty="0"/>
              <a:t> </a:t>
            </a:r>
            <a:r>
              <a:rPr lang="en-US" sz="4250" spc="10" dirty="0" smtClean="0"/>
              <a:t>        </a:t>
            </a:r>
            <a:r>
              <a:rPr lang="en-US" sz="3200" b="0" spc="10" dirty="0" smtClean="0"/>
              <a:t>We need to take employee data analysis and it helps the employee to understand their level of their performance and it motivates the employee to work more.</a:t>
            </a:r>
            <a:r>
              <a:rPr lang="en-US" sz="3200" spc="10" dirty="0"/>
              <a:t/>
            </a:r>
            <a:br>
              <a:rPr lang="en-US" sz="3200" spc="10" dirty="0"/>
            </a:br>
            <a:r>
              <a:rPr lang="en-US" sz="4250" spc="10" dirty="0" smtClean="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24145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4250" spc="-20" dirty="0" smtClean="0"/>
              <a:t>          </a:t>
            </a:r>
            <a:r>
              <a:rPr lang="en-US" sz="3200" b="0" spc="-20" dirty="0" smtClean="0"/>
              <a:t>To analyze the  level of data and to create a change in their working, I have used a pivot table and charts in this project to measure the employee performance.   </a:t>
            </a: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t>
            </a:r>
            <a:r>
              <a:rPr lang="en-US" sz="3200" spc="5" dirty="0" smtClean="0"/>
              <a:t>                 </a:t>
            </a:r>
            <a:r>
              <a:rPr lang="en-US" sz="3200" b="0" spc="5" dirty="0" smtClean="0"/>
              <a:t>Employer</a:t>
            </a:r>
            <a:br>
              <a:rPr lang="en-US" sz="3200" b="0" spc="5" dirty="0" smtClean="0"/>
            </a:br>
            <a:r>
              <a:rPr lang="en-US" sz="3200" b="0" spc="5" dirty="0" smtClean="0"/>
              <a:t/>
            </a:r>
            <a:br>
              <a:rPr lang="en-US" sz="3200" b="0" spc="5" dirty="0" smtClean="0"/>
            </a:br>
            <a:r>
              <a:rPr lang="en-US" sz="3200" b="0" spc="5" dirty="0"/>
              <a:t> </a:t>
            </a:r>
            <a:r>
              <a:rPr lang="en-US" sz="3200" b="0" spc="5" dirty="0" smtClean="0"/>
              <a:t>                 </a:t>
            </a:r>
            <a:r>
              <a:rPr lang="en-US" sz="3200" b="0" spc="5" dirty="0" err="1" smtClean="0"/>
              <a:t>Organisation</a:t>
            </a:r>
            <a:r>
              <a:rPr lang="en-US" sz="3200" b="0" spc="5" dirty="0" smtClean="0"/>
              <a:t/>
            </a:r>
            <a:br>
              <a:rPr lang="en-US" sz="3200" b="0" spc="5" dirty="0" smtClean="0"/>
            </a:br>
            <a:r>
              <a:rPr lang="en-US" sz="3200" b="0" spc="5" dirty="0" smtClean="0"/>
              <a:t/>
            </a:r>
            <a:br>
              <a:rPr lang="en-US" sz="3200" b="0" spc="5" dirty="0" smtClean="0"/>
            </a:br>
            <a:r>
              <a:rPr lang="en-US" sz="3200" b="0" spc="5" dirty="0"/>
              <a:t> </a:t>
            </a:r>
            <a:r>
              <a:rPr lang="en-US" sz="3200" b="0" spc="5" dirty="0" smtClean="0"/>
              <a:t>                 IT sector</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09232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3600" dirty="0" smtClean="0"/>
              <a:t>                  </a:t>
            </a:r>
            <a:r>
              <a:rPr lang="en-US" sz="3200" dirty="0" smtClean="0"/>
              <a:t>1.</a:t>
            </a:r>
            <a:r>
              <a:rPr lang="en-US" sz="3200" b="0" dirty="0" smtClean="0"/>
              <a:t> Filtering-missing values.</a:t>
            </a:r>
            <a:br>
              <a:rPr lang="en-US" sz="3200" b="0" dirty="0" smtClean="0"/>
            </a:br>
            <a:r>
              <a:rPr lang="en-US" sz="3200" b="0" dirty="0"/>
              <a:t> </a:t>
            </a:r>
            <a:r>
              <a:rPr lang="en-US" sz="3200" b="0" dirty="0" smtClean="0"/>
              <a:t>                    2.Pivot table- creating the</a:t>
            </a:r>
            <a:br>
              <a:rPr lang="en-US" sz="3200" b="0" dirty="0" smtClean="0"/>
            </a:br>
            <a:r>
              <a:rPr lang="en-US" sz="3200" b="0" dirty="0"/>
              <a:t> </a:t>
            </a:r>
            <a:r>
              <a:rPr lang="en-US" sz="3200" b="0" dirty="0" smtClean="0"/>
              <a:t>                          pivot according to the data.</a:t>
            </a:r>
            <a:br>
              <a:rPr lang="en-US" sz="3200" b="0" dirty="0" smtClean="0"/>
            </a:br>
            <a:r>
              <a:rPr lang="en-US" sz="3200" b="0" dirty="0"/>
              <a:t> </a:t>
            </a:r>
            <a:r>
              <a:rPr lang="en-US" sz="3200" b="0" dirty="0" smtClean="0"/>
              <a:t>                    3.Graph- making the data in </a:t>
            </a:r>
            <a:br>
              <a:rPr lang="en-US" sz="3200" b="0" dirty="0" smtClean="0"/>
            </a:br>
            <a:r>
              <a:rPr lang="en-US" sz="3200" b="0" dirty="0"/>
              <a:t> </a:t>
            </a:r>
            <a:r>
              <a:rPr lang="en-US" sz="3200" b="0" dirty="0" smtClean="0"/>
              <a:t>                        the form of graph, so that it will </a:t>
            </a:r>
            <a:br>
              <a:rPr lang="en-US" sz="3200" b="0" dirty="0" smtClean="0"/>
            </a:br>
            <a:r>
              <a:rPr lang="en-US" sz="3200" b="0" dirty="0" smtClean="0"/>
              <a:t>                         be easy to visualize.</a:t>
            </a:r>
            <a:br>
              <a:rPr lang="en-US" sz="3200" b="0" dirty="0" smtClean="0"/>
            </a:br>
            <a:r>
              <a:rPr lang="en-US" sz="3200" b="0" dirty="0"/>
              <a:t> </a:t>
            </a:r>
            <a:r>
              <a:rPr lang="en-US" sz="3200" b="0" dirty="0" smtClean="0"/>
              <a:t>                   4.Conditional formatting-Highlighting</a:t>
            </a:r>
            <a:br>
              <a:rPr lang="en-US" sz="3200" b="0" dirty="0" smtClean="0"/>
            </a:br>
            <a:r>
              <a:rPr lang="en-US" sz="3200" b="0" dirty="0"/>
              <a:t> </a:t>
            </a:r>
            <a:r>
              <a:rPr lang="en-US" sz="3200" b="0" dirty="0" smtClean="0"/>
              <a:t>                         the blank value, pivot table and </a:t>
            </a:r>
            <a:br>
              <a:rPr lang="en-US" sz="3200" b="0" dirty="0" smtClean="0"/>
            </a:br>
            <a:r>
              <a:rPr lang="en-US" sz="3200" b="0" dirty="0"/>
              <a:t> </a:t>
            </a:r>
            <a:r>
              <a:rPr lang="en-US" sz="3200" b="0" dirty="0" smtClean="0"/>
              <a:t>                         chart.</a:t>
            </a:r>
            <a:br>
              <a:rPr lang="en-US" sz="3200" b="0" dirty="0" smtClean="0"/>
            </a:br>
            <a:r>
              <a:rPr lang="en-US" sz="3200" b="0" dirty="0"/>
              <a:t> </a:t>
            </a:r>
            <a:r>
              <a:rPr lang="en-US" sz="3200" b="0" dirty="0" smtClean="0"/>
              <a:t>                      </a:t>
            </a:r>
            <a:br>
              <a:rPr lang="en-US" sz="3200" b="0" dirty="0" smtClean="0"/>
            </a:br>
            <a:r>
              <a:rPr lang="en-US" sz="3200" b="0" dirty="0"/>
              <a:t> </a:t>
            </a:r>
            <a:r>
              <a:rPr lang="en-US" sz="3200" b="0" dirty="0" smtClean="0"/>
              <a:t>                             </a:t>
            </a:r>
            <a:br>
              <a:rPr lang="en-US" sz="3200" b="0" dirty="0" smtClean="0"/>
            </a:br>
            <a:endParaRPr sz="32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909310"/>
          </a:xfrm>
        </p:spPr>
        <p:txBody>
          <a:bodyPr/>
          <a:lstStyle/>
          <a:p>
            <a:r>
              <a:rPr lang="en-IN" dirty="0"/>
              <a:t>Dataset </a:t>
            </a:r>
            <a:r>
              <a:rPr lang="en-IN" dirty="0" smtClean="0"/>
              <a:t>Description</a:t>
            </a:r>
            <a:r>
              <a:rPr lang="en-IN" dirty="0"/>
              <a:t/>
            </a:r>
            <a:br>
              <a:rPr lang="en-IN" dirty="0"/>
            </a:br>
            <a:r>
              <a:rPr lang="en-IN" sz="2400" dirty="0"/>
              <a:t>EMPLOYEE DATA SET-</a:t>
            </a:r>
            <a:r>
              <a:rPr lang="en-IN" sz="2400" dirty="0" err="1"/>
              <a:t>Kaggle</a:t>
            </a:r>
            <a:r>
              <a:rPr lang="en-IN" sz="2400" b="0" dirty="0"/>
              <a:t/>
            </a:r>
            <a:br>
              <a:rPr lang="en-IN" sz="2400" b="0" dirty="0"/>
            </a:br>
            <a:r>
              <a:rPr lang="en-IN" sz="2400" b="0" dirty="0"/>
              <a:t>                  It has totally 26 features and I have done this analysis with 9 features</a:t>
            </a:r>
            <a:br>
              <a:rPr lang="en-IN" sz="2400" b="0" dirty="0"/>
            </a:br>
            <a:r>
              <a:rPr lang="en-IN" sz="2400" b="0" dirty="0"/>
              <a:t>                         </a:t>
            </a:r>
            <a:r>
              <a:rPr lang="en-IN" sz="2400" dirty="0"/>
              <a:t>LIST OF FEATURES</a:t>
            </a:r>
            <a:br>
              <a:rPr lang="en-IN" sz="2400" dirty="0"/>
            </a:br>
            <a:r>
              <a:rPr lang="en-IN" sz="2400" b="0" dirty="0"/>
              <a:t>        </a:t>
            </a:r>
            <a:br>
              <a:rPr lang="en-IN" sz="2400" b="0" dirty="0"/>
            </a:br>
            <a:r>
              <a:rPr lang="en-IN" sz="2400" b="0" dirty="0"/>
              <a:t>                         1.Employee ID</a:t>
            </a:r>
            <a:br>
              <a:rPr lang="en-IN" sz="2400" b="0" dirty="0"/>
            </a:br>
            <a:r>
              <a:rPr lang="en-IN" sz="2400" b="0" dirty="0"/>
              <a:t>                         2.Gender</a:t>
            </a:r>
            <a:br>
              <a:rPr lang="en-IN" sz="2400" b="0" dirty="0"/>
            </a:br>
            <a:r>
              <a:rPr lang="en-IN" sz="2400" b="0" dirty="0"/>
              <a:t>                         3.Business unit</a:t>
            </a:r>
            <a:br>
              <a:rPr lang="en-IN" sz="2400" b="0" dirty="0"/>
            </a:br>
            <a:r>
              <a:rPr lang="en-IN" sz="2400" b="0" dirty="0"/>
              <a:t>                         4.Performance</a:t>
            </a:r>
            <a:br>
              <a:rPr lang="en-IN" sz="2400" b="0" dirty="0"/>
            </a:br>
            <a:r>
              <a:rPr lang="en-IN" sz="2400" b="0" dirty="0"/>
              <a:t>                         5.Salary</a:t>
            </a:r>
            <a:br>
              <a:rPr lang="en-IN" sz="2400" b="0" dirty="0"/>
            </a:br>
            <a:r>
              <a:rPr lang="en-IN" sz="2400" b="0" dirty="0"/>
              <a:t>                         6.Working hours</a:t>
            </a:r>
            <a:br>
              <a:rPr lang="en-IN" sz="2400" b="0" dirty="0"/>
            </a:br>
            <a:r>
              <a:rPr lang="en-IN" sz="2400" b="0" dirty="0"/>
              <a:t>                         7.Firstdate</a:t>
            </a:r>
            <a:br>
              <a:rPr lang="en-IN" sz="2400" b="0" dirty="0"/>
            </a:br>
            <a:r>
              <a:rPr lang="en-IN" sz="2400" b="0" dirty="0"/>
              <a:t>                         8.Lastdate</a:t>
            </a:r>
            <a:br>
              <a:rPr lang="en-IN" sz="2400" b="0" dirty="0"/>
            </a:br>
            <a:endParaRPr lang="en-IN" sz="24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487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a:t/>
            </a:r>
            <a:br>
              <a:rPr lang="en-US" sz="4250" spc="20" dirty="0"/>
            </a:br>
            <a:r>
              <a:rPr lang="en-US" sz="4250" spc="20" dirty="0" smtClean="0"/>
              <a:t>             </a:t>
            </a:r>
            <a:r>
              <a:rPr lang="en-IN" sz="3600" b="0" spc="20" dirty="0" smtClean="0"/>
              <a:t>After </a:t>
            </a:r>
            <a:r>
              <a:rPr lang="en-IN" sz="3600" b="0" spc="20" dirty="0"/>
              <a:t>making pivot table and </a:t>
            </a:r>
            <a:r>
              <a:rPr lang="en-IN" sz="3600" b="0" spc="20" dirty="0" smtClean="0"/>
              <a:t>graph, the </a:t>
            </a:r>
            <a:r>
              <a:rPr lang="en-IN" sz="3600" b="0" spc="20" dirty="0"/>
              <a:t>employers can able to understand easily and it also </a:t>
            </a:r>
            <a:r>
              <a:rPr lang="en-IN" sz="3600" b="0" spc="20" dirty="0" smtClean="0"/>
              <a:t>help us to</a:t>
            </a:r>
            <a:br>
              <a:rPr lang="en-IN" sz="3600" b="0" spc="20" dirty="0" smtClean="0"/>
            </a:br>
            <a:r>
              <a:rPr lang="en-IN" sz="3600" b="0" spc="20" dirty="0"/>
              <a:t> </a:t>
            </a:r>
            <a:r>
              <a:rPr lang="en-IN" sz="3600" b="0" spc="20" dirty="0" smtClean="0"/>
              <a:t>            calculate the necessary </a:t>
            </a:r>
            <a:br>
              <a:rPr lang="en-IN" sz="3600" b="0" spc="20" dirty="0" smtClean="0"/>
            </a:br>
            <a:r>
              <a:rPr lang="en-IN" sz="3600" b="0" spc="20" dirty="0"/>
              <a:t> </a:t>
            </a:r>
            <a:r>
              <a:rPr lang="en-IN" sz="3600" b="0" spc="20" dirty="0" smtClean="0"/>
              <a:t>             valuations easier.</a:t>
            </a:r>
            <a:br>
              <a:rPr lang="en-IN" sz="3600" b="0" spc="20" dirty="0" smtClean="0"/>
            </a:br>
            <a:r>
              <a:rPr lang="en-IN" sz="3600" b="0" spc="20" dirty="0"/>
              <a:t> </a:t>
            </a:r>
            <a:r>
              <a:rPr lang="en-IN" sz="3600" b="0" spc="20" dirty="0" smtClean="0"/>
              <a:t>                          </a:t>
            </a:r>
            <a:endParaRPr sz="36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239</TotalTime>
  <Words>113</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We need to take employee data analysis and it helps the employee to understand their level of their performance and it motivates the employee to work more.            </vt:lpstr>
      <vt:lpstr>PROJECT OVERVIEW            To analyze the  level of data and to create a change in their working, I have used a pivot table and charts in this project to measure the employee performance.     </vt:lpstr>
      <vt:lpstr>WHO ARE THE END USERS?                     Employer                    Organisation                    IT sector</vt:lpstr>
      <vt:lpstr>OUR SOLUTION AND ITS VALUE PROPOSITION                    1. Filtering-missing values.                      2.Pivot table- creating the                            pivot according to the data.                      3.Graph- making the data in                           the form of graph, so that it will                           be easy to visualize.                     4.Conditional formatting-Highlighting                           the blank value, pivot table and                            chart.                                                        </vt:lpstr>
      <vt:lpstr>Dataset Description EMPLOYEE DATA SET-Kaggle                   It has totally 26 features and I have done this analysis with 9 features                          LIST OF FEATURES                                   1.Employee ID                          2.Gender                          3.Business unit                          4.Performance                          5.Salary                          6.Working hours                          7.Firstdate                          8.Lastdate </vt:lpstr>
      <vt:lpstr>THE "WOW" IN OUR SOLUTION               After making pivot table and graph, the employers can able to understand easily and it also help us to              calculate the necessary                valuations easier.                            </vt:lpstr>
      <vt:lpstr>PowerPoint Presentation</vt:lpstr>
      <vt:lpstr>RESULTS  </vt:lpstr>
      <vt:lpstr>CONCLUSION                                  In this project, we can able to witness the  data set easily and it makes our work easier. By doing this we can able to save our time and the calculations are also made easier 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acer</cp:lastModifiedBy>
  <cp:revision>28</cp:revision>
  <dcterms:created xsi:type="dcterms:W3CDTF">2024-03-29T15:07:22Z</dcterms:created>
  <dcterms:modified xsi:type="dcterms:W3CDTF">2024-09-17T14:31:16Z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