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242A-D74C-4181-8EE8-DB2C34372382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3937-7BAB-47D6-A5D8-56BD93C10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8143-3838-65E2-FEDD-9536E986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1BD1-52C5-494C-346E-97F618FA6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B2DB-F69A-8606-B4A5-A33E72E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17E5-436B-99FA-FB37-347B088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A36F-D3C4-13FA-79AF-10B981B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7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8951-ABBA-A07E-2C8F-BB0D7962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B937B-5754-604C-F4A5-8423B67C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7BCB-A8B3-6779-9E27-110D9F32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BF58-74C4-B44F-8345-5160F252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D031-07C8-04F5-FD42-5B55764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14B48-BFFF-C8EB-63A5-6DF458A2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7A8CB-7FA2-A450-0C81-EDC44CE4C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51BE-8FC9-6079-FFE7-5C023B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FA62-7618-62F6-D32E-F19C7DC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7F84-49EE-E320-A9A3-62647494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196-96F5-6498-FA5B-9D310206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29A8-8CCF-2FA5-11F2-9361A388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BB34-1B29-B8B1-A833-8926588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8911-F8B6-03D3-67F9-3F923D0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3985-1FAF-66E8-7597-32EBB3AD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4A87-16B7-AA7D-703B-4E16702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EC9A-ACF1-3D1C-4138-49AE369E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817C-94C5-6E78-FF81-B9C9806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0699-5A40-3B41-8D4C-313D047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4AB6-986B-8929-DA35-BFD79C50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E275-B7B1-5B60-D4A0-6BC304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5383-B366-F3BA-ADD5-F0742F27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BD26-1502-6F73-FEBF-C57DED30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D32F-F7E1-E201-D645-653A8208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02DE-2BF4-338A-10A1-E7CADEE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9400E-46B9-B8A7-DB0E-8AB8B511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9C57-63E2-902B-852D-591B111A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BFED-FAFC-AAAC-203F-699088A9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67ED8-0D6A-8224-3969-CA2B0F70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CE67E-4D63-1822-9F53-E5FD5D84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EC289-F51C-B939-472E-651E8AF7F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21576-8693-3620-682A-6B17EDAB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73F9C-63C3-0157-EAE4-E614603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3DF33-7095-EF33-6A47-E636C47F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5EA5-9BA1-7A80-E4B3-9057B9A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D68E-FC26-DB53-6480-4A3436C4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F44EC-7852-EFCD-0DF9-CB8BAFE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D3C68-4511-2934-40D2-3F8DA03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8BBE-E4F6-3F83-816F-BAB91E59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E18AC-8E50-BEF7-A862-8EC8A2B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29AB-89D8-7796-8165-358DEB19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3C8-877B-7079-6969-D1AEA80F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DAD8-F55D-C2D9-C314-2C5786E2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E3A8-C693-3ADD-6105-E2451A7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B0788-C746-632D-153C-6F1AE73B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2128-B4E1-9232-80A2-F6F9D4C3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7C12-17B5-14DF-A325-ED15E489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B75-0148-019F-D9E0-7403C68F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96720-EAF5-584F-D219-3E84DE69B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EE21-38D6-173A-B35D-CBA8146E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0328-D17D-5F87-6D71-3CA84EB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DEDD-D8D7-C85C-5FD7-428AE256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C046-3776-A21A-1C69-5DEE64A8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C5D5F-F704-A6B2-B297-BEA36D12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87B5-1657-FAFD-3B61-46D70D2E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AD7-02F5-F2A6-8C0F-EA7B58A1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729C1-5E2D-4997-AD83-29E26D34FD90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68C2-3B2C-FDFE-6041-06FC79A58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A46E-4AE8-0759-D1DC-CDF6DA86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8D69E-ABEC-4377-81FE-993345206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56DDD93-E35E-C4BC-04FE-6FC816C71E38}"/>
              </a:ext>
            </a:extLst>
          </p:cNvPr>
          <p:cNvGrpSpPr/>
          <p:nvPr/>
        </p:nvGrpSpPr>
        <p:grpSpPr>
          <a:xfrm>
            <a:off x="447429" y="113036"/>
            <a:ext cx="11297142" cy="6631928"/>
            <a:chOff x="241224" y="91241"/>
            <a:chExt cx="11297142" cy="66319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E1912A4-98FF-E9B2-23C2-10664CA23096}"/>
                </a:ext>
              </a:extLst>
            </p:cNvPr>
            <p:cNvGrpSpPr/>
            <p:nvPr/>
          </p:nvGrpSpPr>
          <p:grpSpPr>
            <a:xfrm>
              <a:off x="241224" y="91241"/>
              <a:ext cx="11134699" cy="1904704"/>
              <a:chOff x="241224" y="91241"/>
              <a:chExt cx="11134699" cy="190470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0B110D5-C34F-02D4-51F3-5A17B0DD9469}"/>
                  </a:ext>
                </a:extLst>
              </p:cNvPr>
              <p:cNvGrpSpPr/>
              <p:nvPr/>
            </p:nvGrpSpPr>
            <p:grpSpPr>
              <a:xfrm>
                <a:off x="334297" y="442448"/>
                <a:ext cx="11041626" cy="1553497"/>
                <a:chOff x="265471" y="167146"/>
                <a:chExt cx="10953136" cy="1553497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1B3615F-C7D1-DC3F-000A-DBA4B2C9D7F7}"/>
                    </a:ext>
                  </a:extLst>
                </p:cNvPr>
                <p:cNvSpPr/>
                <p:nvPr/>
              </p:nvSpPr>
              <p:spPr>
                <a:xfrm>
                  <a:off x="265471" y="167146"/>
                  <a:ext cx="10953136" cy="155349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1D3001-1D51-29F5-2BE7-EC7DCE3FED2A}"/>
                    </a:ext>
                  </a:extLst>
                </p:cNvPr>
                <p:cNvSpPr/>
                <p:nvPr/>
              </p:nvSpPr>
              <p:spPr>
                <a:xfrm>
                  <a:off x="476863" y="727585"/>
                  <a:ext cx="1150375" cy="3883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Load the CSV</a:t>
                  </a:r>
                  <a:endParaRPr lang="en-IN" sz="1200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A818981-EC74-11DB-48F3-D02B06606C1E}"/>
                    </a:ext>
                  </a:extLst>
                </p:cNvPr>
                <p:cNvSpPr/>
                <p:nvPr/>
              </p:nvSpPr>
              <p:spPr>
                <a:xfrm>
                  <a:off x="2335159" y="486695"/>
                  <a:ext cx="2035280" cy="87015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Clean the data and prepare the document and metadata to be stored in the vector DB</a:t>
                  </a:r>
                  <a:endParaRPr lang="en-IN" sz="12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ABF15F-FE3A-9C11-1347-664E53119B82}"/>
                    </a:ext>
                  </a:extLst>
                </p:cNvPr>
                <p:cNvSpPr/>
                <p:nvPr/>
              </p:nvSpPr>
              <p:spPr>
                <a:xfrm>
                  <a:off x="5078360" y="486695"/>
                  <a:ext cx="2035280" cy="87015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Embed the document using Sentence Transformer</a:t>
                  </a:r>
                  <a:endParaRPr lang="en-IN" sz="1200" dirty="0"/>
                </a:p>
              </p:txBody>
            </p:sp>
            <p:pic>
              <p:nvPicPr>
                <p:cNvPr id="9" name="Graphic 8" descr="Database with solid fill">
                  <a:extLst>
                    <a:ext uri="{FF2B5EF4-FFF2-40B4-BE49-F238E27FC236}">
                      <a16:creationId xmlns:a16="http://schemas.microsoft.com/office/drawing/2014/main" id="{DF3CD565-0032-20E9-7D0B-55FCEC6513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2441" y="412956"/>
                  <a:ext cx="1017636" cy="1017636"/>
                </a:xfrm>
                <a:prstGeom prst="rect">
                  <a:avLst/>
                </a:prstGeom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reflection blurRad="6350" stA="52000" endA="300" endPos="35000" dir="5400000" sy="-100000" algn="bl" rotWithShape="0"/>
                </a:effectLst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E212802-0339-BE3B-8D01-C3C6C37C5E23}"/>
                    </a:ext>
                  </a:extLst>
                </p:cNvPr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1627238" y="921774"/>
                  <a:ext cx="7079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7C08B05-745D-3B7F-0ADA-1CF097778A0A}"/>
                    </a:ext>
                  </a:extLst>
                </p:cNvPr>
                <p:cNvCxnSpPr>
                  <a:stCxn id="5" idx="3"/>
                  <a:endCxn id="7" idx="1"/>
                </p:cNvCxnSpPr>
                <p:nvPr/>
              </p:nvCxnSpPr>
              <p:spPr>
                <a:xfrm>
                  <a:off x="4370439" y="921774"/>
                  <a:ext cx="7079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4078392-4238-7910-0D64-FF532BCA5E17}"/>
                    </a:ext>
                  </a:extLst>
                </p:cNvPr>
                <p:cNvCxnSpPr>
                  <a:stCxn id="7" idx="3"/>
                </p:cNvCxnSpPr>
                <p:nvPr/>
              </p:nvCxnSpPr>
              <p:spPr>
                <a:xfrm>
                  <a:off x="7113640" y="921774"/>
                  <a:ext cx="195170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C5A685-8968-E9BB-BCE9-B6049EF75C55}"/>
                    </a:ext>
                  </a:extLst>
                </p:cNvPr>
                <p:cNvSpPr txBox="1"/>
                <p:nvPr/>
              </p:nvSpPr>
              <p:spPr>
                <a:xfrm>
                  <a:off x="7113641" y="710604"/>
                  <a:ext cx="20352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Store the embedding and the metadata in Chroma DB</a:t>
                  </a:r>
                  <a:endParaRPr lang="en-IN" sz="12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AFD7C8-370A-E533-AC33-9AD1FC580310}"/>
                  </a:ext>
                </a:extLst>
              </p:cNvPr>
              <p:cNvSpPr txBox="1"/>
              <p:nvPr/>
            </p:nvSpPr>
            <p:spPr>
              <a:xfrm>
                <a:off x="241224" y="91241"/>
                <a:ext cx="3160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Layer 1 : Build the vector store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1066064-562A-6F7B-A1B4-A36D0BB04DAC}"/>
                </a:ext>
              </a:extLst>
            </p:cNvPr>
            <p:cNvGrpSpPr/>
            <p:nvPr/>
          </p:nvGrpSpPr>
          <p:grpSpPr>
            <a:xfrm>
              <a:off x="334297" y="2057571"/>
              <a:ext cx="11204069" cy="2726032"/>
              <a:chOff x="334297" y="2165512"/>
              <a:chExt cx="11204069" cy="272603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A502387-0ADE-C9A0-D6B9-75230F128725}"/>
                  </a:ext>
                </a:extLst>
              </p:cNvPr>
              <p:cNvGrpSpPr/>
              <p:nvPr/>
            </p:nvGrpSpPr>
            <p:grpSpPr>
              <a:xfrm>
                <a:off x="334297" y="2538259"/>
                <a:ext cx="11041626" cy="2353285"/>
                <a:chOff x="334298" y="2415360"/>
                <a:chExt cx="11041626" cy="235328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64829A9-60E0-0EEF-ACAD-6750E4D33430}"/>
                    </a:ext>
                  </a:extLst>
                </p:cNvPr>
                <p:cNvSpPr/>
                <p:nvPr/>
              </p:nvSpPr>
              <p:spPr>
                <a:xfrm>
                  <a:off x="334298" y="2415360"/>
                  <a:ext cx="11041626" cy="235328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  <a:lumOff val="25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75000"/>
                        <a:lumOff val="25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75000"/>
                        <a:lumOff val="2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1E0DEC0-1158-9B19-FCCB-E017AFE8DB01}"/>
                    </a:ext>
                  </a:extLst>
                </p:cNvPr>
                <p:cNvSpPr/>
                <p:nvPr/>
              </p:nvSpPr>
              <p:spPr>
                <a:xfrm>
                  <a:off x="548313" y="2652269"/>
                  <a:ext cx="1273279" cy="63909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Query</a:t>
                  </a:r>
                  <a:endParaRPr lang="en-IN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3F43D6B-1CEE-A20B-E998-270451FD4DD3}"/>
                    </a:ext>
                  </a:extLst>
                </p:cNvPr>
                <p:cNvGrpSpPr/>
                <p:nvPr/>
              </p:nvGrpSpPr>
              <p:grpSpPr>
                <a:xfrm>
                  <a:off x="3215147" y="2718019"/>
                  <a:ext cx="1666566" cy="504062"/>
                  <a:chOff x="2871019" y="2798197"/>
                  <a:chExt cx="1666566" cy="504062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E40297B-3A29-4276-6B98-E689658BBC42}"/>
                      </a:ext>
                    </a:extLst>
                  </p:cNvPr>
                  <p:cNvSpPr/>
                  <p:nvPr/>
                </p:nvSpPr>
                <p:spPr>
                  <a:xfrm>
                    <a:off x="2871019" y="2801733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5847685-E358-0A32-0BBF-4BCF8BD263F4}"/>
                      </a:ext>
                    </a:extLst>
                  </p:cNvPr>
                  <p:cNvSpPr/>
                  <p:nvPr/>
                </p:nvSpPr>
                <p:spPr>
                  <a:xfrm>
                    <a:off x="3428999" y="2800353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9D3D13F-6606-72F5-4020-F22958F0A0C9}"/>
                      </a:ext>
                    </a:extLst>
                  </p:cNvPr>
                  <p:cNvSpPr/>
                  <p:nvPr/>
                </p:nvSpPr>
                <p:spPr>
                  <a:xfrm>
                    <a:off x="3986979" y="2800353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E8F7AED-8ADD-D268-75B2-8B69BD8B1597}"/>
                      </a:ext>
                    </a:extLst>
                  </p:cNvPr>
                  <p:cNvSpPr/>
                  <p:nvPr/>
                </p:nvSpPr>
                <p:spPr>
                  <a:xfrm>
                    <a:off x="2871019" y="2798197"/>
                    <a:ext cx="1666566" cy="500526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36D5B97-6BC7-27DD-2068-392905A01EA6}"/>
                    </a:ext>
                  </a:extLst>
                </p:cNvPr>
                <p:cNvGrpSpPr/>
                <p:nvPr/>
              </p:nvGrpSpPr>
              <p:grpSpPr>
                <a:xfrm>
                  <a:off x="3215147" y="3980914"/>
                  <a:ext cx="1666566" cy="504062"/>
                  <a:chOff x="2588342" y="3972234"/>
                  <a:chExt cx="1666566" cy="50406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BB0FAE5-0CA1-8AF8-162E-A49011B48455}"/>
                      </a:ext>
                    </a:extLst>
                  </p:cNvPr>
                  <p:cNvSpPr/>
                  <p:nvPr/>
                </p:nvSpPr>
                <p:spPr>
                  <a:xfrm>
                    <a:off x="2588342" y="3975770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B2B51262-8575-F835-76BF-A763B246FF97}"/>
                      </a:ext>
                    </a:extLst>
                  </p:cNvPr>
                  <p:cNvSpPr/>
                  <p:nvPr/>
                </p:nvSpPr>
                <p:spPr>
                  <a:xfrm>
                    <a:off x="3146322" y="3974390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EA01DDB-2B8E-EDC1-BAFE-F41EB52EB39B}"/>
                      </a:ext>
                    </a:extLst>
                  </p:cNvPr>
                  <p:cNvSpPr/>
                  <p:nvPr/>
                </p:nvSpPr>
                <p:spPr>
                  <a:xfrm>
                    <a:off x="3704302" y="3974390"/>
                    <a:ext cx="550606" cy="500526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FA7679E-1695-E3E6-21E4-649218A0FFAD}"/>
                      </a:ext>
                    </a:extLst>
                  </p:cNvPr>
                  <p:cNvSpPr/>
                  <p:nvPr/>
                </p:nvSpPr>
                <p:spPr>
                  <a:xfrm>
                    <a:off x="2588342" y="3972234"/>
                    <a:ext cx="1666566" cy="50052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6B197B3-3ECE-5F60-AD55-CDD090173D8D}"/>
                    </a:ext>
                  </a:extLst>
                </p:cNvPr>
                <p:cNvSpPr/>
                <p:nvPr/>
              </p:nvSpPr>
              <p:spPr>
                <a:xfrm>
                  <a:off x="5460758" y="2753637"/>
                  <a:ext cx="1666566" cy="42416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Index search cache</a:t>
                  </a:r>
                  <a:endParaRPr lang="en-IN" sz="12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FDC258D-9E8E-F138-DCA9-1BC9FBFB72AE}"/>
                    </a:ext>
                  </a:extLst>
                </p:cNvPr>
                <p:cNvSpPr txBox="1"/>
                <p:nvPr/>
              </p:nvSpPr>
              <p:spPr>
                <a:xfrm>
                  <a:off x="2208397" y="3218545"/>
                  <a:ext cx="154366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If query is not found in cache, store the query in cache and search the main vector DB</a:t>
                  </a:r>
                  <a:endParaRPr lang="en-IN" sz="1100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7E39585-808F-C43E-9BC6-69DF3CA4701C}"/>
                    </a:ext>
                  </a:extLst>
                </p:cNvPr>
                <p:cNvCxnSpPr>
                  <a:cxnSpLocks/>
                  <a:stCxn id="40" idx="0"/>
                  <a:endCxn id="27" idx="2"/>
                </p:cNvCxnSpPr>
                <p:nvPr/>
              </p:nvCxnSpPr>
              <p:spPr>
                <a:xfrm flipV="1">
                  <a:off x="4048430" y="3220701"/>
                  <a:ext cx="0" cy="76021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prstDash val="sysDash"/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2B5DCCA5-1675-B82E-331D-1FE34A3C160E}"/>
                    </a:ext>
                  </a:extLst>
                </p:cNvPr>
                <p:cNvSpPr/>
                <p:nvPr/>
              </p:nvSpPr>
              <p:spPr>
                <a:xfrm>
                  <a:off x="7456538" y="2697585"/>
                  <a:ext cx="550606" cy="541394"/>
                </a:xfrm>
                <a:prstGeom prst="diamond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Y</a:t>
                  </a:r>
                  <a:endParaRPr lang="en-IN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Diamond 49">
                  <a:extLst>
                    <a:ext uri="{FF2B5EF4-FFF2-40B4-BE49-F238E27FC236}">
                      <a16:creationId xmlns:a16="http://schemas.microsoft.com/office/drawing/2014/main" id="{C37490D1-7534-793B-9602-D85ADE766672}"/>
                    </a:ext>
                  </a:extLst>
                </p:cNvPr>
                <p:cNvSpPr/>
                <p:nvPr/>
              </p:nvSpPr>
              <p:spPr>
                <a:xfrm>
                  <a:off x="5889523" y="3328981"/>
                  <a:ext cx="550606" cy="541394"/>
                </a:xfrm>
                <a:prstGeom prst="diamond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N</a:t>
                  </a:r>
                  <a:endParaRPr lang="en-IN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EBCBCED-4111-12D0-9BC1-3C89A139C6A6}"/>
                    </a:ext>
                  </a:extLst>
                </p:cNvPr>
                <p:cNvSpPr/>
                <p:nvPr/>
              </p:nvSpPr>
              <p:spPr>
                <a:xfrm>
                  <a:off x="5460758" y="4019093"/>
                  <a:ext cx="1666566" cy="424167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Index search vector DB</a:t>
                  </a:r>
                  <a:endParaRPr lang="en-IN" sz="1200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548AB1D-0C50-2197-E8C7-599B9910D325}"/>
                    </a:ext>
                  </a:extLst>
                </p:cNvPr>
                <p:cNvSpPr/>
                <p:nvPr/>
              </p:nvSpPr>
              <p:spPr>
                <a:xfrm>
                  <a:off x="8346190" y="2641519"/>
                  <a:ext cx="1203226" cy="653526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Top-k closest products for the query</a:t>
                  </a:r>
                  <a:endParaRPr lang="en-IN" sz="14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48D03AF-1021-E82C-4820-67B785242E5C}"/>
                    </a:ext>
                  </a:extLst>
                </p:cNvPr>
                <p:cNvSpPr/>
                <p:nvPr/>
              </p:nvSpPr>
              <p:spPr>
                <a:xfrm>
                  <a:off x="9914439" y="2638957"/>
                  <a:ext cx="1203226" cy="653526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Re-rank top-k queries with cross encoders</a:t>
                  </a:r>
                  <a:endParaRPr lang="en-IN" sz="1400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D25961B-3FEF-770F-021D-090A0219D389}"/>
                    </a:ext>
                  </a:extLst>
                </p:cNvPr>
                <p:cNvSpPr/>
                <p:nvPr/>
              </p:nvSpPr>
              <p:spPr>
                <a:xfrm>
                  <a:off x="9914439" y="3870375"/>
                  <a:ext cx="1203226" cy="653526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Top-n reranked products for the query</a:t>
                  </a:r>
                  <a:endParaRPr lang="en-IN" sz="1400" dirty="0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294FF40-F356-DFC0-3035-740698426F9B}"/>
                    </a:ext>
                  </a:extLst>
                </p:cNvPr>
                <p:cNvCxnSpPr>
                  <a:stCxn id="29" idx="3"/>
                  <a:endCxn id="41" idx="1"/>
                </p:cNvCxnSpPr>
                <p:nvPr/>
              </p:nvCxnSpPr>
              <p:spPr>
                <a:xfrm flipV="1">
                  <a:off x="4881713" y="2965721"/>
                  <a:ext cx="579045" cy="2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3ECC46C-F1F0-B78C-FB04-FA137A2CFAD3}"/>
                    </a:ext>
                  </a:extLst>
                </p:cNvPr>
                <p:cNvCxnSpPr>
                  <a:stCxn id="41" idx="3"/>
                  <a:endCxn id="49" idx="1"/>
                </p:cNvCxnSpPr>
                <p:nvPr/>
              </p:nvCxnSpPr>
              <p:spPr>
                <a:xfrm>
                  <a:off x="7127324" y="2965721"/>
                  <a:ext cx="329214" cy="2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61AC23A-6AB2-D7BF-A333-727EF0A2B42B}"/>
                    </a:ext>
                  </a:extLst>
                </p:cNvPr>
                <p:cNvCxnSpPr>
                  <a:stCxn id="49" idx="3"/>
                  <a:endCxn id="52" idx="1"/>
                </p:cNvCxnSpPr>
                <p:nvPr/>
              </p:nvCxnSpPr>
              <p:spPr>
                <a:xfrm>
                  <a:off x="8007144" y="2968282"/>
                  <a:ext cx="33904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D2C53E0-99D4-C2CC-A095-DBA07DD0E791}"/>
                    </a:ext>
                  </a:extLst>
                </p:cNvPr>
                <p:cNvCxnSpPr>
                  <a:stCxn id="52" idx="3"/>
                  <a:endCxn id="53" idx="1"/>
                </p:cNvCxnSpPr>
                <p:nvPr/>
              </p:nvCxnSpPr>
              <p:spPr>
                <a:xfrm flipV="1">
                  <a:off x="9549416" y="2965720"/>
                  <a:ext cx="365023" cy="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C11977A7-F8BC-4128-ED16-5A6A14402084}"/>
                    </a:ext>
                  </a:extLst>
                </p:cNvPr>
                <p:cNvCxnSpPr>
                  <a:stCxn id="53" idx="2"/>
                  <a:endCxn id="54" idx="0"/>
                </p:cNvCxnSpPr>
                <p:nvPr/>
              </p:nvCxnSpPr>
              <p:spPr>
                <a:xfrm>
                  <a:off x="10516052" y="3292483"/>
                  <a:ext cx="0" cy="57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or: Elbow 73">
                  <a:extLst>
                    <a:ext uri="{FF2B5EF4-FFF2-40B4-BE49-F238E27FC236}">
                      <a16:creationId xmlns:a16="http://schemas.microsoft.com/office/drawing/2014/main" id="{6C0D9387-5340-8734-3354-841B412226BC}"/>
                    </a:ext>
                  </a:extLst>
                </p:cNvPr>
                <p:cNvCxnSpPr>
                  <a:stCxn id="50" idx="3"/>
                </p:cNvCxnSpPr>
                <p:nvPr/>
              </p:nvCxnSpPr>
              <p:spPr>
                <a:xfrm flipV="1">
                  <a:off x="6440129" y="2965720"/>
                  <a:ext cx="797663" cy="633958"/>
                </a:xfrm>
                <a:prstGeom prst="bentConnector3">
                  <a:avLst>
                    <a:gd name="adj1" fmla="val 105468"/>
                  </a:avLst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AFEFECB-180A-6B39-7D52-3B691286DAE2}"/>
                    </a:ext>
                  </a:extLst>
                </p:cNvPr>
                <p:cNvCxnSpPr>
                  <a:stCxn id="50" idx="1"/>
                </p:cNvCxnSpPr>
                <p:nvPr/>
              </p:nvCxnSpPr>
              <p:spPr>
                <a:xfrm flipH="1">
                  <a:off x="4048430" y="3599678"/>
                  <a:ext cx="184109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EDD4DD0-A28C-3B63-0D51-D5E19D40797C}"/>
                    </a:ext>
                  </a:extLst>
                </p:cNvPr>
                <p:cNvCxnSpPr>
                  <a:stCxn id="40" idx="3"/>
                  <a:endCxn id="51" idx="1"/>
                </p:cNvCxnSpPr>
                <p:nvPr/>
              </p:nvCxnSpPr>
              <p:spPr>
                <a:xfrm>
                  <a:off x="4881713" y="4231177"/>
                  <a:ext cx="5790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or: Elbow 80">
                  <a:extLst>
                    <a:ext uri="{FF2B5EF4-FFF2-40B4-BE49-F238E27FC236}">
                      <a16:creationId xmlns:a16="http://schemas.microsoft.com/office/drawing/2014/main" id="{ECA1EDB9-B764-D222-9203-BBC883682DD4}"/>
                    </a:ext>
                  </a:extLst>
                </p:cNvPr>
                <p:cNvCxnSpPr>
                  <a:stCxn id="51" idx="3"/>
                  <a:endCxn id="52" idx="2"/>
                </p:cNvCxnSpPr>
                <p:nvPr/>
              </p:nvCxnSpPr>
              <p:spPr>
                <a:xfrm flipV="1">
                  <a:off x="7127324" y="3295045"/>
                  <a:ext cx="1820479" cy="9361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BEC2F9-0FAD-92BA-82A8-464A741D53BF}"/>
                  </a:ext>
                </a:extLst>
              </p:cNvPr>
              <p:cNvSpPr txBox="1"/>
              <p:nvPr/>
            </p:nvSpPr>
            <p:spPr>
              <a:xfrm>
                <a:off x="7710139" y="2165512"/>
                <a:ext cx="382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Layer 2 : Search and Rerank </a:t>
                </a:r>
                <a:r>
                  <a:rPr lang="en-US" sz="1400" dirty="0">
                    <a:solidFill>
                      <a:schemeClr val="tx2"/>
                    </a:solidFill>
                  </a:rPr>
                  <a:t>(k=10, n=3)</a:t>
                </a:r>
                <a:endParaRPr lang="en-IN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7924969-141A-8696-123A-CC6822DF919D}"/>
                </a:ext>
              </a:extLst>
            </p:cNvPr>
            <p:cNvCxnSpPr>
              <a:stCxn id="87" idx="2"/>
              <a:endCxn id="89" idx="0"/>
            </p:cNvCxnSpPr>
            <p:nvPr/>
          </p:nvCxnSpPr>
          <p:spPr>
            <a:xfrm>
              <a:off x="5803489" y="5673533"/>
              <a:ext cx="0" cy="2507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0DD49B6-CE7C-F91D-580F-FCED722CB191}"/>
                </a:ext>
              </a:extLst>
            </p:cNvPr>
            <p:cNvGrpSpPr/>
            <p:nvPr/>
          </p:nvGrpSpPr>
          <p:grpSpPr>
            <a:xfrm>
              <a:off x="241224" y="4839669"/>
              <a:ext cx="11134699" cy="1883500"/>
              <a:chOff x="241224" y="4908966"/>
              <a:chExt cx="11134699" cy="188350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59BE227-1AAE-358A-9A99-657EDFD115BC}"/>
                  </a:ext>
                </a:extLst>
              </p:cNvPr>
              <p:cNvGrpSpPr/>
              <p:nvPr/>
            </p:nvGrpSpPr>
            <p:grpSpPr>
              <a:xfrm>
                <a:off x="241224" y="4908966"/>
                <a:ext cx="11134699" cy="1883500"/>
                <a:chOff x="241224" y="4908966"/>
                <a:chExt cx="11134699" cy="18835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19A5297A-4186-302B-D452-73F9E968A0F9}"/>
                    </a:ext>
                  </a:extLst>
                </p:cNvPr>
                <p:cNvGrpSpPr/>
                <p:nvPr/>
              </p:nvGrpSpPr>
              <p:grpSpPr>
                <a:xfrm>
                  <a:off x="334297" y="5278298"/>
                  <a:ext cx="11041626" cy="1514168"/>
                  <a:chOff x="334297" y="5142271"/>
                  <a:chExt cx="11041626" cy="1514168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75856F8-CD81-A277-2322-D9326A655DB1}"/>
                      </a:ext>
                    </a:extLst>
                  </p:cNvPr>
                  <p:cNvSpPr/>
                  <p:nvPr/>
                </p:nvSpPr>
                <p:spPr>
                  <a:xfrm>
                    <a:off x="334297" y="5142271"/>
                    <a:ext cx="11041626" cy="151416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00B050">
                          <a:tint val="66000"/>
                          <a:satMod val="160000"/>
                        </a:srgbClr>
                      </a:gs>
                      <a:gs pos="50000">
                        <a:srgbClr val="00B050">
                          <a:tint val="44500"/>
                          <a:satMod val="160000"/>
                        </a:srgbClr>
                      </a:gs>
                      <a:gs pos="100000">
                        <a:srgbClr val="00B050">
                          <a:tint val="23500"/>
                          <a:satMod val="160000"/>
                        </a:srgbClr>
                      </a:gs>
                    </a:gsLst>
                    <a:lin ang="8100000" scaled="1"/>
                    <a:tileRect/>
                  </a:gra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E27BC43-3FBC-AA23-5BEE-9055B1AD9B5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521" y="5237471"/>
                    <a:ext cx="34159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Query + Prompt + Top 3 products</a:t>
                    </a:r>
                    <a:endParaRPr lang="en-IN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30012B1-1309-054C-659B-C6FB6E6D3751}"/>
                      </a:ext>
                    </a:extLst>
                  </p:cNvPr>
                  <p:cNvSpPr/>
                  <p:nvPr/>
                </p:nvSpPr>
                <p:spPr>
                  <a:xfrm>
                    <a:off x="5166849" y="5857530"/>
                    <a:ext cx="1273279" cy="63909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LLM model</a:t>
                    </a:r>
                    <a:endParaRPr lang="en-IN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B6DD3F0-91D7-D814-B65C-4C775715974D}"/>
                      </a:ext>
                    </a:extLst>
                  </p:cNvPr>
                  <p:cNvSpPr/>
                  <p:nvPr/>
                </p:nvSpPr>
                <p:spPr>
                  <a:xfrm>
                    <a:off x="8326343" y="5857530"/>
                    <a:ext cx="1926346" cy="63909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2"/>
                        </a:solidFill>
                      </a:rPr>
                      <a:t>Product suggestion</a:t>
                    </a:r>
                    <a:endParaRPr lang="en-IN" dirty="0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E3845AB5-D69C-7393-CFD7-E41849DC4FBF}"/>
                      </a:ext>
                    </a:extLst>
                  </p:cNvPr>
                  <p:cNvCxnSpPr>
                    <a:stCxn id="89" idx="3"/>
                    <a:endCxn id="95" idx="1"/>
                  </p:cNvCxnSpPr>
                  <p:nvPr/>
                </p:nvCxnSpPr>
                <p:spPr>
                  <a:xfrm>
                    <a:off x="6440128" y="6177079"/>
                    <a:ext cx="188621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5B141A8-A131-3B3D-D560-3D3D0BBCE2E2}"/>
                    </a:ext>
                  </a:extLst>
                </p:cNvPr>
                <p:cNvSpPr txBox="1"/>
                <p:nvPr/>
              </p:nvSpPr>
              <p:spPr>
                <a:xfrm>
                  <a:off x="241224" y="4908966"/>
                  <a:ext cx="28781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B050"/>
                      </a:solidFill>
                    </a:rPr>
                    <a:t>Layer 3 : Generative Search</a:t>
                  </a:r>
                  <a:endParaRPr lang="en-IN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A1AB93A-346C-41CA-809C-2AD95849497A}"/>
                  </a:ext>
                </a:extLst>
              </p:cNvPr>
              <p:cNvCxnSpPr>
                <a:stCxn id="87" idx="2"/>
                <a:endCxn id="89" idx="0"/>
              </p:cNvCxnSpPr>
              <p:nvPr/>
            </p:nvCxnSpPr>
            <p:spPr>
              <a:xfrm flipH="1">
                <a:off x="5803488" y="5742830"/>
                <a:ext cx="1" cy="250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803BCB2-18DA-B943-EE56-6E62FC27A264}"/>
                </a:ext>
              </a:extLst>
            </p:cNvPr>
            <p:cNvGrpSpPr/>
            <p:nvPr/>
          </p:nvGrpSpPr>
          <p:grpSpPr>
            <a:xfrm>
              <a:off x="1821591" y="1632155"/>
              <a:ext cx="4033519" cy="1348523"/>
              <a:chOff x="1821591" y="1632155"/>
              <a:chExt cx="4033519" cy="1348523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D2C621-9E54-EA6D-BDEC-81F356DE0468}"/>
                  </a:ext>
                </a:extLst>
              </p:cNvPr>
              <p:cNvCxnSpPr/>
              <p:nvPr/>
            </p:nvCxnSpPr>
            <p:spPr>
              <a:xfrm>
                <a:off x="1821591" y="2980678"/>
                <a:ext cx="38680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5967A53-0659-8DBE-05C1-A8099FCDCE5E}"/>
                  </a:ext>
                </a:extLst>
              </p:cNvPr>
              <p:cNvCxnSpPr/>
              <p:nvPr/>
            </p:nvCxnSpPr>
            <p:spPr>
              <a:xfrm flipV="1">
                <a:off x="2208396" y="2245652"/>
                <a:ext cx="0" cy="73502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1A81E1A-E4B5-3239-10A9-25397899B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96" y="2245652"/>
                <a:ext cx="36467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9468141-A30E-3AE0-042D-227BF0336DDB}"/>
                  </a:ext>
                </a:extLst>
              </p:cNvPr>
              <p:cNvCxnSpPr/>
              <p:nvPr/>
            </p:nvCxnSpPr>
            <p:spPr>
              <a:xfrm flipV="1">
                <a:off x="5855110" y="1632155"/>
                <a:ext cx="0" cy="613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8EFED24-7E43-F3AD-343F-F96AFB0D4B50}"/>
                </a:ext>
              </a:extLst>
            </p:cNvPr>
            <p:cNvGrpSpPr/>
            <p:nvPr/>
          </p:nvGrpSpPr>
          <p:grpSpPr>
            <a:xfrm>
              <a:off x="3307080" y="1632155"/>
              <a:ext cx="3133048" cy="1080388"/>
              <a:chOff x="3307080" y="1632155"/>
              <a:chExt cx="3133048" cy="1080388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8133115-29E0-0120-0B93-C83EF3762905}"/>
                  </a:ext>
                </a:extLst>
              </p:cNvPr>
              <p:cNvCxnSpPr/>
              <p:nvPr/>
            </p:nvCxnSpPr>
            <p:spPr>
              <a:xfrm>
                <a:off x="6440128" y="1632155"/>
                <a:ext cx="0" cy="89473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8B603FF-36B3-0F01-76A0-51015CB459E3}"/>
                  </a:ext>
                </a:extLst>
              </p:cNvPr>
              <p:cNvCxnSpPr/>
              <p:nvPr/>
            </p:nvCxnSpPr>
            <p:spPr>
              <a:xfrm flipH="1">
                <a:off x="3307080" y="2526890"/>
                <a:ext cx="313304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66A9899C-E256-E5C4-4FF5-6A0D25192DE3}"/>
                  </a:ext>
                </a:extLst>
              </p:cNvPr>
              <p:cNvCxnSpPr/>
              <p:nvPr/>
            </p:nvCxnSpPr>
            <p:spPr>
              <a:xfrm>
                <a:off x="3307080" y="2526890"/>
                <a:ext cx="0" cy="185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544CD690-E4EA-D62C-8078-2965312A1732}"/>
                </a:ext>
              </a:extLst>
            </p:cNvPr>
            <p:cNvCxnSpPr>
              <a:stCxn id="23" idx="2"/>
              <a:endCxn id="87" idx="1"/>
            </p:cNvCxnSpPr>
            <p:nvPr/>
          </p:nvCxnSpPr>
          <p:spPr>
            <a:xfrm rot="16200000" flipH="1">
              <a:off x="1548965" y="2942310"/>
              <a:ext cx="2182543" cy="291056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D235F1F0-BFDC-E56C-C77E-90634220BD92}"/>
                </a:ext>
              </a:extLst>
            </p:cNvPr>
            <p:cNvCxnSpPr>
              <a:stCxn id="54" idx="2"/>
              <a:endCxn id="87" idx="3"/>
            </p:cNvCxnSpPr>
            <p:nvPr/>
          </p:nvCxnSpPr>
          <p:spPr>
            <a:xfrm rot="5400000">
              <a:off x="8538750" y="3511566"/>
              <a:ext cx="950008" cy="30045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18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Shruthip Venkatesh</dc:creator>
  <cp:lastModifiedBy>Shruthip Venkatesh</cp:lastModifiedBy>
  <cp:revision>35</cp:revision>
  <dcterms:created xsi:type="dcterms:W3CDTF">2024-05-28T07:44:44Z</dcterms:created>
  <dcterms:modified xsi:type="dcterms:W3CDTF">2024-05-28T09:24:45Z</dcterms:modified>
</cp:coreProperties>
</file>